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2"/>
  </p:notesMasterIdLst>
  <p:sldIdLst>
    <p:sldId id="278" r:id="rId2"/>
    <p:sldId id="280" r:id="rId3"/>
    <p:sldId id="279" r:id="rId4"/>
    <p:sldId id="257" r:id="rId5"/>
    <p:sldId id="281" r:id="rId6"/>
    <p:sldId id="284" r:id="rId7"/>
    <p:sldId id="285" r:id="rId8"/>
    <p:sldId id="262" r:id="rId9"/>
    <p:sldId id="263" r:id="rId10"/>
    <p:sldId id="287" r:id="rId11"/>
    <p:sldId id="288" r:id="rId12"/>
    <p:sldId id="292" r:id="rId13"/>
    <p:sldId id="290" r:id="rId14"/>
    <p:sldId id="264" r:id="rId15"/>
    <p:sldId id="291" r:id="rId16"/>
    <p:sldId id="293" r:id="rId17"/>
    <p:sldId id="294" r:id="rId18"/>
    <p:sldId id="296" r:id="rId19"/>
    <p:sldId id="297" r:id="rId20"/>
    <p:sldId id="266" r:id="rId21"/>
    <p:sldId id="268" r:id="rId22"/>
    <p:sldId id="312" r:id="rId23"/>
    <p:sldId id="298" r:id="rId24"/>
    <p:sldId id="299" r:id="rId25"/>
    <p:sldId id="313" r:id="rId26"/>
    <p:sldId id="314" r:id="rId27"/>
    <p:sldId id="315" r:id="rId28"/>
    <p:sldId id="300" r:id="rId29"/>
    <p:sldId id="301" r:id="rId30"/>
    <p:sldId id="302" r:id="rId31"/>
    <p:sldId id="303" r:id="rId32"/>
    <p:sldId id="304" r:id="rId33"/>
    <p:sldId id="305" r:id="rId34"/>
    <p:sldId id="306" r:id="rId35"/>
    <p:sldId id="307" r:id="rId36"/>
    <p:sldId id="308" r:id="rId37"/>
    <p:sldId id="311" r:id="rId38"/>
    <p:sldId id="316" r:id="rId39"/>
    <p:sldId id="317" r:id="rId40"/>
    <p:sldId id="318" r:id="rId41"/>
    <p:sldId id="319" r:id="rId42"/>
    <p:sldId id="320" r:id="rId43"/>
    <p:sldId id="386" r:id="rId44"/>
    <p:sldId id="387" r:id="rId45"/>
    <p:sldId id="388" r:id="rId46"/>
    <p:sldId id="389" r:id="rId47"/>
    <p:sldId id="390" r:id="rId48"/>
    <p:sldId id="391" r:id="rId49"/>
    <p:sldId id="392" r:id="rId50"/>
    <p:sldId id="393" r:id="rId51"/>
    <p:sldId id="394" r:id="rId52"/>
    <p:sldId id="395" r:id="rId53"/>
    <p:sldId id="396" r:id="rId54"/>
    <p:sldId id="372" r:id="rId55"/>
    <p:sldId id="374" r:id="rId56"/>
    <p:sldId id="326" r:id="rId57"/>
    <p:sldId id="327" r:id="rId58"/>
    <p:sldId id="375" r:id="rId59"/>
    <p:sldId id="376" r:id="rId60"/>
    <p:sldId id="328" r:id="rId61"/>
    <p:sldId id="329" r:id="rId62"/>
    <p:sldId id="330" r:id="rId63"/>
    <p:sldId id="331" r:id="rId64"/>
    <p:sldId id="332" r:id="rId65"/>
    <p:sldId id="333" r:id="rId66"/>
    <p:sldId id="377" r:id="rId67"/>
    <p:sldId id="382" r:id="rId68"/>
    <p:sldId id="383" r:id="rId69"/>
    <p:sldId id="384" r:id="rId70"/>
    <p:sldId id="385" r:id="rId7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6" d="100"/>
          <a:sy n="106" d="100"/>
        </p:scale>
        <p:origin x="1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E9A3E-F0A2-4633-941E-B2791DF2B9A1}"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en-GB"/>
        </a:p>
      </dgm:t>
    </dgm:pt>
    <dgm:pt modelId="{AE990407-524B-470A-BEAB-8C012D581D22}">
      <dgm:prSet phldrT="[نص]" custT="1"/>
      <dgm:spPr>
        <a:gradFill rotWithShape="0">
          <a:gsLst>
            <a:gs pos="0">
              <a:srgbClr val="0070C0"/>
            </a:gs>
            <a:gs pos="78000">
              <a:schemeClr val="dk2">
                <a:hueOff val="0"/>
                <a:satOff val="0"/>
                <a:lumOff val="0"/>
                <a:alphaOff val="0"/>
                <a:shade val="94000"/>
                <a:lumMod val="94000"/>
              </a:schemeClr>
            </a:gs>
          </a:gsLst>
        </a:gradFill>
      </dgm:spPr>
      <dgm:t>
        <a:bodyPr/>
        <a:lstStyle/>
        <a:p>
          <a:r>
            <a:rPr lang="ar-SA" sz="2400" b="1" dirty="0" smtClean="0"/>
            <a:t>المزيج التسويقي</a:t>
          </a:r>
          <a:endParaRPr lang="en-GB" sz="2400" b="1" dirty="0"/>
        </a:p>
      </dgm:t>
    </dgm:pt>
    <dgm:pt modelId="{9E07AF84-A4DC-489A-9340-93F1A05938F4}" type="parTrans" cxnId="{8385737F-ADEC-429B-ACA8-934F05757977}">
      <dgm:prSet/>
      <dgm:spPr/>
      <dgm:t>
        <a:bodyPr/>
        <a:lstStyle/>
        <a:p>
          <a:endParaRPr lang="en-GB"/>
        </a:p>
      </dgm:t>
    </dgm:pt>
    <dgm:pt modelId="{DBC04FAF-CB5E-48B9-8644-60F042A22825}" type="sibTrans" cxnId="{8385737F-ADEC-429B-ACA8-934F05757977}">
      <dgm:prSet/>
      <dgm:spPr/>
      <dgm:t>
        <a:bodyPr/>
        <a:lstStyle/>
        <a:p>
          <a:endParaRPr lang="en-GB"/>
        </a:p>
      </dgm:t>
    </dgm:pt>
    <dgm:pt modelId="{596661F9-F950-4B8A-8A5C-304AEFFD04F2}">
      <dgm:prSet phldrT="[نص]" custT="1"/>
      <dgm:spPr>
        <a:gradFill rotWithShape="0">
          <a:gsLst>
            <a:gs pos="0">
              <a:schemeClr val="accent1"/>
            </a:gs>
            <a:gs pos="78000">
              <a:schemeClr val="dk2">
                <a:hueOff val="0"/>
                <a:satOff val="0"/>
                <a:lumOff val="0"/>
                <a:alphaOff val="0"/>
                <a:shade val="94000"/>
                <a:lumMod val="94000"/>
              </a:schemeClr>
            </a:gs>
          </a:gsLst>
        </a:gradFill>
      </dgm:spPr>
      <dgm:t>
        <a:bodyPr/>
        <a:lstStyle/>
        <a:p>
          <a:r>
            <a:rPr lang="ar-SA" sz="2400" b="1" dirty="0" smtClean="0"/>
            <a:t>المنتج</a:t>
          </a:r>
          <a:endParaRPr lang="en-GB" sz="2800" b="1" dirty="0"/>
        </a:p>
      </dgm:t>
    </dgm:pt>
    <dgm:pt modelId="{A98C553F-4D82-4EE4-ABC5-563E84B98270}" type="parTrans" cxnId="{EA3E2A9E-4183-4988-939E-816E2318FCBE}">
      <dgm:prSet/>
      <dgm:spPr/>
      <dgm:t>
        <a:bodyPr/>
        <a:lstStyle/>
        <a:p>
          <a:endParaRPr lang="en-GB"/>
        </a:p>
      </dgm:t>
    </dgm:pt>
    <dgm:pt modelId="{1C23A243-D2EF-4E16-905C-BFB83946866E}" type="sibTrans" cxnId="{EA3E2A9E-4183-4988-939E-816E2318FCBE}">
      <dgm:prSet/>
      <dgm:spPr/>
      <dgm:t>
        <a:bodyPr/>
        <a:lstStyle/>
        <a:p>
          <a:endParaRPr lang="en-GB"/>
        </a:p>
      </dgm:t>
    </dgm:pt>
    <dgm:pt modelId="{0B2B3030-85FB-4EF4-9A3A-2F7E3AB32E7E}">
      <dgm:prSet phldrT="[نص]" custT="1"/>
      <dgm:spPr>
        <a:gradFill rotWithShape="0">
          <a:gsLst>
            <a:gs pos="0">
              <a:schemeClr val="accent1"/>
            </a:gs>
            <a:gs pos="78000">
              <a:schemeClr val="dk2">
                <a:hueOff val="0"/>
                <a:satOff val="0"/>
                <a:lumOff val="0"/>
                <a:alphaOff val="0"/>
                <a:shade val="94000"/>
                <a:lumMod val="94000"/>
              </a:schemeClr>
            </a:gs>
          </a:gsLst>
        </a:gradFill>
      </dgm:spPr>
      <dgm:t>
        <a:bodyPr/>
        <a:lstStyle/>
        <a:p>
          <a:r>
            <a:rPr lang="ar-SA" sz="2400" b="1" dirty="0" smtClean="0"/>
            <a:t>التسعير</a:t>
          </a:r>
          <a:endParaRPr lang="en-GB" sz="2400" b="1" dirty="0"/>
        </a:p>
      </dgm:t>
    </dgm:pt>
    <dgm:pt modelId="{41636982-AFA3-4A5E-BFEE-66E92CE19840}" type="parTrans" cxnId="{6A9B24E9-F2AE-4041-A558-F8E88BC7801B}">
      <dgm:prSet/>
      <dgm:spPr/>
      <dgm:t>
        <a:bodyPr/>
        <a:lstStyle/>
        <a:p>
          <a:endParaRPr lang="en-GB"/>
        </a:p>
      </dgm:t>
    </dgm:pt>
    <dgm:pt modelId="{5EB428E7-BAE3-4C42-A72C-B47F0E992ED3}" type="sibTrans" cxnId="{6A9B24E9-F2AE-4041-A558-F8E88BC7801B}">
      <dgm:prSet/>
      <dgm:spPr/>
      <dgm:t>
        <a:bodyPr/>
        <a:lstStyle/>
        <a:p>
          <a:endParaRPr lang="en-GB"/>
        </a:p>
      </dgm:t>
    </dgm:pt>
    <dgm:pt modelId="{9BC1F7A5-F56D-4941-B6BB-BEC3C4A3419C}">
      <dgm:prSet phldrT="[نص]" custT="1"/>
      <dgm:spPr>
        <a:gradFill rotWithShape="0">
          <a:gsLst>
            <a:gs pos="96000">
              <a:srgbClr val="0070C0"/>
            </a:gs>
            <a:gs pos="100000">
              <a:schemeClr val="dk2">
                <a:hueOff val="0"/>
                <a:satOff val="0"/>
                <a:lumOff val="0"/>
                <a:alphaOff val="0"/>
                <a:shade val="94000"/>
                <a:lumMod val="94000"/>
              </a:schemeClr>
            </a:gs>
          </a:gsLst>
        </a:gradFill>
      </dgm:spPr>
      <dgm:t>
        <a:bodyPr/>
        <a:lstStyle/>
        <a:p>
          <a:r>
            <a:rPr lang="ar-SA" sz="2800" b="1" dirty="0" smtClean="0"/>
            <a:t>الترويج</a:t>
          </a:r>
          <a:endParaRPr lang="en-GB" sz="2800" b="1" dirty="0"/>
        </a:p>
      </dgm:t>
    </dgm:pt>
    <dgm:pt modelId="{E5E3BC7D-A90F-4653-9101-70DF8F13576B}" type="parTrans" cxnId="{DC95ACB2-F3DE-4C81-8F74-2D9199834DA3}">
      <dgm:prSet/>
      <dgm:spPr/>
      <dgm:t>
        <a:bodyPr/>
        <a:lstStyle/>
        <a:p>
          <a:endParaRPr lang="en-GB"/>
        </a:p>
      </dgm:t>
    </dgm:pt>
    <dgm:pt modelId="{09AE5BE7-FF30-4AD6-A4CD-6C4ED2C3CEA8}" type="sibTrans" cxnId="{DC95ACB2-F3DE-4C81-8F74-2D9199834DA3}">
      <dgm:prSet/>
      <dgm:spPr/>
      <dgm:t>
        <a:bodyPr/>
        <a:lstStyle/>
        <a:p>
          <a:endParaRPr lang="en-GB"/>
        </a:p>
      </dgm:t>
    </dgm:pt>
    <dgm:pt modelId="{54545F67-1ED1-472F-BB06-38907753297A}">
      <dgm:prSet phldrT="[نص]" custT="1"/>
      <dgm:spPr>
        <a:gradFill rotWithShape="0">
          <a:gsLst>
            <a:gs pos="0">
              <a:schemeClr val="accent1"/>
            </a:gs>
            <a:gs pos="78000">
              <a:schemeClr val="dk2">
                <a:hueOff val="0"/>
                <a:satOff val="0"/>
                <a:lumOff val="0"/>
                <a:alphaOff val="0"/>
                <a:shade val="94000"/>
                <a:lumMod val="94000"/>
              </a:schemeClr>
            </a:gs>
          </a:gsLst>
        </a:gradFill>
      </dgm:spPr>
      <dgm:t>
        <a:bodyPr/>
        <a:lstStyle/>
        <a:p>
          <a:r>
            <a:rPr lang="ar-SA" sz="2400" b="1" dirty="0" smtClean="0"/>
            <a:t>التوزيع</a:t>
          </a:r>
          <a:endParaRPr lang="en-GB" sz="2800" b="1" dirty="0"/>
        </a:p>
      </dgm:t>
    </dgm:pt>
    <dgm:pt modelId="{6B60D480-D182-4009-8B2D-9AF34790BA9B}" type="parTrans" cxnId="{46718989-CC02-4BC3-8B78-0FF3759F6B42}">
      <dgm:prSet/>
      <dgm:spPr/>
      <dgm:t>
        <a:bodyPr/>
        <a:lstStyle/>
        <a:p>
          <a:endParaRPr lang="en-GB"/>
        </a:p>
      </dgm:t>
    </dgm:pt>
    <dgm:pt modelId="{9984E991-68F0-4919-B182-363F1D085D54}" type="sibTrans" cxnId="{46718989-CC02-4BC3-8B78-0FF3759F6B42}">
      <dgm:prSet/>
      <dgm:spPr/>
      <dgm:t>
        <a:bodyPr/>
        <a:lstStyle/>
        <a:p>
          <a:endParaRPr lang="en-GB"/>
        </a:p>
      </dgm:t>
    </dgm:pt>
    <dgm:pt modelId="{9E2A7579-0217-459D-AD8D-2D5A4B2B4A5A}" type="pres">
      <dgm:prSet presAssocID="{04EE9A3E-F0A2-4633-941E-B2791DF2B9A1}" presName="Name0" presStyleCnt="0">
        <dgm:presLayoutVars>
          <dgm:chMax val="1"/>
          <dgm:dir/>
          <dgm:animLvl val="ctr"/>
          <dgm:resizeHandles val="exact"/>
        </dgm:presLayoutVars>
      </dgm:prSet>
      <dgm:spPr/>
      <dgm:t>
        <a:bodyPr/>
        <a:lstStyle/>
        <a:p>
          <a:endParaRPr lang="en-GB"/>
        </a:p>
      </dgm:t>
    </dgm:pt>
    <dgm:pt modelId="{009BD07E-D08B-4833-BB51-E6644E431014}" type="pres">
      <dgm:prSet presAssocID="{AE990407-524B-470A-BEAB-8C012D581D22}" presName="centerShape" presStyleLbl="node0" presStyleIdx="0" presStyleCnt="1" custScaleX="118912" custScaleY="112003" custLinFactNeighborX="-1103"/>
      <dgm:spPr/>
      <dgm:t>
        <a:bodyPr/>
        <a:lstStyle/>
        <a:p>
          <a:endParaRPr lang="en-GB"/>
        </a:p>
      </dgm:t>
    </dgm:pt>
    <dgm:pt modelId="{5C29FE6A-860F-4F40-97D6-BCD3381D03DA}" type="pres">
      <dgm:prSet presAssocID="{596661F9-F950-4B8A-8A5C-304AEFFD04F2}" presName="node" presStyleLbl="node1" presStyleIdx="0" presStyleCnt="4" custScaleX="129292">
        <dgm:presLayoutVars>
          <dgm:bulletEnabled val="1"/>
        </dgm:presLayoutVars>
      </dgm:prSet>
      <dgm:spPr/>
      <dgm:t>
        <a:bodyPr/>
        <a:lstStyle/>
        <a:p>
          <a:endParaRPr lang="en-GB"/>
        </a:p>
      </dgm:t>
    </dgm:pt>
    <dgm:pt modelId="{55B8948B-3123-414E-94C9-8EC800874D8B}" type="pres">
      <dgm:prSet presAssocID="{596661F9-F950-4B8A-8A5C-304AEFFD04F2}" presName="dummy" presStyleCnt="0"/>
      <dgm:spPr/>
      <dgm:t>
        <a:bodyPr/>
        <a:lstStyle/>
        <a:p>
          <a:pPr rtl="1"/>
          <a:endParaRPr lang="ar-SA"/>
        </a:p>
      </dgm:t>
    </dgm:pt>
    <dgm:pt modelId="{15B311B5-3F4D-4246-9FD8-E4AD4C3122FA}" type="pres">
      <dgm:prSet presAssocID="{1C23A243-D2EF-4E16-905C-BFB83946866E}" presName="sibTrans" presStyleLbl="sibTrans2D1" presStyleIdx="0" presStyleCnt="4"/>
      <dgm:spPr/>
      <dgm:t>
        <a:bodyPr/>
        <a:lstStyle/>
        <a:p>
          <a:endParaRPr lang="en-GB"/>
        </a:p>
      </dgm:t>
    </dgm:pt>
    <dgm:pt modelId="{DD42E266-E92D-4FE5-BF4A-75BE2F95B1DB}" type="pres">
      <dgm:prSet presAssocID="{0B2B3030-85FB-4EF4-9A3A-2F7E3AB32E7E}" presName="node" presStyleLbl="node1" presStyleIdx="1" presStyleCnt="4" custScaleX="140181">
        <dgm:presLayoutVars>
          <dgm:bulletEnabled val="1"/>
        </dgm:presLayoutVars>
      </dgm:prSet>
      <dgm:spPr/>
      <dgm:t>
        <a:bodyPr/>
        <a:lstStyle/>
        <a:p>
          <a:endParaRPr lang="en-GB"/>
        </a:p>
      </dgm:t>
    </dgm:pt>
    <dgm:pt modelId="{65D187FF-6323-4F0C-B5AB-389A67492BF6}" type="pres">
      <dgm:prSet presAssocID="{0B2B3030-85FB-4EF4-9A3A-2F7E3AB32E7E}" presName="dummy" presStyleCnt="0"/>
      <dgm:spPr/>
      <dgm:t>
        <a:bodyPr/>
        <a:lstStyle/>
        <a:p>
          <a:pPr rtl="1"/>
          <a:endParaRPr lang="ar-SA"/>
        </a:p>
      </dgm:t>
    </dgm:pt>
    <dgm:pt modelId="{760E7EEA-6E8E-45FC-B87B-E0E4A6F5FB1A}" type="pres">
      <dgm:prSet presAssocID="{5EB428E7-BAE3-4C42-A72C-B47F0E992ED3}" presName="sibTrans" presStyleLbl="sibTrans2D1" presStyleIdx="1" presStyleCnt="4"/>
      <dgm:spPr/>
      <dgm:t>
        <a:bodyPr/>
        <a:lstStyle/>
        <a:p>
          <a:endParaRPr lang="en-GB"/>
        </a:p>
      </dgm:t>
    </dgm:pt>
    <dgm:pt modelId="{75D0F18F-B45B-431E-BA2E-A526C859FCC9}" type="pres">
      <dgm:prSet presAssocID="{9BC1F7A5-F56D-4941-B6BB-BEC3C4A3419C}" presName="node" presStyleLbl="node1" presStyleIdx="2" presStyleCnt="4" custScaleX="132675">
        <dgm:presLayoutVars>
          <dgm:bulletEnabled val="1"/>
        </dgm:presLayoutVars>
      </dgm:prSet>
      <dgm:spPr/>
      <dgm:t>
        <a:bodyPr/>
        <a:lstStyle/>
        <a:p>
          <a:endParaRPr lang="en-GB"/>
        </a:p>
      </dgm:t>
    </dgm:pt>
    <dgm:pt modelId="{52A21BCE-F98A-464F-B626-5B167459C1A8}" type="pres">
      <dgm:prSet presAssocID="{9BC1F7A5-F56D-4941-B6BB-BEC3C4A3419C}" presName="dummy" presStyleCnt="0"/>
      <dgm:spPr/>
      <dgm:t>
        <a:bodyPr/>
        <a:lstStyle/>
        <a:p>
          <a:pPr rtl="1"/>
          <a:endParaRPr lang="ar-SA"/>
        </a:p>
      </dgm:t>
    </dgm:pt>
    <dgm:pt modelId="{60E132F6-D4C9-41F8-91C7-3A26AB8BBB3C}" type="pres">
      <dgm:prSet presAssocID="{09AE5BE7-FF30-4AD6-A4CD-6C4ED2C3CEA8}" presName="sibTrans" presStyleLbl="sibTrans2D1" presStyleIdx="2" presStyleCnt="4"/>
      <dgm:spPr/>
      <dgm:t>
        <a:bodyPr/>
        <a:lstStyle/>
        <a:p>
          <a:endParaRPr lang="en-GB"/>
        </a:p>
      </dgm:t>
    </dgm:pt>
    <dgm:pt modelId="{CF0B0A13-0507-4430-95F3-1F21BE368D07}" type="pres">
      <dgm:prSet presAssocID="{54545F67-1ED1-472F-BB06-38907753297A}" presName="node" presStyleLbl="node1" presStyleIdx="3" presStyleCnt="4" custScaleX="129439">
        <dgm:presLayoutVars>
          <dgm:bulletEnabled val="1"/>
        </dgm:presLayoutVars>
      </dgm:prSet>
      <dgm:spPr/>
      <dgm:t>
        <a:bodyPr/>
        <a:lstStyle/>
        <a:p>
          <a:endParaRPr lang="en-GB"/>
        </a:p>
      </dgm:t>
    </dgm:pt>
    <dgm:pt modelId="{ED6D1C68-1C13-4BC4-9D2B-5A2540D10DB4}" type="pres">
      <dgm:prSet presAssocID="{54545F67-1ED1-472F-BB06-38907753297A}" presName="dummy" presStyleCnt="0"/>
      <dgm:spPr/>
      <dgm:t>
        <a:bodyPr/>
        <a:lstStyle/>
        <a:p>
          <a:pPr rtl="1"/>
          <a:endParaRPr lang="ar-SA"/>
        </a:p>
      </dgm:t>
    </dgm:pt>
    <dgm:pt modelId="{AB43BC8B-3B51-4D01-81F3-02F87746E4AD}" type="pres">
      <dgm:prSet presAssocID="{9984E991-68F0-4919-B182-363F1D085D54}" presName="sibTrans" presStyleLbl="sibTrans2D1" presStyleIdx="3" presStyleCnt="4"/>
      <dgm:spPr/>
      <dgm:t>
        <a:bodyPr/>
        <a:lstStyle/>
        <a:p>
          <a:endParaRPr lang="en-GB"/>
        </a:p>
      </dgm:t>
    </dgm:pt>
  </dgm:ptLst>
  <dgm:cxnLst>
    <dgm:cxn modelId="{EA3E2A9E-4183-4988-939E-816E2318FCBE}" srcId="{AE990407-524B-470A-BEAB-8C012D581D22}" destId="{596661F9-F950-4B8A-8A5C-304AEFFD04F2}" srcOrd="0" destOrd="0" parTransId="{A98C553F-4D82-4EE4-ABC5-563E84B98270}" sibTransId="{1C23A243-D2EF-4E16-905C-BFB83946866E}"/>
    <dgm:cxn modelId="{A9A0278C-2DC6-4900-AA82-425383B02F32}" type="presOf" srcId="{0B2B3030-85FB-4EF4-9A3A-2F7E3AB32E7E}" destId="{DD42E266-E92D-4FE5-BF4A-75BE2F95B1DB}" srcOrd="0" destOrd="0" presId="urn:microsoft.com/office/officeart/2005/8/layout/radial6"/>
    <dgm:cxn modelId="{DDF20565-D1F0-49BC-8D08-6DFAD76005E3}" type="presOf" srcId="{AE990407-524B-470A-BEAB-8C012D581D22}" destId="{009BD07E-D08B-4833-BB51-E6644E431014}" srcOrd="0" destOrd="0" presId="urn:microsoft.com/office/officeart/2005/8/layout/radial6"/>
    <dgm:cxn modelId="{654351FA-B9AA-4A9D-8580-55F54A238C55}" type="presOf" srcId="{09AE5BE7-FF30-4AD6-A4CD-6C4ED2C3CEA8}" destId="{60E132F6-D4C9-41F8-91C7-3A26AB8BBB3C}" srcOrd="0" destOrd="0" presId="urn:microsoft.com/office/officeart/2005/8/layout/radial6"/>
    <dgm:cxn modelId="{6A9B24E9-F2AE-4041-A558-F8E88BC7801B}" srcId="{AE990407-524B-470A-BEAB-8C012D581D22}" destId="{0B2B3030-85FB-4EF4-9A3A-2F7E3AB32E7E}" srcOrd="1" destOrd="0" parTransId="{41636982-AFA3-4A5E-BFEE-66E92CE19840}" sibTransId="{5EB428E7-BAE3-4C42-A72C-B47F0E992ED3}"/>
    <dgm:cxn modelId="{46718989-CC02-4BC3-8B78-0FF3759F6B42}" srcId="{AE990407-524B-470A-BEAB-8C012D581D22}" destId="{54545F67-1ED1-472F-BB06-38907753297A}" srcOrd="3" destOrd="0" parTransId="{6B60D480-D182-4009-8B2D-9AF34790BA9B}" sibTransId="{9984E991-68F0-4919-B182-363F1D085D54}"/>
    <dgm:cxn modelId="{8385737F-ADEC-429B-ACA8-934F05757977}" srcId="{04EE9A3E-F0A2-4633-941E-B2791DF2B9A1}" destId="{AE990407-524B-470A-BEAB-8C012D581D22}" srcOrd="0" destOrd="0" parTransId="{9E07AF84-A4DC-489A-9340-93F1A05938F4}" sibTransId="{DBC04FAF-CB5E-48B9-8644-60F042A22825}"/>
    <dgm:cxn modelId="{46A588DA-B25E-464E-8F96-5EC7B19E65A4}" type="presOf" srcId="{54545F67-1ED1-472F-BB06-38907753297A}" destId="{CF0B0A13-0507-4430-95F3-1F21BE368D07}" srcOrd="0" destOrd="0" presId="urn:microsoft.com/office/officeart/2005/8/layout/radial6"/>
    <dgm:cxn modelId="{666500D4-E2A4-4121-9BB0-0524471B4117}" type="presOf" srcId="{1C23A243-D2EF-4E16-905C-BFB83946866E}" destId="{15B311B5-3F4D-4246-9FD8-E4AD4C3122FA}" srcOrd="0" destOrd="0" presId="urn:microsoft.com/office/officeart/2005/8/layout/radial6"/>
    <dgm:cxn modelId="{A674A802-B62F-4222-9F8B-CD5CCF851FD2}" type="presOf" srcId="{596661F9-F950-4B8A-8A5C-304AEFFD04F2}" destId="{5C29FE6A-860F-4F40-97D6-BCD3381D03DA}" srcOrd="0" destOrd="0" presId="urn:microsoft.com/office/officeart/2005/8/layout/radial6"/>
    <dgm:cxn modelId="{A1ED3DE0-80E4-4677-88A4-66C48C67BCFF}" type="presOf" srcId="{5EB428E7-BAE3-4C42-A72C-B47F0E992ED3}" destId="{760E7EEA-6E8E-45FC-B87B-E0E4A6F5FB1A}" srcOrd="0" destOrd="0" presId="urn:microsoft.com/office/officeart/2005/8/layout/radial6"/>
    <dgm:cxn modelId="{564F4702-EC91-43BE-B9D0-ADFEC5418ED3}" type="presOf" srcId="{04EE9A3E-F0A2-4633-941E-B2791DF2B9A1}" destId="{9E2A7579-0217-459D-AD8D-2D5A4B2B4A5A}" srcOrd="0" destOrd="0" presId="urn:microsoft.com/office/officeart/2005/8/layout/radial6"/>
    <dgm:cxn modelId="{DC95ACB2-F3DE-4C81-8F74-2D9199834DA3}" srcId="{AE990407-524B-470A-BEAB-8C012D581D22}" destId="{9BC1F7A5-F56D-4941-B6BB-BEC3C4A3419C}" srcOrd="2" destOrd="0" parTransId="{E5E3BC7D-A90F-4653-9101-70DF8F13576B}" sibTransId="{09AE5BE7-FF30-4AD6-A4CD-6C4ED2C3CEA8}"/>
    <dgm:cxn modelId="{84C642DB-2284-4241-94A6-CAA6FC54D959}" type="presOf" srcId="{9984E991-68F0-4919-B182-363F1D085D54}" destId="{AB43BC8B-3B51-4D01-81F3-02F87746E4AD}" srcOrd="0" destOrd="0" presId="urn:microsoft.com/office/officeart/2005/8/layout/radial6"/>
    <dgm:cxn modelId="{E779E403-9856-434A-AFFE-9C0FAC1B06E6}" type="presOf" srcId="{9BC1F7A5-F56D-4941-B6BB-BEC3C4A3419C}" destId="{75D0F18F-B45B-431E-BA2E-A526C859FCC9}" srcOrd="0" destOrd="0" presId="urn:microsoft.com/office/officeart/2005/8/layout/radial6"/>
    <dgm:cxn modelId="{3AC9846E-C938-408E-9019-93F15479CAA6}" type="presParOf" srcId="{9E2A7579-0217-459D-AD8D-2D5A4B2B4A5A}" destId="{009BD07E-D08B-4833-BB51-E6644E431014}" srcOrd="0" destOrd="0" presId="urn:microsoft.com/office/officeart/2005/8/layout/radial6"/>
    <dgm:cxn modelId="{7A36B475-D39C-404B-B5C5-AB0AEBC34B4D}" type="presParOf" srcId="{9E2A7579-0217-459D-AD8D-2D5A4B2B4A5A}" destId="{5C29FE6A-860F-4F40-97D6-BCD3381D03DA}" srcOrd="1" destOrd="0" presId="urn:microsoft.com/office/officeart/2005/8/layout/radial6"/>
    <dgm:cxn modelId="{1BAF4BC6-31DF-48F5-A0EC-955A451380B0}" type="presParOf" srcId="{9E2A7579-0217-459D-AD8D-2D5A4B2B4A5A}" destId="{55B8948B-3123-414E-94C9-8EC800874D8B}" srcOrd="2" destOrd="0" presId="urn:microsoft.com/office/officeart/2005/8/layout/radial6"/>
    <dgm:cxn modelId="{46A5648F-0101-4741-AF26-AB0CA34B358D}" type="presParOf" srcId="{9E2A7579-0217-459D-AD8D-2D5A4B2B4A5A}" destId="{15B311B5-3F4D-4246-9FD8-E4AD4C3122FA}" srcOrd="3" destOrd="0" presId="urn:microsoft.com/office/officeart/2005/8/layout/radial6"/>
    <dgm:cxn modelId="{0A20A641-3154-40FA-8096-5DECB93C3DFF}" type="presParOf" srcId="{9E2A7579-0217-459D-AD8D-2D5A4B2B4A5A}" destId="{DD42E266-E92D-4FE5-BF4A-75BE2F95B1DB}" srcOrd="4" destOrd="0" presId="urn:microsoft.com/office/officeart/2005/8/layout/radial6"/>
    <dgm:cxn modelId="{671A242E-263A-4C15-9959-43FE05A306C8}" type="presParOf" srcId="{9E2A7579-0217-459D-AD8D-2D5A4B2B4A5A}" destId="{65D187FF-6323-4F0C-B5AB-389A67492BF6}" srcOrd="5" destOrd="0" presId="urn:microsoft.com/office/officeart/2005/8/layout/radial6"/>
    <dgm:cxn modelId="{16BB4E2E-ADA8-4E56-BCC5-2830E884BB63}" type="presParOf" srcId="{9E2A7579-0217-459D-AD8D-2D5A4B2B4A5A}" destId="{760E7EEA-6E8E-45FC-B87B-E0E4A6F5FB1A}" srcOrd="6" destOrd="0" presId="urn:microsoft.com/office/officeart/2005/8/layout/radial6"/>
    <dgm:cxn modelId="{3E8AFE33-9CBB-45D0-A219-E6FFC52F87B9}" type="presParOf" srcId="{9E2A7579-0217-459D-AD8D-2D5A4B2B4A5A}" destId="{75D0F18F-B45B-431E-BA2E-A526C859FCC9}" srcOrd="7" destOrd="0" presId="urn:microsoft.com/office/officeart/2005/8/layout/radial6"/>
    <dgm:cxn modelId="{3E13AB01-227B-4119-86E9-39A720EEDFD6}" type="presParOf" srcId="{9E2A7579-0217-459D-AD8D-2D5A4B2B4A5A}" destId="{52A21BCE-F98A-464F-B626-5B167459C1A8}" srcOrd="8" destOrd="0" presId="urn:microsoft.com/office/officeart/2005/8/layout/radial6"/>
    <dgm:cxn modelId="{B65801C2-4320-4DE5-ABF8-DC873E46BF76}" type="presParOf" srcId="{9E2A7579-0217-459D-AD8D-2D5A4B2B4A5A}" destId="{60E132F6-D4C9-41F8-91C7-3A26AB8BBB3C}" srcOrd="9" destOrd="0" presId="urn:microsoft.com/office/officeart/2005/8/layout/radial6"/>
    <dgm:cxn modelId="{D37AABEA-324D-4304-ADF6-F5AC9B597503}" type="presParOf" srcId="{9E2A7579-0217-459D-AD8D-2D5A4B2B4A5A}" destId="{CF0B0A13-0507-4430-95F3-1F21BE368D07}" srcOrd="10" destOrd="0" presId="urn:microsoft.com/office/officeart/2005/8/layout/radial6"/>
    <dgm:cxn modelId="{B7E3C101-31B4-41D7-AD95-FB8B6D139761}" type="presParOf" srcId="{9E2A7579-0217-459D-AD8D-2D5A4B2B4A5A}" destId="{ED6D1C68-1C13-4BC4-9D2B-5A2540D10DB4}" srcOrd="11" destOrd="0" presId="urn:microsoft.com/office/officeart/2005/8/layout/radial6"/>
    <dgm:cxn modelId="{61DDB9CE-7BFD-48DE-A718-A1F337520615}" type="presParOf" srcId="{9E2A7579-0217-459D-AD8D-2D5A4B2B4A5A}" destId="{AB43BC8B-3B51-4D01-81F3-02F87746E4A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5B144-470E-47D9-A945-ACD63F1DA6E2}" type="doc">
      <dgm:prSet loTypeId="urn:microsoft.com/office/officeart/2005/8/layout/lProcess2" loCatId="list" qsTypeId="urn:microsoft.com/office/officeart/2005/8/quickstyle/3d3" qsCatId="3D" csTypeId="urn:microsoft.com/office/officeart/2005/8/colors/accent0_3" csCatId="mainScheme" phldr="1"/>
      <dgm:spPr/>
      <dgm:t>
        <a:bodyPr/>
        <a:lstStyle/>
        <a:p>
          <a:endParaRPr lang="en-GB"/>
        </a:p>
      </dgm:t>
    </dgm:pt>
    <dgm:pt modelId="{F3336C90-B9F5-4435-B2F1-E3E274AA783A}">
      <dgm:prSet phldrT="[نص]" custT="1"/>
      <dgm:spPr>
        <a:solidFill>
          <a:schemeClr val="accent2">
            <a:lumMod val="60000"/>
            <a:lumOff val="40000"/>
          </a:schemeClr>
        </a:solidFill>
        <a:ln>
          <a:solidFill>
            <a:srgbClr val="0070C0"/>
          </a:solidFill>
        </a:ln>
      </dgm:spPr>
      <dgm:t>
        <a:bodyPr/>
        <a:lstStyle/>
        <a:p>
          <a:pPr algn="ctr"/>
          <a:endParaRPr lang="en-GB" sz="3600" b="1" kern="1200" dirty="0">
            <a:latin typeface="Sakkal Majalla" panose="02000000000000000000" pitchFamily="2" charset="-78"/>
            <a:ea typeface="+mn-ea"/>
            <a:cs typeface="Sakkal Majalla" panose="02000000000000000000" pitchFamily="2" charset="-78"/>
          </a:endParaRPr>
        </a:p>
      </dgm:t>
    </dgm:pt>
    <dgm:pt modelId="{34B68AA3-1C94-44E8-8BDD-2723A9A2F522}" type="parTrans" cxnId="{00438AC4-72C0-48A7-B7D8-E098BE5E9F45}">
      <dgm:prSet/>
      <dgm:spPr/>
      <dgm:t>
        <a:bodyPr/>
        <a:lstStyle/>
        <a:p>
          <a:endParaRPr lang="en-GB"/>
        </a:p>
      </dgm:t>
    </dgm:pt>
    <dgm:pt modelId="{8E5A2384-47E9-4FAA-89B3-ADE02F1B4FD9}" type="sibTrans" cxnId="{00438AC4-72C0-48A7-B7D8-E098BE5E9F45}">
      <dgm:prSet/>
      <dgm:spPr/>
      <dgm:t>
        <a:bodyPr/>
        <a:lstStyle/>
        <a:p>
          <a:endParaRPr lang="en-GB"/>
        </a:p>
      </dgm:t>
    </dgm:pt>
    <dgm:pt modelId="{8FCBCF7E-6AC1-4DC4-B1D2-481ADEBAA9D0}">
      <dgm:prSet custT="1"/>
      <dgm:spPr>
        <a:solidFill>
          <a:schemeClr val="accent1">
            <a:lumMod val="40000"/>
            <a:lumOff val="60000"/>
          </a:schemeClr>
        </a:solidFill>
      </dgm:spPr>
      <dgm:t>
        <a:bodyPr/>
        <a:lstStyle/>
        <a:p>
          <a:pPr rtl="1"/>
          <a:r>
            <a:rPr lang="ar-SA" sz="2800" b="1" dirty="0" smtClean="0">
              <a:solidFill>
                <a:srgbClr val="0070C0"/>
              </a:solidFill>
            </a:rPr>
            <a:t>إقناع</a:t>
          </a:r>
          <a:endParaRPr lang="ar-SA" sz="2800" b="1" dirty="0">
            <a:solidFill>
              <a:srgbClr val="0070C0"/>
            </a:solidFill>
          </a:endParaRPr>
        </a:p>
      </dgm:t>
    </dgm:pt>
    <dgm:pt modelId="{6E0AF31E-9AE4-4F15-9E3E-AD94FC4F13AA}" type="parTrans" cxnId="{78158EB2-6246-49BA-85AF-C38467FBCC87}">
      <dgm:prSet/>
      <dgm:spPr/>
      <dgm:t>
        <a:bodyPr/>
        <a:lstStyle/>
        <a:p>
          <a:pPr rtl="1"/>
          <a:endParaRPr lang="ar-SA"/>
        </a:p>
      </dgm:t>
    </dgm:pt>
    <dgm:pt modelId="{EFB4AFF3-2258-4FCF-B129-84B4728E717E}" type="sibTrans" cxnId="{78158EB2-6246-49BA-85AF-C38467FBCC87}">
      <dgm:prSet/>
      <dgm:spPr/>
      <dgm:t>
        <a:bodyPr/>
        <a:lstStyle/>
        <a:p>
          <a:pPr rtl="1"/>
          <a:endParaRPr lang="ar-SA"/>
        </a:p>
      </dgm:t>
    </dgm:pt>
    <dgm:pt modelId="{D32E32E7-8A2B-40A1-B58D-311E28D6D731}">
      <dgm:prSet custT="1"/>
      <dgm:spPr>
        <a:solidFill>
          <a:schemeClr val="accent1">
            <a:lumMod val="60000"/>
            <a:lumOff val="40000"/>
          </a:schemeClr>
        </a:solidFill>
      </dgm:spPr>
      <dgm:t>
        <a:bodyPr/>
        <a:lstStyle/>
        <a:p>
          <a:pPr rtl="1"/>
          <a:r>
            <a:rPr lang="ar-SA" sz="2800" b="1" dirty="0" smtClean="0">
              <a:solidFill>
                <a:srgbClr val="0070C0"/>
              </a:solidFill>
            </a:rPr>
            <a:t>تحفيز</a:t>
          </a:r>
          <a:endParaRPr lang="ar-SA" sz="2800" b="1" dirty="0">
            <a:solidFill>
              <a:srgbClr val="0070C0"/>
            </a:solidFill>
          </a:endParaRPr>
        </a:p>
      </dgm:t>
    </dgm:pt>
    <dgm:pt modelId="{3DAD2F2E-B617-4EFE-BA5E-769A04BBEF58}" type="parTrans" cxnId="{D8A1293C-3278-492C-A99B-32628620F9B7}">
      <dgm:prSet/>
      <dgm:spPr/>
      <dgm:t>
        <a:bodyPr/>
        <a:lstStyle/>
        <a:p>
          <a:pPr rtl="1"/>
          <a:endParaRPr lang="ar-SA"/>
        </a:p>
      </dgm:t>
    </dgm:pt>
    <dgm:pt modelId="{C3750EBF-ADED-48B8-B6AA-022CF5873FE5}" type="sibTrans" cxnId="{D8A1293C-3278-492C-A99B-32628620F9B7}">
      <dgm:prSet/>
      <dgm:spPr/>
      <dgm:t>
        <a:bodyPr/>
        <a:lstStyle/>
        <a:p>
          <a:pPr rtl="1"/>
          <a:endParaRPr lang="ar-SA"/>
        </a:p>
      </dgm:t>
    </dgm:pt>
    <dgm:pt modelId="{9081B851-51CF-45C7-B402-C3B89C457B3A}">
      <dgm:prSet custT="1"/>
      <dgm:spPr>
        <a:solidFill>
          <a:schemeClr val="accent1">
            <a:lumMod val="20000"/>
            <a:lumOff val="80000"/>
          </a:schemeClr>
        </a:solidFill>
      </dgm:spPr>
      <dgm:t>
        <a:bodyPr/>
        <a:lstStyle/>
        <a:p>
          <a:pPr rtl="1"/>
          <a:r>
            <a:rPr lang="ar-SA" sz="2800" b="1" dirty="0" smtClean="0">
              <a:solidFill>
                <a:srgbClr val="0070C0"/>
              </a:solidFill>
            </a:rPr>
            <a:t>تعريف</a:t>
          </a:r>
          <a:endParaRPr lang="ar-SA" sz="2800" b="1" dirty="0">
            <a:solidFill>
              <a:srgbClr val="0070C0"/>
            </a:solidFill>
          </a:endParaRPr>
        </a:p>
      </dgm:t>
    </dgm:pt>
    <dgm:pt modelId="{0EAE1646-CAC5-4DF4-83F9-57C6B30CD53C}" type="parTrans" cxnId="{A00634EF-39C5-43AE-BCDA-1FAF01D103EF}">
      <dgm:prSet/>
      <dgm:spPr/>
      <dgm:t>
        <a:bodyPr/>
        <a:lstStyle/>
        <a:p>
          <a:pPr rtl="1"/>
          <a:endParaRPr lang="ar-SA"/>
        </a:p>
      </dgm:t>
    </dgm:pt>
    <dgm:pt modelId="{501D67C3-F880-4E5C-BF7F-ADE1A788ACCA}" type="sibTrans" cxnId="{A00634EF-39C5-43AE-BCDA-1FAF01D103EF}">
      <dgm:prSet/>
      <dgm:spPr/>
      <dgm:t>
        <a:bodyPr/>
        <a:lstStyle/>
        <a:p>
          <a:pPr rtl="1"/>
          <a:endParaRPr lang="ar-SA"/>
        </a:p>
      </dgm:t>
    </dgm:pt>
    <dgm:pt modelId="{556B7D3E-8267-434C-A68C-9B4FC5A4EDE8}" type="pres">
      <dgm:prSet presAssocID="{AE15B144-470E-47D9-A945-ACD63F1DA6E2}" presName="theList" presStyleCnt="0">
        <dgm:presLayoutVars>
          <dgm:dir/>
          <dgm:animLvl val="lvl"/>
          <dgm:resizeHandles val="exact"/>
        </dgm:presLayoutVars>
      </dgm:prSet>
      <dgm:spPr/>
      <dgm:t>
        <a:bodyPr/>
        <a:lstStyle/>
        <a:p>
          <a:endParaRPr lang="en-GB"/>
        </a:p>
      </dgm:t>
    </dgm:pt>
    <dgm:pt modelId="{80A680B4-E3FD-4993-8588-5853B54F78F9}" type="pres">
      <dgm:prSet presAssocID="{F3336C90-B9F5-4435-B2F1-E3E274AA783A}" presName="compNode" presStyleCnt="0"/>
      <dgm:spPr/>
      <dgm:t>
        <a:bodyPr/>
        <a:lstStyle/>
        <a:p>
          <a:pPr rtl="1"/>
          <a:endParaRPr lang="ar-SA"/>
        </a:p>
      </dgm:t>
    </dgm:pt>
    <dgm:pt modelId="{776A2FDB-61ED-489A-9BAF-05DFE4165C34}" type="pres">
      <dgm:prSet presAssocID="{F3336C90-B9F5-4435-B2F1-E3E274AA783A}" presName="aNode" presStyleLbl="bgShp" presStyleIdx="0" presStyleCnt="1" custLinFactNeighborX="-6" custLinFactNeighborY="-8414"/>
      <dgm:spPr/>
      <dgm:t>
        <a:bodyPr/>
        <a:lstStyle/>
        <a:p>
          <a:pPr rtl="1"/>
          <a:endParaRPr lang="ar-SA"/>
        </a:p>
      </dgm:t>
    </dgm:pt>
    <dgm:pt modelId="{9C09D70F-2492-44DE-BBEC-D0F09B046C7A}" type="pres">
      <dgm:prSet presAssocID="{F3336C90-B9F5-4435-B2F1-E3E274AA783A}" presName="textNode" presStyleLbl="bgShp" presStyleIdx="0" presStyleCnt="1"/>
      <dgm:spPr/>
      <dgm:t>
        <a:bodyPr/>
        <a:lstStyle/>
        <a:p>
          <a:pPr rtl="1"/>
          <a:endParaRPr lang="ar-SA"/>
        </a:p>
      </dgm:t>
    </dgm:pt>
    <dgm:pt modelId="{241901C0-05CA-4DC0-8661-3F7F5319E4AC}" type="pres">
      <dgm:prSet presAssocID="{F3336C90-B9F5-4435-B2F1-E3E274AA783A}" presName="compChildNode" presStyleCnt="0"/>
      <dgm:spPr/>
      <dgm:t>
        <a:bodyPr/>
        <a:lstStyle/>
        <a:p>
          <a:pPr rtl="1"/>
          <a:endParaRPr lang="ar-SA"/>
        </a:p>
      </dgm:t>
    </dgm:pt>
    <dgm:pt modelId="{621E6C8E-BC3F-4452-8EE8-EAE0CFE51081}" type="pres">
      <dgm:prSet presAssocID="{F3336C90-B9F5-4435-B2F1-E3E274AA783A}" presName="theInnerList" presStyleCnt="0"/>
      <dgm:spPr/>
      <dgm:t>
        <a:bodyPr/>
        <a:lstStyle/>
        <a:p>
          <a:pPr rtl="1"/>
          <a:endParaRPr lang="ar-SA"/>
        </a:p>
      </dgm:t>
    </dgm:pt>
    <dgm:pt modelId="{6A00C4E0-AF81-43D7-8E55-B9A0644A57EE}" type="pres">
      <dgm:prSet presAssocID="{9081B851-51CF-45C7-B402-C3B89C457B3A}" presName="childNode" presStyleLbl="node1" presStyleIdx="0" presStyleCnt="3" custScaleX="118271" custScaleY="721189" custLinFactY="-596994" custLinFactNeighborX="-3" custLinFactNeighborY="-600000">
        <dgm:presLayoutVars>
          <dgm:bulletEnabled val="1"/>
        </dgm:presLayoutVars>
      </dgm:prSet>
      <dgm:spPr/>
      <dgm:t>
        <a:bodyPr/>
        <a:lstStyle/>
        <a:p>
          <a:pPr rtl="1"/>
          <a:endParaRPr lang="ar-SA"/>
        </a:p>
      </dgm:t>
    </dgm:pt>
    <dgm:pt modelId="{857265C7-B7D4-4F7D-8759-3D8611A67A32}" type="pres">
      <dgm:prSet presAssocID="{9081B851-51CF-45C7-B402-C3B89C457B3A}" presName="aSpace2" presStyleCnt="0"/>
      <dgm:spPr/>
      <dgm:t>
        <a:bodyPr/>
        <a:lstStyle/>
        <a:p>
          <a:pPr rtl="1"/>
          <a:endParaRPr lang="ar-SA"/>
        </a:p>
      </dgm:t>
    </dgm:pt>
    <dgm:pt modelId="{6FBB93F8-7C28-4066-8A91-373A77588AA0}" type="pres">
      <dgm:prSet presAssocID="{D32E32E7-8A2B-40A1-B58D-311E28D6D731}" presName="childNode" presStyleLbl="node1" presStyleIdx="1" presStyleCnt="3" custScaleX="118521" custScaleY="678781" custLinFactY="564011" custLinFactNeighborX="-3" custLinFactNeighborY="600000">
        <dgm:presLayoutVars>
          <dgm:bulletEnabled val="1"/>
        </dgm:presLayoutVars>
      </dgm:prSet>
      <dgm:spPr/>
      <dgm:t>
        <a:bodyPr/>
        <a:lstStyle/>
        <a:p>
          <a:pPr rtl="1"/>
          <a:endParaRPr lang="ar-SA"/>
        </a:p>
      </dgm:t>
    </dgm:pt>
    <dgm:pt modelId="{FA745C17-4226-43D1-85DC-73086E30D7AE}" type="pres">
      <dgm:prSet presAssocID="{D32E32E7-8A2B-40A1-B58D-311E28D6D731}" presName="aSpace2" presStyleCnt="0"/>
      <dgm:spPr/>
      <dgm:t>
        <a:bodyPr/>
        <a:lstStyle/>
        <a:p>
          <a:pPr rtl="1"/>
          <a:endParaRPr lang="ar-SA"/>
        </a:p>
      </dgm:t>
    </dgm:pt>
    <dgm:pt modelId="{E30111CB-94BC-4E07-94AE-B16104200654}" type="pres">
      <dgm:prSet presAssocID="{8FCBCF7E-6AC1-4DC4-B1D2-481ADEBAA9D0}" presName="childNode" presStyleLbl="node1" presStyleIdx="2" presStyleCnt="3" custScaleX="118764" custScaleY="745654" custLinFactY="-938203" custLinFactNeighborX="-3" custLinFactNeighborY="-1000000">
        <dgm:presLayoutVars>
          <dgm:bulletEnabled val="1"/>
        </dgm:presLayoutVars>
      </dgm:prSet>
      <dgm:spPr/>
      <dgm:t>
        <a:bodyPr/>
        <a:lstStyle/>
        <a:p>
          <a:pPr rtl="1"/>
          <a:endParaRPr lang="ar-SA"/>
        </a:p>
      </dgm:t>
    </dgm:pt>
  </dgm:ptLst>
  <dgm:cxnLst>
    <dgm:cxn modelId="{A2CB958A-9BAA-45C1-B035-EC0151F82998}" type="presOf" srcId="{8FCBCF7E-6AC1-4DC4-B1D2-481ADEBAA9D0}" destId="{E30111CB-94BC-4E07-94AE-B16104200654}" srcOrd="0" destOrd="0" presId="urn:microsoft.com/office/officeart/2005/8/layout/lProcess2"/>
    <dgm:cxn modelId="{5E2C260B-3402-4539-BDC7-AF50683C2124}" type="presOf" srcId="{AE15B144-470E-47D9-A945-ACD63F1DA6E2}" destId="{556B7D3E-8267-434C-A68C-9B4FC5A4EDE8}" srcOrd="0" destOrd="0" presId="urn:microsoft.com/office/officeart/2005/8/layout/lProcess2"/>
    <dgm:cxn modelId="{78158EB2-6246-49BA-85AF-C38467FBCC87}" srcId="{F3336C90-B9F5-4435-B2F1-E3E274AA783A}" destId="{8FCBCF7E-6AC1-4DC4-B1D2-481ADEBAA9D0}" srcOrd="2" destOrd="0" parTransId="{6E0AF31E-9AE4-4F15-9E3E-AD94FC4F13AA}" sibTransId="{EFB4AFF3-2258-4FCF-B129-84B4728E717E}"/>
    <dgm:cxn modelId="{07AF3198-22DA-47F6-878F-EFCBE1817D61}" type="presOf" srcId="{F3336C90-B9F5-4435-B2F1-E3E274AA783A}" destId="{9C09D70F-2492-44DE-BBEC-D0F09B046C7A}" srcOrd="1" destOrd="0" presId="urn:microsoft.com/office/officeart/2005/8/layout/lProcess2"/>
    <dgm:cxn modelId="{AC1FB8D4-D667-4A0F-9EF0-19AAC9EF393F}" type="presOf" srcId="{9081B851-51CF-45C7-B402-C3B89C457B3A}" destId="{6A00C4E0-AF81-43D7-8E55-B9A0644A57EE}" srcOrd="0" destOrd="0" presId="urn:microsoft.com/office/officeart/2005/8/layout/lProcess2"/>
    <dgm:cxn modelId="{D8A1293C-3278-492C-A99B-32628620F9B7}" srcId="{F3336C90-B9F5-4435-B2F1-E3E274AA783A}" destId="{D32E32E7-8A2B-40A1-B58D-311E28D6D731}" srcOrd="1" destOrd="0" parTransId="{3DAD2F2E-B617-4EFE-BA5E-769A04BBEF58}" sibTransId="{C3750EBF-ADED-48B8-B6AA-022CF5873FE5}"/>
    <dgm:cxn modelId="{41269BB1-AFA3-4AC1-A14B-FC331891239E}" type="presOf" srcId="{F3336C90-B9F5-4435-B2F1-E3E274AA783A}" destId="{776A2FDB-61ED-489A-9BAF-05DFE4165C34}" srcOrd="0" destOrd="0" presId="urn:microsoft.com/office/officeart/2005/8/layout/lProcess2"/>
    <dgm:cxn modelId="{00438AC4-72C0-48A7-B7D8-E098BE5E9F45}" srcId="{AE15B144-470E-47D9-A945-ACD63F1DA6E2}" destId="{F3336C90-B9F5-4435-B2F1-E3E274AA783A}" srcOrd="0" destOrd="0" parTransId="{34B68AA3-1C94-44E8-8BDD-2723A9A2F522}" sibTransId="{8E5A2384-47E9-4FAA-89B3-ADE02F1B4FD9}"/>
    <dgm:cxn modelId="{A00634EF-39C5-43AE-BCDA-1FAF01D103EF}" srcId="{F3336C90-B9F5-4435-B2F1-E3E274AA783A}" destId="{9081B851-51CF-45C7-B402-C3B89C457B3A}" srcOrd="0" destOrd="0" parTransId="{0EAE1646-CAC5-4DF4-83F9-57C6B30CD53C}" sibTransId="{501D67C3-F880-4E5C-BF7F-ADE1A788ACCA}"/>
    <dgm:cxn modelId="{39837854-E21C-42C4-BBAC-520F08E6F2C2}" type="presOf" srcId="{D32E32E7-8A2B-40A1-B58D-311E28D6D731}" destId="{6FBB93F8-7C28-4066-8A91-373A77588AA0}" srcOrd="0" destOrd="0" presId="urn:microsoft.com/office/officeart/2005/8/layout/lProcess2"/>
    <dgm:cxn modelId="{7D6040F2-1EB8-43E1-8FFC-BC70C4F67314}" type="presParOf" srcId="{556B7D3E-8267-434C-A68C-9B4FC5A4EDE8}" destId="{80A680B4-E3FD-4993-8588-5853B54F78F9}" srcOrd="0" destOrd="0" presId="urn:microsoft.com/office/officeart/2005/8/layout/lProcess2"/>
    <dgm:cxn modelId="{BAA56711-558F-486F-8955-EC0F4B848E75}" type="presParOf" srcId="{80A680B4-E3FD-4993-8588-5853B54F78F9}" destId="{776A2FDB-61ED-489A-9BAF-05DFE4165C34}" srcOrd="0" destOrd="0" presId="urn:microsoft.com/office/officeart/2005/8/layout/lProcess2"/>
    <dgm:cxn modelId="{8E9E6E0D-6936-40B6-9D66-493753C2AACC}" type="presParOf" srcId="{80A680B4-E3FD-4993-8588-5853B54F78F9}" destId="{9C09D70F-2492-44DE-BBEC-D0F09B046C7A}" srcOrd="1" destOrd="0" presId="urn:microsoft.com/office/officeart/2005/8/layout/lProcess2"/>
    <dgm:cxn modelId="{7F203ADC-7057-4ADF-9FE0-CFF168FA74EC}" type="presParOf" srcId="{80A680B4-E3FD-4993-8588-5853B54F78F9}" destId="{241901C0-05CA-4DC0-8661-3F7F5319E4AC}" srcOrd="2" destOrd="0" presId="urn:microsoft.com/office/officeart/2005/8/layout/lProcess2"/>
    <dgm:cxn modelId="{5E9E9696-C4C8-458E-8270-4EE083F01B33}" type="presParOf" srcId="{241901C0-05CA-4DC0-8661-3F7F5319E4AC}" destId="{621E6C8E-BC3F-4452-8EE8-EAE0CFE51081}" srcOrd="0" destOrd="0" presId="urn:microsoft.com/office/officeart/2005/8/layout/lProcess2"/>
    <dgm:cxn modelId="{EA87A8F0-49E2-405E-A42E-A99EDF29C932}" type="presParOf" srcId="{621E6C8E-BC3F-4452-8EE8-EAE0CFE51081}" destId="{6A00C4E0-AF81-43D7-8E55-B9A0644A57EE}" srcOrd="0" destOrd="0" presId="urn:microsoft.com/office/officeart/2005/8/layout/lProcess2"/>
    <dgm:cxn modelId="{35E78415-DF63-4FBB-BBED-2C5E0B2616DA}" type="presParOf" srcId="{621E6C8E-BC3F-4452-8EE8-EAE0CFE51081}" destId="{857265C7-B7D4-4F7D-8759-3D8611A67A32}" srcOrd="1" destOrd="0" presId="urn:microsoft.com/office/officeart/2005/8/layout/lProcess2"/>
    <dgm:cxn modelId="{FFF55396-F633-4FCD-844D-AACD856D5E02}" type="presParOf" srcId="{621E6C8E-BC3F-4452-8EE8-EAE0CFE51081}" destId="{6FBB93F8-7C28-4066-8A91-373A77588AA0}" srcOrd="2" destOrd="0" presId="urn:microsoft.com/office/officeart/2005/8/layout/lProcess2"/>
    <dgm:cxn modelId="{F1C1427A-82DA-4017-9E9A-CDDEEDA491D0}" type="presParOf" srcId="{621E6C8E-BC3F-4452-8EE8-EAE0CFE51081}" destId="{FA745C17-4226-43D1-85DC-73086E30D7AE}" srcOrd="3" destOrd="0" presId="urn:microsoft.com/office/officeart/2005/8/layout/lProcess2"/>
    <dgm:cxn modelId="{366C2CD8-4715-4B14-A90C-E7EC9B5AB296}" type="presParOf" srcId="{621E6C8E-BC3F-4452-8EE8-EAE0CFE51081}" destId="{E30111CB-94BC-4E07-94AE-B1610420065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5B144-470E-47D9-A945-ACD63F1DA6E2}"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en-GB"/>
        </a:p>
      </dgm:t>
    </dgm:pt>
    <dgm:pt modelId="{E07DAD72-85E8-4B6E-BA56-37BDDFE32F06}">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المرسل</a:t>
          </a:r>
          <a:endParaRPr lang="en-GB" sz="66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CFAAE500-DB72-45A9-A3F5-DE1E8AD3C9A2}" type="parTrans" cxnId="{F1B16EC4-66D1-4BEF-9360-F8F056B3C62E}">
      <dgm:prSet/>
      <dgm:spPr/>
      <dgm:t>
        <a:bodyPr/>
        <a:lstStyle/>
        <a:p>
          <a:endParaRPr lang="en-GB"/>
        </a:p>
      </dgm:t>
    </dgm:pt>
    <dgm:pt modelId="{5FF97856-F529-45D0-93B8-687F9F99A134}" type="sibTrans" cxnId="{F1B16EC4-66D1-4BEF-9360-F8F056B3C62E}">
      <dgm:prSet/>
      <dgm:spPr/>
      <dgm:t>
        <a:bodyPr/>
        <a:lstStyle/>
        <a:p>
          <a:endParaRPr lang="en-GB"/>
        </a:p>
      </dgm:t>
    </dgm:pt>
    <dgm:pt modelId="{D1ED040D-64EC-4848-A3C7-F16F2BDAF28E}">
      <dgm:prSet custT="1"/>
      <dgm:spPr>
        <a:solidFill>
          <a:schemeClr val="accent1">
            <a:lumMod val="40000"/>
            <a:lumOff val="60000"/>
            <a:alpha val="90000"/>
          </a:schemeClr>
        </a:solidFill>
      </dgm:spPr>
      <dgm:t>
        <a:bodyPr/>
        <a:lstStyle/>
        <a:p>
          <a:pPr algn="ctr">
            <a:lnSpc>
              <a:spcPct val="100000"/>
            </a:lnSpc>
          </a:pPr>
          <a:r>
            <a:rPr lang="ar-SA" sz="2000" b="1" dirty="0" smtClean="0">
              <a:solidFill>
                <a:schemeClr val="accent1">
                  <a:lumMod val="50000"/>
                </a:schemeClr>
              </a:solidFill>
              <a:latin typeface="Simplified Arabic" panose="02020603050405020304" pitchFamily="18" charset="-78"/>
              <a:cs typeface="Simplified Arabic" panose="02020603050405020304" pitchFamily="18" charset="-78"/>
            </a:rPr>
            <a:t>الرسالة</a:t>
          </a:r>
          <a:endParaRPr lang="en-GB" sz="2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4AA03D72-AE59-4158-A254-68749CB92992}" type="parTrans" cxnId="{990A5BE4-A6A8-4871-BB90-9FA7C96F51E9}">
      <dgm:prSet/>
      <dgm:spPr/>
      <dgm:t>
        <a:bodyPr/>
        <a:lstStyle/>
        <a:p>
          <a:endParaRPr lang="en-GB"/>
        </a:p>
      </dgm:t>
    </dgm:pt>
    <dgm:pt modelId="{7160B906-9FED-42F1-9C2B-F2672B71A97A}" type="sibTrans" cxnId="{990A5BE4-A6A8-4871-BB90-9FA7C96F51E9}">
      <dgm:prSet/>
      <dgm:spPr/>
      <dgm:t>
        <a:bodyPr/>
        <a:lstStyle/>
        <a:p>
          <a:endParaRPr lang="en-GB"/>
        </a:p>
      </dgm:t>
    </dgm:pt>
    <dgm:pt modelId="{B9E150C9-6D0F-4F8D-9A6A-5849276529F0}">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الوسيلة</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B9A4FF86-C9F7-49C3-AFCF-C95280313042}" type="parTrans" cxnId="{7D9317C9-B51C-4A83-8D2C-B2D52D7361B7}">
      <dgm:prSet/>
      <dgm:spPr/>
      <dgm:t>
        <a:bodyPr/>
        <a:lstStyle/>
        <a:p>
          <a:endParaRPr lang="en-US"/>
        </a:p>
      </dgm:t>
    </dgm:pt>
    <dgm:pt modelId="{4AFC2951-655E-45B8-A991-296BE82C272A}" type="sibTrans" cxnId="{7D9317C9-B51C-4A83-8D2C-B2D52D7361B7}">
      <dgm:prSet/>
      <dgm:spPr/>
      <dgm:t>
        <a:bodyPr/>
        <a:lstStyle/>
        <a:p>
          <a:endParaRPr lang="en-US"/>
        </a:p>
      </dgm:t>
    </dgm:pt>
    <dgm:pt modelId="{0E8B5D74-4225-47C0-850E-B7320484E556}">
      <dgm:prSet custT="1"/>
      <dgm:spPr>
        <a:solidFill>
          <a:schemeClr val="accent1">
            <a:lumMod val="40000"/>
            <a:lumOff val="60000"/>
            <a:alpha val="90000"/>
          </a:schemeClr>
        </a:solidFill>
      </dgm:spPr>
      <dgm:t>
        <a:bodyPr/>
        <a:lstStyle/>
        <a:p>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المستقبل</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1C038D6C-2135-4FF5-BD9E-C07DCDAD778F}" type="parTrans" cxnId="{349DEE83-2C0E-4293-ABC2-601ED55FB7B4}">
      <dgm:prSet/>
      <dgm:spPr/>
      <dgm:t>
        <a:bodyPr/>
        <a:lstStyle/>
        <a:p>
          <a:endParaRPr lang="en-US"/>
        </a:p>
      </dgm:t>
    </dgm:pt>
    <dgm:pt modelId="{55CF3882-F108-4339-AD6A-FFFD7896C947}" type="sibTrans" cxnId="{349DEE83-2C0E-4293-ABC2-601ED55FB7B4}">
      <dgm:prSet/>
      <dgm:spPr/>
      <dgm:t>
        <a:bodyPr/>
        <a:lstStyle/>
        <a:p>
          <a:endParaRPr lang="en-US"/>
        </a:p>
      </dgm:t>
    </dgm:pt>
    <dgm:pt modelId="{F3336C90-B9F5-4435-B2F1-E3E274AA783A}">
      <dgm:prSet phldrT="[نص]" custT="1"/>
      <dgm:spPr>
        <a:solidFill>
          <a:schemeClr val="accent1">
            <a:lumMod val="20000"/>
            <a:lumOff val="80000"/>
          </a:schemeClr>
        </a:solidFill>
      </dgm:spPr>
      <dgm:t>
        <a:bodyPr/>
        <a:lstStyle/>
        <a:p>
          <a:pPr algn="ctr"/>
          <a:r>
            <a:rPr lang="ar-SA" sz="3600" b="1" dirty="0" smtClean="0">
              <a:solidFill>
                <a:srgbClr val="0070C0"/>
              </a:solidFill>
              <a:latin typeface="Arial" panose="020B0604020202020204" pitchFamily="34" charset="0"/>
              <a:cs typeface="Arial" panose="020B0604020202020204" pitchFamily="34" charset="0"/>
            </a:rPr>
            <a:t>عناصر عملية </a:t>
          </a:r>
          <a:r>
            <a:rPr lang="ar-SA" sz="3600" b="1" dirty="0" err="1" smtClean="0">
              <a:solidFill>
                <a:srgbClr val="0070C0"/>
              </a:solidFill>
              <a:latin typeface="Arial" panose="020B0604020202020204" pitchFamily="34" charset="0"/>
              <a:cs typeface="Arial" panose="020B0604020202020204" pitchFamily="34" charset="0"/>
            </a:rPr>
            <a:t>الإتصال</a:t>
          </a:r>
          <a:endParaRPr lang="en-GB" sz="3600" b="1" dirty="0">
            <a:solidFill>
              <a:srgbClr val="0070C0"/>
            </a:solidFill>
            <a:latin typeface="Arial" panose="020B0604020202020204" pitchFamily="34" charset="0"/>
            <a:cs typeface="Arial" panose="020B0604020202020204" pitchFamily="34" charset="0"/>
          </a:endParaRPr>
        </a:p>
      </dgm:t>
    </dgm:pt>
    <dgm:pt modelId="{8E5A2384-47E9-4FAA-89B3-ADE02F1B4FD9}" type="sibTrans" cxnId="{00438AC4-72C0-48A7-B7D8-E098BE5E9F45}">
      <dgm:prSet/>
      <dgm:spPr/>
      <dgm:t>
        <a:bodyPr/>
        <a:lstStyle/>
        <a:p>
          <a:endParaRPr lang="en-GB"/>
        </a:p>
      </dgm:t>
    </dgm:pt>
    <dgm:pt modelId="{34B68AA3-1C94-44E8-8BDD-2723A9A2F522}" type="parTrans" cxnId="{00438AC4-72C0-48A7-B7D8-E098BE5E9F45}">
      <dgm:prSet/>
      <dgm:spPr/>
      <dgm:t>
        <a:bodyPr/>
        <a:lstStyle/>
        <a:p>
          <a:endParaRPr lang="en-GB"/>
        </a:p>
      </dgm:t>
    </dgm:pt>
    <dgm:pt modelId="{E3E2CB87-DC78-482A-BAC1-A13486EECB70}" type="pres">
      <dgm:prSet presAssocID="{AE15B144-470E-47D9-A945-ACD63F1DA6E2}" presName="Name0" presStyleCnt="0">
        <dgm:presLayoutVars>
          <dgm:dir/>
          <dgm:animLvl val="lvl"/>
          <dgm:resizeHandles val="exact"/>
        </dgm:presLayoutVars>
      </dgm:prSet>
      <dgm:spPr/>
      <dgm:t>
        <a:bodyPr/>
        <a:lstStyle/>
        <a:p>
          <a:pPr rtl="1"/>
          <a:endParaRPr lang="ar-SA"/>
        </a:p>
      </dgm:t>
    </dgm:pt>
    <dgm:pt modelId="{3C897D49-6DAE-4E0E-8B6C-821B14413973}" type="pres">
      <dgm:prSet presAssocID="{F3336C90-B9F5-4435-B2F1-E3E274AA783A}" presName="boxAndChildren" presStyleCnt="0"/>
      <dgm:spPr/>
      <dgm:t>
        <a:bodyPr/>
        <a:lstStyle/>
        <a:p>
          <a:pPr rtl="1"/>
          <a:endParaRPr lang="ar-SA"/>
        </a:p>
      </dgm:t>
    </dgm:pt>
    <dgm:pt modelId="{B1F10777-2822-4A7C-BBC2-6311DAE8F57A}" type="pres">
      <dgm:prSet presAssocID="{F3336C90-B9F5-4435-B2F1-E3E274AA783A}" presName="parentTextBox" presStyleLbl="node1" presStyleIdx="0" presStyleCnt="1"/>
      <dgm:spPr/>
      <dgm:t>
        <a:bodyPr/>
        <a:lstStyle/>
        <a:p>
          <a:pPr rtl="1"/>
          <a:endParaRPr lang="ar-SA"/>
        </a:p>
      </dgm:t>
    </dgm:pt>
    <dgm:pt modelId="{8CDC4E85-9F6F-4246-9B25-EAD13F820135}" type="pres">
      <dgm:prSet presAssocID="{F3336C90-B9F5-4435-B2F1-E3E274AA783A}" presName="entireBox" presStyleLbl="node1" presStyleIdx="0" presStyleCnt="1" custLinFactNeighborX="261" custLinFactNeighborY="-2979"/>
      <dgm:spPr/>
      <dgm:t>
        <a:bodyPr/>
        <a:lstStyle/>
        <a:p>
          <a:pPr rtl="1"/>
          <a:endParaRPr lang="ar-SA"/>
        </a:p>
      </dgm:t>
    </dgm:pt>
    <dgm:pt modelId="{C9F50ED7-B741-4554-9F4C-07681ECC13ED}" type="pres">
      <dgm:prSet presAssocID="{F3336C90-B9F5-4435-B2F1-E3E274AA783A}" presName="descendantBox" presStyleCnt="0"/>
      <dgm:spPr/>
      <dgm:t>
        <a:bodyPr/>
        <a:lstStyle/>
        <a:p>
          <a:pPr rtl="1"/>
          <a:endParaRPr lang="ar-SA"/>
        </a:p>
      </dgm:t>
    </dgm:pt>
    <dgm:pt modelId="{811D2F1E-1EA5-4DDF-AEEC-5ECD1451DE78}" type="pres">
      <dgm:prSet presAssocID="{D1ED040D-64EC-4848-A3C7-F16F2BDAF28E}" presName="childTextBox" presStyleLbl="fgAccFollowNode1" presStyleIdx="0" presStyleCnt="4" custScaleY="40240" custLinFactX="100000" custLinFactNeighborX="113607" custLinFactNeighborY="2313">
        <dgm:presLayoutVars>
          <dgm:bulletEnabled val="1"/>
        </dgm:presLayoutVars>
      </dgm:prSet>
      <dgm:spPr/>
      <dgm:t>
        <a:bodyPr/>
        <a:lstStyle/>
        <a:p>
          <a:pPr rtl="1"/>
          <a:endParaRPr lang="ar-SA"/>
        </a:p>
      </dgm:t>
    </dgm:pt>
    <dgm:pt modelId="{FFF1E725-A5B5-4523-AABA-8950A70C61E4}" type="pres">
      <dgm:prSet presAssocID="{B9E150C9-6D0F-4F8D-9A6A-5849276529F0}" presName="childTextBox" presStyleLbl="fgAccFollowNode1" presStyleIdx="1" presStyleCnt="4" custScaleY="39315" custLinFactNeighborX="-33567" custLinFactNeighborY="3239">
        <dgm:presLayoutVars>
          <dgm:bulletEnabled val="1"/>
        </dgm:presLayoutVars>
      </dgm:prSet>
      <dgm:spPr/>
      <dgm:t>
        <a:bodyPr/>
        <a:lstStyle/>
        <a:p>
          <a:endParaRPr lang="en-US"/>
        </a:p>
      </dgm:t>
    </dgm:pt>
    <dgm:pt modelId="{876D1D74-CB21-4A57-8AF1-7D7E8A245588}" type="pres">
      <dgm:prSet presAssocID="{0E8B5D74-4225-47C0-850E-B7320484E556}" presName="childTextBox" presStyleLbl="fgAccFollowNode1" presStyleIdx="2" presStyleCnt="4" custScaleY="38390" custLinFactX="-34497" custLinFactNeighborX="-100000" custLinFactNeighborY="-66142">
        <dgm:presLayoutVars>
          <dgm:bulletEnabled val="1"/>
        </dgm:presLayoutVars>
      </dgm:prSet>
      <dgm:spPr/>
      <dgm:t>
        <a:bodyPr/>
        <a:lstStyle/>
        <a:p>
          <a:endParaRPr lang="en-US"/>
        </a:p>
      </dgm:t>
    </dgm:pt>
    <dgm:pt modelId="{F29AE452-23D1-43A4-B9A2-7782F733712D}" type="pres">
      <dgm:prSet presAssocID="{E07DAD72-85E8-4B6E-BA56-37BDDFE32F06}" presName="childTextBox" presStyleLbl="fgAccFollowNode1" presStyleIdx="3" presStyleCnt="4" custScaleY="38390" custLinFactNeighborX="-84094" custLinFactNeighborY="-64513">
        <dgm:presLayoutVars>
          <dgm:bulletEnabled val="1"/>
        </dgm:presLayoutVars>
      </dgm:prSet>
      <dgm:spPr/>
      <dgm:t>
        <a:bodyPr/>
        <a:lstStyle/>
        <a:p>
          <a:pPr rtl="1"/>
          <a:endParaRPr lang="ar-SA"/>
        </a:p>
      </dgm:t>
    </dgm:pt>
  </dgm:ptLst>
  <dgm:cxnLst>
    <dgm:cxn modelId="{7D9317C9-B51C-4A83-8D2C-B2D52D7361B7}" srcId="{F3336C90-B9F5-4435-B2F1-E3E274AA783A}" destId="{B9E150C9-6D0F-4F8D-9A6A-5849276529F0}" srcOrd="1" destOrd="0" parTransId="{B9A4FF86-C9F7-49C3-AFCF-C95280313042}" sibTransId="{4AFC2951-655E-45B8-A991-296BE82C272A}"/>
    <dgm:cxn modelId="{F1B16EC4-66D1-4BEF-9360-F8F056B3C62E}" srcId="{F3336C90-B9F5-4435-B2F1-E3E274AA783A}" destId="{E07DAD72-85E8-4B6E-BA56-37BDDFE32F06}" srcOrd="3" destOrd="0" parTransId="{CFAAE500-DB72-45A9-A3F5-DE1E8AD3C9A2}" sibTransId="{5FF97856-F529-45D0-93B8-687F9F99A134}"/>
    <dgm:cxn modelId="{24026163-3B52-4250-82E9-FC36D3ECC93B}" type="presOf" srcId="{F3336C90-B9F5-4435-B2F1-E3E274AA783A}" destId="{B1F10777-2822-4A7C-BBC2-6311DAE8F57A}" srcOrd="0" destOrd="0" presId="urn:microsoft.com/office/officeart/2005/8/layout/process4"/>
    <dgm:cxn modelId="{EC9DCB05-034A-4F24-B1BD-0E6A696045BF}" type="presOf" srcId="{AE15B144-470E-47D9-A945-ACD63F1DA6E2}" destId="{E3E2CB87-DC78-482A-BAC1-A13486EECB70}" srcOrd="0" destOrd="0" presId="urn:microsoft.com/office/officeart/2005/8/layout/process4"/>
    <dgm:cxn modelId="{00438AC4-72C0-48A7-B7D8-E098BE5E9F45}" srcId="{AE15B144-470E-47D9-A945-ACD63F1DA6E2}" destId="{F3336C90-B9F5-4435-B2F1-E3E274AA783A}" srcOrd="0" destOrd="0" parTransId="{34B68AA3-1C94-44E8-8BDD-2723A9A2F522}" sibTransId="{8E5A2384-47E9-4FAA-89B3-ADE02F1B4FD9}"/>
    <dgm:cxn modelId="{0056C445-1551-40B5-BE9A-8CC9772AF1EE}" type="presOf" srcId="{F3336C90-B9F5-4435-B2F1-E3E274AA783A}" destId="{8CDC4E85-9F6F-4246-9B25-EAD13F820135}" srcOrd="1" destOrd="0" presId="urn:microsoft.com/office/officeart/2005/8/layout/process4"/>
    <dgm:cxn modelId="{990A5BE4-A6A8-4871-BB90-9FA7C96F51E9}" srcId="{F3336C90-B9F5-4435-B2F1-E3E274AA783A}" destId="{D1ED040D-64EC-4848-A3C7-F16F2BDAF28E}" srcOrd="0" destOrd="0" parTransId="{4AA03D72-AE59-4158-A254-68749CB92992}" sibTransId="{7160B906-9FED-42F1-9C2B-F2672B71A97A}"/>
    <dgm:cxn modelId="{8F6CD0A9-7BFF-4DE0-8E4C-AB82AD2187C9}" type="presOf" srcId="{0E8B5D74-4225-47C0-850E-B7320484E556}" destId="{876D1D74-CB21-4A57-8AF1-7D7E8A245588}" srcOrd="0" destOrd="0" presId="urn:microsoft.com/office/officeart/2005/8/layout/process4"/>
    <dgm:cxn modelId="{B5C586B9-3E26-406E-B732-36A3A0CB0DC7}" type="presOf" srcId="{D1ED040D-64EC-4848-A3C7-F16F2BDAF28E}" destId="{811D2F1E-1EA5-4DDF-AEEC-5ECD1451DE78}" srcOrd="0" destOrd="0" presId="urn:microsoft.com/office/officeart/2005/8/layout/process4"/>
    <dgm:cxn modelId="{883377D0-474F-45FA-AAC7-643D66255B79}" type="presOf" srcId="{E07DAD72-85E8-4B6E-BA56-37BDDFE32F06}" destId="{F29AE452-23D1-43A4-B9A2-7782F733712D}" srcOrd="0" destOrd="0" presId="urn:microsoft.com/office/officeart/2005/8/layout/process4"/>
    <dgm:cxn modelId="{72B2311E-66BD-4B44-9776-41768AFCCC31}" type="presOf" srcId="{B9E150C9-6D0F-4F8D-9A6A-5849276529F0}" destId="{FFF1E725-A5B5-4523-AABA-8950A70C61E4}" srcOrd="0" destOrd="0" presId="urn:microsoft.com/office/officeart/2005/8/layout/process4"/>
    <dgm:cxn modelId="{349DEE83-2C0E-4293-ABC2-601ED55FB7B4}" srcId="{F3336C90-B9F5-4435-B2F1-E3E274AA783A}" destId="{0E8B5D74-4225-47C0-850E-B7320484E556}" srcOrd="2" destOrd="0" parTransId="{1C038D6C-2135-4FF5-BD9E-C07DCDAD778F}" sibTransId="{55CF3882-F108-4339-AD6A-FFFD7896C947}"/>
    <dgm:cxn modelId="{07F941FD-C06C-4390-BFEB-C306E21D4B96}" type="presParOf" srcId="{E3E2CB87-DC78-482A-BAC1-A13486EECB70}" destId="{3C897D49-6DAE-4E0E-8B6C-821B14413973}" srcOrd="0" destOrd="0" presId="urn:microsoft.com/office/officeart/2005/8/layout/process4"/>
    <dgm:cxn modelId="{CA134774-BD76-4E1C-804A-F06A43476FEE}" type="presParOf" srcId="{3C897D49-6DAE-4E0E-8B6C-821B14413973}" destId="{B1F10777-2822-4A7C-BBC2-6311DAE8F57A}" srcOrd="0" destOrd="0" presId="urn:microsoft.com/office/officeart/2005/8/layout/process4"/>
    <dgm:cxn modelId="{97602B68-AD0F-4744-9B12-ECF0143DC2CF}" type="presParOf" srcId="{3C897D49-6DAE-4E0E-8B6C-821B14413973}" destId="{8CDC4E85-9F6F-4246-9B25-EAD13F820135}" srcOrd="1" destOrd="0" presId="urn:microsoft.com/office/officeart/2005/8/layout/process4"/>
    <dgm:cxn modelId="{2981A418-FDAD-4AF6-A237-9A9C150359F7}" type="presParOf" srcId="{3C897D49-6DAE-4E0E-8B6C-821B14413973}" destId="{C9F50ED7-B741-4554-9F4C-07681ECC13ED}" srcOrd="2" destOrd="0" presId="urn:microsoft.com/office/officeart/2005/8/layout/process4"/>
    <dgm:cxn modelId="{F263916A-94EF-49DA-8960-B5FD1B9E1ADD}" type="presParOf" srcId="{C9F50ED7-B741-4554-9F4C-07681ECC13ED}" destId="{811D2F1E-1EA5-4DDF-AEEC-5ECD1451DE78}" srcOrd="0" destOrd="0" presId="urn:microsoft.com/office/officeart/2005/8/layout/process4"/>
    <dgm:cxn modelId="{8812F8C4-E3AE-4772-A407-0A6677CDE1C3}" type="presParOf" srcId="{C9F50ED7-B741-4554-9F4C-07681ECC13ED}" destId="{FFF1E725-A5B5-4523-AABA-8950A70C61E4}" srcOrd="1" destOrd="0" presId="urn:microsoft.com/office/officeart/2005/8/layout/process4"/>
    <dgm:cxn modelId="{035C3A9E-2FB7-4C7D-B2AF-89B0B793E342}" type="presParOf" srcId="{C9F50ED7-B741-4554-9F4C-07681ECC13ED}" destId="{876D1D74-CB21-4A57-8AF1-7D7E8A245588}" srcOrd="2" destOrd="0" presId="urn:microsoft.com/office/officeart/2005/8/layout/process4"/>
    <dgm:cxn modelId="{10203B35-DA53-462C-A91F-3C380CD140E2}" type="presParOf" srcId="{C9F50ED7-B741-4554-9F4C-07681ECC13ED}" destId="{F29AE452-23D1-43A4-B9A2-7782F733712D}"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5B144-470E-47D9-A945-ACD63F1DA6E2}" type="doc">
      <dgm:prSet loTypeId="urn:microsoft.com/office/officeart/2005/8/layout/lProcess2" loCatId="list" qsTypeId="urn:microsoft.com/office/officeart/2005/8/quickstyle/3d3" qsCatId="3D" csTypeId="urn:microsoft.com/office/officeart/2005/8/colors/accent0_3" csCatId="mainScheme" phldr="1"/>
      <dgm:spPr/>
      <dgm:t>
        <a:bodyPr/>
        <a:lstStyle/>
        <a:p>
          <a:endParaRPr lang="en-GB"/>
        </a:p>
      </dgm:t>
    </dgm:pt>
    <dgm:pt modelId="{F3336C90-B9F5-4435-B2F1-E3E274AA783A}">
      <dgm:prSet phldrT="[نص]" custT="1"/>
      <dgm:spPr>
        <a:solidFill>
          <a:schemeClr val="accent2">
            <a:lumMod val="60000"/>
            <a:lumOff val="40000"/>
          </a:schemeClr>
        </a:solidFill>
        <a:ln>
          <a:solidFill>
            <a:srgbClr val="0070C0"/>
          </a:solidFill>
        </a:ln>
      </dgm:spPr>
      <dgm:t>
        <a:bodyPr/>
        <a:lstStyle/>
        <a:p>
          <a:pPr algn="ctr"/>
          <a:endParaRPr lang="en-GB" sz="3600" b="1" kern="1200" dirty="0">
            <a:latin typeface="Sakkal Majalla" panose="02000000000000000000" pitchFamily="2" charset="-78"/>
            <a:ea typeface="+mn-ea"/>
            <a:cs typeface="Sakkal Majalla" panose="02000000000000000000" pitchFamily="2" charset="-78"/>
          </a:endParaRPr>
        </a:p>
      </dgm:t>
    </dgm:pt>
    <dgm:pt modelId="{34B68AA3-1C94-44E8-8BDD-2723A9A2F522}" type="parTrans" cxnId="{00438AC4-72C0-48A7-B7D8-E098BE5E9F45}">
      <dgm:prSet/>
      <dgm:spPr/>
      <dgm:t>
        <a:bodyPr/>
        <a:lstStyle/>
        <a:p>
          <a:endParaRPr lang="en-GB"/>
        </a:p>
      </dgm:t>
    </dgm:pt>
    <dgm:pt modelId="{8E5A2384-47E9-4FAA-89B3-ADE02F1B4FD9}" type="sibTrans" cxnId="{00438AC4-72C0-48A7-B7D8-E098BE5E9F45}">
      <dgm:prSet/>
      <dgm:spPr/>
      <dgm:t>
        <a:bodyPr/>
        <a:lstStyle/>
        <a:p>
          <a:endParaRPr lang="en-GB"/>
        </a:p>
      </dgm:t>
    </dgm:pt>
    <dgm:pt modelId="{8FCBCF7E-6AC1-4DC4-B1D2-481ADEBAA9D0}">
      <dgm:prSet custT="1"/>
      <dgm:spPr>
        <a:solidFill>
          <a:schemeClr val="accent1">
            <a:lumMod val="40000"/>
            <a:lumOff val="60000"/>
          </a:schemeClr>
        </a:solidFill>
      </dgm:spPr>
      <dgm:t>
        <a:bodyPr/>
        <a:lstStyle/>
        <a:p>
          <a:pPr rtl="1"/>
          <a:r>
            <a:rPr lang="ar-SA" sz="3600" b="1" dirty="0" smtClean="0">
              <a:solidFill>
                <a:srgbClr val="0070C0"/>
              </a:solidFill>
              <a:latin typeface="Arial" panose="020B0604020202020204" pitchFamily="34" charset="0"/>
              <a:cs typeface="Arial" panose="020B0604020202020204" pitchFamily="34" charset="0"/>
            </a:rPr>
            <a:t>استراتيجية الجذب</a:t>
          </a:r>
          <a:endParaRPr lang="ar-SA" sz="3600" b="1" dirty="0">
            <a:solidFill>
              <a:srgbClr val="0070C0"/>
            </a:solidFill>
            <a:latin typeface="Arial" panose="020B0604020202020204" pitchFamily="34" charset="0"/>
            <a:cs typeface="Arial" panose="020B0604020202020204" pitchFamily="34" charset="0"/>
          </a:endParaRPr>
        </a:p>
      </dgm:t>
    </dgm:pt>
    <dgm:pt modelId="{6E0AF31E-9AE4-4F15-9E3E-AD94FC4F13AA}" type="parTrans" cxnId="{78158EB2-6246-49BA-85AF-C38467FBCC87}">
      <dgm:prSet/>
      <dgm:spPr/>
      <dgm:t>
        <a:bodyPr/>
        <a:lstStyle/>
        <a:p>
          <a:pPr rtl="1"/>
          <a:endParaRPr lang="ar-SA"/>
        </a:p>
      </dgm:t>
    </dgm:pt>
    <dgm:pt modelId="{EFB4AFF3-2258-4FCF-B129-84B4728E717E}" type="sibTrans" cxnId="{78158EB2-6246-49BA-85AF-C38467FBCC87}">
      <dgm:prSet/>
      <dgm:spPr/>
      <dgm:t>
        <a:bodyPr/>
        <a:lstStyle/>
        <a:p>
          <a:pPr rtl="1"/>
          <a:endParaRPr lang="ar-SA"/>
        </a:p>
      </dgm:t>
    </dgm:pt>
    <dgm:pt modelId="{9081B851-51CF-45C7-B402-C3B89C457B3A}">
      <dgm:prSet custT="1"/>
      <dgm:spPr>
        <a:solidFill>
          <a:schemeClr val="accent1">
            <a:lumMod val="20000"/>
            <a:lumOff val="80000"/>
          </a:schemeClr>
        </a:solidFill>
      </dgm:spPr>
      <dgm:t>
        <a:bodyPr/>
        <a:lstStyle/>
        <a:p>
          <a:pPr rtl="1"/>
          <a:r>
            <a:rPr lang="ar-SA" sz="3600" b="1" dirty="0" smtClean="0">
              <a:solidFill>
                <a:srgbClr val="0070C0"/>
              </a:solidFill>
              <a:latin typeface="Arial" panose="020B0604020202020204" pitchFamily="34" charset="0"/>
              <a:cs typeface="Arial" panose="020B0604020202020204" pitchFamily="34" charset="0"/>
            </a:rPr>
            <a:t>استراتيجية الدفع</a:t>
          </a:r>
          <a:endParaRPr lang="ar-SA" sz="3600" b="1" dirty="0">
            <a:solidFill>
              <a:srgbClr val="0070C0"/>
            </a:solidFill>
            <a:latin typeface="Arial" panose="020B0604020202020204" pitchFamily="34" charset="0"/>
            <a:cs typeface="Arial" panose="020B0604020202020204" pitchFamily="34" charset="0"/>
          </a:endParaRPr>
        </a:p>
      </dgm:t>
    </dgm:pt>
    <dgm:pt modelId="{0EAE1646-CAC5-4DF4-83F9-57C6B30CD53C}" type="parTrans" cxnId="{A00634EF-39C5-43AE-BCDA-1FAF01D103EF}">
      <dgm:prSet/>
      <dgm:spPr/>
      <dgm:t>
        <a:bodyPr/>
        <a:lstStyle/>
        <a:p>
          <a:pPr rtl="1"/>
          <a:endParaRPr lang="ar-SA"/>
        </a:p>
      </dgm:t>
    </dgm:pt>
    <dgm:pt modelId="{501D67C3-F880-4E5C-BF7F-ADE1A788ACCA}" type="sibTrans" cxnId="{A00634EF-39C5-43AE-BCDA-1FAF01D103EF}">
      <dgm:prSet/>
      <dgm:spPr/>
      <dgm:t>
        <a:bodyPr/>
        <a:lstStyle/>
        <a:p>
          <a:pPr rtl="1"/>
          <a:endParaRPr lang="ar-SA"/>
        </a:p>
      </dgm:t>
    </dgm:pt>
    <dgm:pt modelId="{556B7D3E-8267-434C-A68C-9B4FC5A4EDE8}" type="pres">
      <dgm:prSet presAssocID="{AE15B144-470E-47D9-A945-ACD63F1DA6E2}" presName="theList" presStyleCnt="0">
        <dgm:presLayoutVars>
          <dgm:dir/>
          <dgm:animLvl val="lvl"/>
          <dgm:resizeHandles val="exact"/>
        </dgm:presLayoutVars>
      </dgm:prSet>
      <dgm:spPr/>
      <dgm:t>
        <a:bodyPr/>
        <a:lstStyle/>
        <a:p>
          <a:endParaRPr lang="en-GB"/>
        </a:p>
      </dgm:t>
    </dgm:pt>
    <dgm:pt modelId="{80A680B4-E3FD-4993-8588-5853B54F78F9}" type="pres">
      <dgm:prSet presAssocID="{F3336C90-B9F5-4435-B2F1-E3E274AA783A}" presName="compNode" presStyleCnt="0"/>
      <dgm:spPr/>
      <dgm:t>
        <a:bodyPr/>
        <a:lstStyle/>
        <a:p>
          <a:pPr rtl="1"/>
          <a:endParaRPr lang="ar-SA"/>
        </a:p>
      </dgm:t>
    </dgm:pt>
    <dgm:pt modelId="{776A2FDB-61ED-489A-9BAF-05DFE4165C34}" type="pres">
      <dgm:prSet presAssocID="{F3336C90-B9F5-4435-B2F1-E3E274AA783A}" presName="aNode" presStyleLbl="bgShp" presStyleIdx="0" presStyleCnt="1" custLinFactNeighborX="-6" custLinFactNeighborY="-8414"/>
      <dgm:spPr/>
      <dgm:t>
        <a:bodyPr/>
        <a:lstStyle/>
        <a:p>
          <a:pPr rtl="1"/>
          <a:endParaRPr lang="ar-SA"/>
        </a:p>
      </dgm:t>
    </dgm:pt>
    <dgm:pt modelId="{9C09D70F-2492-44DE-BBEC-D0F09B046C7A}" type="pres">
      <dgm:prSet presAssocID="{F3336C90-B9F5-4435-B2F1-E3E274AA783A}" presName="textNode" presStyleLbl="bgShp" presStyleIdx="0" presStyleCnt="1"/>
      <dgm:spPr/>
      <dgm:t>
        <a:bodyPr/>
        <a:lstStyle/>
        <a:p>
          <a:pPr rtl="1"/>
          <a:endParaRPr lang="ar-SA"/>
        </a:p>
      </dgm:t>
    </dgm:pt>
    <dgm:pt modelId="{241901C0-05CA-4DC0-8661-3F7F5319E4AC}" type="pres">
      <dgm:prSet presAssocID="{F3336C90-B9F5-4435-B2F1-E3E274AA783A}" presName="compChildNode" presStyleCnt="0"/>
      <dgm:spPr/>
      <dgm:t>
        <a:bodyPr/>
        <a:lstStyle/>
        <a:p>
          <a:pPr rtl="1"/>
          <a:endParaRPr lang="ar-SA"/>
        </a:p>
      </dgm:t>
    </dgm:pt>
    <dgm:pt modelId="{621E6C8E-BC3F-4452-8EE8-EAE0CFE51081}" type="pres">
      <dgm:prSet presAssocID="{F3336C90-B9F5-4435-B2F1-E3E274AA783A}" presName="theInnerList" presStyleCnt="0"/>
      <dgm:spPr/>
      <dgm:t>
        <a:bodyPr/>
        <a:lstStyle/>
        <a:p>
          <a:pPr rtl="1"/>
          <a:endParaRPr lang="ar-SA"/>
        </a:p>
      </dgm:t>
    </dgm:pt>
    <dgm:pt modelId="{6A00C4E0-AF81-43D7-8E55-B9A0644A57EE}" type="pres">
      <dgm:prSet presAssocID="{9081B851-51CF-45C7-B402-C3B89C457B3A}" presName="childNode" presStyleLbl="node1" presStyleIdx="0" presStyleCnt="2" custScaleX="118271" custScaleY="721189" custLinFactY="-358052" custLinFactNeighborX="-793" custLinFactNeighborY="-400000">
        <dgm:presLayoutVars>
          <dgm:bulletEnabled val="1"/>
        </dgm:presLayoutVars>
      </dgm:prSet>
      <dgm:spPr/>
      <dgm:t>
        <a:bodyPr/>
        <a:lstStyle/>
        <a:p>
          <a:pPr rtl="1"/>
          <a:endParaRPr lang="ar-SA"/>
        </a:p>
      </dgm:t>
    </dgm:pt>
    <dgm:pt modelId="{857265C7-B7D4-4F7D-8759-3D8611A67A32}" type="pres">
      <dgm:prSet presAssocID="{9081B851-51CF-45C7-B402-C3B89C457B3A}" presName="aSpace2" presStyleCnt="0"/>
      <dgm:spPr/>
      <dgm:t>
        <a:bodyPr/>
        <a:lstStyle/>
        <a:p>
          <a:pPr rtl="1"/>
          <a:endParaRPr lang="ar-SA"/>
        </a:p>
      </dgm:t>
    </dgm:pt>
    <dgm:pt modelId="{E30111CB-94BC-4E07-94AE-B16104200654}" type="pres">
      <dgm:prSet presAssocID="{8FCBCF7E-6AC1-4DC4-B1D2-481ADEBAA9D0}" presName="childNode" presStyleLbl="node1" presStyleIdx="1" presStyleCnt="2" custScaleX="118764" custScaleY="745654" custLinFactY="-123994" custLinFactNeighborX="-3" custLinFactNeighborY="-200000">
        <dgm:presLayoutVars>
          <dgm:bulletEnabled val="1"/>
        </dgm:presLayoutVars>
      </dgm:prSet>
      <dgm:spPr/>
      <dgm:t>
        <a:bodyPr/>
        <a:lstStyle/>
        <a:p>
          <a:pPr rtl="1"/>
          <a:endParaRPr lang="ar-SA"/>
        </a:p>
      </dgm:t>
    </dgm:pt>
  </dgm:ptLst>
  <dgm:cxnLst>
    <dgm:cxn modelId="{07AF3198-22DA-47F6-878F-EFCBE1817D61}" type="presOf" srcId="{F3336C90-B9F5-4435-B2F1-E3E274AA783A}" destId="{9C09D70F-2492-44DE-BBEC-D0F09B046C7A}" srcOrd="1" destOrd="0" presId="urn:microsoft.com/office/officeart/2005/8/layout/lProcess2"/>
    <dgm:cxn modelId="{78158EB2-6246-49BA-85AF-C38467FBCC87}" srcId="{F3336C90-B9F5-4435-B2F1-E3E274AA783A}" destId="{8FCBCF7E-6AC1-4DC4-B1D2-481ADEBAA9D0}" srcOrd="1" destOrd="0" parTransId="{6E0AF31E-9AE4-4F15-9E3E-AD94FC4F13AA}" sibTransId="{EFB4AFF3-2258-4FCF-B129-84B4728E717E}"/>
    <dgm:cxn modelId="{5E2C260B-3402-4539-BDC7-AF50683C2124}" type="presOf" srcId="{AE15B144-470E-47D9-A945-ACD63F1DA6E2}" destId="{556B7D3E-8267-434C-A68C-9B4FC5A4EDE8}" srcOrd="0" destOrd="0" presId="urn:microsoft.com/office/officeart/2005/8/layout/lProcess2"/>
    <dgm:cxn modelId="{00438AC4-72C0-48A7-B7D8-E098BE5E9F45}" srcId="{AE15B144-470E-47D9-A945-ACD63F1DA6E2}" destId="{F3336C90-B9F5-4435-B2F1-E3E274AA783A}" srcOrd="0" destOrd="0" parTransId="{34B68AA3-1C94-44E8-8BDD-2723A9A2F522}" sibTransId="{8E5A2384-47E9-4FAA-89B3-ADE02F1B4FD9}"/>
    <dgm:cxn modelId="{A2CB958A-9BAA-45C1-B035-EC0151F82998}" type="presOf" srcId="{8FCBCF7E-6AC1-4DC4-B1D2-481ADEBAA9D0}" destId="{E30111CB-94BC-4E07-94AE-B16104200654}" srcOrd="0" destOrd="0" presId="urn:microsoft.com/office/officeart/2005/8/layout/lProcess2"/>
    <dgm:cxn modelId="{A00634EF-39C5-43AE-BCDA-1FAF01D103EF}" srcId="{F3336C90-B9F5-4435-B2F1-E3E274AA783A}" destId="{9081B851-51CF-45C7-B402-C3B89C457B3A}" srcOrd="0" destOrd="0" parTransId="{0EAE1646-CAC5-4DF4-83F9-57C6B30CD53C}" sibTransId="{501D67C3-F880-4E5C-BF7F-ADE1A788ACCA}"/>
    <dgm:cxn modelId="{AC1FB8D4-D667-4A0F-9EF0-19AAC9EF393F}" type="presOf" srcId="{9081B851-51CF-45C7-B402-C3B89C457B3A}" destId="{6A00C4E0-AF81-43D7-8E55-B9A0644A57EE}" srcOrd="0" destOrd="0" presId="urn:microsoft.com/office/officeart/2005/8/layout/lProcess2"/>
    <dgm:cxn modelId="{41269BB1-AFA3-4AC1-A14B-FC331891239E}" type="presOf" srcId="{F3336C90-B9F5-4435-B2F1-E3E274AA783A}" destId="{776A2FDB-61ED-489A-9BAF-05DFE4165C34}" srcOrd="0" destOrd="0" presId="urn:microsoft.com/office/officeart/2005/8/layout/lProcess2"/>
    <dgm:cxn modelId="{7D6040F2-1EB8-43E1-8FFC-BC70C4F67314}" type="presParOf" srcId="{556B7D3E-8267-434C-A68C-9B4FC5A4EDE8}" destId="{80A680B4-E3FD-4993-8588-5853B54F78F9}" srcOrd="0" destOrd="0" presId="urn:microsoft.com/office/officeart/2005/8/layout/lProcess2"/>
    <dgm:cxn modelId="{BAA56711-558F-486F-8955-EC0F4B848E75}" type="presParOf" srcId="{80A680B4-E3FD-4993-8588-5853B54F78F9}" destId="{776A2FDB-61ED-489A-9BAF-05DFE4165C34}" srcOrd="0" destOrd="0" presId="urn:microsoft.com/office/officeart/2005/8/layout/lProcess2"/>
    <dgm:cxn modelId="{8E9E6E0D-6936-40B6-9D66-493753C2AACC}" type="presParOf" srcId="{80A680B4-E3FD-4993-8588-5853B54F78F9}" destId="{9C09D70F-2492-44DE-BBEC-D0F09B046C7A}" srcOrd="1" destOrd="0" presId="urn:microsoft.com/office/officeart/2005/8/layout/lProcess2"/>
    <dgm:cxn modelId="{7F203ADC-7057-4ADF-9FE0-CFF168FA74EC}" type="presParOf" srcId="{80A680B4-E3FD-4993-8588-5853B54F78F9}" destId="{241901C0-05CA-4DC0-8661-3F7F5319E4AC}" srcOrd="2" destOrd="0" presId="urn:microsoft.com/office/officeart/2005/8/layout/lProcess2"/>
    <dgm:cxn modelId="{5E9E9696-C4C8-458E-8270-4EE083F01B33}" type="presParOf" srcId="{241901C0-05CA-4DC0-8661-3F7F5319E4AC}" destId="{621E6C8E-BC3F-4452-8EE8-EAE0CFE51081}" srcOrd="0" destOrd="0" presId="urn:microsoft.com/office/officeart/2005/8/layout/lProcess2"/>
    <dgm:cxn modelId="{EA87A8F0-49E2-405E-A42E-A99EDF29C932}" type="presParOf" srcId="{621E6C8E-BC3F-4452-8EE8-EAE0CFE51081}" destId="{6A00C4E0-AF81-43D7-8E55-B9A0644A57EE}" srcOrd="0" destOrd="0" presId="urn:microsoft.com/office/officeart/2005/8/layout/lProcess2"/>
    <dgm:cxn modelId="{35E78415-DF63-4FBB-BBED-2C5E0B2616DA}" type="presParOf" srcId="{621E6C8E-BC3F-4452-8EE8-EAE0CFE51081}" destId="{857265C7-B7D4-4F7D-8759-3D8611A67A32}" srcOrd="1" destOrd="0" presId="urn:microsoft.com/office/officeart/2005/8/layout/lProcess2"/>
    <dgm:cxn modelId="{366C2CD8-4715-4B14-A90C-E7EC9B5AB296}" type="presParOf" srcId="{621E6C8E-BC3F-4452-8EE8-EAE0CFE51081}" destId="{E30111CB-94BC-4E07-94AE-B1610420065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15B144-470E-47D9-A945-ACD63F1DA6E2}"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en-GB"/>
        </a:p>
      </dgm:t>
    </dgm:pt>
    <dgm:pt modelId="{F3336C90-B9F5-4435-B2F1-E3E274AA783A}">
      <dgm:prSet phldrT="[نص]" custT="1"/>
      <dgm:spPr>
        <a:solidFill>
          <a:schemeClr val="accent1">
            <a:lumMod val="20000"/>
            <a:lumOff val="80000"/>
          </a:schemeClr>
        </a:solidFill>
      </dgm:spPr>
      <dgm:t>
        <a:bodyPr/>
        <a:lstStyle/>
        <a:p>
          <a:pPr algn="ctr"/>
          <a:r>
            <a:rPr lang="ar-SA" sz="3600" b="1" dirty="0" smtClean="0">
              <a:solidFill>
                <a:srgbClr val="0070C0"/>
              </a:solidFill>
              <a:latin typeface="Arial" panose="020B0604020202020204" pitchFamily="34" charset="0"/>
              <a:cs typeface="Arial" panose="020B0604020202020204" pitchFamily="34" charset="0"/>
            </a:rPr>
            <a:t>عناصر المزيج التسويقي</a:t>
          </a:r>
          <a:endParaRPr lang="en-GB" sz="3600" b="1" dirty="0">
            <a:solidFill>
              <a:srgbClr val="0070C0"/>
            </a:solidFill>
            <a:latin typeface="Arial" panose="020B0604020202020204" pitchFamily="34" charset="0"/>
            <a:cs typeface="Arial" panose="020B0604020202020204" pitchFamily="34" charset="0"/>
          </a:endParaRPr>
        </a:p>
      </dgm:t>
    </dgm:pt>
    <dgm:pt modelId="{34B68AA3-1C94-44E8-8BDD-2723A9A2F522}" type="parTrans" cxnId="{00438AC4-72C0-48A7-B7D8-E098BE5E9F45}">
      <dgm:prSet/>
      <dgm:spPr/>
      <dgm:t>
        <a:bodyPr/>
        <a:lstStyle/>
        <a:p>
          <a:endParaRPr lang="en-GB"/>
        </a:p>
      </dgm:t>
    </dgm:pt>
    <dgm:pt modelId="{8E5A2384-47E9-4FAA-89B3-ADE02F1B4FD9}" type="sibTrans" cxnId="{00438AC4-72C0-48A7-B7D8-E098BE5E9F45}">
      <dgm:prSet/>
      <dgm:spPr/>
      <dgm:t>
        <a:bodyPr/>
        <a:lstStyle/>
        <a:p>
          <a:endParaRPr lang="en-GB"/>
        </a:p>
      </dgm:t>
    </dgm:pt>
    <dgm:pt modelId="{E07DAD72-85E8-4B6E-BA56-37BDDFE32F06}">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الإعلان</a:t>
          </a:r>
          <a:endParaRPr lang="en-GB" sz="66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CFAAE500-DB72-45A9-A3F5-DE1E8AD3C9A2}" type="parTrans" cxnId="{F1B16EC4-66D1-4BEF-9360-F8F056B3C62E}">
      <dgm:prSet/>
      <dgm:spPr/>
      <dgm:t>
        <a:bodyPr/>
        <a:lstStyle/>
        <a:p>
          <a:endParaRPr lang="en-GB"/>
        </a:p>
      </dgm:t>
    </dgm:pt>
    <dgm:pt modelId="{5FF97856-F529-45D0-93B8-687F9F99A134}" type="sibTrans" cxnId="{F1B16EC4-66D1-4BEF-9360-F8F056B3C62E}">
      <dgm:prSet/>
      <dgm:spPr/>
      <dgm:t>
        <a:bodyPr/>
        <a:lstStyle/>
        <a:p>
          <a:endParaRPr lang="en-GB"/>
        </a:p>
      </dgm:t>
    </dgm:pt>
    <dgm:pt modelId="{D1ED040D-64EC-4848-A3C7-F16F2BDAF28E}">
      <dgm:prSet custT="1"/>
      <dgm:spPr>
        <a:solidFill>
          <a:schemeClr val="accent1">
            <a:lumMod val="40000"/>
            <a:lumOff val="60000"/>
            <a:alpha val="90000"/>
          </a:schemeClr>
        </a:solidFill>
      </dgm:spPr>
      <dgm:t>
        <a:bodyPr/>
        <a:lstStyle/>
        <a:p>
          <a:pPr algn="ctr">
            <a:lnSpc>
              <a:spcPct val="100000"/>
            </a:lnSpc>
          </a:pP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البيع الشخصي</a:t>
          </a:r>
          <a:endParaRPr lang="en-GB" sz="2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4AA03D72-AE59-4158-A254-68749CB92992}" type="parTrans" cxnId="{990A5BE4-A6A8-4871-BB90-9FA7C96F51E9}">
      <dgm:prSet/>
      <dgm:spPr/>
      <dgm:t>
        <a:bodyPr/>
        <a:lstStyle/>
        <a:p>
          <a:endParaRPr lang="en-GB"/>
        </a:p>
      </dgm:t>
    </dgm:pt>
    <dgm:pt modelId="{7160B906-9FED-42F1-9C2B-F2672B71A97A}" type="sibTrans" cxnId="{990A5BE4-A6A8-4871-BB90-9FA7C96F51E9}">
      <dgm:prSet/>
      <dgm:spPr/>
      <dgm:t>
        <a:bodyPr/>
        <a:lstStyle/>
        <a:p>
          <a:endParaRPr lang="en-GB"/>
        </a:p>
      </dgm:t>
    </dgm:pt>
    <dgm:pt modelId="{258194D1-D672-4A74-B1D4-D06EFBF5C328}">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النشر</a:t>
          </a:r>
          <a:endParaRPr lang="en-GB"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DABCEC28-4D8C-479E-96EC-20B25EC46CF7}" type="parTrans" cxnId="{313B74C5-FE0C-4D1E-B489-0796398639E3}">
      <dgm:prSet/>
      <dgm:spPr/>
      <dgm:t>
        <a:bodyPr/>
        <a:lstStyle/>
        <a:p>
          <a:endParaRPr lang="en-GB"/>
        </a:p>
      </dgm:t>
    </dgm:pt>
    <dgm:pt modelId="{3C74F73D-EDB7-45A6-B579-AE730B4C84FB}" type="sibTrans" cxnId="{313B74C5-FE0C-4D1E-B489-0796398639E3}">
      <dgm:prSet/>
      <dgm:spPr/>
      <dgm:t>
        <a:bodyPr/>
        <a:lstStyle/>
        <a:p>
          <a:endParaRPr lang="en-GB"/>
        </a:p>
      </dgm:t>
    </dgm:pt>
    <dgm:pt modelId="{B9E150C9-6D0F-4F8D-9A6A-5849276529F0}">
      <dgm:prSet custT="1"/>
      <dgm:spPr>
        <a:solidFill>
          <a:schemeClr val="accent1">
            <a:lumMod val="40000"/>
            <a:lumOff val="60000"/>
            <a:alpha val="90000"/>
          </a:schemeClr>
        </a:solidFill>
      </dgm:spPr>
      <dgm:t>
        <a:bodyPr/>
        <a:lstStyle/>
        <a:p>
          <a:pPr algn="ctr"/>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العلاقات العامة</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B9A4FF86-C9F7-49C3-AFCF-C95280313042}" type="parTrans" cxnId="{7D9317C9-B51C-4A83-8D2C-B2D52D7361B7}">
      <dgm:prSet/>
      <dgm:spPr/>
      <dgm:t>
        <a:bodyPr/>
        <a:lstStyle/>
        <a:p>
          <a:endParaRPr lang="en-US"/>
        </a:p>
      </dgm:t>
    </dgm:pt>
    <dgm:pt modelId="{4AFC2951-655E-45B8-A991-296BE82C272A}" type="sibTrans" cxnId="{7D9317C9-B51C-4A83-8D2C-B2D52D7361B7}">
      <dgm:prSet/>
      <dgm:spPr/>
      <dgm:t>
        <a:bodyPr/>
        <a:lstStyle/>
        <a:p>
          <a:endParaRPr lang="en-US"/>
        </a:p>
      </dgm:t>
    </dgm:pt>
    <dgm:pt modelId="{0E8B5D74-4225-47C0-850E-B7320484E556}">
      <dgm:prSet custT="1"/>
      <dgm:spPr>
        <a:solidFill>
          <a:schemeClr val="accent1">
            <a:lumMod val="40000"/>
            <a:lumOff val="60000"/>
            <a:alpha val="90000"/>
          </a:schemeClr>
        </a:solidFill>
      </dgm:spPr>
      <dgm:t>
        <a:bodyPr/>
        <a:lstStyle/>
        <a:p>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ترويج المبيعات</a:t>
          </a:r>
          <a:endParaRPr lang="en-US" sz="24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1C038D6C-2135-4FF5-BD9E-C07DCDAD778F}" type="parTrans" cxnId="{349DEE83-2C0E-4293-ABC2-601ED55FB7B4}">
      <dgm:prSet/>
      <dgm:spPr/>
      <dgm:t>
        <a:bodyPr/>
        <a:lstStyle/>
        <a:p>
          <a:endParaRPr lang="en-US"/>
        </a:p>
      </dgm:t>
    </dgm:pt>
    <dgm:pt modelId="{55CF3882-F108-4339-AD6A-FFFD7896C947}" type="sibTrans" cxnId="{349DEE83-2C0E-4293-ABC2-601ED55FB7B4}">
      <dgm:prSet/>
      <dgm:spPr/>
      <dgm:t>
        <a:bodyPr/>
        <a:lstStyle/>
        <a:p>
          <a:endParaRPr lang="en-US"/>
        </a:p>
      </dgm:t>
    </dgm:pt>
    <dgm:pt modelId="{C0DA960C-05D6-4397-B737-ADEA8AC64D64}">
      <dgm:prSet custT="1"/>
      <dgm:spPr>
        <a:solidFill>
          <a:schemeClr val="accent1">
            <a:lumMod val="40000"/>
            <a:lumOff val="60000"/>
            <a:alpha val="90000"/>
          </a:schemeClr>
        </a:solidFill>
      </dgm:spPr>
      <dgm:t>
        <a:bodyPr/>
        <a:lstStyle/>
        <a:p>
          <a:r>
            <a:rPr lang="ar-SA" sz="2400" b="1" dirty="0" smtClean="0">
              <a:solidFill>
                <a:schemeClr val="accent1">
                  <a:lumMod val="50000"/>
                </a:schemeClr>
              </a:solidFill>
              <a:latin typeface="Simplified Arabic" panose="02020603050405020304" pitchFamily="18" charset="-78"/>
              <a:cs typeface="Simplified Arabic" panose="02020603050405020304" pitchFamily="18" charset="-78"/>
            </a:rPr>
            <a:t>أخرى</a:t>
          </a:r>
          <a:endParaRPr lang="en-US" sz="4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CA113686-4CBB-4F86-BFDE-09A49DD023CD}" type="parTrans" cxnId="{59EAD186-BF5B-4481-B603-A2FE12B6B0A1}">
      <dgm:prSet/>
      <dgm:spPr/>
      <dgm:t>
        <a:bodyPr/>
        <a:lstStyle/>
        <a:p>
          <a:endParaRPr lang="en-US"/>
        </a:p>
      </dgm:t>
    </dgm:pt>
    <dgm:pt modelId="{1E0A0F52-39F4-4C36-A4EF-2205DBA8D1EA}" type="sibTrans" cxnId="{59EAD186-BF5B-4481-B603-A2FE12B6B0A1}">
      <dgm:prSet/>
      <dgm:spPr/>
      <dgm:t>
        <a:bodyPr/>
        <a:lstStyle/>
        <a:p>
          <a:endParaRPr lang="en-US"/>
        </a:p>
      </dgm:t>
    </dgm:pt>
    <dgm:pt modelId="{E3E2CB87-DC78-482A-BAC1-A13486EECB70}" type="pres">
      <dgm:prSet presAssocID="{AE15B144-470E-47D9-A945-ACD63F1DA6E2}" presName="Name0" presStyleCnt="0">
        <dgm:presLayoutVars>
          <dgm:dir/>
          <dgm:animLvl val="lvl"/>
          <dgm:resizeHandles val="exact"/>
        </dgm:presLayoutVars>
      </dgm:prSet>
      <dgm:spPr/>
      <dgm:t>
        <a:bodyPr/>
        <a:lstStyle/>
        <a:p>
          <a:pPr rtl="1"/>
          <a:endParaRPr lang="ar-SA"/>
        </a:p>
      </dgm:t>
    </dgm:pt>
    <dgm:pt modelId="{3C897D49-6DAE-4E0E-8B6C-821B14413973}" type="pres">
      <dgm:prSet presAssocID="{F3336C90-B9F5-4435-B2F1-E3E274AA783A}" presName="boxAndChildren" presStyleCnt="0"/>
      <dgm:spPr/>
      <dgm:t>
        <a:bodyPr/>
        <a:lstStyle/>
        <a:p>
          <a:pPr rtl="1"/>
          <a:endParaRPr lang="ar-SA"/>
        </a:p>
      </dgm:t>
    </dgm:pt>
    <dgm:pt modelId="{B1F10777-2822-4A7C-BBC2-6311DAE8F57A}" type="pres">
      <dgm:prSet presAssocID="{F3336C90-B9F5-4435-B2F1-E3E274AA783A}" presName="parentTextBox" presStyleLbl="node1" presStyleIdx="0" presStyleCnt="1"/>
      <dgm:spPr/>
      <dgm:t>
        <a:bodyPr/>
        <a:lstStyle/>
        <a:p>
          <a:pPr rtl="1"/>
          <a:endParaRPr lang="ar-SA"/>
        </a:p>
      </dgm:t>
    </dgm:pt>
    <dgm:pt modelId="{8CDC4E85-9F6F-4246-9B25-EAD13F820135}" type="pres">
      <dgm:prSet presAssocID="{F3336C90-B9F5-4435-B2F1-E3E274AA783A}" presName="entireBox" presStyleLbl="node1" presStyleIdx="0" presStyleCnt="1" custLinFactNeighborX="-127" custLinFactNeighborY="-2340"/>
      <dgm:spPr/>
      <dgm:t>
        <a:bodyPr/>
        <a:lstStyle/>
        <a:p>
          <a:pPr rtl="1"/>
          <a:endParaRPr lang="ar-SA"/>
        </a:p>
      </dgm:t>
    </dgm:pt>
    <dgm:pt modelId="{C9F50ED7-B741-4554-9F4C-07681ECC13ED}" type="pres">
      <dgm:prSet presAssocID="{F3336C90-B9F5-4435-B2F1-E3E274AA783A}" presName="descendantBox" presStyleCnt="0"/>
      <dgm:spPr/>
      <dgm:t>
        <a:bodyPr/>
        <a:lstStyle/>
        <a:p>
          <a:pPr rtl="1"/>
          <a:endParaRPr lang="ar-SA"/>
        </a:p>
      </dgm:t>
    </dgm:pt>
    <dgm:pt modelId="{811D2F1E-1EA5-4DDF-AEEC-5ECD1451DE78}" type="pres">
      <dgm:prSet presAssocID="{D1ED040D-64EC-4848-A3C7-F16F2BDAF28E}" presName="childTextBox" presStyleLbl="fgAccFollowNode1" presStyleIdx="0" presStyleCnt="6" custScaleY="40240" custLinFactX="100000" custLinFactNeighborX="167709" custLinFactNeighborY="-49953">
        <dgm:presLayoutVars>
          <dgm:bulletEnabled val="1"/>
        </dgm:presLayoutVars>
      </dgm:prSet>
      <dgm:spPr/>
      <dgm:t>
        <a:bodyPr/>
        <a:lstStyle/>
        <a:p>
          <a:pPr rtl="1"/>
          <a:endParaRPr lang="ar-SA"/>
        </a:p>
      </dgm:t>
    </dgm:pt>
    <dgm:pt modelId="{FFF1E725-A5B5-4523-AABA-8950A70C61E4}" type="pres">
      <dgm:prSet presAssocID="{B9E150C9-6D0F-4F8D-9A6A-5849276529F0}" presName="childTextBox" presStyleLbl="fgAccFollowNode1" presStyleIdx="1" presStyleCnt="6" custScaleY="39315" custLinFactNeighborX="20535" custLinFactNeighborY="-51803">
        <dgm:presLayoutVars>
          <dgm:bulletEnabled val="1"/>
        </dgm:presLayoutVars>
      </dgm:prSet>
      <dgm:spPr/>
      <dgm:t>
        <a:bodyPr/>
        <a:lstStyle/>
        <a:p>
          <a:endParaRPr lang="en-US"/>
        </a:p>
      </dgm:t>
    </dgm:pt>
    <dgm:pt modelId="{459D82A4-45B5-4651-8862-E354F3AB9919}" type="pres">
      <dgm:prSet presAssocID="{C0DA960C-05D6-4397-B737-ADEA8AC64D64}" presName="childTextBox" presStyleLbl="fgAccFollowNode1" presStyleIdx="2" presStyleCnt="6" custScaleY="38390" custLinFactNeighborX="-79096" custLinFactNeighborY="1850">
        <dgm:presLayoutVars>
          <dgm:bulletEnabled val="1"/>
        </dgm:presLayoutVars>
      </dgm:prSet>
      <dgm:spPr/>
      <dgm:t>
        <a:bodyPr/>
        <a:lstStyle/>
        <a:p>
          <a:endParaRPr lang="en-US"/>
        </a:p>
      </dgm:t>
    </dgm:pt>
    <dgm:pt modelId="{876D1D74-CB21-4A57-8AF1-7D7E8A245588}" type="pres">
      <dgm:prSet presAssocID="{0E8B5D74-4225-47C0-850E-B7320484E556}" presName="childTextBox" presStyleLbl="fgAccFollowNode1" presStyleIdx="3" presStyleCnt="6" custScaleY="38390" custLinFactNeighborX="-33463" custLinFactNeighborY="463">
        <dgm:presLayoutVars>
          <dgm:bulletEnabled val="1"/>
        </dgm:presLayoutVars>
      </dgm:prSet>
      <dgm:spPr/>
      <dgm:t>
        <a:bodyPr/>
        <a:lstStyle/>
        <a:p>
          <a:endParaRPr lang="en-US"/>
        </a:p>
      </dgm:t>
    </dgm:pt>
    <dgm:pt modelId="{5ECD4D15-343B-4DD6-802B-40ABA2EE82A7}" type="pres">
      <dgm:prSet presAssocID="{258194D1-D672-4A74-B1D4-D06EFBF5C328}" presName="childTextBox" presStyleLbl="fgAccFollowNode1" presStyleIdx="4" presStyleCnt="6" custScaleY="38390" custLinFactNeighborX="15972">
        <dgm:presLayoutVars>
          <dgm:bulletEnabled val="1"/>
        </dgm:presLayoutVars>
      </dgm:prSet>
      <dgm:spPr/>
      <dgm:t>
        <a:bodyPr/>
        <a:lstStyle/>
        <a:p>
          <a:pPr rtl="1"/>
          <a:endParaRPr lang="ar-SA"/>
        </a:p>
      </dgm:t>
    </dgm:pt>
    <dgm:pt modelId="{F29AE452-23D1-43A4-B9A2-7782F733712D}" type="pres">
      <dgm:prSet presAssocID="{E07DAD72-85E8-4B6E-BA56-37BDDFE32F06}" presName="childTextBox" presStyleLbl="fgAccFollowNode1" presStyleIdx="5" presStyleCnt="6" custScaleY="38390" custLinFactNeighborX="-86701" custLinFactNeighborY="-52025">
        <dgm:presLayoutVars>
          <dgm:bulletEnabled val="1"/>
        </dgm:presLayoutVars>
      </dgm:prSet>
      <dgm:spPr/>
      <dgm:t>
        <a:bodyPr/>
        <a:lstStyle/>
        <a:p>
          <a:pPr rtl="1"/>
          <a:endParaRPr lang="ar-SA"/>
        </a:p>
      </dgm:t>
    </dgm:pt>
  </dgm:ptLst>
  <dgm:cxnLst>
    <dgm:cxn modelId="{7D9317C9-B51C-4A83-8D2C-B2D52D7361B7}" srcId="{F3336C90-B9F5-4435-B2F1-E3E274AA783A}" destId="{B9E150C9-6D0F-4F8D-9A6A-5849276529F0}" srcOrd="1" destOrd="0" parTransId="{B9A4FF86-C9F7-49C3-AFCF-C95280313042}" sibTransId="{4AFC2951-655E-45B8-A991-296BE82C272A}"/>
    <dgm:cxn modelId="{F1B16EC4-66D1-4BEF-9360-F8F056B3C62E}" srcId="{F3336C90-B9F5-4435-B2F1-E3E274AA783A}" destId="{E07DAD72-85E8-4B6E-BA56-37BDDFE32F06}" srcOrd="5" destOrd="0" parTransId="{CFAAE500-DB72-45A9-A3F5-DE1E8AD3C9A2}" sibTransId="{5FF97856-F529-45D0-93B8-687F9F99A134}"/>
    <dgm:cxn modelId="{24026163-3B52-4250-82E9-FC36D3ECC93B}" type="presOf" srcId="{F3336C90-B9F5-4435-B2F1-E3E274AA783A}" destId="{B1F10777-2822-4A7C-BBC2-6311DAE8F57A}" srcOrd="0" destOrd="0" presId="urn:microsoft.com/office/officeart/2005/8/layout/process4"/>
    <dgm:cxn modelId="{EC9DCB05-034A-4F24-B1BD-0E6A696045BF}" type="presOf" srcId="{AE15B144-470E-47D9-A945-ACD63F1DA6E2}" destId="{E3E2CB87-DC78-482A-BAC1-A13486EECB70}" srcOrd="0" destOrd="0" presId="urn:microsoft.com/office/officeart/2005/8/layout/process4"/>
    <dgm:cxn modelId="{00438AC4-72C0-48A7-B7D8-E098BE5E9F45}" srcId="{AE15B144-470E-47D9-A945-ACD63F1DA6E2}" destId="{F3336C90-B9F5-4435-B2F1-E3E274AA783A}" srcOrd="0" destOrd="0" parTransId="{34B68AA3-1C94-44E8-8BDD-2723A9A2F522}" sibTransId="{8E5A2384-47E9-4FAA-89B3-ADE02F1B4FD9}"/>
    <dgm:cxn modelId="{8DD5C7DB-C1D2-4A97-B684-2CF487D6B888}" type="presOf" srcId="{258194D1-D672-4A74-B1D4-D06EFBF5C328}" destId="{5ECD4D15-343B-4DD6-802B-40ABA2EE82A7}" srcOrd="0" destOrd="0" presId="urn:microsoft.com/office/officeart/2005/8/layout/process4"/>
    <dgm:cxn modelId="{0056C445-1551-40B5-BE9A-8CC9772AF1EE}" type="presOf" srcId="{F3336C90-B9F5-4435-B2F1-E3E274AA783A}" destId="{8CDC4E85-9F6F-4246-9B25-EAD13F820135}" srcOrd="1" destOrd="0" presId="urn:microsoft.com/office/officeart/2005/8/layout/process4"/>
    <dgm:cxn modelId="{990A5BE4-A6A8-4871-BB90-9FA7C96F51E9}" srcId="{F3336C90-B9F5-4435-B2F1-E3E274AA783A}" destId="{D1ED040D-64EC-4848-A3C7-F16F2BDAF28E}" srcOrd="0" destOrd="0" parTransId="{4AA03D72-AE59-4158-A254-68749CB92992}" sibTransId="{7160B906-9FED-42F1-9C2B-F2672B71A97A}"/>
    <dgm:cxn modelId="{313B74C5-FE0C-4D1E-B489-0796398639E3}" srcId="{F3336C90-B9F5-4435-B2F1-E3E274AA783A}" destId="{258194D1-D672-4A74-B1D4-D06EFBF5C328}" srcOrd="4" destOrd="0" parTransId="{DABCEC28-4D8C-479E-96EC-20B25EC46CF7}" sibTransId="{3C74F73D-EDB7-45A6-B579-AE730B4C84FB}"/>
    <dgm:cxn modelId="{59EAD186-BF5B-4481-B603-A2FE12B6B0A1}" srcId="{F3336C90-B9F5-4435-B2F1-E3E274AA783A}" destId="{C0DA960C-05D6-4397-B737-ADEA8AC64D64}" srcOrd="2" destOrd="0" parTransId="{CA113686-4CBB-4F86-BFDE-09A49DD023CD}" sibTransId="{1E0A0F52-39F4-4C36-A4EF-2205DBA8D1EA}"/>
    <dgm:cxn modelId="{8C132A24-8970-4BBE-90C8-82159406C5C2}" type="presOf" srcId="{C0DA960C-05D6-4397-B737-ADEA8AC64D64}" destId="{459D82A4-45B5-4651-8862-E354F3AB9919}" srcOrd="0" destOrd="0" presId="urn:microsoft.com/office/officeart/2005/8/layout/process4"/>
    <dgm:cxn modelId="{8F6CD0A9-7BFF-4DE0-8E4C-AB82AD2187C9}" type="presOf" srcId="{0E8B5D74-4225-47C0-850E-B7320484E556}" destId="{876D1D74-CB21-4A57-8AF1-7D7E8A245588}" srcOrd="0" destOrd="0" presId="urn:microsoft.com/office/officeart/2005/8/layout/process4"/>
    <dgm:cxn modelId="{B5C586B9-3E26-406E-B732-36A3A0CB0DC7}" type="presOf" srcId="{D1ED040D-64EC-4848-A3C7-F16F2BDAF28E}" destId="{811D2F1E-1EA5-4DDF-AEEC-5ECD1451DE78}" srcOrd="0" destOrd="0" presId="urn:microsoft.com/office/officeart/2005/8/layout/process4"/>
    <dgm:cxn modelId="{883377D0-474F-45FA-AAC7-643D66255B79}" type="presOf" srcId="{E07DAD72-85E8-4B6E-BA56-37BDDFE32F06}" destId="{F29AE452-23D1-43A4-B9A2-7782F733712D}" srcOrd="0" destOrd="0" presId="urn:microsoft.com/office/officeart/2005/8/layout/process4"/>
    <dgm:cxn modelId="{72B2311E-66BD-4B44-9776-41768AFCCC31}" type="presOf" srcId="{B9E150C9-6D0F-4F8D-9A6A-5849276529F0}" destId="{FFF1E725-A5B5-4523-AABA-8950A70C61E4}" srcOrd="0" destOrd="0" presId="urn:microsoft.com/office/officeart/2005/8/layout/process4"/>
    <dgm:cxn modelId="{349DEE83-2C0E-4293-ABC2-601ED55FB7B4}" srcId="{F3336C90-B9F5-4435-B2F1-E3E274AA783A}" destId="{0E8B5D74-4225-47C0-850E-B7320484E556}" srcOrd="3" destOrd="0" parTransId="{1C038D6C-2135-4FF5-BD9E-C07DCDAD778F}" sibTransId="{55CF3882-F108-4339-AD6A-FFFD7896C947}"/>
    <dgm:cxn modelId="{07F941FD-C06C-4390-BFEB-C306E21D4B96}" type="presParOf" srcId="{E3E2CB87-DC78-482A-BAC1-A13486EECB70}" destId="{3C897D49-6DAE-4E0E-8B6C-821B14413973}" srcOrd="0" destOrd="0" presId="urn:microsoft.com/office/officeart/2005/8/layout/process4"/>
    <dgm:cxn modelId="{CA134774-BD76-4E1C-804A-F06A43476FEE}" type="presParOf" srcId="{3C897D49-6DAE-4E0E-8B6C-821B14413973}" destId="{B1F10777-2822-4A7C-BBC2-6311DAE8F57A}" srcOrd="0" destOrd="0" presId="urn:microsoft.com/office/officeart/2005/8/layout/process4"/>
    <dgm:cxn modelId="{97602B68-AD0F-4744-9B12-ECF0143DC2CF}" type="presParOf" srcId="{3C897D49-6DAE-4E0E-8B6C-821B14413973}" destId="{8CDC4E85-9F6F-4246-9B25-EAD13F820135}" srcOrd="1" destOrd="0" presId="urn:microsoft.com/office/officeart/2005/8/layout/process4"/>
    <dgm:cxn modelId="{2981A418-FDAD-4AF6-A237-9A9C150359F7}" type="presParOf" srcId="{3C897D49-6DAE-4E0E-8B6C-821B14413973}" destId="{C9F50ED7-B741-4554-9F4C-07681ECC13ED}" srcOrd="2" destOrd="0" presId="urn:microsoft.com/office/officeart/2005/8/layout/process4"/>
    <dgm:cxn modelId="{F263916A-94EF-49DA-8960-B5FD1B9E1ADD}" type="presParOf" srcId="{C9F50ED7-B741-4554-9F4C-07681ECC13ED}" destId="{811D2F1E-1EA5-4DDF-AEEC-5ECD1451DE78}" srcOrd="0" destOrd="0" presId="urn:microsoft.com/office/officeart/2005/8/layout/process4"/>
    <dgm:cxn modelId="{8812F8C4-E3AE-4772-A407-0A6677CDE1C3}" type="presParOf" srcId="{C9F50ED7-B741-4554-9F4C-07681ECC13ED}" destId="{FFF1E725-A5B5-4523-AABA-8950A70C61E4}" srcOrd="1" destOrd="0" presId="urn:microsoft.com/office/officeart/2005/8/layout/process4"/>
    <dgm:cxn modelId="{5920B96B-8DE4-4896-9D6F-2FA4ECD40EB2}" type="presParOf" srcId="{C9F50ED7-B741-4554-9F4C-07681ECC13ED}" destId="{459D82A4-45B5-4651-8862-E354F3AB9919}" srcOrd="2" destOrd="0" presId="urn:microsoft.com/office/officeart/2005/8/layout/process4"/>
    <dgm:cxn modelId="{035C3A9E-2FB7-4C7D-B2AF-89B0B793E342}" type="presParOf" srcId="{C9F50ED7-B741-4554-9F4C-07681ECC13ED}" destId="{876D1D74-CB21-4A57-8AF1-7D7E8A245588}" srcOrd="3" destOrd="0" presId="urn:microsoft.com/office/officeart/2005/8/layout/process4"/>
    <dgm:cxn modelId="{7D9DA28E-9110-45EE-A5F9-232CDE835EE7}" type="presParOf" srcId="{C9F50ED7-B741-4554-9F4C-07681ECC13ED}" destId="{5ECD4D15-343B-4DD6-802B-40ABA2EE82A7}" srcOrd="4" destOrd="0" presId="urn:microsoft.com/office/officeart/2005/8/layout/process4"/>
    <dgm:cxn modelId="{10203B35-DA53-462C-A91F-3C380CD140E2}" type="presParOf" srcId="{C9F50ED7-B741-4554-9F4C-07681ECC13ED}" destId="{F29AE452-23D1-43A4-B9A2-7782F733712D}"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3BC8B-3B51-4D01-81F3-02F87746E4AD}">
      <dsp:nvSpPr>
        <dsp:cNvPr id="0" name=""/>
        <dsp:cNvSpPr/>
      </dsp:nvSpPr>
      <dsp:spPr>
        <a:xfrm>
          <a:off x="3077059" y="604597"/>
          <a:ext cx="4042586" cy="4042586"/>
        </a:xfrm>
        <a:prstGeom prst="blockArc">
          <a:avLst>
            <a:gd name="adj1" fmla="val 10800000"/>
            <a:gd name="adj2" fmla="val 1620000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E132F6-D4C9-41F8-91C7-3A26AB8BBB3C}">
      <dsp:nvSpPr>
        <dsp:cNvPr id="0" name=""/>
        <dsp:cNvSpPr/>
      </dsp:nvSpPr>
      <dsp:spPr>
        <a:xfrm>
          <a:off x="3077059" y="604597"/>
          <a:ext cx="4042586" cy="4042586"/>
        </a:xfrm>
        <a:prstGeom prst="blockArc">
          <a:avLst>
            <a:gd name="adj1" fmla="val 5400000"/>
            <a:gd name="adj2" fmla="val 1080000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0E7EEA-6E8E-45FC-B87B-E0E4A6F5FB1A}">
      <dsp:nvSpPr>
        <dsp:cNvPr id="0" name=""/>
        <dsp:cNvSpPr/>
      </dsp:nvSpPr>
      <dsp:spPr>
        <a:xfrm>
          <a:off x="3077059" y="604597"/>
          <a:ext cx="4042586" cy="4042586"/>
        </a:xfrm>
        <a:prstGeom prst="blockArc">
          <a:avLst>
            <a:gd name="adj1" fmla="val 0"/>
            <a:gd name="adj2" fmla="val 540000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B311B5-3F4D-4246-9FD8-E4AD4C3122FA}">
      <dsp:nvSpPr>
        <dsp:cNvPr id="0" name=""/>
        <dsp:cNvSpPr/>
      </dsp:nvSpPr>
      <dsp:spPr>
        <a:xfrm>
          <a:off x="3077059" y="604597"/>
          <a:ext cx="4042586" cy="4042586"/>
        </a:xfrm>
        <a:prstGeom prst="blockArc">
          <a:avLst>
            <a:gd name="adj1" fmla="val 16200000"/>
            <a:gd name="adj2" fmla="val 0"/>
            <a:gd name="adj3" fmla="val 4637"/>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9BD07E-D08B-4833-BB51-E6644E431014}">
      <dsp:nvSpPr>
        <dsp:cNvPr id="0" name=""/>
        <dsp:cNvSpPr/>
      </dsp:nvSpPr>
      <dsp:spPr>
        <a:xfrm>
          <a:off x="3949019" y="1584361"/>
          <a:ext cx="2211553" cy="2083058"/>
        </a:xfrm>
        <a:prstGeom prst="ellipse">
          <a:avLst/>
        </a:prstGeom>
        <a:gradFill rotWithShape="0">
          <a:gsLst>
            <a:gs pos="0">
              <a:srgbClr val="0070C0"/>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المزيج التسويقي</a:t>
          </a:r>
          <a:endParaRPr lang="en-GB" sz="2400" b="1" kern="1200" dirty="0"/>
        </a:p>
      </dsp:txBody>
      <dsp:txXfrm>
        <a:off x="4272893" y="1889418"/>
        <a:ext cx="1563805" cy="1472944"/>
      </dsp:txXfrm>
    </dsp:sp>
    <dsp:sp modelId="{5C29FE6A-860F-4F40-97D6-BCD3381D03DA}">
      <dsp:nvSpPr>
        <dsp:cNvPr id="0" name=""/>
        <dsp:cNvSpPr/>
      </dsp:nvSpPr>
      <dsp:spPr>
        <a:xfrm>
          <a:off x="4256741" y="526"/>
          <a:ext cx="1683222" cy="1301876"/>
        </a:xfrm>
        <a:prstGeom prst="ellipse">
          <a:avLst/>
        </a:prstGeom>
        <a:gradFill rotWithShape="0">
          <a:gsLst>
            <a:gs pos="0">
              <a:schemeClr val="accent1"/>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المنتج</a:t>
          </a:r>
          <a:endParaRPr lang="en-GB" sz="2800" b="1" kern="1200" dirty="0"/>
        </a:p>
      </dsp:txBody>
      <dsp:txXfrm>
        <a:off x="4503243" y="191181"/>
        <a:ext cx="1190218" cy="920566"/>
      </dsp:txXfrm>
    </dsp:sp>
    <dsp:sp modelId="{DD42E266-E92D-4FE5-BF4A-75BE2F95B1DB}">
      <dsp:nvSpPr>
        <dsp:cNvPr id="0" name=""/>
        <dsp:cNvSpPr/>
      </dsp:nvSpPr>
      <dsp:spPr>
        <a:xfrm>
          <a:off x="6160286" y="1974952"/>
          <a:ext cx="1824983" cy="1301876"/>
        </a:xfrm>
        <a:prstGeom prst="ellipse">
          <a:avLst/>
        </a:prstGeom>
        <a:gradFill rotWithShape="0">
          <a:gsLst>
            <a:gs pos="0">
              <a:schemeClr val="accent1"/>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التسعير</a:t>
          </a:r>
          <a:endParaRPr lang="en-GB" sz="2400" b="1" kern="1200" dirty="0"/>
        </a:p>
      </dsp:txBody>
      <dsp:txXfrm>
        <a:off x="6427549" y="2165607"/>
        <a:ext cx="1290457" cy="920566"/>
      </dsp:txXfrm>
    </dsp:sp>
    <dsp:sp modelId="{75D0F18F-B45B-431E-BA2E-A526C859FCC9}">
      <dsp:nvSpPr>
        <dsp:cNvPr id="0" name=""/>
        <dsp:cNvSpPr/>
      </dsp:nvSpPr>
      <dsp:spPr>
        <a:xfrm>
          <a:off x="4234720" y="3949377"/>
          <a:ext cx="1727264" cy="1301876"/>
        </a:xfrm>
        <a:prstGeom prst="ellipse">
          <a:avLst/>
        </a:prstGeom>
        <a:gradFill rotWithShape="0">
          <a:gsLst>
            <a:gs pos="96000">
              <a:srgbClr val="0070C0"/>
            </a:gs>
            <a:gs pos="100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SA" sz="2800" b="1" kern="1200" dirty="0" smtClean="0"/>
            <a:t>الترويج</a:t>
          </a:r>
          <a:endParaRPr lang="en-GB" sz="2800" b="1" kern="1200" dirty="0"/>
        </a:p>
      </dsp:txBody>
      <dsp:txXfrm>
        <a:off x="4487672" y="4140032"/>
        <a:ext cx="1221360" cy="920566"/>
      </dsp:txXfrm>
    </dsp:sp>
    <dsp:sp modelId="{CF0B0A13-0507-4430-95F3-1F21BE368D07}">
      <dsp:nvSpPr>
        <dsp:cNvPr id="0" name=""/>
        <dsp:cNvSpPr/>
      </dsp:nvSpPr>
      <dsp:spPr>
        <a:xfrm>
          <a:off x="2281358" y="1974952"/>
          <a:ext cx="1685136" cy="1301876"/>
        </a:xfrm>
        <a:prstGeom prst="ellipse">
          <a:avLst/>
        </a:prstGeom>
        <a:gradFill rotWithShape="0">
          <a:gsLst>
            <a:gs pos="0">
              <a:schemeClr val="accent1"/>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t>التوزيع</a:t>
          </a:r>
          <a:endParaRPr lang="en-GB" sz="2800" b="1" kern="1200" dirty="0"/>
        </a:p>
      </dsp:txBody>
      <dsp:txXfrm>
        <a:off x="2528140" y="2165607"/>
        <a:ext cx="1191572" cy="920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A2FDB-61ED-489A-9BAF-05DFE4165C34}">
      <dsp:nvSpPr>
        <dsp:cNvPr id="0" name=""/>
        <dsp:cNvSpPr/>
      </dsp:nvSpPr>
      <dsp:spPr>
        <a:xfrm>
          <a:off x="0" y="0"/>
          <a:ext cx="8596312" cy="3881437"/>
        </a:xfrm>
        <a:prstGeom prst="roundRect">
          <a:avLst>
            <a:gd name="adj" fmla="val 10000"/>
          </a:avLst>
        </a:prstGeom>
        <a:solidFill>
          <a:schemeClr val="accent2">
            <a:lumMod val="60000"/>
            <a:lumOff val="40000"/>
          </a:schemeClr>
        </a:solidFill>
        <a:ln w="12700" cap="rnd" cmpd="sng" algn="ctr">
          <a:solidFill>
            <a:srgbClr val="0070C0"/>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GB" sz="3600" b="1" kern="1200" dirty="0">
            <a:latin typeface="Sakkal Majalla" panose="02000000000000000000" pitchFamily="2" charset="-78"/>
            <a:ea typeface="+mn-ea"/>
            <a:cs typeface="Sakkal Majalla" panose="02000000000000000000" pitchFamily="2" charset="-78"/>
          </a:endParaRPr>
        </a:p>
      </dsp:txBody>
      <dsp:txXfrm>
        <a:off x="0" y="0"/>
        <a:ext cx="8596312" cy="1164431"/>
      </dsp:txXfrm>
    </dsp:sp>
    <dsp:sp modelId="{6A00C4E0-AF81-43D7-8E55-B9A0644A57EE}">
      <dsp:nvSpPr>
        <dsp:cNvPr id="0" name=""/>
        <dsp:cNvSpPr/>
      </dsp:nvSpPr>
      <dsp:spPr>
        <a:xfrm>
          <a:off x="231172" y="367577"/>
          <a:ext cx="8133555" cy="835127"/>
        </a:xfrm>
        <a:prstGeom prst="roundRect">
          <a:avLst>
            <a:gd name="adj" fmla="val 10000"/>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rPr>
            <a:t>تعريف</a:t>
          </a:r>
          <a:endParaRPr lang="ar-SA" sz="2800" b="1" kern="1200" dirty="0">
            <a:solidFill>
              <a:srgbClr val="0070C0"/>
            </a:solidFill>
          </a:endParaRPr>
        </a:p>
      </dsp:txBody>
      <dsp:txXfrm>
        <a:off x="255632" y="392037"/>
        <a:ext cx="8084635" cy="786207"/>
      </dsp:txXfrm>
    </dsp:sp>
    <dsp:sp modelId="{6FBB93F8-7C28-4066-8A91-373A77588AA0}">
      <dsp:nvSpPr>
        <dsp:cNvPr id="0" name=""/>
        <dsp:cNvSpPr/>
      </dsp:nvSpPr>
      <dsp:spPr>
        <a:xfrm>
          <a:off x="222575" y="2778731"/>
          <a:ext cx="8150747" cy="786019"/>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rPr>
            <a:t>تحفيز</a:t>
          </a:r>
          <a:endParaRPr lang="ar-SA" sz="2800" b="1" kern="1200" dirty="0">
            <a:solidFill>
              <a:srgbClr val="0070C0"/>
            </a:solidFill>
          </a:endParaRPr>
        </a:p>
      </dsp:txBody>
      <dsp:txXfrm>
        <a:off x="245597" y="2801753"/>
        <a:ext cx="8104703" cy="739975"/>
      </dsp:txXfrm>
    </dsp:sp>
    <dsp:sp modelId="{E30111CB-94BC-4E07-94AE-B16104200654}">
      <dsp:nvSpPr>
        <dsp:cNvPr id="0" name=""/>
        <dsp:cNvSpPr/>
      </dsp:nvSpPr>
      <dsp:spPr>
        <a:xfrm>
          <a:off x="214220" y="1557979"/>
          <a:ext cx="8167459" cy="863457"/>
        </a:xfrm>
        <a:prstGeom prst="roundRect">
          <a:avLst>
            <a:gd name="adj" fmla="val 10000"/>
          </a:avLst>
        </a:prstGeom>
        <a:solidFill>
          <a:schemeClr val="accent1">
            <a:lumMod val="40000"/>
            <a:lumOff val="6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70C0"/>
              </a:solidFill>
            </a:rPr>
            <a:t>إقناع</a:t>
          </a:r>
          <a:endParaRPr lang="ar-SA" sz="2800" b="1" kern="1200" dirty="0">
            <a:solidFill>
              <a:srgbClr val="0070C0"/>
            </a:solidFill>
          </a:endParaRPr>
        </a:p>
      </dsp:txBody>
      <dsp:txXfrm>
        <a:off x="239510" y="1583269"/>
        <a:ext cx="8116879" cy="812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C4E85-9F6F-4246-9B25-EAD13F820135}">
      <dsp:nvSpPr>
        <dsp:cNvPr id="0" name=""/>
        <dsp:cNvSpPr/>
      </dsp:nvSpPr>
      <dsp:spPr>
        <a:xfrm>
          <a:off x="0" y="0"/>
          <a:ext cx="8352107" cy="5116286"/>
        </a:xfrm>
        <a:prstGeom prst="rect">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عناصر عملية </a:t>
          </a:r>
          <a:r>
            <a:rPr lang="ar-SA" sz="3600" b="1" kern="1200" dirty="0" err="1" smtClean="0">
              <a:solidFill>
                <a:srgbClr val="0070C0"/>
              </a:solidFill>
              <a:latin typeface="Arial" panose="020B0604020202020204" pitchFamily="34" charset="0"/>
              <a:cs typeface="Arial" panose="020B0604020202020204" pitchFamily="34" charset="0"/>
            </a:rPr>
            <a:t>الإتصال</a:t>
          </a:r>
          <a:endParaRPr lang="en-GB" sz="3600" b="1" kern="1200" dirty="0">
            <a:solidFill>
              <a:srgbClr val="0070C0"/>
            </a:solidFill>
            <a:latin typeface="Arial" panose="020B0604020202020204" pitchFamily="34" charset="0"/>
            <a:cs typeface="Arial" panose="020B0604020202020204" pitchFamily="34" charset="0"/>
          </a:endParaRPr>
        </a:p>
      </dsp:txBody>
      <dsp:txXfrm>
        <a:off x="0" y="0"/>
        <a:ext cx="8352107" cy="2762794"/>
      </dsp:txXfrm>
    </dsp:sp>
    <dsp:sp modelId="{811D2F1E-1EA5-4DDF-AEEC-5ECD1451DE78}">
      <dsp:nvSpPr>
        <dsp:cNvPr id="0" name=""/>
        <dsp:cNvSpPr/>
      </dsp:nvSpPr>
      <dsp:spPr>
        <a:xfrm>
          <a:off x="4460171" y="3418128"/>
          <a:ext cx="2088026" cy="94704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100000"/>
            </a:lnSpc>
            <a:spcBef>
              <a:spcPct val="0"/>
            </a:spcBef>
            <a:spcAft>
              <a:spcPct val="35000"/>
            </a:spcAft>
          </a:pPr>
          <a:r>
            <a:rPr lang="ar-SA" sz="20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الرسالة</a:t>
          </a:r>
          <a:endParaRPr lang="en-GB" sz="20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4460171" y="3418128"/>
        <a:ext cx="2088026" cy="947045"/>
      </dsp:txXfrm>
    </dsp:sp>
    <dsp:sp modelId="{FFF1E725-A5B5-4523-AABA-8950A70C61E4}">
      <dsp:nvSpPr>
        <dsp:cNvPr id="0" name=""/>
        <dsp:cNvSpPr/>
      </dsp:nvSpPr>
      <dsp:spPr>
        <a:xfrm>
          <a:off x="1387138" y="3450806"/>
          <a:ext cx="2088026" cy="92527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الوسيلة</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387138" y="3450806"/>
        <a:ext cx="2088026" cy="925275"/>
      </dsp:txXfrm>
    </dsp:sp>
    <dsp:sp modelId="{876D1D74-CB21-4A57-8AF1-7D7E8A245588}">
      <dsp:nvSpPr>
        <dsp:cNvPr id="0" name=""/>
        <dsp:cNvSpPr/>
      </dsp:nvSpPr>
      <dsp:spPr>
        <a:xfrm>
          <a:off x="1367720" y="1828815"/>
          <a:ext cx="2088026" cy="90350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المستقبل</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367720" y="1828815"/>
        <a:ext cx="2088026" cy="903505"/>
      </dsp:txXfrm>
    </dsp:sp>
    <dsp:sp modelId="{F29AE452-23D1-43A4-B9A2-7782F733712D}">
      <dsp:nvSpPr>
        <dsp:cNvPr id="0" name=""/>
        <dsp:cNvSpPr/>
      </dsp:nvSpPr>
      <dsp:spPr>
        <a:xfrm>
          <a:off x="4508175" y="1867153"/>
          <a:ext cx="2088026" cy="903505"/>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المرسل</a:t>
          </a:r>
          <a:endParaRPr lang="en-GB" sz="66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4508175" y="1867153"/>
        <a:ext cx="2088026" cy="903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A2FDB-61ED-489A-9BAF-05DFE4165C34}">
      <dsp:nvSpPr>
        <dsp:cNvPr id="0" name=""/>
        <dsp:cNvSpPr/>
      </dsp:nvSpPr>
      <dsp:spPr>
        <a:xfrm>
          <a:off x="0" y="0"/>
          <a:ext cx="8596312" cy="3881437"/>
        </a:xfrm>
        <a:prstGeom prst="roundRect">
          <a:avLst>
            <a:gd name="adj" fmla="val 10000"/>
          </a:avLst>
        </a:prstGeom>
        <a:solidFill>
          <a:schemeClr val="accent2">
            <a:lumMod val="60000"/>
            <a:lumOff val="40000"/>
          </a:schemeClr>
        </a:solidFill>
        <a:ln w="12700" cap="rnd" cmpd="sng" algn="ctr">
          <a:solidFill>
            <a:srgbClr val="0070C0"/>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GB" sz="3600" b="1" kern="1200" dirty="0">
            <a:latin typeface="Sakkal Majalla" panose="02000000000000000000" pitchFamily="2" charset="-78"/>
            <a:ea typeface="+mn-ea"/>
            <a:cs typeface="Sakkal Majalla" panose="02000000000000000000" pitchFamily="2" charset="-78"/>
          </a:endParaRPr>
        </a:p>
      </dsp:txBody>
      <dsp:txXfrm>
        <a:off x="0" y="0"/>
        <a:ext cx="8596312" cy="1164431"/>
      </dsp:txXfrm>
    </dsp:sp>
    <dsp:sp modelId="{6A00C4E0-AF81-43D7-8E55-B9A0644A57EE}">
      <dsp:nvSpPr>
        <dsp:cNvPr id="0" name=""/>
        <dsp:cNvSpPr/>
      </dsp:nvSpPr>
      <dsp:spPr>
        <a:xfrm>
          <a:off x="176843" y="452673"/>
          <a:ext cx="8133555" cy="1226038"/>
        </a:xfrm>
        <a:prstGeom prst="roundRect">
          <a:avLst>
            <a:gd name="adj" fmla="val 10000"/>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استراتيجية الدفع</a:t>
          </a:r>
          <a:endParaRPr lang="ar-SA" sz="3600" b="1" kern="1200" dirty="0">
            <a:solidFill>
              <a:srgbClr val="0070C0"/>
            </a:solidFill>
            <a:latin typeface="Arial" panose="020B0604020202020204" pitchFamily="34" charset="0"/>
            <a:cs typeface="Arial" panose="020B0604020202020204" pitchFamily="34" charset="0"/>
          </a:endParaRPr>
        </a:p>
      </dsp:txBody>
      <dsp:txXfrm>
        <a:off x="212752" y="488582"/>
        <a:ext cx="8061737" cy="1154220"/>
      </dsp:txXfrm>
    </dsp:sp>
    <dsp:sp modelId="{E30111CB-94BC-4E07-94AE-B16104200654}">
      <dsp:nvSpPr>
        <dsp:cNvPr id="0" name=""/>
        <dsp:cNvSpPr/>
      </dsp:nvSpPr>
      <dsp:spPr>
        <a:xfrm>
          <a:off x="214220" y="2155078"/>
          <a:ext cx="8167459" cy="1267629"/>
        </a:xfrm>
        <a:prstGeom prst="roundRect">
          <a:avLst>
            <a:gd name="adj" fmla="val 10000"/>
          </a:avLst>
        </a:prstGeom>
        <a:solidFill>
          <a:schemeClr val="accent1">
            <a:lumMod val="40000"/>
            <a:lumOff val="6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استراتيجية الجذب</a:t>
          </a:r>
          <a:endParaRPr lang="ar-SA" sz="3600" b="1" kern="1200" dirty="0">
            <a:solidFill>
              <a:srgbClr val="0070C0"/>
            </a:solidFill>
            <a:latin typeface="Arial" panose="020B0604020202020204" pitchFamily="34" charset="0"/>
            <a:cs typeface="Arial" panose="020B0604020202020204" pitchFamily="34" charset="0"/>
          </a:endParaRPr>
        </a:p>
      </dsp:txBody>
      <dsp:txXfrm>
        <a:off x="251348" y="2192206"/>
        <a:ext cx="8093203" cy="1193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C4E85-9F6F-4246-9B25-EAD13F820135}">
      <dsp:nvSpPr>
        <dsp:cNvPr id="0" name=""/>
        <dsp:cNvSpPr/>
      </dsp:nvSpPr>
      <dsp:spPr>
        <a:xfrm>
          <a:off x="0" y="0"/>
          <a:ext cx="8352107" cy="5111289"/>
        </a:xfrm>
        <a:prstGeom prst="rect">
          <a:avLst/>
        </a:prstGeom>
        <a:solidFill>
          <a:schemeClr val="accent1">
            <a:lumMod val="20000"/>
            <a:lumOff val="8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SA" sz="3600" b="1" kern="1200" dirty="0" smtClean="0">
              <a:solidFill>
                <a:srgbClr val="0070C0"/>
              </a:solidFill>
              <a:latin typeface="Arial" panose="020B0604020202020204" pitchFamily="34" charset="0"/>
              <a:cs typeface="Arial" panose="020B0604020202020204" pitchFamily="34" charset="0"/>
            </a:rPr>
            <a:t>عناصر المزيج التسويقي</a:t>
          </a:r>
          <a:endParaRPr lang="en-GB" sz="3600" b="1" kern="1200" dirty="0">
            <a:solidFill>
              <a:srgbClr val="0070C0"/>
            </a:solidFill>
            <a:latin typeface="Arial" panose="020B0604020202020204" pitchFamily="34" charset="0"/>
            <a:cs typeface="Arial" panose="020B0604020202020204" pitchFamily="34" charset="0"/>
          </a:endParaRPr>
        </a:p>
      </dsp:txBody>
      <dsp:txXfrm>
        <a:off x="0" y="0"/>
        <a:ext cx="8352107" cy="2760096"/>
      </dsp:txXfrm>
    </dsp:sp>
    <dsp:sp modelId="{811D2F1E-1EA5-4DDF-AEEC-5ECD1451DE78}">
      <dsp:nvSpPr>
        <dsp:cNvPr id="0" name=""/>
        <dsp:cNvSpPr/>
      </dsp:nvSpPr>
      <dsp:spPr>
        <a:xfrm>
          <a:off x="3726995" y="2188413"/>
          <a:ext cx="1390658" cy="946120"/>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10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البيع الشخصي</a:t>
          </a:r>
          <a:endParaRPr lang="en-GB" sz="20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3726995" y="2188413"/>
        <a:ext cx="1390658" cy="946120"/>
      </dsp:txXfrm>
    </dsp:sp>
    <dsp:sp modelId="{FFF1E725-A5B5-4523-AABA-8950A70C61E4}">
      <dsp:nvSpPr>
        <dsp:cNvPr id="0" name=""/>
        <dsp:cNvSpPr/>
      </dsp:nvSpPr>
      <dsp:spPr>
        <a:xfrm>
          <a:off x="1680308" y="2155790"/>
          <a:ext cx="1390658" cy="924371"/>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العلاقات العامة</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680308" y="2155790"/>
        <a:ext cx="1390658" cy="924371"/>
      </dsp:txXfrm>
    </dsp:sp>
    <dsp:sp modelId="{459D82A4-45B5-4651-8862-E354F3AB9919}">
      <dsp:nvSpPr>
        <dsp:cNvPr id="0" name=""/>
        <dsp:cNvSpPr/>
      </dsp:nvSpPr>
      <dsp:spPr>
        <a:xfrm>
          <a:off x="1685439" y="3428150"/>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أخرى</a:t>
          </a:r>
          <a:endParaRPr lang="en-US" sz="40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1685439" y="3428150"/>
        <a:ext cx="1390658" cy="902623"/>
      </dsp:txXfrm>
    </dsp:sp>
    <dsp:sp modelId="{876D1D74-CB21-4A57-8AF1-7D7E8A245588}">
      <dsp:nvSpPr>
        <dsp:cNvPr id="0" name=""/>
        <dsp:cNvSpPr/>
      </dsp:nvSpPr>
      <dsp:spPr>
        <a:xfrm>
          <a:off x="3710697" y="3395539"/>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ترويج المبيعات</a:t>
          </a:r>
          <a:endParaRPr lang="en-US"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3710697" y="3395539"/>
        <a:ext cx="1390658" cy="902623"/>
      </dsp:txXfrm>
    </dsp:sp>
    <dsp:sp modelId="{5ECD4D15-343B-4DD6-802B-40ABA2EE82A7}">
      <dsp:nvSpPr>
        <dsp:cNvPr id="0" name=""/>
        <dsp:cNvSpPr/>
      </dsp:nvSpPr>
      <dsp:spPr>
        <a:xfrm>
          <a:off x="5788827" y="3384653"/>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النشر</a:t>
          </a:r>
          <a:endParaRPr lang="en-GB" sz="24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5788827" y="3384653"/>
        <a:ext cx="1390658" cy="902623"/>
      </dsp:txXfrm>
    </dsp:sp>
    <dsp:sp modelId="{F29AE452-23D1-43A4-B9A2-7782F733712D}">
      <dsp:nvSpPr>
        <dsp:cNvPr id="0" name=""/>
        <dsp:cNvSpPr/>
      </dsp:nvSpPr>
      <dsp:spPr>
        <a:xfrm>
          <a:off x="5751655" y="2161445"/>
          <a:ext cx="1390658" cy="902623"/>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accent1">
                  <a:lumMod val="50000"/>
                </a:schemeClr>
              </a:solidFill>
              <a:latin typeface="Simplified Arabic" panose="02020603050405020304" pitchFamily="18" charset="-78"/>
              <a:cs typeface="Simplified Arabic" panose="02020603050405020304" pitchFamily="18" charset="-78"/>
            </a:rPr>
            <a:t>الإعلان</a:t>
          </a:r>
          <a:endParaRPr lang="en-GB" sz="6600" b="1" kern="1200" dirty="0">
            <a:solidFill>
              <a:schemeClr val="accent1">
                <a:lumMod val="50000"/>
              </a:schemeClr>
            </a:solidFill>
            <a:latin typeface="Simplified Arabic" panose="02020603050405020304" pitchFamily="18" charset="-78"/>
            <a:cs typeface="Simplified Arabic" panose="02020603050405020304" pitchFamily="18" charset="-78"/>
          </a:endParaRPr>
        </a:p>
      </dsp:txBody>
      <dsp:txXfrm>
        <a:off x="5751655" y="2161445"/>
        <a:ext cx="1390658" cy="902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80D32C2-50AF-4458-9695-9AF6BBE25528}" type="datetimeFigureOut">
              <a:rPr lang="ar-SA" smtClean="0"/>
              <a:t>09/07/1441</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9EB0C54-2B2E-46AA-A4D4-BD5127060641}" type="slidenum">
              <a:rPr lang="ar-SA" smtClean="0"/>
              <a:t>‹#›</a:t>
            </a:fld>
            <a:endParaRPr lang="ar-SA"/>
          </a:p>
        </p:txBody>
      </p:sp>
    </p:spTree>
    <p:extLst>
      <p:ext uri="{BB962C8B-B14F-4D97-AF65-F5344CB8AC3E}">
        <p14:creationId xmlns:p14="http://schemas.microsoft.com/office/powerpoint/2010/main" val="298897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411163" y="695325"/>
            <a:ext cx="6035675" cy="339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914400" y="4322763"/>
            <a:ext cx="5029200"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166957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en-US" altLang="en-US" sz="1000" i="1">
                <a:latin typeface="Arial" panose="020B0604020202020204" pitchFamily="34" charset="0"/>
              </a:rPr>
              <a:t>2</a:t>
            </a:r>
          </a:p>
        </p:txBody>
      </p:sp>
      <p:sp>
        <p:nvSpPr>
          <p:cNvPr id="10240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6"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7"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en-US" altLang="en-US">
                <a:latin typeface="Arial" panose="020B0604020202020204" pitchFamily="34" charset="0"/>
              </a:rPr>
              <a:t>2</a:t>
            </a:r>
          </a:p>
        </p:txBody>
      </p:sp>
      <p:sp>
        <p:nvSpPr>
          <p:cNvPr id="102408"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09"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endParaRPr lang="en-US" altLang="en-US" sz="1800">
              <a:latin typeface="Arial" panose="020B0604020202020204" pitchFamily="34" charset="0"/>
            </a:endParaRPr>
          </a:p>
        </p:txBody>
      </p:sp>
      <p:sp>
        <p:nvSpPr>
          <p:cNvPr id="102410" name="Rectangle 10"/>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11" name="Rectangle 1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293216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1BF04541-02C8-4E4F-BC47-874D0B519B00}" type="slidenum">
              <a:rPr lang="ar-SA" altLang="en-US">
                <a:latin typeface="Arial" panose="020B0604020202020204" pitchFamily="34" charset="0"/>
              </a:rPr>
              <a:pPr algn="l" eaLnBrk="1" hangingPunct="1">
                <a:spcBef>
                  <a:spcPct val="0"/>
                </a:spcBef>
              </a:pPr>
              <a:t>46</a:t>
            </a:fld>
            <a:endParaRPr lang="en-US" altLang="en-US">
              <a:latin typeface="Arial" panose="020B0604020202020204" pitchFamily="34" charset="0"/>
            </a:endParaRPr>
          </a:p>
        </p:txBody>
      </p:sp>
      <p:sp>
        <p:nvSpPr>
          <p:cNvPr id="103427"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Tree>
    <p:extLst>
      <p:ext uri="{BB962C8B-B14F-4D97-AF65-F5344CB8AC3E}">
        <p14:creationId xmlns:p14="http://schemas.microsoft.com/office/powerpoint/2010/main" val="334931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34048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1962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672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29615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118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94895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43589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945443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85656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58849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1C33D-8686-40DA-87A1-D60E600978F8}"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45440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D1C33D-8686-40DA-87A1-D60E600978F8}"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64684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D1C33D-8686-40DA-87A1-D60E600978F8}" type="datetimeFigureOut">
              <a:rPr lang="ar-SA" smtClean="0"/>
              <a:t>09/07/1441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17967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D1C33D-8686-40DA-87A1-D60E600978F8}" type="datetimeFigureOut">
              <a:rPr lang="ar-SA" smtClean="0"/>
              <a:t>09/07/1441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329840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1C33D-8686-40DA-87A1-D60E600978F8}" type="datetimeFigureOut">
              <a:rPr lang="ar-SA" smtClean="0"/>
              <a:t>09/07/1441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172881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D1C33D-8686-40DA-87A1-D60E600978F8}"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B25C8-3024-420A-8CCC-0EC66A829AB0}" type="slidenum">
              <a:rPr lang="ar-SA" smtClean="0"/>
              <a:t>‹#›</a:t>
            </a:fld>
            <a:endParaRPr lang="ar-SA"/>
          </a:p>
        </p:txBody>
      </p:sp>
    </p:spTree>
    <p:extLst>
      <p:ext uri="{BB962C8B-B14F-4D97-AF65-F5344CB8AC3E}">
        <p14:creationId xmlns:p14="http://schemas.microsoft.com/office/powerpoint/2010/main" val="264373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4B25C8-3024-420A-8CCC-0EC66A829AB0}" type="slidenum">
              <a:rPr lang="ar-SA" smtClean="0"/>
              <a:t>‹#›</a:t>
            </a:fld>
            <a:endParaRPr lang="ar-SA"/>
          </a:p>
        </p:txBody>
      </p:sp>
      <p:sp>
        <p:nvSpPr>
          <p:cNvPr id="5" name="Date Placeholder 4"/>
          <p:cNvSpPr>
            <a:spLocks noGrp="1"/>
          </p:cNvSpPr>
          <p:nvPr>
            <p:ph type="dt" sz="half" idx="10"/>
          </p:nvPr>
        </p:nvSpPr>
        <p:spPr/>
        <p:txBody>
          <a:bodyPr/>
          <a:lstStyle/>
          <a:p>
            <a:fld id="{F4D1C33D-8686-40DA-87A1-D60E600978F8}" type="datetimeFigureOut">
              <a:rPr lang="ar-SA" smtClean="0"/>
              <a:t>09/07/1441</a:t>
            </a:fld>
            <a:endParaRPr lang="ar-SA"/>
          </a:p>
        </p:txBody>
      </p:sp>
    </p:spTree>
    <p:extLst>
      <p:ext uri="{BB962C8B-B14F-4D97-AF65-F5344CB8AC3E}">
        <p14:creationId xmlns:p14="http://schemas.microsoft.com/office/powerpoint/2010/main" val="193194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D1C33D-8686-40DA-87A1-D60E600978F8}" type="datetimeFigureOut">
              <a:rPr lang="ar-SA" smtClean="0"/>
              <a:t>09/07/1441</a:t>
            </a:fld>
            <a:endParaRPr lang="ar-S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4B25C8-3024-420A-8CCC-0EC66A829AB0}" type="slidenum">
              <a:rPr lang="ar-SA" smtClean="0"/>
              <a:t>‹#›</a:t>
            </a:fld>
            <a:endParaRPr lang="ar-SA"/>
          </a:p>
        </p:txBody>
      </p:sp>
    </p:spTree>
    <p:extLst>
      <p:ext uri="{BB962C8B-B14F-4D97-AF65-F5344CB8AC3E}">
        <p14:creationId xmlns:p14="http://schemas.microsoft.com/office/powerpoint/2010/main" val="21253443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ar-SA" sz="3600" dirty="0" smtClean="0"/>
          </a:p>
          <a:p>
            <a:pPr marL="0" indent="0" algn="ctr">
              <a:buNone/>
            </a:pPr>
            <a:r>
              <a:rPr lang="ar-SA" sz="8000" b="1" dirty="0" smtClean="0">
                <a:solidFill>
                  <a:schemeClr val="accent2">
                    <a:lumMod val="50000"/>
                  </a:schemeClr>
                </a:solidFill>
                <a:latin typeface="Simplified Arabic" panose="02020603050405020304" pitchFamily="18" charset="-78"/>
                <a:cs typeface="Simplified Arabic" panose="02020603050405020304" pitchFamily="18" charset="-78"/>
              </a:rPr>
              <a:t>إدارة الترويج</a:t>
            </a:r>
            <a:endParaRPr lang="ar-SA" sz="8000" b="1" dirty="0">
              <a:solidFill>
                <a:schemeClr val="accent2">
                  <a:lumMod val="50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9307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93844" y="679663"/>
            <a:ext cx="7345362" cy="522288"/>
          </a:xfrm>
          <a:prstGeom prst="rect">
            <a:avLst/>
          </a:prstGeom>
          <a:solidFill>
            <a:schemeClr val="accent1">
              <a:lumMod val="60000"/>
              <a:lumOff val="40000"/>
            </a:schemeClr>
          </a:solidFill>
          <a:ln w="38100">
            <a:solidFill>
              <a:schemeClr val="accent2"/>
            </a:solidFill>
          </a:ln>
        </p:spPr>
        <p:txBody>
          <a:bodyPr>
            <a:spAutoFit/>
          </a:bodyPr>
          <a:lstStyle/>
          <a:p>
            <a:pPr marL="109537" algn="ctr" eaLnBrk="0" hangingPunct="0">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استراتيجية </a:t>
            </a:r>
            <a:r>
              <a:rPr lang="ar-SA" sz="2800" b="1" dirty="0" smtClean="0">
                <a:solidFill>
                  <a:srgbClr val="0070C0"/>
                </a:solidFill>
                <a:effectLst>
                  <a:outerShdw blurRad="38100" dist="38100" dir="2700000" algn="tl">
                    <a:srgbClr val="000000"/>
                  </a:outerShdw>
                </a:effectLst>
                <a:latin typeface="Tahoma" pitchFamily="34" charset="0"/>
                <a:cs typeface="PT Bold Heading" pitchFamily="2" charset="-78"/>
              </a:rPr>
              <a:t>الدفع</a:t>
            </a:r>
            <a:endParaRPr lang="ar-SA" sz="2800" b="1" dirty="0">
              <a:solidFill>
                <a:srgbClr val="C00000"/>
              </a:solidFill>
              <a:effectLst>
                <a:outerShdw blurRad="38100" dist="38100" dir="2700000" algn="tl">
                  <a:srgbClr val="000000"/>
                </a:outerShdw>
              </a:effectLst>
              <a:latin typeface="Tahoma" pitchFamily="34" charset="0"/>
              <a:cs typeface="PT Bold Heading" pitchFamily="2" charset="-78"/>
            </a:endParaRPr>
          </a:p>
        </p:txBody>
      </p:sp>
      <p:sp>
        <p:nvSpPr>
          <p:cNvPr id="4" name="مستطيل 3"/>
          <p:cNvSpPr/>
          <p:nvPr/>
        </p:nvSpPr>
        <p:spPr>
          <a:xfrm>
            <a:off x="1293844" y="1611959"/>
            <a:ext cx="7345362" cy="4473019"/>
          </a:xfrm>
          <a:prstGeom prst="rect">
            <a:avLst/>
          </a:prstGeom>
          <a:ln w="38100">
            <a:solidFill>
              <a:schemeClr val="accent2"/>
            </a:solidFill>
          </a:ln>
        </p:spPr>
        <p:txBody>
          <a:bodyPr>
            <a:spAutoFit/>
          </a:bodyPr>
          <a:lstStyle/>
          <a:p>
            <a:pPr indent="-255588" algn="r" rtl="1">
              <a:spcBef>
                <a:spcPts val="400"/>
              </a:spcBef>
              <a:buClr>
                <a:schemeClr val="hlink"/>
              </a:buClr>
              <a:buSzPct val="75000"/>
              <a:buFont typeface="Wingdings" pitchFamily="2" charset="2"/>
              <a:buChar char="q"/>
              <a:defRPr/>
            </a:pPr>
            <a:r>
              <a:rPr lang="ar-SA"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rgbClr val="002060"/>
                </a:solidFill>
                <a:latin typeface="Arial" panose="020B0604020202020204" pitchFamily="34" charset="0"/>
                <a:cs typeface="Arial" panose="020B0604020202020204" pitchFamily="34" charset="0"/>
              </a:rPr>
              <a:t>يقوم المنتج بالترويج لتاجر الجملة ، فيطلب تاجر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الجملة البضاعة من المنتج ، ويستلمها منه</a:t>
            </a:r>
          </a:p>
          <a:p>
            <a:pPr indent="-255588" algn="r" rtl="1">
              <a:spcBef>
                <a:spcPts val="400"/>
              </a:spcBef>
              <a:buClr>
                <a:schemeClr val="hlink"/>
              </a:buClr>
              <a:buSzPct val="75000"/>
              <a:buFont typeface="Wingdings" pitchFamily="2" charset="2"/>
              <a:buChar char="q"/>
              <a:defRPr/>
            </a:pPr>
            <a:endParaRPr lang="ar-SA" sz="14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ثم يقوم تاجر الجملة بالترويج لتاجر التجزئة،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فيطلب تاجر التجزئة البضاعة من تاجر الجملة،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ويستلمها منه</a:t>
            </a:r>
          </a:p>
          <a:p>
            <a:pPr indent="-255588" algn="r" rtl="1">
              <a:spcBef>
                <a:spcPts val="400"/>
              </a:spcBef>
              <a:buClr>
                <a:schemeClr val="hlink"/>
              </a:buClr>
              <a:buSzPct val="75000"/>
              <a:buFont typeface="Wingdings" pitchFamily="2" charset="2"/>
              <a:buChar char="q"/>
              <a:defRPr/>
            </a:pPr>
            <a:endParaRPr lang="ar-SA" sz="14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smtClean="0">
                <a:solidFill>
                  <a:srgbClr val="002060"/>
                </a:solidFill>
                <a:latin typeface="Arial" panose="020B0604020202020204" pitchFamily="34" charset="0"/>
                <a:cs typeface="Arial" panose="020B0604020202020204" pitchFamily="34" charset="0"/>
              </a:rPr>
              <a:t> </a:t>
            </a:r>
            <a:r>
              <a:rPr lang="ar-SA" sz="3200" b="1" dirty="0">
                <a:solidFill>
                  <a:srgbClr val="002060"/>
                </a:solidFill>
                <a:latin typeface="Arial" panose="020B0604020202020204" pitchFamily="34" charset="0"/>
                <a:cs typeface="Arial" panose="020B0604020202020204" pitchFamily="34" charset="0"/>
              </a:rPr>
              <a:t>ثم يقوم تاجر التجزئة بالترويج للمستهلك، فيطلب </a:t>
            </a:r>
          </a:p>
          <a:p>
            <a:pPr indent="-255588" algn="r" rtl="1">
              <a:spcBef>
                <a:spcPts val="400"/>
              </a:spcBef>
              <a:buClr>
                <a:schemeClr val="hlink"/>
              </a:buClr>
              <a:buSzPct val="75000"/>
              <a:defRPr/>
            </a:pPr>
            <a:r>
              <a:rPr lang="ar-SA" sz="3200" b="1" dirty="0">
                <a:solidFill>
                  <a:srgbClr val="002060"/>
                </a:solidFill>
                <a:latin typeface="Arial" panose="020B0604020202020204" pitchFamily="34" charset="0"/>
                <a:cs typeface="Arial" panose="020B0604020202020204" pitchFamily="34" charset="0"/>
              </a:rPr>
              <a:t>    المستهلك البضاعة من تاجر التجزئة، ويستلمها منه</a:t>
            </a:r>
          </a:p>
        </p:txBody>
      </p:sp>
    </p:spTree>
    <p:extLst>
      <p:ext uri="{BB962C8B-B14F-4D97-AF65-F5344CB8AC3E}">
        <p14:creationId xmlns:p14="http://schemas.microsoft.com/office/powerpoint/2010/main" val="14833158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6"/>
          <p:cNvSpPr>
            <a:spLocks noChangeArrowheads="1"/>
          </p:cNvSpPr>
          <p:nvPr/>
        </p:nvSpPr>
        <p:spPr bwMode="auto">
          <a:xfrm flipH="1">
            <a:off x="7392194" y="3002189"/>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800" b="1" dirty="0">
                <a:latin typeface="Arial" panose="020B0604020202020204" pitchFamily="34" charset="0"/>
              </a:rPr>
              <a:t>المنتج</a:t>
            </a:r>
            <a:endParaRPr lang="en-US" altLang="en-US" sz="2000" b="1" dirty="0">
              <a:latin typeface="Arial" panose="020B0604020202020204" pitchFamily="34" charset="0"/>
            </a:endParaRPr>
          </a:p>
        </p:txBody>
      </p:sp>
      <p:sp>
        <p:nvSpPr>
          <p:cNvPr id="24579" name="Rectangle 27"/>
          <p:cNvSpPr>
            <a:spLocks noChangeArrowheads="1"/>
          </p:cNvSpPr>
          <p:nvPr/>
        </p:nvSpPr>
        <p:spPr bwMode="auto">
          <a:xfrm flipH="1">
            <a:off x="5099957" y="3019425"/>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p>
            <a:pPr algn="ctr">
              <a:spcBef>
                <a:spcPct val="0"/>
              </a:spcBef>
            </a:pPr>
            <a:r>
              <a:rPr lang="ar-SA" altLang="en-US" sz="2800" b="1" dirty="0">
                <a:latin typeface="Arial" panose="020B0604020202020204" pitchFamily="34" charset="0"/>
                <a:cs typeface="Arial" panose="020B0604020202020204" pitchFamily="34" charset="0"/>
              </a:rPr>
              <a:t>تاجر الجملة</a:t>
            </a:r>
            <a:endParaRPr lang="en-US" altLang="en-US" sz="2800" b="1" dirty="0">
              <a:latin typeface="Arial" panose="020B0604020202020204" pitchFamily="34" charset="0"/>
              <a:cs typeface="Arial" panose="020B0604020202020204" pitchFamily="34" charset="0"/>
            </a:endParaRPr>
          </a:p>
        </p:txBody>
      </p:sp>
      <p:sp>
        <p:nvSpPr>
          <p:cNvPr id="24580" name="Rectangle 28"/>
          <p:cNvSpPr>
            <a:spLocks noChangeArrowheads="1"/>
          </p:cNvSpPr>
          <p:nvPr/>
        </p:nvSpPr>
        <p:spPr bwMode="auto">
          <a:xfrm flipH="1">
            <a:off x="2807721" y="3008766"/>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p>
            <a:pPr algn="ctr">
              <a:spcBef>
                <a:spcPct val="0"/>
              </a:spcBef>
            </a:pPr>
            <a:r>
              <a:rPr lang="ar-SA" altLang="en-US" sz="2800" b="1" dirty="0">
                <a:latin typeface="Arial" panose="020B0604020202020204" pitchFamily="34" charset="0"/>
                <a:cs typeface="Arial" panose="020B0604020202020204" pitchFamily="34" charset="0"/>
              </a:rPr>
              <a:t>تاجر التجزئة</a:t>
            </a:r>
            <a:endParaRPr lang="en-US" altLang="en-US" sz="2800" b="1" dirty="0">
              <a:latin typeface="Arial" panose="020B0604020202020204" pitchFamily="34" charset="0"/>
              <a:cs typeface="Arial" panose="020B0604020202020204" pitchFamily="34" charset="0"/>
            </a:endParaRPr>
          </a:p>
        </p:txBody>
      </p:sp>
      <p:sp>
        <p:nvSpPr>
          <p:cNvPr id="24581" name="Rectangle 29"/>
          <p:cNvSpPr>
            <a:spLocks noChangeArrowheads="1"/>
          </p:cNvSpPr>
          <p:nvPr/>
        </p:nvSpPr>
        <p:spPr bwMode="auto">
          <a:xfrm flipH="1">
            <a:off x="554038" y="2995613"/>
            <a:ext cx="1844675" cy="1143000"/>
          </a:xfrm>
          <a:prstGeom prst="rect">
            <a:avLst/>
          </a:prstGeom>
          <a:solidFill>
            <a:schemeClr val="accent1">
              <a:lumMod val="75000"/>
            </a:schemeClr>
          </a:solidFill>
          <a:ln w="9525">
            <a:solidFill>
              <a:schemeClr val="accent2">
                <a:lumMod val="50000"/>
              </a:schemeClr>
            </a:solidFill>
            <a:miter lim="800000"/>
            <a:headEnd/>
            <a:tailEnd/>
          </a:ln>
        </p:spPr>
        <p:txBody>
          <a:bodyPr wrap="none" anchor="ctr"/>
          <a:lstStyle/>
          <a:p>
            <a:pPr algn="ctr">
              <a:spcBef>
                <a:spcPct val="0"/>
              </a:spcBef>
            </a:pPr>
            <a:r>
              <a:rPr lang="ar-SA" altLang="en-US" sz="2800" b="1" dirty="0">
                <a:latin typeface="Arial" panose="020B0604020202020204" pitchFamily="34" charset="0"/>
                <a:cs typeface="Arial" panose="020B0604020202020204" pitchFamily="34" charset="0"/>
              </a:rPr>
              <a:t>المستهلك</a:t>
            </a:r>
            <a:endParaRPr lang="en-US" altLang="en-US" sz="2800" b="1" dirty="0">
              <a:latin typeface="Arial" panose="020B0604020202020204" pitchFamily="34" charset="0"/>
              <a:cs typeface="Arial" panose="020B0604020202020204" pitchFamily="34" charset="0"/>
            </a:endParaRPr>
          </a:p>
        </p:txBody>
      </p:sp>
      <p:sp>
        <p:nvSpPr>
          <p:cNvPr id="24582" name="Line 31"/>
          <p:cNvSpPr>
            <a:spLocks noChangeShapeType="1"/>
          </p:cNvSpPr>
          <p:nvPr/>
        </p:nvSpPr>
        <p:spPr bwMode="auto">
          <a:xfrm flipH="1">
            <a:off x="6997700" y="356711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4583" name="Line 32"/>
          <p:cNvSpPr>
            <a:spLocks noChangeShapeType="1"/>
          </p:cNvSpPr>
          <p:nvPr/>
        </p:nvSpPr>
        <p:spPr bwMode="auto">
          <a:xfrm flipH="1">
            <a:off x="4687887" y="3567113"/>
            <a:ext cx="395741" cy="13153"/>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4584" name="Line 33"/>
          <p:cNvSpPr>
            <a:spLocks noChangeShapeType="1"/>
          </p:cNvSpPr>
          <p:nvPr/>
        </p:nvSpPr>
        <p:spPr bwMode="auto">
          <a:xfrm flipH="1">
            <a:off x="2464256" y="356711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4585" name="Line 43"/>
          <p:cNvSpPr>
            <a:spLocks noChangeShapeType="1"/>
          </p:cNvSpPr>
          <p:nvPr/>
        </p:nvSpPr>
        <p:spPr bwMode="auto">
          <a:xfrm flipH="1">
            <a:off x="6376603" y="4615430"/>
            <a:ext cx="1655763"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27" name="رابط كسهم مستقيم 26"/>
          <p:cNvCxnSpPr/>
          <p:nvPr/>
        </p:nvCxnSpPr>
        <p:spPr>
          <a:xfrm rot="5400000">
            <a:off x="6178549" y="4353721"/>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rot="5400000">
            <a:off x="7844746" y="4401569"/>
            <a:ext cx="431800" cy="1588"/>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rot="5400000">
            <a:off x="5432653" y="4364832"/>
            <a:ext cx="431800" cy="1587"/>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rot="5400000">
            <a:off x="3829759" y="4353720"/>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4590" name="Line 43"/>
          <p:cNvSpPr>
            <a:spLocks noChangeShapeType="1"/>
          </p:cNvSpPr>
          <p:nvPr/>
        </p:nvSpPr>
        <p:spPr bwMode="auto">
          <a:xfrm flipH="1">
            <a:off x="4044865" y="4581525"/>
            <a:ext cx="1584325"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32" name="رابط كسهم مستقيم 31"/>
          <p:cNvCxnSpPr/>
          <p:nvPr/>
        </p:nvCxnSpPr>
        <p:spPr>
          <a:xfrm rot="5400000">
            <a:off x="3344211" y="4377531"/>
            <a:ext cx="431800" cy="1588"/>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rot="5400000">
            <a:off x="1567940" y="4377532"/>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4593" name="Line 43"/>
          <p:cNvSpPr>
            <a:spLocks noChangeShapeType="1"/>
          </p:cNvSpPr>
          <p:nvPr/>
        </p:nvSpPr>
        <p:spPr bwMode="auto">
          <a:xfrm flipH="1">
            <a:off x="1783046" y="4594226"/>
            <a:ext cx="1728787"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4594" name="مربع نص 34"/>
          <p:cNvSpPr txBox="1">
            <a:spLocks noChangeArrowheads="1"/>
          </p:cNvSpPr>
          <p:nvPr/>
        </p:nvSpPr>
        <p:spPr bwMode="auto">
          <a:xfrm>
            <a:off x="6663940" y="478085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ترويج 1</a:t>
            </a:r>
          </a:p>
        </p:txBody>
      </p:sp>
      <p:sp>
        <p:nvSpPr>
          <p:cNvPr id="24595" name="مربع نص 35"/>
          <p:cNvSpPr txBox="1">
            <a:spLocks noChangeArrowheads="1"/>
          </p:cNvSpPr>
          <p:nvPr/>
        </p:nvSpPr>
        <p:spPr bwMode="auto">
          <a:xfrm>
            <a:off x="4345213" y="478085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ترويج 2</a:t>
            </a:r>
          </a:p>
        </p:txBody>
      </p:sp>
      <p:sp>
        <p:nvSpPr>
          <p:cNvPr id="24596" name="مربع نص 36"/>
          <p:cNvSpPr txBox="1">
            <a:spLocks noChangeArrowheads="1"/>
          </p:cNvSpPr>
          <p:nvPr/>
        </p:nvSpPr>
        <p:spPr bwMode="auto">
          <a:xfrm>
            <a:off x="2026486" y="478085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ترويج 3</a:t>
            </a:r>
          </a:p>
        </p:txBody>
      </p:sp>
      <p:cxnSp>
        <p:nvCxnSpPr>
          <p:cNvPr id="38" name="رابط كسهم مستقيم 37"/>
          <p:cNvCxnSpPr/>
          <p:nvPr/>
        </p:nvCxnSpPr>
        <p:spPr>
          <a:xfrm rot="5400000">
            <a:off x="6161497" y="2755107"/>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598" name="Line 43"/>
          <p:cNvSpPr>
            <a:spLocks noChangeShapeType="1"/>
          </p:cNvSpPr>
          <p:nvPr/>
        </p:nvSpPr>
        <p:spPr bwMode="auto">
          <a:xfrm flipH="1">
            <a:off x="6405677" y="2529114"/>
            <a:ext cx="1655763"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0" name="رابط كسهم مستقيم 39"/>
          <p:cNvCxnSpPr/>
          <p:nvPr/>
        </p:nvCxnSpPr>
        <p:spPr>
          <a:xfrm rot="5400000">
            <a:off x="7860847" y="2744221"/>
            <a:ext cx="431800" cy="1587"/>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600" name="مربع نص 40"/>
          <p:cNvSpPr txBox="1">
            <a:spLocks noChangeArrowheads="1"/>
          </p:cNvSpPr>
          <p:nvPr/>
        </p:nvSpPr>
        <p:spPr bwMode="auto">
          <a:xfrm>
            <a:off x="6693014" y="2082688"/>
            <a:ext cx="108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000" dirty="0">
                <a:latin typeface="Arial" panose="020B0604020202020204" pitchFamily="34" charset="0"/>
              </a:rPr>
              <a:t>طلب 1</a:t>
            </a:r>
          </a:p>
        </p:txBody>
      </p:sp>
      <p:cxnSp>
        <p:nvCxnSpPr>
          <p:cNvPr id="42" name="رابط كسهم مستقيم 41"/>
          <p:cNvCxnSpPr/>
          <p:nvPr/>
        </p:nvCxnSpPr>
        <p:spPr>
          <a:xfrm rot="5400000">
            <a:off x="5357925" y="2755106"/>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602" name="Line 43"/>
          <p:cNvSpPr>
            <a:spLocks noChangeShapeType="1"/>
          </p:cNvSpPr>
          <p:nvPr/>
        </p:nvSpPr>
        <p:spPr bwMode="auto">
          <a:xfrm flipH="1">
            <a:off x="3988706" y="2540000"/>
            <a:ext cx="1584325"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4" name="رابط كسهم مستقيم 43"/>
          <p:cNvCxnSpPr/>
          <p:nvPr/>
        </p:nvCxnSpPr>
        <p:spPr>
          <a:xfrm rot="5400000">
            <a:off x="3787065" y="2758168"/>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604" name="مربع نص 44"/>
          <p:cNvSpPr txBox="1">
            <a:spLocks noChangeArrowheads="1"/>
          </p:cNvSpPr>
          <p:nvPr/>
        </p:nvSpPr>
        <p:spPr bwMode="auto">
          <a:xfrm>
            <a:off x="4345213" y="2082688"/>
            <a:ext cx="108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000" dirty="0">
                <a:latin typeface="Arial" panose="020B0604020202020204" pitchFamily="34" charset="0"/>
              </a:rPr>
              <a:t>طلب 2</a:t>
            </a:r>
          </a:p>
        </p:txBody>
      </p:sp>
      <p:cxnSp>
        <p:nvCxnSpPr>
          <p:cNvPr id="46" name="رابط كسهم مستقيم 45"/>
          <p:cNvCxnSpPr/>
          <p:nvPr/>
        </p:nvCxnSpPr>
        <p:spPr>
          <a:xfrm rot="5400000">
            <a:off x="3299108" y="2807720"/>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606" name="Line 43"/>
          <p:cNvSpPr>
            <a:spLocks noChangeShapeType="1"/>
          </p:cNvSpPr>
          <p:nvPr/>
        </p:nvSpPr>
        <p:spPr bwMode="auto">
          <a:xfrm flipH="1">
            <a:off x="1785427" y="2540000"/>
            <a:ext cx="1728787"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8" name="رابط كسهم مستقيم 47"/>
          <p:cNvCxnSpPr/>
          <p:nvPr/>
        </p:nvCxnSpPr>
        <p:spPr>
          <a:xfrm rot="5400000">
            <a:off x="1578712" y="2783343"/>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608" name="مربع نص 48"/>
          <p:cNvSpPr txBox="1">
            <a:spLocks noChangeArrowheads="1"/>
          </p:cNvSpPr>
          <p:nvPr/>
        </p:nvSpPr>
        <p:spPr bwMode="auto">
          <a:xfrm>
            <a:off x="2123849" y="2051050"/>
            <a:ext cx="1081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000" dirty="0">
                <a:latin typeface="Arial" panose="020B0604020202020204" pitchFamily="34" charset="0"/>
              </a:rPr>
              <a:t>طلب 3</a:t>
            </a:r>
          </a:p>
        </p:txBody>
      </p:sp>
      <p:cxnSp>
        <p:nvCxnSpPr>
          <p:cNvPr id="51" name="رابط كسهم مستقيم 50"/>
          <p:cNvCxnSpPr/>
          <p:nvPr/>
        </p:nvCxnSpPr>
        <p:spPr>
          <a:xfrm rot="10800000">
            <a:off x="7499691" y="6227422"/>
            <a:ext cx="576262" cy="158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610" name="مربع نص 51"/>
          <p:cNvSpPr txBox="1">
            <a:spLocks noChangeArrowheads="1"/>
          </p:cNvSpPr>
          <p:nvPr/>
        </p:nvSpPr>
        <p:spPr bwMode="auto">
          <a:xfrm>
            <a:off x="5877151" y="6052345"/>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latin typeface="Arial" panose="020B0604020202020204" pitchFamily="34" charset="0"/>
              </a:rPr>
              <a:t>تدفق سلعي</a:t>
            </a:r>
          </a:p>
        </p:txBody>
      </p:sp>
      <p:sp>
        <p:nvSpPr>
          <p:cNvPr id="54" name="مستطيل 53"/>
          <p:cNvSpPr/>
          <p:nvPr/>
        </p:nvSpPr>
        <p:spPr>
          <a:xfrm>
            <a:off x="554037" y="1196974"/>
            <a:ext cx="8682831" cy="707886"/>
          </a:xfrm>
          <a:prstGeom prst="rect">
            <a:avLst/>
          </a:prstGeom>
          <a:solidFill>
            <a:schemeClr val="accent1">
              <a:lumMod val="50000"/>
            </a:schemeClr>
          </a:solidFill>
          <a:ln w="38100" cmpd="dbl">
            <a:solidFill>
              <a:schemeClr val="tx1"/>
            </a:solidFill>
            <a:miter lim="800000"/>
            <a:headEnd/>
            <a:tailEnd/>
          </a:ln>
          <a:effectLst>
            <a:outerShdw dist="35921" dir="2700000" algn="ctr" rotWithShape="0">
              <a:schemeClr val="bg2"/>
            </a:outerShdw>
          </a:effectLst>
        </p:spPr>
        <p:txBody>
          <a:bodyPr lIns="90488" tIns="44450" rIns="90488" bIns="44450" anchor="b"/>
          <a:lstStyle/>
          <a:p>
            <a:pPr algn="ctr">
              <a:spcBef>
                <a:spcPct val="0"/>
              </a:spcBef>
            </a:pPr>
            <a:r>
              <a:rPr lang="ar-SA" sz="4000" b="1" dirty="0">
                <a:solidFill>
                  <a:schemeClr val="bg1"/>
                </a:solidFill>
                <a:latin typeface="Arial" panose="020B0604020202020204" pitchFamily="34" charset="0"/>
                <a:cs typeface="Arial" panose="020B0604020202020204" pitchFamily="34" charset="0"/>
              </a:rPr>
              <a:t> </a:t>
            </a:r>
            <a:r>
              <a:rPr lang="ar-SA" sz="4000" b="1" dirty="0" smtClean="0">
                <a:solidFill>
                  <a:schemeClr val="bg1"/>
                </a:solidFill>
                <a:latin typeface="Arial" panose="020B0604020202020204" pitchFamily="34" charset="0"/>
                <a:cs typeface="Arial" panose="020B0604020202020204" pitchFamily="34" charset="0"/>
              </a:rPr>
              <a:t>استراتيجية الدفع</a:t>
            </a:r>
            <a:endParaRPr lang="ar-SA"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74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93844" y="679663"/>
            <a:ext cx="7345362" cy="646331"/>
          </a:xfrm>
          <a:prstGeom prst="rect">
            <a:avLst/>
          </a:prstGeom>
          <a:solidFill>
            <a:schemeClr val="accent1">
              <a:lumMod val="60000"/>
              <a:lumOff val="40000"/>
            </a:schemeClr>
          </a:solidFill>
          <a:ln w="38100">
            <a:solidFill>
              <a:schemeClr val="accent2"/>
            </a:solidFill>
          </a:ln>
        </p:spPr>
        <p:txBody>
          <a:bodyPr>
            <a:spAutoFit/>
          </a:bodyPr>
          <a:lstStyle/>
          <a:p>
            <a:pPr marL="109537" algn="ctr" eaLnBrk="0" hangingPunct="0">
              <a:spcBef>
                <a:spcPts val="400"/>
              </a:spcBef>
              <a:buClr>
                <a:schemeClr val="hlink"/>
              </a:buClr>
              <a:buSzPct val="75000"/>
              <a:defRPr/>
            </a:pPr>
            <a:r>
              <a:rPr lang="ar-SA" sz="36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استراتيجية </a:t>
            </a:r>
            <a:r>
              <a:rPr lang="ar-SA" sz="3600" b="1" dirty="0" smtClean="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الجذب</a:t>
            </a:r>
            <a:endParaRPr lang="ar-SA" sz="36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مستطيل 3"/>
          <p:cNvSpPr/>
          <p:nvPr/>
        </p:nvSpPr>
        <p:spPr>
          <a:xfrm>
            <a:off x="1293844" y="1611959"/>
            <a:ext cx="7345362" cy="4185761"/>
          </a:xfrm>
          <a:prstGeom prst="rect">
            <a:avLst/>
          </a:prstGeom>
          <a:ln w="38100">
            <a:solidFill>
              <a:schemeClr val="accent2"/>
            </a:solidFill>
          </a:ln>
        </p:spPr>
        <p:txBody>
          <a:bodyPr>
            <a:spAutoFit/>
          </a:bodyPr>
          <a:lstStyle/>
          <a:p>
            <a:pPr indent="-255588" algn="r" rtl="1">
              <a:spcBef>
                <a:spcPts val="400"/>
              </a:spcBef>
              <a:buClr>
                <a:schemeClr val="hlink"/>
              </a:buClr>
              <a:buSzPct val="75000"/>
              <a:buFont typeface="Wingdings" pitchFamily="2" charset="2"/>
              <a:buChar char="q"/>
              <a:defRPr/>
            </a:pPr>
            <a:r>
              <a:rPr lang="ar-SA"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rgbClr val="002060"/>
                </a:solidFill>
                <a:latin typeface="Arial" panose="020B0604020202020204" pitchFamily="34" charset="0"/>
                <a:cs typeface="Arial" panose="020B0604020202020204" pitchFamily="34" charset="0"/>
              </a:rPr>
              <a:t>يقوم المنتج بالترويج للمستهلك </a:t>
            </a:r>
            <a:r>
              <a:rPr lang="ar-SA" sz="3200" b="1" dirty="0" smtClean="0">
                <a:solidFill>
                  <a:srgbClr val="002060"/>
                </a:solidFill>
                <a:latin typeface="Arial" panose="020B0604020202020204" pitchFamily="34" charset="0"/>
                <a:cs typeface="Arial" panose="020B0604020202020204" pitchFamily="34" charset="0"/>
              </a:rPr>
              <a:t>مباشرة، </a:t>
            </a:r>
            <a:r>
              <a:rPr lang="ar-SA" sz="3200" b="1" dirty="0">
                <a:solidFill>
                  <a:srgbClr val="002060"/>
                </a:solidFill>
                <a:latin typeface="Arial" panose="020B0604020202020204" pitchFamily="34" charset="0"/>
                <a:cs typeface="Arial" panose="020B0604020202020204" pitchFamily="34" charset="0"/>
              </a:rPr>
              <a:t>فيطلب المستهلك البضاعة من تاجر </a:t>
            </a:r>
            <a:r>
              <a:rPr lang="ar-SA" sz="3200" b="1" dirty="0" smtClean="0">
                <a:solidFill>
                  <a:srgbClr val="002060"/>
                </a:solidFill>
                <a:latin typeface="Arial" panose="020B0604020202020204" pitchFamily="34" charset="0"/>
                <a:cs typeface="Arial" panose="020B0604020202020204" pitchFamily="34" charset="0"/>
              </a:rPr>
              <a:t>التجزئة،</a:t>
            </a:r>
            <a:endParaRPr lang="ar-SA" sz="32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ثم يقوم تاجر التجزئة بطلب البضاعة من تاجر الجملة، </a:t>
            </a:r>
            <a:r>
              <a:rPr lang="ar-SA" sz="3200" b="1" dirty="0" smtClean="0">
                <a:solidFill>
                  <a:srgbClr val="002060"/>
                </a:solidFill>
                <a:latin typeface="Arial" panose="020B0604020202020204" pitchFamily="34" charset="0"/>
                <a:cs typeface="Arial" panose="020B0604020202020204" pitchFamily="34" charset="0"/>
              </a:rPr>
              <a:t>   </a:t>
            </a:r>
            <a:endParaRPr lang="ar-SA" sz="32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ثم يقوم تاجر الجملة بطلب البضاعة من المنتج، ويستلمها </a:t>
            </a:r>
            <a:r>
              <a:rPr lang="ar-SA" sz="3200" b="1" dirty="0" smtClean="0">
                <a:solidFill>
                  <a:srgbClr val="002060"/>
                </a:solidFill>
                <a:latin typeface="Arial" panose="020B0604020202020204" pitchFamily="34" charset="0"/>
                <a:cs typeface="Arial" panose="020B0604020202020204" pitchFamily="34" charset="0"/>
              </a:rPr>
              <a:t>منه</a:t>
            </a:r>
            <a:endParaRPr lang="ar-SA" sz="3200" b="1" dirty="0">
              <a:solidFill>
                <a:srgbClr val="002060"/>
              </a:solidFill>
              <a:latin typeface="Arial" panose="020B0604020202020204" pitchFamily="34" charset="0"/>
              <a:cs typeface="Arial" panose="020B0604020202020204" pitchFamily="34" charset="0"/>
            </a:endParaRPr>
          </a:p>
          <a:p>
            <a:pPr indent="-255588" algn="r" rtl="1">
              <a:spcBef>
                <a:spcPts val="400"/>
              </a:spcBef>
              <a:buClr>
                <a:schemeClr val="hlink"/>
              </a:buClr>
              <a:buSzPct val="75000"/>
              <a:buFont typeface="Wingdings" pitchFamily="2" charset="2"/>
              <a:buChar char="q"/>
              <a:defRPr/>
            </a:pPr>
            <a:r>
              <a:rPr lang="ar-SA" sz="3200" b="1" dirty="0">
                <a:solidFill>
                  <a:srgbClr val="002060"/>
                </a:solidFill>
                <a:latin typeface="Arial" panose="020B0604020202020204" pitchFamily="34" charset="0"/>
                <a:cs typeface="Arial" panose="020B0604020202020204" pitchFamily="34" charset="0"/>
              </a:rPr>
              <a:t> يقوم تاجر التجزئة باستلام البضاعة من تاجر الجملة، فيسلمها بدوره للمستهلك</a:t>
            </a:r>
          </a:p>
        </p:txBody>
      </p:sp>
    </p:spTree>
    <p:extLst>
      <p:ext uri="{BB962C8B-B14F-4D97-AF65-F5344CB8AC3E}">
        <p14:creationId xmlns:p14="http://schemas.microsoft.com/office/powerpoint/2010/main" val="34405701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6"/>
          <p:cNvSpPr>
            <a:spLocks noChangeArrowheads="1"/>
          </p:cNvSpPr>
          <p:nvPr/>
        </p:nvSpPr>
        <p:spPr bwMode="auto">
          <a:xfrm flipH="1">
            <a:off x="7742352" y="3006724"/>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المنتج</a:t>
            </a:r>
            <a:endParaRPr lang="en-US" altLang="en-US" sz="2000">
              <a:latin typeface="Arial" panose="020B0604020202020204" pitchFamily="34" charset="0"/>
              <a:cs typeface="Times New Roman (Arabic)" panose="02020603050405020304" pitchFamily="18" charset="0"/>
            </a:endParaRPr>
          </a:p>
        </p:txBody>
      </p:sp>
      <p:sp>
        <p:nvSpPr>
          <p:cNvPr id="26627" name="Rectangle 27"/>
          <p:cNvSpPr>
            <a:spLocks noChangeArrowheads="1"/>
          </p:cNvSpPr>
          <p:nvPr/>
        </p:nvSpPr>
        <p:spPr bwMode="auto">
          <a:xfrm flipH="1">
            <a:off x="5443539" y="3008313"/>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تاجر الجملة</a:t>
            </a:r>
            <a:endParaRPr lang="en-US" altLang="en-US" sz="2000">
              <a:latin typeface="Arial" panose="020B0604020202020204" pitchFamily="34" charset="0"/>
              <a:cs typeface="Times New Roman (Arabic)" panose="02020603050405020304" pitchFamily="18" charset="0"/>
            </a:endParaRPr>
          </a:p>
        </p:txBody>
      </p:sp>
      <p:sp>
        <p:nvSpPr>
          <p:cNvPr id="26628" name="Rectangle 28"/>
          <p:cNvSpPr>
            <a:spLocks noChangeArrowheads="1"/>
          </p:cNvSpPr>
          <p:nvPr/>
        </p:nvSpPr>
        <p:spPr bwMode="auto">
          <a:xfrm flipH="1">
            <a:off x="3144726" y="2995613"/>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تاجر التجزئة</a:t>
            </a:r>
            <a:endParaRPr lang="en-US" altLang="en-US" sz="2000">
              <a:latin typeface="Arial" panose="020B0604020202020204" pitchFamily="34" charset="0"/>
              <a:cs typeface="Times New Roman (Arabic)" panose="02020603050405020304" pitchFamily="18" charset="0"/>
            </a:endParaRPr>
          </a:p>
        </p:txBody>
      </p:sp>
      <p:sp>
        <p:nvSpPr>
          <p:cNvPr id="26629" name="Rectangle 29"/>
          <p:cNvSpPr>
            <a:spLocks noChangeArrowheads="1"/>
          </p:cNvSpPr>
          <p:nvPr/>
        </p:nvSpPr>
        <p:spPr bwMode="auto">
          <a:xfrm flipH="1">
            <a:off x="758088" y="2995613"/>
            <a:ext cx="1844675" cy="1143000"/>
          </a:xfrm>
          <a:prstGeom prst="rect">
            <a:avLst/>
          </a:prstGeom>
          <a:solidFill>
            <a:srgbClr val="00B0F0"/>
          </a:solidFill>
          <a:ln w="9525">
            <a:solidFill>
              <a:schemeClr val="tx1"/>
            </a:solidFill>
            <a:miter lim="800000"/>
            <a:headEnd/>
            <a:tailEnd/>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rtl="0" eaLnBrk="1" hangingPunct="1">
              <a:spcBef>
                <a:spcPct val="0"/>
              </a:spcBef>
              <a:buClrTx/>
              <a:buSzTx/>
              <a:buFontTx/>
              <a:buNone/>
            </a:pPr>
            <a:r>
              <a:rPr lang="ar-SA" altLang="en-US" sz="2000">
                <a:latin typeface="Arial" panose="020B0604020202020204" pitchFamily="34" charset="0"/>
                <a:cs typeface="Times New Roman (Arabic)" panose="02020603050405020304" pitchFamily="18" charset="0"/>
              </a:rPr>
              <a:t>المستهلك</a:t>
            </a:r>
            <a:endParaRPr lang="en-US" altLang="en-US" sz="2000" dirty="0">
              <a:latin typeface="Arial" panose="020B0604020202020204" pitchFamily="34" charset="0"/>
              <a:cs typeface="Times New Roman (Arabic)" panose="02020603050405020304" pitchFamily="18" charset="0"/>
            </a:endParaRPr>
          </a:p>
        </p:txBody>
      </p:sp>
      <p:sp>
        <p:nvSpPr>
          <p:cNvPr id="26630" name="Line 31"/>
          <p:cNvSpPr>
            <a:spLocks noChangeShapeType="1"/>
          </p:cNvSpPr>
          <p:nvPr/>
        </p:nvSpPr>
        <p:spPr bwMode="auto">
          <a:xfrm flipH="1">
            <a:off x="7383236" y="356711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6632" name="Line 33"/>
          <p:cNvSpPr>
            <a:spLocks noChangeShapeType="1"/>
          </p:cNvSpPr>
          <p:nvPr/>
        </p:nvSpPr>
        <p:spPr bwMode="auto">
          <a:xfrm flipH="1">
            <a:off x="2782888" y="3591152"/>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6633" name="Line 43"/>
          <p:cNvSpPr>
            <a:spLocks noChangeShapeType="1"/>
          </p:cNvSpPr>
          <p:nvPr/>
        </p:nvSpPr>
        <p:spPr bwMode="auto">
          <a:xfrm flipH="1">
            <a:off x="5704230" y="4627634"/>
            <a:ext cx="2663825"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28" name="رابط كسهم مستقيم 27"/>
          <p:cNvCxnSpPr/>
          <p:nvPr/>
        </p:nvCxnSpPr>
        <p:spPr>
          <a:xfrm rot="5400000">
            <a:off x="8193771" y="4410940"/>
            <a:ext cx="431800" cy="1588"/>
          </a:xfrm>
          <a:prstGeom prst="straightConnector1">
            <a:avLst/>
          </a:prstGeom>
          <a:ln w="38100">
            <a:solidFill>
              <a:srgbClr val="FF66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35" name="Line 43"/>
          <p:cNvSpPr>
            <a:spLocks noChangeShapeType="1"/>
          </p:cNvSpPr>
          <p:nvPr/>
        </p:nvSpPr>
        <p:spPr bwMode="auto">
          <a:xfrm flipH="1">
            <a:off x="1678837" y="4628995"/>
            <a:ext cx="2305050"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33" name="رابط كسهم مستقيم 32"/>
          <p:cNvCxnSpPr/>
          <p:nvPr/>
        </p:nvCxnSpPr>
        <p:spPr>
          <a:xfrm rot="5400000">
            <a:off x="1466229" y="4412301"/>
            <a:ext cx="431800" cy="1587"/>
          </a:xfrm>
          <a:prstGeom prst="straightConnector1">
            <a:avLst/>
          </a:prstGeom>
          <a:ln w="38100">
            <a:solidFill>
              <a:srgbClr val="FF66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6637" name="Line 43"/>
          <p:cNvSpPr>
            <a:spLocks noChangeShapeType="1"/>
          </p:cNvSpPr>
          <p:nvPr/>
        </p:nvSpPr>
        <p:spPr bwMode="auto">
          <a:xfrm flipH="1">
            <a:off x="3959228" y="4628995"/>
            <a:ext cx="1728787" cy="0"/>
          </a:xfrm>
          <a:prstGeom prst="line">
            <a:avLst/>
          </a:prstGeom>
          <a:noFill/>
          <a:ln w="38100">
            <a:solidFill>
              <a:srgbClr val="FF66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6638" name="مربع نص 35"/>
          <p:cNvSpPr txBox="1">
            <a:spLocks noChangeArrowheads="1"/>
          </p:cNvSpPr>
          <p:nvPr/>
        </p:nvSpPr>
        <p:spPr bwMode="auto">
          <a:xfrm>
            <a:off x="4727575" y="4799083"/>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latin typeface="Arial" panose="020B0604020202020204" pitchFamily="34" charset="0"/>
              </a:rPr>
              <a:t>ترويج</a:t>
            </a:r>
          </a:p>
        </p:txBody>
      </p:sp>
      <p:cxnSp>
        <p:nvCxnSpPr>
          <p:cNvPr id="38" name="رابط كسهم مستقيم 37"/>
          <p:cNvCxnSpPr/>
          <p:nvPr/>
        </p:nvCxnSpPr>
        <p:spPr>
          <a:xfrm rot="5400000">
            <a:off x="6475300" y="2739982"/>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40" name="Line 43"/>
          <p:cNvSpPr>
            <a:spLocks noChangeShapeType="1"/>
          </p:cNvSpPr>
          <p:nvPr/>
        </p:nvSpPr>
        <p:spPr bwMode="auto">
          <a:xfrm flipH="1">
            <a:off x="6712292" y="2521246"/>
            <a:ext cx="1655763"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0" name="رابط كسهم مستقيم 39"/>
          <p:cNvCxnSpPr/>
          <p:nvPr/>
        </p:nvCxnSpPr>
        <p:spPr>
          <a:xfrm rot="5400000">
            <a:off x="8198646" y="2722564"/>
            <a:ext cx="431800" cy="1587"/>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642" name="مربع نص 40"/>
          <p:cNvSpPr txBox="1">
            <a:spLocks noChangeArrowheads="1"/>
          </p:cNvSpPr>
          <p:nvPr/>
        </p:nvSpPr>
        <p:spPr bwMode="auto">
          <a:xfrm>
            <a:off x="6996679" y="2049406"/>
            <a:ext cx="1081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طلب 3</a:t>
            </a:r>
          </a:p>
        </p:txBody>
      </p:sp>
      <p:cxnSp>
        <p:nvCxnSpPr>
          <p:cNvPr id="42" name="رابط كسهم مستقيم 41"/>
          <p:cNvCxnSpPr/>
          <p:nvPr/>
        </p:nvCxnSpPr>
        <p:spPr>
          <a:xfrm rot="5400000">
            <a:off x="5877718" y="2739981"/>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644" name="Line 43"/>
          <p:cNvSpPr>
            <a:spLocks noChangeShapeType="1"/>
          </p:cNvSpPr>
          <p:nvPr/>
        </p:nvSpPr>
        <p:spPr bwMode="auto">
          <a:xfrm flipH="1">
            <a:off x="4475957" y="2524875"/>
            <a:ext cx="1584325"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4" name="رابط كسهم مستقيم 43"/>
          <p:cNvCxnSpPr/>
          <p:nvPr/>
        </p:nvCxnSpPr>
        <p:spPr>
          <a:xfrm rot="5400000">
            <a:off x="4225133" y="2743611"/>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46" name="مربع نص 44"/>
          <p:cNvSpPr txBox="1">
            <a:spLocks noChangeArrowheads="1"/>
          </p:cNvSpPr>
          <p:nvPr/>
        </p:nvSpPr>
        <p:spPr bwMode="auto">
          <a:xfrm>
            <a:off x="4716805" y="2049406"/>
            <a:ext cx="1081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طلب 2</a:t>
            </a:r>
          </a:p>
        </p:txBody>
      </p:sp>
      <p:cxnSp>
        <p:nvCxnSpPr>
          <p:cNvPr id="46" name="رابط كسهم مستقيم 45"/>
          <p:cNvCxnSpPr/>
          <p:nvPr/>
        </p:nvCxnSpPr>
        <p:spPr>
          <a:xfrm rot="5400000">
            <a:off x="3189343" y="2757077"/>
            <a:ext cx="431800" cy="1588"/>
          </a:xfrm>
          <a:prstGeom prst="straightConnector1">
            <a:avLst/>
          </a:prstGeom>
          <a:ln w="381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648" name="Line 43"/>
          <p:cNvSpPr>
            <a:spLocks noChangeShapeType="1"/>
          </p:cNvSpPr>
          <p:nvPr/>
        </p:nvSpPr>
        <p:spPr bwMode="auto">
          <a:xfrm flipH="1">
            <a:off x="1678837" y="2538342"/>
            <a:ext cx="1728787" cy="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ar-SA"/>
          </a:p>
        </p:txBody>
      </p:sp>
      <p:cxnSp>
        <p:nvCxnSpPr>
          <p:cNvPr id="48" name="رابط كسهم مستقيم 47"/>
          <p:cNvCxnSpPr/>
          <p:nvPr/>
        </p:nvCxnSpPr>
        <p:spPr>
          <a:xfrm rot="5400000">
            <a:off x="1463731" y="2757078"/>
            <a:ext cx="431800" cy="1587"/>
          </a:xfrm>
          <a:prstGeom prst="straightConnector1">
            <a:avLst/>
          </a:prstGeom>
          <a:ln w="381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6650" name="مربع نص 48"/>
          <p:cNvSpPr txBox="1">
            <a:spLocks noChangeArrowheads="1"/>
          </p:cNvSpPr>
          <p:nvPr/>
        </p:nvSpPr>
        <p:spPr bwMode="auto">
          <a:xfrm>
            <a:off x="2028201" y="2049406"/>
            <a:ext cx="108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dirty="0">
                <a:latin typeface="Arial" panose="020B0604020202020204" pitchFamily="34" charset="0"/>
              </a:rPr>
              <a:t>طلب 1</a:t>
            </a:r>
          </a:p>
        </p:txBody>
      </p:sp>
      <p:cxnSp>
        <p:nvCxnSpPr>
          <p:cNvPr id="51" name="رابط كسهم مستقيم 50"/>
          <p:cNvCxnSpPr/>
          <p:nvPr/>
        </p:nvCxnSpPr>
        <p:spPr>
          <a:xfrm rot="10800000">
            <a:off x="8457296" y="6234907"/>
            <a:ext cx="576262" cy="158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652" name="مربع نص 51"/>
          <p:cNvSpPr txBox="1">
            <a:spLocks noChangeArrowheads="1"/>
          </p:cNvSpPr>
          <p:nvPr/>
        </p:nvSpPr>
        <p:spPr bwMode="auto">
          <a:xfrm>
            <a:off x="7036142" y="6049963"/>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latin typeface="Arial" panose="020B0604020202020204" pitchFamily="34" charset="0"/>
              </a:rPr>
              <a:t>تدفق سلعي</a:t>
            </a:r>
          </a:p>
        </p:txBody>
      </p:sp>
      <p:sp>
        <p:nvSpPr>
          <p:cNvPr id="54" name="مستطيل 53"/>
          <p:cNvSpPr/>
          <p:nvPr/>
        </p:nvSpPr>
        <p:spPr>
          <a:xfrm>
            <a:off x="1558926" y="1096962"/>
            <a:ext cx="7345362" cy="707886"/>
          </a:xfrm>
          <a:prstGeom prst="rect">
            <a:avLst/>
          </a:prstGeom>
          <a:solidFill>
            <a:schemeClr val="accent1">
              <a:lumMod val="50000"/>
            </a:schemeClr>
          </a:solidFill>
          <a:ln w="38100" cmpd="dbl">
            <a:solidFill>
              <a:schemeClr val="tx1"/>
            </a:solidFill>
            <a:miter lim="800000"/>
            <a:headEnd/>
            <a:tailEnd/>
          </a:ln>
          <a:effectLst>
            <a:outerShdw dist="35921" dir="2700000" algn="ctr" rotWithShape="0">
              <a:schemeClr val="bg2"/>
            </a:outerShdw>
          </a:effectLst>
        </p:spPr>
        <p:txBody>
          <a:bodyPr lIns="90488" tIns="44450" rIns="90488" bIns="44450" anchor="b"/>
          <a:lstStyle/>
          <a:p>
            <a:pPr algn="ctr">
              <a:spcBef>
                <a:spcPct val="0"/>
              </a:spcBef>
            </a:pPr>
            <a:r>
              <a:rPr lang="ar-SA" sz="4000" b="1" dirty="0">
                <a:solidFill>
                  <a:schemeClr val="bg1"/>
                </a:solidFill>
                <a:latin typeface="Arial" panose="020B0604020202020204" pitchFamily="34" charset="0"/>
                <a:cs typeface="Arial" panose="020B0604020202020204" pitchFamily="34" charset="0"/>
              </a:rPr>
              <a:t> استراتيجية </a:t>
            </a:r>
            <a:r>
              <a:rPr lang="ar-SA" sz="4000" b="1" dirty="0" smtClean="0">
                <a:solidFill>
                  <a:schemeClr val="bg1"/>
                </a:solidFill>
                <a:latin typeface="Arial" panose="020B0604020202020204" pitchFamily="34" charset="0"/>
                <a:cs typeface="Arial" panose="020B0604020202020204" pitchFamily="34" charset="0"/>
              </a:rPr>
              <a:t>الجذب</a:t>
            </a:r>
            <a:endParaRPr lang="ar-SA" sz="4000" b="1" dirty="0">
              <a:solidFill>
                <a:schemeClr val="bg1"/>
              </a:solidFill>
              <a:latin typeface="Arial" panose="020B0604020202020204" pitchFamily="34" charset="0"/>
              <a:cs typeface="Arial" panose="020B0604020202020204" pitchFamily="34" charset="0"/>
            </a:endParaRPr>
          </a:p>
        </p:txBody>
      </p:sp>
      <p:sp>
        <p:nvSpPr>
          <p:cNvPr id="31" name="Line 33"/>
          <p:cNvSpPr>
            <a:spLocks noChangeShapeType="1"/>
          </p:cNvSpPr>
          <p:nvPr/>
        </p:nvSpPr>
        <p:spPr bwMode="auto">
          <a:xfrm flipH="1">
            <a:off x="5082269" y="3579133"/>
            <a:ext cx="307975" cy="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922546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استراتيجيات الترويج</a:t>
            </a:r>
            <a:endParaRPr lang="ar-SA" sz="44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3674100" y="1774479"/>
            <a:ext cx="3432870" cy="463537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39543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514704" y="698728"/>
            <a:ext cx="7150326" cy="769441"/>
          </a:xfrm>
          <a:prstGeom prst="rect">
            <a:avLst/>
          </a:prstGeom>
          <a:noFill/>
          <a:ln w="9525">
            <a:noFill/>
            <a:miter lim="800000"/>
            <a:headEnd/>
            <a:tailEnd/>
          </a:ln>
          <a:effectLst/>
        </p:spPr>
        <p:txBody>
          <a:bodyPr wrap="square">
            <a:spAutoFit/>
          </a:bodyPr>
          <a:lstStyle/>
          <a:p>
            <a:pPr algn="ctr" defTabSz="457200" rtl="1">
              <a:spcBef>
                <a:spcPct val="0"/>
              </a:spcBef>
              <a:defRPr/>
            </a:pPr>
            <a:r>
              <a:rPr lang="ar-SA" sz="4400" b="1" dirty="0">
                <a:solidFill>
                  <a:srgbClr val="002060"/>
                </a:solidFill>
                <a:latin typeface="Arial" panose="020B0604020202020204" pitchFamily="34" charset="0"/>
                <a:ea typeface="+mj-ea"/>
                <a:cs typeface="Arial" panose="020B0604020202020204" pitchFamily="34" charset="0"/>
              </a:rPr>
              <a:t>مقارنة بين استراتيجيتي الدفع والجذب</a:t>
            </a:r>
          </a:p>
        </p:txBody>
      </p:sp>
      <p:graphicFrame>
        <p:nvGraphicFramePr>
          <p:cNvPr id="6" name="جدول 5"/>
          <p:cNvGraphicFramePr>
            <a:graphicFrameLocks noGrp="1"/>
          </p:cNvGraphicFramePr>
          <p:nvPr>
            <p:extLst>
              <p:ext uri="{D42A27DB-BD31-4B8C-83A1-F6EECF244321}">
                <p14:modId xmlns:p14="http://schemas.microsoft.com/office/powerpoint/2010/main" val="2040542561"/>
              </p:ext>
            </p:extLst>
          </p:nvPr>
        </p:nvGraphicFramePr>
        <p:xfrm>
          <a:off x="1219606" y="1767795"/>
          <a:ext cx="7886069" cy="4219346"/>
        </p:xfrm>
        <a:graphic>
          <a:graphicData uri="http://schemas.openxmlformats.org/drawingml/2006/table">
            <a:tbl>
              <a:tblPr rtl="1"/>
              <a:tblGrid>
                <a:gridCol w="383219">
                  <a:extLst>
                    <a:ext uri="{9D8B030D-6E8A-4147-A177-3AD203B41FA5}">
                      <a16:colId xmlns:a16="http://schemas.microsoft.com/office/drawing/2014/main" val="20000"/>
                    </a:ext>
                  </a:extLst>
                </a:gridCol>
                <a:gridCol w="2143672">
                  <a:extLst>
                    <a:ext uri="{9D8B030D-6E8A-4147-A177-3AD203B41FA5}">
                      <a16:colId xmlns:a16="http://schemas.microsoft.com/office/drawing/2014/main" val="20001"/>
                    </a:ext>
                  </a:extLst>
                </a:gridCol>
                <a:gridCol w="2679589">
                  <a:extLst>
                    <a:ext uri="{9D8B030D-6E8A-4147-A177-3AD203B41FA5}">
                      <a16:colId xmlns:a16="http://schemas.microsoft.com/office/drawing/2014/main" val="20002"/>
                    </a:ext>
                  </a:extLst>
                </a:gridCol>
                <a:gridCol w="2679589">
                  <a:extLst>
                    <a:ext uri="{9D8B030D-6E8A-4147-A177-3AD203B41FA5}">
                      <a16:colId xmlns:a16="http://schemas.microsoft.com/office/drawing/2014/main" val="20003"/>
                    </a:ext>
                  </a:extLst>
                </a:gridCol>
              </a:tblGrid>
              <a:tr h="694050">
                <a:tc>
                  <a:txBody>
                    <a:bodyPr/>
                    <a:lstStyle/>
                    <a:p>
                      <a:pPr marL="0" marR="0" algn="ctr" rtl="1">
                        <a:lnSpc>
                          <a:spcPct val="115000"/>
                        </a:lnSpc>
                        <a:spcBef>
                          <a:spcPts val="0"/>
                        </a:spcBef>
                        <a:spcAft>
                          <a:spcPts val="0"/>
                        </a:spcAft>
                      </a:pPr>
                      <a:endParaRPr lang="en-US" sz="24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latin typeface="Calibri"/>
                          <a:ea typeface="Calibri"/>
                          <a:cs typeface="PT Bold Heading" pitchFamily="2" charset="-78"/>
                        </a:rPr>
                        <a:t>عوامل </a:t>
                      </a:r>
                      <a:r>
                        <a:rPr lang="ar-SA" sz="2400" dirty="0">
                          <a:latin typeface="Calibri"/>
                          <a:ea typeface="Calibri"/>
                          <a:cs typeface="PT Bold Heading" pitchFamily="2" charset="-78"/>
                        </a:rPr>
                        <a:t>المقارنة</a:t>
                      </a:r>
                      <a:endParaRPr lang="en-US" sz="24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2400" dirty="0">
                          <a:solidFill>
                            <a:schemeClr val="bg1"/>
                          </a:solidFill>
                          <a:latin typeface="Calibri"/>
                          <a:ea typeface="Calibri"/>
                          <a:cs typeface="PT Bold Heading" pitchFamily="2" charset="-78"/>
                        </a:rPr>
                        <a:t>الدفع</a:t>
                      </a:r>
                      <a:endParaRPr lang="en-US" sz="2400" dirty="0">
                        <a:solidFill>
                          <a:schemeClr val="bg1"/>
                        </a:solidFill>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a:solidFill>
                            <a:schemeClr val="bg1"/>
                          </a:solidFill>
                          <a:latin typeface="Calibri"/>
                          <a:ea typeface="Calibri"/>
                          <a:cs typeface="PT Bold Heading" pitchFamily="2" charset="-78"/>
                        </a:rPr>
                        <a:t>السحب</a:t>
                      </a:r>
                      <a:endParaRPr lang="en-US" sz="2400" dirty="0">
                        <a:solidFill>
                          <a:schemeClr val="bg1"/>
                        </a:solidFill>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721573">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1</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r>
                        <a:rPr lang="ar-SA" sz="1800" dirty="0">
                          <a:latin typeface="Calibri"/>
                          <a:ea typeface="Calibri"/>
                          <a:cs typeface="PT Bold Heading" pitchFamily="2" charset="-78"/>
                        </a:rPr>
                        <a:t>نشاط الترويج الرئيسي</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البيع الشخصي</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الإعلان </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721573">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2</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نوع </a:t>
                      </a:r>
                      <a:r>
                        <a:rPr lang="ar-SA" sz="1800" dirty="0">
                          <a:latin typeface="Calibri"/>
                          <a:ea typeface="Calibri"/>
                          <a:cs typeface="PT Bold Heading" pitchFamily="2" charset="-78"/>
                        </a:rPr>
                        <a:t>المنتجات</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صناعية واستهلاكية خاصة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استهلاكية (</a:t>
                      </a:r>
                      <a:r>
                        <a:rPr lang="ar-SA" sz="1400" dirty="0">
                          <a:latin typeface="Calibri"/>
                          <a:ea typeface="Calibri"/>
                          <a:cs typeface="PT Bold Heading" pitchFamily="2" charset="-78"/>
                        </a:rPr>
                        <a:t>ميسرة – تسوق</a:t>
                      </a:r>
                      <a:r>
                        <a:rPr lang="ar-SA" sz="1800" dirty="0">
                          <a:latin typeface="Calibri"/>
                          <a:ea typeface="Calibri"/>
                          <a:cs typeface="PT Bold Heading" pitchFamily="2" charset="-78"/>
                        </a:rPr>
                        <a:t>)</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694050">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3</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طبيعة المنتجات</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معقدة (عالية التقنية)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بسيطة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694050">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4</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منافذ التوزيع</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محدودة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متعددة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4"/>
                  </a:ext>
                </a:extLst>
              </a:tr>
              <a:tr h="694050">
                <a:tc>
                  <a:txBody>
                    <a:bodyPr/>
                    <a:lstStyle/>
                    <a:p>
                      <a:pPr marL="0" marR="0" algn="ctr" rtl="1">
                        <a:lnSpc>
                          <a:spcPct val="115000"/>
                        </a:lnSpc>
                        <a:spcBef>
                          <a:spcPts val="0"/>
                        </a:spcBef>
                        <a:spcAft>
                          <a:spcPts val="0"/>
                        </a:spcAft>
                      </a:pPr>
                      <a:r>
                        <a:rPr lang="ar-SA" sz="1800" smtClean="0">
                          <a:latin typeface="Calibri"/>
                          <a:ea typeface="Calibri"/>
                          <a:cs typeface="PT Bold Heading" pitchFamily="2" charset="-78"/>
                        </a:rPr>
                        <a:t>5</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أسعار المنتجات</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مرتفعة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منخفضة</a:t>
                      </a:r>
                      <a:endParaRPr lang="en-US" sz="1800" dirty="0">
                        <a:latin typeface="Calibri"/>
                        <a:ea typeface="Calibri"/>
                        <a:cs typeface="PT Bold Heading" pitchFamily="2" charset="-7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40941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4"/>
          <p:cNvGraphicFramePr>
            <a:graphicFrameLocks noGrp="1"/>
          </p:cNvGraphicFramePr>
          <p:nvPr>
            <p:ph idx="1"/>
            <p:extLst/>
          </p:nvPr>
        </p:nvGraphicFramePr>
        <p:xfrm>
          <a:off x="656091" y="1055914"/>
          <a:ext cx="8352107" cy="511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11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523" y="552261"/>
            <a:ext cx="7766936" cy="1063192"/>
          </a:xfrm>
        </p:spPr>
        <p:txBody>
          <a:bodyPr/>
          <a:lstStyle/>
          <a:p>
            <a:pPr algn="ctr"/>
            <a:r>
              <a:rPr lang="ar-SA" sz="4800" b="1" dirty="0" smtClean="0">
                <a:solidFill>
                  <a:srgbClr val="002060"/>
                </a:solidFill>
                <a:latin typeface="Arial" panose="020B0604020202020204" pitchFamily="34" charset="0"/>
                <a:cs typeface="Arial" panose="020B0604020202020204" pitchFamily="34" charset="0"/>
              </a:rPr>
              <a:t>خصائص العناصر الرئيسية</a:t>
            </a:r>
            <a:endParaRPr lang="ar-SA" sz="4800" b="1" dirty="0">
              <a:solidFill>
                <a:srgbClr val="00206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1244346" y="1760814"/>
          <a:ext cx="7830480" cy="4297680"/>
        </p:xfrm>
        <a:graphic>
          <a:graphicData uri="http://schemas.openxmlformats.org/drawingml/2006/table">
            <a:tbl>
              <a:tblPr rtl="1" firstRow="1" bandRow="1">
                <a:tableStyleId>{5C22544A-7EE6-4342-B048-85BDC9FD1C3A}</a:tableStyleId>
              </a:tblPr>
              <a:tblGrid>
                <a:gridCol w="1305080">
                  <a:extLst>
                    <a:ext uri="{9D8B030D-6E8A-4147-A177-3AD203B41FA5}">
                      <a16:colId xmlns:a16="http://schemas.microsoft.com/office/drawing/2014/main" val="97563911"/>
                    </a:ext>
                  </a:extLst>
                </a:gridCol>
                <a:gridCol w="1305080">
                  <a:extLst>
                    <a:ext uri="{9D8B030D-6E8A-4147-A177-3AD203B41FA5}">
                      <a16:colId xmlns:a16="http://schemas.microsoft.com/office/drawing/2014/main" val="2167767685"/>
                    </a:ext>
                  </a:extLst>
                </a:gridCol>
                <a:gridCol w="1305080">
                  <a:extLst>
                    <a:ext uri="{9D8B030D-6E8A-4147-A177-3AD203B41FA5}">
                      <a16:colId xmlns:a16="http://schemas.microsoft.com/office/drawing/2014/main" val="2343394589"/>
                    </a:ext>
                  </a:extLst>
                </a:gridCol>
                <a:gridCol w="1305080">
                  <a:extLst>
                    <a:ext uri="{9D8B030D-6E8A-4147-A177-3AD203B41FA5}">
                      <a16:colId xmlns:a16="http://schemas.microsoft.com/office/drawing/2014/main" val="2058677703"/>
                    </a:ext>
                  </a:extLst>
                </a:gridCol>
                <a:gridCol w="1305080">
                  <a:extLst>
                    <a:ext uri="{9D8B030D-6E8A-4147-A177-3AD203B41FA5}">
                      <a16:colId xmlns:a16="http://schemas.microsoft.com/office/drawing/2014/main" val="3840092748"/>
                    </a:ext>
                  </a:extLst>
                </a:gridCol>
                <a:gridCol w="1305080">
                  <a:extLst>
                    <a:ext uri="{9D8B030D-6E8A-4147-A177-3AD203B41FA5}">
                      <a16:colId xmlns:a16="http://schemas.microsoft.com/office/drawing/2014/main" val="4138323768"/>
                    </a:ext>
                  </a:extLst>
                </a:gridCol>
              </a:tblGrid>
              <a:tr h="370840">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المزيج الترويجي</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البيع الشخصي</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الإعلان</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النشر</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ترويج المبيعات</a:t>
                      </a:r>
                      <a:endParaRPr lang="ar-SA" sz="1800"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800" dirty="0" smtClean="0">
                          <a:solidFill>
                            <a:srgbClr val="002060"/>
                          </a:solidFill>
                          <a:latin typeface="Arial" panose="020B0604020202020204" pitchFamily="34" charset="0"/>
                          <a:cs typeface="Arial" panose="020B0604020202020204" pitchFamily="34" charset="0"/>
                        </a:rPr>
                        <a:t>العلاقات العامة</a:t>
                      </a:r>
                      <a:endParaRPr lang="ar-SA" sz="1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0878664"/>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طريقة الاتصال</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وجها لوجه</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غير مباشر</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غير مباشر</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غير مباشر</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مباشر وغير مباشر</a:t>
                      </a:r>
                    </a:p>
                  </a:txBody>
                  <a:tcPr/>
                </a:tc>
                <a:extLst>
                  <a:ext uri="{0D108BD9-81ED-4DB2-BD59-A6C34878D82A}">
                    <a16:rowId xmlns:a16="http://schemas.microsoft.com/office/drawing/2014/main" val="18154201"/>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مدى الانتظام</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منتظم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منتظم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لبعض السلع ذات القيمة للمجتمع</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في وقت معين</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منتظم</a:t>
                      </a:r>
                      <a:endParaRPr lang="ar-SA" sz="16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8494862"/>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المرونة</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موضوعة وفقا لنوعية العملاء</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موضوعة وفقا لنوعية العملاء</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خارج تحكم رجال التسويق</a:t>
                      </a:r>
                      <a:endParaRPr lang="ar-SA" sz="1600" b="1" dirty="0">
                        <a:solidFill>
                          <a:srgbClr val="002060"/>
                        </a:solidFill>
                        <a:latin typeface="Arial" panose="020B0604020202020204" pitchFamily="34" charset="0"/>
                        <a:cs typeface="Arial" panose="020B0604020202020204" pitchFamily="34" charset="0"/>
                      </a:endParaRPr>
                    </a:p>
                  </a:txBody>
                  <a:tcPr/>
                </a:tc>
                <a:tc gridSpan="2">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تعد وفقا لنوعية العملاء </a:t>
                      </a:r>
                      <a:endParaRPr lang="ar-SA" sz="1600" b="1" dirty="0">
                        <a:solidFill>
                          <a:srgbClr val="002060"/>
                        </a:solidFill>
                        <a:latin typeface="Arial" panose="020B0604020202020204" pitchFamily="34" charset="0"/>
                        <a:cs typeface="Arial" panose="020B0604020202020204" pitchFamily="34" charset="0"/>
                      </a:endParaRPr>
                    </a:p>
                  </a:txBody>
                  <a:tcPr/>
                </a:tc>
                <a:tc hMerge="1">
                  <a:txBody>
                    <a:bodyPr/>
                    <a:lstStyle/>
                    <a:p>
                      <a:pPr rtl="1"/>
                      <a:endParaRPr lang="ar-SA" sz="1400" dirty="0"/>
                    </a:p>
                  </a:txBody>
                  <a:tcPr/>
                </a:tc>
                <a:extLst>
                  <a:ext uri="{0D108BD9-81ED-4DB2-BD59-A6C34878D82A}">
                    <a16:rowId xmlns:a16="http://schemas.microsoft.com/office/drawing/2014/main" val="1275250201"/>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المعلومات المرتدة</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 </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6517594"/>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الرقابة على المحتويات</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يحدث</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نعم</a:t>
                      </a:r>
                      <a:endParaRPr lang="ar-SA" sz="16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7159224"/>
                  </a:ext>
                </a:extLst>
              </a:tr>
              <a:tr h="370840">
                <a:tc>
                  <a:txBody>
                    <a:bodyPr/>
                    <a:lstStyle/>
                    <a:p>
                      <a:pPr marL="0" algn="ctr" defTabSz="457200" rtl="1" eaLnBrk="1" latinLnBrk="0" hangingPunct="1"/>
                      <a:r>
                        <a:rPr lang="ar-SA" sz="1800" b="1" kern="1200" dirty="0" smtClean="0">
                          <a:solidFill>
                            <a:srgbClr val="002060"/>
                          </a:solidFill>
                          <a:latin typeface="Arial" panose="020B0604020202020204" pitchFamily="34" charset="0"/>
                          <a:ea typeface="+mn-ea"/>
                          <a:cs typeface="Arial" panose="020B0604020202020204" pitchFamily="34" charset="0"/>
                        </a:rPr>
                        <a:t>التكلفة للشخص</a:t>
                      </a:r>
                      <a:endParaRPr lang="ar-SA" sz="1800" b="1" kern="1200" dirty="0">
                        <a:solidFill>
                          <a:srgbClr val="002060"/>
                        </a:solidFill>
                        <a:latin typeface="Arial" panose="020B0604020202020204" pitchFamily="34" charset="0"/>
                        <a:ea typeface="+mn-ea"/>
                        <a:cs typeface="Arial" panose="020B0604020202020204" pitchFamily="34" charset="0"/>
                      </a:endParaRPr>
                    </a:p>
                  </a:txBody>
                  <a:tcPr>
                    <a:solidFill>
                      <a:schemeClr val="accent1">
                        <a:lumMod val="60000"/>
                        <a:lumOff val="40000"/>
                      </a:schemeClr>
                    </a:solidFill>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عالية</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منخفضة</a:t>
                      </a:r>
                      <a:endParaRPr lang="ar-SA" sz="1600" b="1" dirty="0">
                        <a:solidFill>
                          <a:srgbClr val="002060"/>
                        </a:solidFill>
                        <a:latin typeface="Arial" panose="020B0604020202020204" pitchFamily="34" charset="0"/>
                        <a:cs typeface="Arial" panose="020B0604020202020204" pitchFamily="34" charset="0"/>
                      </a:endParaRPr>
                    </a:p>
                  </a:txBody>
                  <a:tcPr/>
                </a:tc>
                <a:tc>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تكلفة</a:t>
                      </a:r>
                      <a:endParaRPr lang="ar-SA" sz="1600" b="1" dirty="0">
                        <a:solidFill>
                          <a:srgbClr val="002060"/>
                        </a:solidFill>
                        <a:latin typeface="Arial" panose="020B0604020202020204" pitchFamily="34" charset="0"/>
                        <a:cs typeface="Arial" panose="020B0604020202020204" pitchFamily="34" charset="0"/>
                      </a:endParaRPr>
                    </a:p>
                  </a:txBody>
                  <a:tcPr/>
                </a:tc>
                <a:tc gridSpan="2">
                  <a:txBody>
                    <a:bodyPr/>
                    <a:lstStyle/>
                    <a:p>
                      <a:pPr algn="ctr" rtl="1"/>
                      <a:r>
                        <a:rPr lang="ar-SA" sz="1600" b="1" dirty="0" smtClean="0">
                          <a:solidFill>
                            <a:srgbClr val="002060"/>
                          </a:solidFill>
                          <a:latin typeface="Arial" panose="020B0604020202020204" pitchFamily="34" charset="0"/>
                          <a:cs typeface="Arial" panose="020B0604020202020204" pitchFamily="34" charset="0"/>
                        </a:rPr>
                        <a:t>لا تكلفة تختلف وفقا لنوعية العملاء</a:t>
                      </a:r>
                      <a:endParaRPr lang="ar-SA" sz="1600" b="1" dirty="0">
                        <a:solidFill>
                          <a:srgbClr val="002060"/>
                        </a:solidFill>
                        <a:latin typeface="Arial" panose="020B0604020202020204" pitchFamily="34" charset="0"/>
                        <a:cs typeface="Arial" panose="020B0604020202020204" pitchFamily="34" charset="0"/>
                      </a:endParaRPr>
                    </a:p>
                  </a:txBody>
                  <a:tcPr/>
                </a:tc>
                <a:tc hMerge="1">
                  <a:txBody>
                    <a:bodyPr/>
                    <a:lstStyle/>
                    <a:p>
                      <a:pPr algn="ctr" rtl="1"/>
                      <a:endParaRPr lang="ar-SA" sz="1400" dirty="0">
                        <a:solidFill>
                          <a:srgbClr val="002060"/>
                        </a:solidFill>
                      </a:endParaRPr>
                    </a:p>
                  </a:txBody>
                  <a:tcPr/>
                </a:tc>
                <a:extLst>
                  <a:ext uri="{0D108BD9-81ED-4DB2-BD59-A6C34878D82A}">
                    <a16:rowId xmlns:a16="http://schemas.microsoft.com/office/drawing/2014/main" val="2858558938"/>
                  </a:ext>
                </a:extLst>
              </a:tr>
            </a:tbl>
          </a:graphicData>
        </a:graphic>
      </p:graphicFrame>
    </p:spTree>
    <p:extLst>
      <p:ext uri="{BB962C8B-B14F-4D97-AF65-F5344CB8AC3E}">
        <p14:creationId xmlns:p14="http://schemas.microsoft.com/office/powerpoint/2010/main" val="151802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552939" y="2663008"/>
            <a:ext cx="8072437" cy="1200150"/>
          </a:xfrm>
          <a:prstGeom prst="rect">
            <a:avLst/>
          </a:prstGeom>
          <a:noFill/>
          <a:ln w="9525">
            <a:noFill/>
            <a:miter lim="800000"/>
            <a:headEnd/>
            <a:tailEnd/>
          </a:ln>
          <a:effectLst/>
        </p:spPr>
        <p:txBody>
          <a:bodyPr>
            <a:spAutoFit/>
          </a:bodyPr>
          <a:lstStyle/>
          <a:p>
            <a:pPr algn="ctr">
              <a:defRPr/>
            </a:pPr>
            <a:r>
              <a:rPr lang="ar-SA" sz="7200" dirty="0">
                <a:solidFill>
                  <a:srgbClr val="002060"/>
                </a:solidFill>
                <a:effectLst>
                  <a:outerShdw blurRad="38100" dist="38100" dir="2700000" algn="tl">
                    <a:srgbClr val="808080"/>
                  </a:outerShdw>
                </a:effectLst>
                <a:cs typeface="PT Bold Heading" pitchFamily="2" charset="-78"/>
              </a:rPr>
              <a:t>الإعلان</a:t>
            </a:r>
          </a:p>
        </p:txBody>
      </p:sp>
    </p:spTree>
    <p:extLst>
      <p:ext uri="{BB962C8B-B14F-4D97-AF65-F5344CB8AC3E}">
        <p14:creationId xmlns:p14="http://schemas.microsoft.com/office/powerpoint/2010/main" val="22185333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60350"/>
            <a:ext cx="3400425" cy="64817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88" y="258150"/>
            <a:ext cx="4762500" cy="30241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88" y="3282338"/>
            <a:ext cx="4762500" cy="33623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5169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3646"/>
            <a:ext cx="8596668" cy="574664"/>
          </a:xfrm>
        </p:spPr>
        <p:txBody>
          <a:bodyPr>
            <a:noAutofit/>
          </a:bodyPr>
          <a:lstStyle/>
          <a:p>
            <a:pPr algn="ctr"/>
            <a:r>
              <a:rPr lang="ar-SA" sz="2800" dirty="0">
                <a:solidFill>
                  <a:srgbClr val="0070C0"/>
                </a:solidFill>
                <a:effectLst>
                  <a:outerShdw blurRad="38100" dist="38100" dir="2700000" algn="tl">
                    <a:srgbClr val="808080"/>
                  </a:outerShdw>
                </a:effectLst>
                <a:cs typeface="PT Bold Heading" pitchFamily="2" charset="-78"/>
              </a:rPr>
              <a:t>مكونات البرنامج التسويقي</a:t>
            </a:r>
            <a:br>
              <a:rPr lang="ar-SA" sz="2800" dirty="0">
                <a:solidFill>
                  <a:srgbClr val="0070C0"/>
                </a:solidFill>
                <a:effectLst>
                  <a:outerShdw blurRad="38100" dist="38100" dir="2700000" algn="tl">
                    <a:srgbClr val="808080"/>
                  </a:outerShdw>
                </a:effectLst>
                <a:cs typeface="PT Bold Heading" pitchFamily="2" charset="-78"/>
              </a:rPr>
            </a:br>
            <a:endParaRPr lang="ar-SA" sz="2800" dirty="0">
              <a:solidFill>
                <a:srgbClr val="0070C0"/>
              </a:solidFill>
            </a:endParaRPr>
          </a:p>
        </p:txBody>
      </p:sp>
      <p:grpSp>
        <p:nvGrpSpPr>
          <p:cNvPr id="4" name="مجموعة 59"/>
          <p:cNvGrpSpPr>
            <a:grpSpLocks/>
          </p:cNvGrpSpPr>
          <p:nvPr/>
        </p:nvGrpSpPr>
        <p:grpSpPr bwMode="auto">
          <a:xfrm>
            <a:off x="1359343" y="1512004"/>
            <a:ext cx="7232650" cy="4984015"/>
            <a:chOff x="1027113" y="1424723"/>
            <a:chExt cx="7232650" cy="4984015"/>
          </a:xfrm>
        </p:grpSpPr>
        <p:sp>
          <p:nvSpPr>
            <p:cNvPr id="5" name="Text Box 8"/>
            <p:cNvSpPr txBox="1">
              <a:spLocks noChangeArrowheads="1"/>
            </p:cNvSpPr>
            <p:nvPr/>
          </p:nvSpPr>
          <p:spPr bwMode="auto">
            <a:xfrm>
              <a:off x="3649662" y="1424723"/>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defPPr>
                <a:defRPr lang="ar-SA"/>
              </a:defPPr>
              <a:lvl1pPr>
                <a:defRPr sz="1400">
                  <a:solidFill>
                    <a:schemeClr val="accent2">
                      <a:lumMod val="50000"/>
                    </a:schemeClr>
                  </a:solidFill>
                  <a:effectLst>
                    <a:outerShdw blurRad="38100" dist="38100" dir="2700000" algn="tl">
                      <a:srgbClr val="808080"/>
                    </a:outerShdw>
                  </a:effectLst>
                  <a:cs typeface="PT Bold Heading"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dirty="0"/>
                <a:t> تجزئة السوق</a:t>
              </a:r>
              <a:endParaRPr lang="en-US" dirty="0"/>
            </a:p>
          </p:txBody>
        </p:sp>
        <p:sp>
          <p:nvSpPr>
            <p:cNvPr id="6" name="Text Box 8"/>
            <p:cNvSpPr txBox="1">
              <a:spLocks noChangeArrowheads="1"/>
            </p:cNvSpPr>
            <p:nvPr/>
          </p:nvSpPr>
          <p:spPr bwMode="auto">
            <a:xfrm>
              <a:off x="3616810" y="2208392"/>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تحديد القطاعات المستهدفة</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7" name="Text Box 8"/>
            <p:cNvSpPr txBox="1">
              <a:spLocks noChangeArrowheads="1"/>
            </p:cNvSpPr>
            <p:nvPr/>
          </p:nvSpPr>
          <p:spPr bwMode="auto">
            <a:xfrm>
              <a:off x="3643313" y="3000375"/>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دراسة سلوك المستهلك</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8" name="Text Box 8"/>
            <p:cNvSpPr txBox="1">
              <a:spLocks noChangeArrowheads="1"/>
            </p:cNvSpPr>
            <p:nvPr/>
          </p:nvSpPr>
          <p:spPr bwMode="auto">
            <a:xfrm>
              <a:off x="3643313" y="3857625"/>
              <a:ext cx="20669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 تحديد الوضع التنافسي</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9" name="Text Box 8"/>
            <p:cNvSpPr txBox="1">
              <a:spLocks noChangeArrowheads="1"/>
            </p:cNvSpPr>
            <p:nvPr/>
          </p:nvSpPr>
          <p:spPr bwMode="auto">
            <a:xfrm>
              <a:off x="2654300" y="4572000"/>
              <a:ext cx="4068763" cy="1836738"/>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ar-SA" dirty="0">
                <a:solidFill>
                  <a:srgbClr val="C00000"/>
                </a:solidFill>
                <a:effectLst>
                  <a:outerShdw blurRad="38100" dist="38100" dir="2700000" algn="tl">
                    <a:srgbClr val="808080"/>
                  </a:outerShdw>
                </a:effectLst>
                <a:cs typeface="PT Bold Heading" pitchFamily="2" charset="-78"/>
              </a:endParaRPr>
            </a:p>
            <a:p>
              <a:pPr>
                <a:defRPr/>
              </a:pPr>
              <a:endParaRPr lang="en-US" dirty="0">
                <a:solidFill>
                  <a:schemeClr val="bg1"/>
                </a:solidFill>
                <a:effectLst>
                  <a:outerShdw blurRad="38100" dist="38100" dir="2700000" algn="tl">
                    <a:srgbClr val="808080"/>
                  </a:outerShdw>
                </a:effectLst>
                <a:cs typeface="PT Bold Heading" pitchFamily="2" charset="-78"/>
              </a:endParaRPr>
            </a:p>
          </p:txBody>
        </p:sp>
        <p:sp>
          <p:nvSpPr>
            <p:cNvPr id="10" name="Text Box 8"/>
            <p:cNvSpPr txBox="1">
              <a:spLocks noChangeArrowheads="1"/>
            </p:cNvSpPr>
            <p:nvPr/>
          </p:nvSpPr>
          <p:spPr bwMode="auto">
            <a:xfrm>
              <a:off x="4214813" y="4929188"/>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rgbClr val="C00000"/>
                  </a:solidFill>
                  <a:effectLst>
                    <a:outerShdw blurRad="38100" dist="38100" dir="2700000" algn="tl">
                      <a:srgbClr val="808080"/>
                    </a:outerShdw>
                  </a:effectLst>
                  <a:cs typeface="PT Bold Heading" pitchFamily="2" charset="-78"/>
                </a:rPr>
                <a:t> </a:t>
              </a:r>
              <a:r>
                <a:rPr lang="ar-SA" sz="1400" dirty="0">
                  <a:solidFill>
                    <a:schemeClr val="accent2">
                      <a:lumMod val="50000"/>
                    </a:schemeClr>
                  </a:solidFill>
                  <a:effectLst>
                    <a:outerShdw blurRad="38100" dist="38100" dir="2700000" algn="tl">
                      <a:srgbClr val="808080"/>
                    </a:outerShdw>
                  </a:effectLst>
                  <a:cs typeface="PT Bold Heading" pitchFamily="2" charset="-78"/>
                </a:rPr>
                <a:t>المنتج</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11" name="Text Box 8"/>
            <p:cNvSpPr txBox="1">
              <a:spLocks noChangeArrowheads="1"/>
            </p:cNvSpPr>
            <p:nvPr/>
          </p:nvSpPr>
          <p:spPr bwMode="auto">
            <a:xfrm>
              <a:off x="4221163" y="5857875"/>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الترويج</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12" name="Text Box 8"/>
            <p:cNvSpPr txBox="1">
              <a:spLocks noChangeArrowheads="1"/>
            </p:cNvSpPr>
            <p:nvPr/>
          </p:nvSpPr>
          <p:spPr bwMode="auto">
            <a:xfrm>
              <a:off x="5429250" y="5429250"/>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التسعير</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13" name="Text Box 8"/>
            <p:cNvSpPr txBox="1">
              <a:spLocks noChangeArrowheads="1"/>
            </p:cNvSpPr>
            <p:nvPr/>
          </p:nvSpPr>
          <p:spPr bwMode="auto">
            <a:xfrm>
              <a:off x="3000375" y="5429250"/>
              <a:ext cx="1000125" cy="3079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التوزيع</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cxnSp>
          <p:nvCxnSpPr>
            <p:cNvPr id="15" name="رابط كسهم مستقيم 20"/>
            <p:cNvCxnSpPr/>
            <p:nvPr/>
          </p:nvCxnSpPr>
          <p:spPr>
            <a:xfrm rot="5400000">
              <a:off x="4472474" y="2759476"/>
              <a:ext cx="357187"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27"/>
            <p:cNvCxnSpPr>
              <a:endCxn id="8" idx="2"/>
            </p:cNvCxnSpPr>
            <p:nvPr/>
          </p:nvCxnSpPr>
          <p:spPr>
            <a:xfrm flipH="1" flipV="1">
              <a:off x="4676776" y="4165600"/>
              <a:ext cx="7142" cy="352425"/>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مستقيم 29"/>
            <p:cNvCxnSpPr>
              <a:stCxn id="12" idx="1"/>
              <a:endCxn id="13" idx="3"/>
            </p:cNvCxnSpPr>
            <p:nvPr/>
          </p:nvCxnSpPr>
          <p:spPr>
            <a:xfrm rot="10800000">
              <a:off x="4000500" y="5583238"/>
              <a:ext cx="142875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رابط مستقيم 31"/>
            <p:cNvCxnSpPr>
              <a:stCxn id="10" idx="2"/>
              <a:endCxn id="11" idx="0"/>
            </p:cNvCxnSpPr>
            <p:nvPr/>
          </p:nvCxnSpPr>
          <p:spPr>
            <a:xfrm rot="16200000" flipH="1">
              <a:off x="4407694" y="5544344"/>
              <a:ext cx="6207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رابط مستقيم 33"/>
            <p:cNvCxnSpPr>
              <a:stCxn id="10" idx="3"/>
              <a:endCxn id="12" idx="0"/>
            </p:cNvCxnSpPr>
            <p:nvPr/>
          </p:nvCxnSpPr>
          <p:spPr>
            <a:xfrm>
              <a:off x="5214938" y="5083175"/>
              <a:ext cx="714375" cy="346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رابط مستقيم 35"/>
            <p:cNvCxnSpPr>
              <a:stCxn id="12" idx="2"/>
              <a:endCxn id="11" idx="3"/>
            </p:cNvCxnSpPr>
            <p:nvPr/>
          </p:nvCxnSpPr>
          <p:spPr>
            <a:xfrm rot="5400000">
              <a:off x="5437982" y="5520531"/>
              <a:ext cx="274638" cy="708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37"/>
            <p:cNvCxnSpPr>
              <a:stCxn id="13" idx="2"/>
              <a:endCxn id="11" idx="1"/>
            </p:cNvCxnSpPr>
            <p:nvPr/>
          </p:nvCxnSpPr>
          <p:spPr>
            <a:xfrm rot="16200000" flipH="1">
              <a:off x="3723482" y="5514181"/>
              <a:ext cx="274638" cy="720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39"/>
            <p:cNvCxnSpPr>
              <a:stCxn id="10" idx="1"/>
              <a:endCxn id="13" idx="0"/>
            </p:cNvCxnSpPr>
            <p:nvPr/>
          </p:nvCxnSpPr>
          <p:spPr>
            <a:xfrm rot="10800000" flipV="1">
              <a:off x="3500438" y="5083175"/>
              <a:ext cx="714375" cy="346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8"/>
            <p:cNvSpPr txBox="1">
              <a:spLocks noChangeArrowheads="1"/>
            </p:cNvSpPr>
            <p:nvPr/>
          </p:nvSpPr>
          <p:spPr bwMode="auto">
            <a:xfrm>
              <a:off x="6616700" y="3835400"/>
              <a:ext cx="1643063" cy="5238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 عوامل </a:t>
              </a:r>
            </a:p>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بيئية داخلية</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cxnSp>
          <p:nvCxnSpPr>
            <p:cNvPr id="25" name="رابط كسهم مستقيم 28"/>
            <p:cNvCxnSpPr/>
            <p:nvPr/>
          </p:nvCxnSpPr>
          <p:spPr>
            <a:xfrm rot="10800000">
              <a:off x="6788943" y="5547518"/>
              <a:ext cx="785813" cy="1587"/>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مستقيم 42"/>
            <p:cNvCxnSpPr/>
            <p:nvPr/>
          </p:nvCxnSpPr>
          <p:spPr>
            <a:xfrm flipH="1">
              <a:off x="7640636" y="4447362"/>
              <a:ext cx="796" cy="1035049"/>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Box 8"/>
            <p:cNvSpPr txBox="1">
              <a:spLocks noChangeArrowheads="1"/>
            </p:cNvSpPr>
            <p:nvPr/>
          </p:nvSpPr>
          <p:spPr bwMode="auto">
            <a:xfrm>
              <a:off x="1027113" y="3833813"/>
              <a:ext cx="1643062" cy="523875"/>
            </a:xfrm>
            <a:prstGeom prst="rect">
              <a:avLst/>
            </a:prstGeom>
            <a:solidFill>
              <a:schemeClr val="accent1">
                <a:lumMod val="40000"/>
                <a:lumOff val="60000"/>
              </a:schemeClr>
            </a:solidFill>
            <a:ln w="44450">
              <a:solidFill>
                <a:schemeClr val="tx1"/>
              </a:solidFill>
              <a:miter lim="800000"/>
              <a:headEnd/>
              <a:tailEnd/>
            </a:ln>
            <a:effectLst/>
          </p:spPr>
          <p:txBody>
            <a:bodyPr>
              <a:spAutoFit/>
            </a:bodyPr>
            <a:lstStyle/>
            <a:p>
              <a:pPr algn="ct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 عوامل </a:t>
              </a:r>
            </a:p>
            <a:p>
              <a:pPr>
                <a:defRPr/>
              </a:pPr>
              <a:r>
                <a:rPr lang="ar-SA" sz="1400" dirty="0">
                  <a:solidFill>
                    <a:schemeClr val="accent2">
                      <a:lumMod val="50000"/>
                    </a:schemeClr>
                  </a:solidFill>
                  <a:effectLst>
                    <a:outerShdw blurRad="38100" dist="38100" dir="2700000" algn="tl">
                      <a:srgbClr val="808080"/>
                    </a:outerShdw>
                  </a:effectLst>
                  <a:cs typeface="PT Bold Heading" pitchFamily="2" charset="-78"/>
                </a:rPr>
                <a:t>بيئية خارجية</a:t>
              </a:r>
              <a:r>
                <a:rPr lang="en-US" sz="1400" dirty="0">
                  <a:solidFill>
                    <a:schemeClr val="accent2">
                      <a:lumMod val="50000"/>
                    </a:schemeClr>
                  </a:solidFill>
                  <a:effectLst>
                    <a:outerShdw blurRad="38100" dist="38100" dir="2700000" algn="tl">
                      <a:srgbClr val="808080"/>
                    </a:outerShdw>
                  </a:effectLst>
                  <a:cs typeface="PT Bold Heading" pitchFamily="2" charset="-78"/>
                </a:rPr>
                <a:t> </a:t>
              </a:r>
              <a:r>
                <a:rPr lang="ar-SA" sz="1400" dirty="0">
                  <a:solidFill>
                    <a:schemeClr val="accent2">
                      <a:lumMod val="50000"/>
                    </a:schemeClr>
                  </a:solidFill>
                  <a:effectLst>
                    <a:outerShdw blurRad="38100" dist="38100" dir="2700000" algn="tl">
                      <a:srgbClr val="808080"/>
                    </a:outerShdw>
                  </a:effectLst>
                  <a:cs typeface="PT Bold Heading" pitchFamily="2" charset="-78"/>
                </a:rPr>
                <a:t>أخرى </a:t>
              </a:r>
              <a:endParaRPr lang="en-US" sz="1400" dirty="0">
                <a:solidFill>
                  <a:schemeClr val="accent2">
                    <a:lumMod val="50000"/>
                  </a:schemeClr>
                </a:solidFill>
                <a:effectLst>
                  <a:outerShdw blurRad="38100" dist="38100" dir="2700000" algn="tl">
                    <a:srgbClr val="808080"/>
                  </a:outerShdw>
                </a:effectLst>
                <a:cs typeface="PT Bold Heading" pitchFamily="2" charset="-78"/>
              </a:endParaRPr>
            </a:p>
          </p:txBody>
        </p:sp>
        <p:cxnSp>
          <p:nvCxnSpPr>
            <p:cNvPr id="28" name="رابط مستقيم 46"/>
            <p:cNvCxnSpPr/>
            <p:nvPr/>
          </p:nvCxnSpPr>
          <p:spPr>
            <a:xfrm>
              <a:off x="1670741" y="4473833"/>
              <a:ext cx="1385" cy="95167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رابط كسهم مستقيم 48"/>
            <p:cNvCxnSpPr/>
            <p:nvPr/>
          </p:nvCxnSpPr>
          <p:spPr>
            <a:xfrm flipV="1">
              <a:off x="1769943" y="5479978"/>
              <a:ext cx="796925" cy="9525"/>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 Box 8"/>
            <p:cNvSpPr txBox="1">
              <a:spLocks noChangeArrowheads="1"/>
            </p:cNvSpPr>
            <p:nvPr/>
          </p:nvSpPr>
          <p:spPr bwMode="auto">
            <a:xfrm>
              <a:off x="6066631" y="4643438"/>
              <a:ext cx="577057"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defPPr>
                <a:defRPr lang="ar-SA"/>
              </a:defPPr>
              <a:lvl1pPr algn="ctr">
                <a:defRPr sz="1200">
                  <a:solidFill>
                    <a:schemeClr val="accent2">
                      <a:lumMod val="50000"/>
                    </a:schemeClr>
                  </a:solidFill>
                  <a:effectLst>
                    <a:outerShdw blurRad="38100" dist="38100" dir="2700000" algn="tl">
                      <a:srgbClr val="808080"/>
                    </a:outerShdw>
                  </a:effectLst>
                  <a:cs typeface="PT Bold Heading" pitchFamily="2" charset="-78"/>
                </a:defRPr>
              </a:lvl1pPr>
            </a:lstStyle>
            <a:p>
              <a:r>
                <a:rPr lang="ar-SA" dirty="0"/>
                <a:t>تحليل</a:t>
              </a:r>
              <a:endParaRPr lang="en-US" dirty="0"/>
            </a:p>
          </p:txBody>
        </p:sp>
        <p:sp>
          <p:nvSpPr>
            <p:cNvPr id="31" name="Text Box 8"/>
            <p:cNvSpPr txBox="1">
              <a:spLocks noChangeArrowheads="1"/>
            </p:cNvSpPr>
            <p:nvPr/>
          </p:nvSpPr>
          <p:spPr bwMode="auto">
            <a:xfrm>
              <a:off x="6060677" y="6108700"/>
              <a:ext cx="592536"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defPPr>
                <a:defRPr lang="ar-SA"/>
              </a:defPPr>
              <a:lvl1pPr algn="ctr">
                <a:defRPr sz="1200">
                  <a:solidFill>
                    <a:schemeClr val="accent2">
                      <a:lumMod val="50000"/>
                    </a:schemeClr>
                  </a:solidFill>
                  <a:effectLst>
                    <a:outerShdw blurRad="38100" dist="38100" dir="2700000" algn="tl">
                      <a:srgbClr val="808080"/>
                    </a:outerShdw>
                  </a:effectLst>
                  <a:cs typeface="PT Bold Heading" pitchFamily="2" charset="-78"/>
                </a:defRPr>
              </a:lvl1pPr>
            </a:lstStyle>
            <a:p>
              <a:r>
                <a:rPr lang="ar-SA" dirty="0"/>
                <a:t>تخطيط</a:t>
              </a:r>
              <a:endParaRPr lang="en-US" dirty="0"/>
            </a:p>
          </p:txBody>
        </p:sp>
        <p:sp>
          <p:nvSpPr>
            <p:cNvPr id="32" name="Text Box 8"/>
            <p:cNvSpPr txBox="1">
              <a:spLocks noChangeArrowheads="1"/>
            </p:cNvSpPr>
            <p:nvPr/>
          </p:nvSpPr>
          <p:spPr bwMode="auto">
            <a:xfrm>
              <a:off x="2730499" y="4643438"/>
              <a:ext cx="582613"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p>
              <a:pPr algn="ctr">
                <a:defRPr/>
              </a:pPr>
              <a:r>
                <a:rPr lang="ar-SA" sz="1200" dirty="0">
                  <a:solidFill>
                    <a:schemeClr val="accent2">
                      <a:lumMod val="50000"/>
                    </a:schemeClr>
                  </a:solidFill>
                  <a:effectLst>
                    <a:outerShdw blurRad="38100" dist="38100" dir="2700000" algn="tl">
                      <a:srgbClr val="808080"/>
                    </a:outerShdw>
                  </a:effectLst>
                  <a:cs typeface="PT Bold Heading" pitchFamily="2" charset="-78"/>
                </a:rPr>
                <a:t>رقابة</a:t>
              </a:r>
              <a:endParaRPr lang="en-US" sz="800" dirty="0">
                <a:solidFill>
                  <a:schemeClr val="accent2">
                    <a:lumMod val="50000"/>
                  </a:schemeClr>
                </a:solidFill>
                <a:effectLst>
                  <a:outerShdw blurRad="38100" dist="38100" dir="2700000" algn="tl">
                    <a:srgbClr val="808080"/>
                  </a:outerShdw>
                </a:effectLst>
                <a:cs typeface="PT Bold Heading" pitchFamily="2" charset="-78"/>
              </a:endParaRPr>
            </a:p>
          </p:txBody>
        </p:sp>
        <p:sp>
          <p:nvSpPr>
            <p:cNvPr id="33" name="Text Box 8"/>
            <p:cNvSpPr txBox="1">
              <a:spLocks noChangeArrowheads="1"/>
            </p:cNvSpPr>
            <p:nvPr/>
          </p:nvSpPr>
          <p:spPr bwMode="auto">
            <a:xfrm>
              <a:off x="2714624" y="6108700"/>
              <a:ext cx="598487" cy="276999"/>
            </a:xfrm>
            <a:prstGeom prst="rect">
              <a:avLst/>
            </a:prstGeom>
            <a:solidFill>
              <a:schemeClr val="bg1"/>
            </a:solidFill>
            <a:ln w="44450">
              <a:solidFill>
                <a:schemeClr val="accent2">
                  <a:lumMod val="50000"/>
                </a:schemeClr>
              </a:solidFill>
              <a:miter lim="800000"/>
              <a:headEnd/>
              <a:tailEnd/>
            </a:ln>
            <a:effectLst/>
          </p:spPr>
          <p:txBody>
            <a:bodyPr wrap="square">
              <a:spAutoFit/>
            </a:bodyPr>
            <a:lstStyle>
              <a:defPPr>
                <a:defRPr lang="ar-SA"/>
              </a:defPPr>
              <a:lvl1pPr algn="ctr">
                <a:defRPr sz="1200">
                  <a:solidFill>
                    <a:schemeClr val="accent2">
                      <a:lumMod val="50000"/>
                    </a:schemeClr>
                  </a:solidFill>
                  <a:effectLst>
                    <a:outerShdw blurRad="38100" dist="38100" dir="2700000" algn="tl">
                      <a:srgbClr val="808080"/>
                    </a:outerShdw>
                  </a:effectLst>
                  <a:cs typeface="PT Bold Heading" pitchFamily="2" charset="-78"/>
                </a:defRPr>
              </a:lvl1pPr>
            </a:lstStyle>
            <a:p>
              <a:r>
                <a:rPr lang="ar-SA" dirty="0"/>
                <a:t>تنفيذ</a:t>
              </a:r>
              <a:endParaRPr lang="en-US" dirty="0"/>
            </a:p>
          </p:txBody>
        </p:sp>
        <p:cxnSp>
          <p:nvCxnSpPr>
            <p:cNvPr id="34" name="رابط كسهم مستقيم 41"/>
            <p:cNvCxnSpPr/>
            <p:nvPr/>
          </p:nvCxnSpPr>
          <p:spPr>
            <a:xfrm>
              <a:off x="3434754" y="4758753"/>
              <a:ext cx="2560240" cy="5297"/>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رابط كسهم مستقيم 45"/>
            <p:cNvCxnSpPr/>
            <p:nvPr/>
          </p:nvCxnSpPr>
          <p:spPr>
            <a:xfrm>
              <a:off x="6530360" y="4964887"/>
              <a:ext cx="5378" cy="11168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49"/>
            <p:cNvCxnSpPr/>
            <p:nvPr/>
          </p:nvCxnSpPr>
          <p:spPr>
            <a:xfrm flipH="1">
              <a:off x="3388827" y="6257888"/>
              <a:ext cx="2596133" cy="27024"/>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51"/>
            <p:cNvCxnSpPr/>
            <p:nvPr/>
          </p:nvCxnSpPr>
          <p:spPr>
            <a:xfrm flipH="1" flipV="1">
              <a:off x="2879317" y="4942275"/>
              <a:ext cx="3177" cy="11168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رابط كسهم مستقيم 20"/>
          <p:cNvCxnSpPr/>
          <p:nvPr/>
        </p:nvCxnSpPr>
        <p:spPr bwMode="auto">
          <a:xfrm rot="5400000">
            <a:off x="4794691" y="2076508"/>
            <a:ext cx="357187"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20"/>
          <p:cNvCxnSpPr/>
          <p:nvPr/>
        </p:nvCxnSpPr>
        <p:spPr bwMode="auto">
          <a:xfrm rot="5400000">
            <a:off x="4796280" y="3716306"/>
            <a:ext cx="357187" cy="1588"/>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4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التعريف : </a:t>
            </a:r>
          </a:p>
          <a:p>
            <a:pPr algn="just"/>
            <a:r>
              <a:rPr lang="ar-SA" sz="3200" b="1" dirty="0" smtClean="0">
                <a:solidFill>
                  <a:srgbClr val="002060"/>
                </a:solidFill>
                <a:latin typeface="Arial" panose="020B0604020202020204" pitchFamily="34" charset="0"/>
                <a:cs typeface="Arial" panose="020B0604020202020204" pitchFamily="34" charset="0"/>
              </a:rPr>
              <a:t>اتصال غير شخصي ، مدفوع الثمن ، والتي تتبعها منشآت الأعمال والمؤسسات التي تهدف إلى الربح وكذا الأفراد بقصد تقديم السلع والخدمات والأفكار لمجموعة من المستهلكين أو المشترين الصناعيين وإقناعهم بها. </a:t>
            </a:r>
            <a:endParaRPr lang="ar-SA"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28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خصائص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1- غير شخصي</a:t>
            </a:r>
          </a:p>
          <a:p>
            <a:r>
              <a:rPr lang="ar-SA" sz="3600" b="1" dirty="0" smtClean="0">
                <a:solidFill>
                  <a:srgbClr val="002060"/>
                </a:solidFill>
                <a:latin typeface="Arial" panose="020B0604020202020204" pitchFamily="34" charset="0"/>
                <a:cs typeface="Arial" panose="020B0604020202020204" pitchFamily="34" charset="0"/>
              </a:rPr>
              <a:t>2- مدفوع الأجر</a:t>
            </a:r>
          </a:p>
          <a:p>
            <a:r>
              <a:rPr lang="ar-SA" sz="3600" b="1" dirty="0" smtClean="0">
                <a:solidFill>
                  <a:srgbClr val="002060"/>
                </a:solidFill>
                <a:latin typeface="Arial" panose="020B0604020202020204" pitchFamily="34" charset="0"/>
                <a:cs typeface="Arial" panose="020B0604020202020204" pitchFamily="34" charset="0"/>
              </a:rPr>
              <a:t>3- يعتمد إلى تعريف العملاء المرتقين بالسلع والخدمات والأفكار ويسعى إلى إقناعهم بشرائها أو اقتناءها أو تفهمها </a:t>
            </a:r>
            <a:endParaRPr lang="ar-SA"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112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أهداف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79714" y="1376127"/>
            <a:ext cx="8294289" cy="5079102"/>
          </a:xfrm>
        </p:spPr>
        <p:txBody>
          <a:bodyPr>
            <a:normAutofit lnSpcReduction="10000"/>
          </a:bodyPr>
          <a:lstStyle/>
          <a:p>
            <a:r>
              <a:rPr lang="ar-SA" sz="2800" dirty="0" smtClean="0">
                <a:solidFill>
                  <a:srgbClr val="002060"/>
                </a:solidFill>
                <a:latin typeface="Arial" panose="020B0604020202020204" pitchFamily="34" charset="0"/>
                <a:cs typeface="Arial" panose="020B0604020202020204" pitchFamily="34" charset="0"/>
              </a:rPr>
              <a:t>1- </a:t>
            </a:r>
            <a:r>
              <a:rPr lang="ar-SA" sz="3500" dirty="0" smtClean="0">
                <a:solidFill>
                  <a:srgbClr val="002060"/>
                </a:solidFill>
                <a:latin typeface="Arial" panose="020B0604020202020204" pitchFamily="34" charset="0"/>
                <a:cs typeface="Arial" panose="020B0604020202020204" pitchFamily="34" charset="0"/>
              </a:rPr>
              <a:t>تقديم المنشأة إلى السوق والمتعاملين وتوضيح أهدافها </a:t>
            </a:r>
          </a:p>
          <a:p>
            <a:r>
              <a:rPr lang="ar-SA" sz="3500" dirty="0" smtClean="0">
                <a:solidFill>
                  <a:srgbClr val="002060"/>
                </a:solidFill>
                <a:latin typeface="Arial" panose="020B0604020202020204" pitchFamily="34" charset="0"/>
                <a:cs typeface="Arial" panose="020B0604020202020204" pitchFamily="34" charset="0"/>
              </a:rPr>
              <a:t>2- تعريف المشترين المرتقبين بمنتجات المنشأة </a:t>
            </a:r>
          </a:p>
          <a:p>
            <a:r>
              <a:rPr lang="ar-SA" sz="3500" dirty="0" smtClean="0">
                <a:solidFill>
                  <a:srgbClr val="002060"/>
                </a:solidFill>
                <a:latin typeface="Arial" panose="020B0604020202020204" pitchFamily="34" charset="0"/>
                <a:cs typeface="Arial" panose="020B0604020202020204" pitchFamily="34" charset="0"/>
              </a:rPr>
              <a:t>3- بناء مفهوم مجموعة السلعة </a:t>
            </a:r>
          </a:p>
          <a:p>
            <a:r>
              <a:rPr lang="ar-SA" sz="3500" dirty="0" smtClean="0">
                <a:solidFill>
                  <a:srgbClr val="002060"/>
                </a:solidFill>
                <a:latin typeface="Arial" panose="020B0604020202020204" pitchFamily="34" charset="0"/>
                <a:cs typeface="Arial" panose="020B0604020202020204" pitchFamily="34" charset="0"/>
              </a:rPr>
              <a:t>4- حث المستهلكين على زيادة مشترياتهم من السلعة </a:t>
            </a:r>
          </a:p>
          <a:p>
            <a:r>
              <a:rPr lang="ar-SA" sz="3500" dirty="0" smtClean="0">
                <a:solidFill>
                  <a:srgbClr val="002060"/>
                </a:solidFill>
                <a:latin typeface="Arial" panose="020B0604020202020204" pitchFamily="34" charset="0"/>
                <a:cs typeface="Arial" panose="020B0604020202020204" pitchFamily="34" charset="0"/>
              </a:rPr>
              <a:t>5- اجتذاب جيل جديد أو فئة معينة من الجمهور </a:t>
            </a:r>
          </a:p>
          <a:p>
            <a:r>
              <a:rPr lang="ar-SA" sz="3500" dirty="0" smtClean="0">
                <a:solidFill>
                  <a:srgbClr val="002060"/>
                </a:solidFill>
                <a:latin typeface="Arial" panose="020B0604020202020204" pitchFamily="34" charset="0"/>
                <a:cs typeface="Arial" panose="020B0604020202020204" pitchFamily="34" charset="0"/>
              </a:rPr>
              <a:t>6- إعادة توزيع الحصة النسبية لكل منشأة في السوق </a:t>
            </a:r>
          </a:p>
          <a:p>
            <a:r>
              <a:rPr lang="ar-SA" sz="3500" dirty="0" smtClean="0">
                <a:solidFill>
                  <a:srgbClr val="002060"/>
                </a:solidFill>
                <a:latin typeface="Arial" panose="020B0604020202020204" pitchFamily="34" charset="0"/>
                <a:cs typeface="Arial" panose="020B0604020202020204" pitchFamily="34" charset="0"/>
              </a:rPr>
              <a:t>7- محاربة الإشاعات الضارة </a:t>
            </a:r>
          </a:p>
          <a:p>
            <a:r>
              <a:rPr lang="ar-SA" sz="3500" dirty="0" smtClean="0">
                <a:solidFill>
                  <a:srgbClr val="002060"/>
                </a:solidFill>
                <a:latin typeface="Arial" panose="020B0604020202020204" pitchFamily="34" charset="0"/>
                <a:cs typeface="Arial" panose="020B0604020202020204" pitchFamily="34" charset="0"/>
              </a:rPr>
              <a:t>8- الاشتراك في الحملات التعاونية </a:t>
            </a:r>
            <a:endParaRPr lang="ar-SA" sz="3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315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228600"/>
            <a:ext cx="7772400" cy="1066800"/>
          </a:xfrm>
        </p:spPr>
        <p:txBody>
          <a:bodyPr/>
          <a:lstStyle/>
          <a:p>
            <a:pPr algn="ctr">
              <a:defRPr/>
            </a:pPr>
            <a:r>
              <a:rPr lang="ar-SA" sz="4000" dirty="0">
                <a:solidFill>
                  <a:schemeClr val="tx1">
                    <a:lumMod val="95000"/>
                    <a:lumOff val="5000"/>
                  </a:schemeClr>
                </a:solidFill>
                <a:cs typeface="PT Bold Heading" pitchFamily="2" charset="-78"/>
              </a:rPr>
              <a:t>مراحل التأثير الإعلاني على المستهلك</a:t>
            </a:r>
            <a:endParaRPr lang="en-US" sz="4000" dirty="0">
              <a:solidFill>
                <a:schemeClr val="tx1">
                  <a:lumMod val="95000"/>
                  <a:lumOff val="5000"/>
                </a:schemeClr>
              </a:solidFill>
              <a:cs typeface="PT Bold Heading" pitchFamily="2" charset="-78"/>
            </a:endParaRPr>
          </a:p>
        </p:txBody>
      </p:sp>
      <p:sp>
        <p:nvSpPr>
          <p:cNvPr id="44036" name="Oval 5"/>
          <p:cNvSpPr>
            <a:spLocks noChangeArrowheads="1"/>
          </p:cNvSpPr>
          <p:nvPr/>
        </p:nvSpPr>
        <p:spPr bwMode="auto">
          <a:xfrm>
            <a:off x="1752600" y="1981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37" name="Text Box 7"/>
          <p:cNvSpPr txBox="1">
            <a:spLocks noChangeArrowheads="1"/>
          </p:cNvSpPr>
          <p:nvPr/>
        </p:nvSpPr>
        <p:spPr bwMode="auto">
          <a:xfrm>
            <a:off x="1974850" y="1989138"/>
            <a:ext cx="71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solidFill>
                  <a:srgbClr val="002060"/>
                </a:solidFill>
                <a:latin typeface="Arial" panose="020B0604020202020204" pitchFamily="34" charset="0"/>
                <a:cs typeface="PT Bold Heading" panose="02010400000000000000" pitchFamily="2" charset="-78"/>
              </a:rPr>
              <a:t>الإعلام </a:t>
            </a:r>
          </a:p>
          <a:p>
            <a:pPr algn="ctr" eaLnBrk="1" hangingPunct="1">
              <a:spcBef>
                <a:spcPct val="0"/>
              </a:spcBef>
              <a:buClrTx/>
              <a:buSzTx/>
              <a:buFontTx/>
              <a:buNone/>
            </a:pPr>
            <a:r>
              <a:rPr lang="ar-SA" altLang="en-US" sz="1600">
                <a:solidFill>
                  <a:srgbClr val="002060"/>
                </a:solidFill>
                <a:latin typeface="Arial" panose="020B0604020202020204" pitchFamily="34" charset="0"/>
                <a:cs typeface="PT Bold Heading" panose="02010400000000000000" pitchFamily="2" charset="-78"/>
              </a:rPr>
              <a:t>بوجود</a:t>
            </a:r>
          </a:p>
          <a:p>
            <a:pPr algn="ctr" eaLnBrk="1" hangingPunct="1">
              <a:spcBef>
                <a:spcPct val="0"/>
              </a:spcBef>
              <a:buClrTx/>
              <a:buSzTx/>
              <a:buFontTx/>
              <a:buNone/>
            </a:pPr>
            <a:r>
              <a:rPr lang="ar-SA" altLang="en-US" sz="1600">
                <a:solidFill>
                  <a:srgbClr val="002060"/>
                </a:solidFill>
                <a:latin typeface="Arial" panose="020B0604020202020204" pitchFamily="34" charset="0"/>
                <a:cs typeface="PT Bold Heading" panose="02010400000000000000" pitchFamily="2" charset="-78"/>
              </a:rPr>
              <a:t>المنتج</a:t>
            </a:r>
            <a:endParaRPr lang="en-US" altLang="en-US" sz="1600">
              <a:solidFill>
                <a:srgbClr val="002060"/>
              </a:solidFill>
              <a:latin typeface="Arial" panose="020B0604020202020204" pitchFamily="34" charset="0"/>
              <a:cs typeface="PT Bold Heading" panose="02010400000000000000" pitchFamily="2" charset="-78"/>
            </a:endParaRPr>
          </a:p>
        </p:txBody>
      </p:sp>
      <p:sp>
        <p:nvSpPr>
          <p:cNvPr id="44038" name="Oval 8"/>
          <p:cNvSpPr>
            <a:spLocks noChangeArrowheads="1"/>
          </p:cNvSpPr>
          <p:nvPr/>
        </p:nvSpPr>
        <p:spPr bwMode="auto">
          <a:xfrm>
            <a:off x="3048000" y="28194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39" name="Oval 9"/>
          <p:cNvSpPr>
            <a:spLocks noChangeArrowheads="1"/>
          </p:cNvSpPr>
          <p:nvPr/>
        </p:nvSpPr>
        <p:spPr bwMode="auto">
          <a:xfrm>
            <a:off x="4495800" y="3505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40" name="Oval 10"/>
          <p:cNvSpPr>
            <a:spLocks noChangeArrowheads="1"/>
          </p:cNvSpPr>
          <p:nvPr/>
        </p:nvSpPr>
        <p:spPr bwMode="auto">
          <a:xfrm>
            <a:off x="6096000" y="4267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41" name="Oval 11"/>
          <p:cNvSpPr>
            <a:spLocks noChangeArrowheads="1"/>
          </p:cNvSpPr>
          <p:nvPr/>
        </p:nvSpPr>
        <p:spPr bwMode="auto">
          <a:xfrm>
            <a:off x="7620000" y="49530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42" name="Oval 12"/>
          <p:cNvSpPr>
            <a:spLocks noChangeArrowheads="1"/>
          </p:cNvSpPr>
          <p:nvPr/>
        </p:nvSpPr>
        <p:spPr bwMode="auto">
          <a:xfrm>
            <a:off x="9220200" y="5410200"/>
            <a:ext cx="1219200" cy="914400"/>
          </a:xfrm>
          <a:prstGeom prst="ellipse">
            <a:avLst/>
          </a:prstGeom>
          <a:solidFill>
            <a:srgbClr val="FFFFFF"/>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cs typeface="PT Bold Heading" panose="02010400000000000000" pitchFamily="2" charset="-78"/>
            </a:endParaRPr>
          </a:p>
        </p:txBody>
      </p:sp>
      <p:sp>
        <p:nvSpPr>
          <p:cNvPr id="44043" name="Text Box 13"/>
          <p:cNvSpPr txBox="1">
            <a:spLocks noChangeArrowheads="1"/>
          </p:cNvSpPr>
          <p:nvPr/>
        </p:nvSpPr>
        <p:spPr bwMode="auto">
          <a:xfrm>
            <a:off x="3022600" y="2997201"/>
            <a:ext cx="1289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معلومات عن</a:t>
            </a:r>
          </a:p>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 المنتج</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4" name="Text Box 14"/>
          <p:cNvSpPr txBox="1">
            <a:spLocks noChangeArrowheads="1"/>
          </p:cNvSpPr>
          <p:nvPr/>
        </p:nvSpPr>
        <p:spPr bwMode="auto">
          <a:xfrm>
            <a:off x="4659314" y="3644901"/>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إثارة </a:t>
            </a:r>
          </a:p>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الاهتمام</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5" name="Text Box 15"/>
          <p:cNvSpPr txBox="1">
            <a:spLocks noChangeArrowheads="1"/>
          </p:cNvSpPr>
          <p:nvPr/>
        </p:nvSpPr>
        <p:spPr bwMode="auto">
          <a:xfrm>
            <a:off x="6313488" y="4437063"/>
            <a:ext cx="766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تفضيل</a:t>
            </a:r>
          </a:p>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 المنتج</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6" name="Text Box 16"/>
          <p:cNvSpPr txBox="1">
            <a:spLocks noChangeArrowheads="1"/>
          </p:cNvSpPr>
          <p:nvPr/>
        </p:nvSpPr>
        <p:spPr bwMode="auto">
          <a:xfrm>
            <a:off x="7896226" y="5219700"/>
            <a:ext cx="68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الإقناع</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7" name="Text Box 17"/>
          <p:cNvSpPr txBox="1">
            <a:spLocks noChangeArrowheads="1"/>
          </p:cNvSpPr>
          <p:nvPr/>
        </p:nvSpPr>
        <p:spPr bwMode="auto">
          <a:xfrm>
            <a:off x="9486900" y="5661025"/>
            <a:ext cx="712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a:solidFill>
                  <a:srgbClr val="002060"/>
                </a:solidFill>
                <a:latin typeface="Arial" panose="020B0604020202020204" pitchFamily="34" charset="0"/>
                <a:cs typeface="PT Bold Heading" panose="02010400000000000000" pitchFamily="2" charset="-78"/>
              </a:rPr>
              <a:t>الشراء</a:t>
            </a:r>
            <a:endParaRPr lang="en-US" altLang="en-US" sz="1800">
              <a:solidFill>
                <a:srgbClr val="002060"/>
              </a:solidFill>
              <a:latin typeface="Arial" panose="020B0604020202020204" pitchFamily="34" charset="0"/>
              <a:cs typeface="PT Bold Heading" panose="02010400000000000000" pitchFamily="2" charset="-78"/>
            </a:endParaRPr>
          </a:p>
        </p:txBody>
      </p:sp>
      <p:sp>
        <p:nvSpPr>
          <p:cNvPr id="44048" name="Line 18"/>
          <p:cNvSpPr>
            <a:spLocks noChangeShapeType="1"/>
          </p:cNvSpPr>
          <p:nvPr/>
        </p:nvSpPr>
        <p:spPr bwMode="auto">
          <a:xfrm>
            <a:off x="2819400" y="2743200"/>
            <a:ext cx="381000" cy="3048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49" name="Line 19"/>
          <p:cNvSpPr>
            <a:spLocks noChangeShapeType="1"/>
          </p:cNvSpPr>
          <p:nvPr/>
        </p:nvSpPr>
        <p:spPr bwMode="auto">
          <a:xfrm>
            <a:off x="4191000" y="3505200"/>
            <a:ext cx="381000" cy="2286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0" name="Line 20"/>
          <p:cNvSpPr>
            <a:spLocks noChangeShapeType="1"/>
          </p:cNvSpPr>
          <p:nvPr/>
        </p:nvSpPr>
        <p:spPr bwMode="auto">
          <a:xfrm>
            <a:off x="5638800" y="4191000"/>
            <a:ext cx="533400" cy="3048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1" name="Line 21"/>
          <p:cNvSpPr>
            <a:spLocks noChangeShapeType="1"/>
          </p:cNvSpPr>
          <p:nvPr/>
        </p:nvSpPr>
        <p:spPr bwMode="auto">
          <a:xfrm>
            <a:off x="7239000" y="4953000"/>
            <a:ext cx="457200" cy="2286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2" name="Line 22"/>
          <p:cNvSpPr>
            <a:spLocks noChangeShapeType="1"/>
          </p:cNvSpPr>
          <p:nvPr/>
        </p:nvSpPr>
        <p:spPr bwMode="auto">
          <a:xfrm>
            <a:off x="8763000" y="5638800"/>
            <a:ext cx="457200" cy="228600"/>
          </a:xfrm>
          <a:prstGeom prst="line">
            <a:avLst/>
          </a:prstGeom>
          <a:noFill/>
          <a:ln w="63500">
            <a:solidFill>
              <a:srgbClr val="0070C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3" name="Oval 24"/>
          <p:cNvSpPr>
            <a:spLocks noChangeArrowheads="1"/>
          </p:cNvSpPr>
          <p:nvPr/>
        </p:nvSpPr>
        <p:spPr bwMode="auto">
          <a:xfrm>
            <a:off x="7543800" y="2286000"/>
            <a:ext cx="1219200" cy="914400"/>
          </a:xfrm>
          <a:prstGeom prst="ellipse">
            <a:avLst/>
          </a:prstGeom>
          <a:solidFill>
            <a:schemeClr val="accent1">
              <a:lumMod val="40000"/>
              <a:lumOff val="60000"/>
            </a:schemeClr>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54" name="Oval 25"/>
          <p:cNvSpPr>
            <a:spLocks noChangeArrowheads="1"/>
          </p:cNvSpPr>
          <p:nvPr/>
        </p:nvSpPr>
        <p:spPr bwMode="auto">
          <a:xfrm>
            <a:off x="9220200" y="3086100"/>
            <a:ext cx="1219200" cy="914400"/>
          </a:xfrm>
          <a:prstGeom prst="ellipse">
            <a:avLst/>
          </a:prstGeom>
          <a:solidFill>
            <a:schemeClr val="accent1">
              <a:lumMod val="40000"/>
              <a:lumOff val="60000"/>
            </a:schemeClr>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chemeClr val="hlink"/>
              </a:solidFill>
              <a:latin typeface="Arial" panose="020B0604020202020204" pitchFamily="34" charset="0"/>
            </a:endParaRPr>
          </a:p>
        </p:txBody>
      </p:sp>
      <p:sp>
        <p:nvSpPr>
          <p:cNvPr id="44055" name="Line 26"/>
          <p:cNvSpPr>
            <a:spLocks noChangeShapeType="1"/>
          </p:cNvSpPr>
          <p:nvPr/>
        </p:nvSpPr>
        <p:spPr bwMode="auto">
          <a:xfrm>
            <a:off x="6934200" y="2209800"/>
            <a:ext cx="685800" cy="304800"/>
          </a:xfrm>
          <a:prstGeom prst="line">
            <a:avLst/>
          </a:prstGeom>
          <a:noFill/>
          <a:ln w="635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6" name="Line 27"/>
          <p:cNvSpPr>
            <a:spLocks noChangeShapeType="1"/>
          </p:cNvSpPr>
          <p:nvPr/>
        </p:nvSpPr>
        <p:spPr bwMode="auto">
          <a:xfrm>
            <a:off x="8686800" y="2971800"/>
            <a:ext cx="609600" cy="304800"/>
          </a:xfrm>
          <a:prstGeom prst="line">
            <a:avLst/>
          </a:prstGeom>
          <a:noFill/>
          <a:ln w="635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4057" name="Oval 29"/>
          <p:cNvSpPr>
            <a:spLocks noChangeArrowheads="1"/>
          </p:cNvSpPr>
          <p:nvPr/>
        </p:nvSpPr>
        <p:spPr bwMode="auto">
          <a:xfrm>
            <a:off x="5791200" y="1524000"/>
            <a:ext cx="1219200" cy="914400"/>
          </a:xfrm>
          <a:prstGeom prst="ellipse">
            <a:avLst/>
          </a:prstGeom>
          <a:solidFill>
            <a:schemeClr val="accent1">
              <a:lumMod val="40000"/>
              <a:lumOff val="60000"/>
            </a:schemeClr>
          </a:solidFill>
          <a:ln w="12700">
            <a:solidFill>
              <a:schemeClr val="tx1"/>
            </a:solidFill>
            <a:round/>
            <a:headEnd type="none" w="sm" len="sm"/>
            <a:tailEnd type="none" w="sm" len="sm"/>
          </a:ln>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solidFill>
                <a:srgbClr val="FFFF00"/>
              </a:solidFill>
              <a:latin typeface="Arial" panose="020B0604020202020204" pitchFamily="34" charset="0"/>
              <a:cs typeface="PT Bold Heading" panose="02010400000000000000" pitchFamily="2" charset="-78"/>
            </a:endParaRPr>
          </a:p>
        </p:txBody>
      </p:sp>
      <p:sp>
        <p:nvSpPr>
          <p:cNvPr id="44058" name="Text Box 30"/>
          <p:cNvSpPr txBox="1">
            <a:spLocks noChangeArrowheads="1"/>
          </p:cNvSpPr>
          <p:nvPr/>
        </p:nvSpPr>
        <p:spPr bwMode="auto">
          <a:xfrm>
            <a:off x="6024564" y="1752600"/>
            <a:ext cx="77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dirty="0">
                <a:solidFill>
                  <a:schemeClr val="accent2">
                    <a:lumMod val="50000"/>
                  </a:schemeClr>
                </a:solidFill>
                <a:latin typeface="Arial" panose="020B0604020202020204" pitchFamily="34" charset="0"/>
                <a:cs typeface="PT Bold Heading" panose="02010400000000000000" pitchFamily="2" charset="-78"/>
              </a:rPr>
              <a:t>إدراكي</a:t>
            </a:r>
            <a:endParaRPr lang="en-US" altLang="en-US" sz="1800" dirty="0">
              <a:solidFill>
                <a:schemeClr val="accent2">
                  <a:lumMod val="50000"/>
                </a:schemeClr>
              </a:solidFill>
              <a:latin typeface="Arial" panose="020B0604020202020204" pitchFamily="34" charset="0"/>
              <a:cs typeface="PT Bold Heading" panose="02010400000000000000" pitchFamily="2" charset="-78"/>
            </a:endParaRPr>
          </a:p>
        </p:txBody>
      </p:sp>
      <p:sp>
        <p:nvSpPr>
          <p:cNvPr id="44059" name="Text Box 31"/>
          <p:cNvSpPr txBox="1">
            <a:spLocks noChangeArrowheads="1"/>
          </p:cNvSpPr>
          <p:nvPr/>
        </p:nvSpPr>
        <p:spPr bwMode="auto">
          <a:xfrm>
            <a:off x="7750175" y="255270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dirty="0">
                <a:solidFill>
                  <a:schemeClr val="accent2">
                    <a:lumMod val="50000"/>
                  </a:schemeClr>
                </a:solidFill>
                <a:latin typeface="Arial" panose="020B0604020202020204" pitchFamily="34" charset="0"/>
                <a:cs typeface="PT Bold Heading" panose="02010400000000000000" pitchFamily="2" charset="-78"/>
              </a:rPr>
              <a:t>عاطفي</a:t>
            </a:r>
            <a:endParaRPr lang="en-US" altLang="en-US" sz="1800" dirty="0">
              <a:solidFill>
                <a:schemeClr val="accent2">
                  <a:lumMod val="50000"/>
                </a:schemeClr>
              </a:solidFill>
              <a:latin typeface="Arial" panose="020B0604020202020204" pitchFamily="34" charset="0"/>
              <a:cs typeface="PT Bold Heading" panose="02010400000000000000" pitchFamily="2" charset="-78"/>
            </a:endParaRPr>
          </a:p>
        </p:txBody>
      </p:sp>
      <p:sp>
        <p:nvSpPr>
          <p:cNvPr id="44060" name="Text Box 32"/>
          <p:cNvSpPr txBox="1">
            <a:spLocks noChangeArrowheads="1"/>
          </p:cNvSpPr>
          <p:nvPr/>
        </p:nvSpPr>
        <p:spPr bwMode="auto">
          <a:xfrm>
            <a:off x="9410700" y="3390900"/>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800" dirty="0">
                <a:solidFill>
                  <a:schemeClr val="accent2">
                    <a:lumMod val="50000"/>
                  </a:schemeClr>
                </a:solidFill>
                <a:latin typeface="Arial" panose="020B0604020202020204" pitchFamily="34" charset="0"/>
                <a:cs typeface="PT Bold Heading" panose="02010400000000000000" pitchFamily="2" charset="-78"/>
              </a:rPr>
              <a:t>نزوعي</a:t>
            </a:r>
            <a:endParaRPr lang="en-US" altLang="en-US" sz="1800" dirty="0">
              <a:solidFill>
                <a:schemeClr val="accent2">
                  <a:lumMod val="50000"/>
                </a:schemeClr>
              </a:solidFill>
              <a:latin typeface="Arial" panose="020B0604020202020204" pitchFamily="34" charset="0"/>
              <a:cs typeface="PT Bold Heading" panose="02010400000000000000" pitchFamily="2" charset="-78"/>
            </a:endParaRPr>
          </a:p>
        </p:txBody>
      </p:sp>
      <p:sp>
        <p:nvSpPr>
          <p:cNvPr id="44061" name="Line 33"/>
          <p:cNvSpPr>
            <a:spLocks noChangeShapeType="1"/>
          </p:cNvSpPr>
          <p:nvPr/>
        </p:nvSpPr>
        <p:spPr bwMode="auto">
          <a:xfrm flipH="1">
            <a:off x="2971800" y="2057400"/>
            <a:ext cx="2819400" cy="2286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2" name="Line 34"/>
          <p:cNvSpPr>
            <a:spLocks noChangeShapeType="1"/>
          </p:cNvSpPr>
          <p:nvPr/>
        </p:nvSpPr>
        <p:spPr bwMode="auto">
          <a:xfrm flipH="1">
            <a:off x="4191000" y="2286000"/>
            <a:ext cx="1676400" cy="6858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3" name="Line 35"/>
          <p:cNvSpPr>
            <a:spLocks noChangeShapeType="1"/>
          </p:cNvSpPr>
          <p:nvPr/>
        </p:nvSpPr>
        <p:spPr bwMode="auto">
          <a:xfrm flipH="1">
            <a:off x="5638800" y="2895600"/>
            <a:ext cx="1905000" cy="7620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4" name="Line 36"/>
          <p:cNvSpPr>
            <a:spLocks noChangeShapeType="1"/>
          </p:cNvSpPr>
          <p:nvPr/>
        </p:nvSpPr>
        <p:spPr bwMode="auto">
          <a:xfrm flipH="1">
            <a:off x="6934200" y="3048000"/>
            <a:ext cx="838200" cy="12954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5" name="Line 37"/>
          <p:cNvSpPr>
            <a:spLocks noChangeShapeType="1"/>
          </p:cNvSpPr>
          <p:nvPr/>
        </p:nvSpPr>
        <p:spPr bwMode="auto">
          <a:xfrm>
            <a:off x="8077200" y="3200400"/>
            <a:ext cx="76200" cy="1752600"/>
          </a:xfrm>
          <a:prstGeom prst="line">
            <a:avLst/>
          </a:prstGeom>
          <a:noFill/>
          <a:ln w="63500" cap="rnd">
            <a:solidFill>
              <a:srgbClr val="C00000"/>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sp>
        <p:nvSpPr>
          <p:cNvPr id="44066" name="Line 38"/>
          <p:cNvSpPr>
            <a:spLocks noChangeShapeType="1"/>
          </p:cNvSpPr>
          <p:nvPr/>
        </p:nvSpPr>
        <p:spPr bwMode="auto">
          <a:xfrm flipH="1">
            <a:off x="9753600" y="4038600"/>
            <a:ext cx="76200" cy="1371600"/>
          </a:xfrm>
          <a:prstGeom prst="line">
            <a:avLst/>
          </a:prstGeom>
          <a:noFill/>
          <a:ln w="63500" cap="rnd">
            <a:solidFill>
              <a:schemeClr val="accent2"/>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ar-SA"/>
          </a:p>
        </p:txBody>
      </p:sp>
      <p:pic>
        <p:nvPicPr>
          <p:cNvPr id="4406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4267201"/>
            <a:ext cx="2640013" cy="24749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72202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2055814" y="2947989"/>
            <a:ext cx="8072437" cy="1201737"/>
          </a:xfrm>
          <a:prstGeom prst="rect">
            <a:avLst/>
          </a:prstGeom>
          <a:noFill/>
          <a:ln w="9525">
            <a:noFill/>
            <a:miter lim="800000"/>
            <a:headEnd/>
            <a:tailEnd/>
          </a:ln>
          <a:effectLst/>
        </p:spPr>
        <p:txBody>
          <a:bodyPr>
            <a:spAutoFit/>
          </a:bodyPr>
          <a:lstStyle/>
          <a:p>
            <a:pPr>
              <a:defRPr/>
            </a:pPr>
            <a:r>
              <a:rPr lang="ar-SA" sz="7200" dirty="0">
                <a:solidFill>
                  <a:srgbClr val="002060"/>
                </a:solidFill>
                <a:effectLst>
                  <a:outerShdw blurRad="38100" dist="38100" dir="2700000" algn="tl">
                    <a:srgbClr val="808080"/>
                  </a:outerShdw>
                </a:effectLst>
                <a:cs typeface="PT Bold Heading" pitchFamily="2" charset="-78"/>
              </a:rPr>
              <a:t>أنواع الإعلانات</a:t>
            </a:r>
          </a:p>
        </p:txBody>
      </p:sp>
    </p:spTree>
    <p:extLst>
      <p:ext uri="{BB962C8B-B14F-4D97-AF65-F5344CB8AC3E}">
        <p14:creationId xmlns:p14="http://schemas.microsoft.com/office/powerpoint/2010/main" val="5904932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91246"/>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أنواع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2383971"/>
            <a:ext cx="7766936" cy="3319712"/>
          </a:xfrm>
        </p:spPr>
        <p:txBody>
          <a:bodyPr>
            <a:normAutofit/>
          </a:bodyPr>
          <a:lstStyle/>
          <a:p>
            <a:pPr marL="742950" indent="-742950">
              <a:buFont typeface="+mj-lt"/>
              <a:buAutoNum type="arabicPeriod"/>
            </a:pPr>
            <a:r>
              <a:rPr lang="ar-SA" sz="3600" dirty="0" smtClean="0">
                <a:solidFill>
                  <a:srgbClr val="002060"/>
                </a:solidFill>
                <a:latin typeface="Arial" panose="020B0604020202020204" pitchFamily="34" charset="0"/>
                <a:cs typeface="Arial" panose="020B0604020202020204" pitchFamily="34" charset="0"/>
              </a:rPr>
              <a:t>إعلان المنشآت</a:t>
            </a:r>
          </a:p>
          <a:p>
            <a:pPr marL="742950" indent="-742950">
              <a:buFont typeface="+mj-lt"/>
              <a:buAutoNum type="arabicPeriod"/>
            </a:pPr>
            <a:r>
              <a:rPr lang="ar-SA" sz="3600" dirty="0">
                <a:solidFill>
                  <a:srgbClr val="002060"/>
                </a:solidFill>
                <a:latin typeface="Arial" panose="020B0604020202020204" pitchFamily="34" charset="0"/>
                <a:cs typeface="Arial" panose="020B0604020202020204" pitchFamily="34" charset="0"/>
              </a:rPr>
              <a:t>إعلان المنتجات</a:t>
            </a:r>
            <a:endParaRPr lang="ar-SA" sz="3600" dirty="0" smtClean="0">
              <a:solidFill>
                <a:srgbClr val="002060"/>
              </a:solidFill>
              <a:latin typeface="Arial" panose="020B0604020202020204" pitchFamily="34" charset="0"/>
              <a:cs typeface="Arial" panose="020B0604020202020204" pitchFamily="34" charset="0"/>
            </a:endParaRP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92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181" y="1056561"/>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أنواع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2153" y="2296993"/>
            <a:ext cx="7766936" cy="2634235"/>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أولا:  إعلان المنشآت</a:t>
            </a:r>
          </a:p>
          <a:p>
            <a:pPr lvl="1" algn="r"/>
            <a:r>
              <a:rPr lang="ar-SA" sz="3200" b="1" dirty="0" smtClean="0">
                <a:solidFill>
                  <a:srgbClr val="002060"/>
                </a:solidFill>
                <a:latin typeface="Arial" panose="020B0604020202020204" pitchFamily="34" charset="0"/>
                <a:cs typeface="Arial" panose="020B0604020202020204" pitchFamily="34" charset="0"/>
              </a:rPr>
              <a:t>1- إعلان سمعة المنشأة</a:t>
            </a:r>
          </a:p>
          <a:p>
            <a:pPr lvl="1" algn="r"/>
            <a:r>
              <a:rPr lang="ar-SA" sz="3200" b="1" dirty="0" smtClean="0">
                <a:solidFill>
                  <a:srgbClr val="002060"/>
                </a:solidFill>
                <a:latin typeface="Arial" panose="020B0604020202020204" pitchFamily="34" charset="0"/>
                <a:cs typeface="Arial" panose="020B0604020202020204" pitchFamily="34" charset="0"/>
              </a:rPr>
              <a:t>2- إعلان العلاقات العامة</a:t>
            </a:r>
          </a:p>
          <a:p>
            <a:pPr lvl="1" algn="r"/>
            <a:r>
              <a:rPr lang="ar-SA" sz="3200" b="1" dirty="0" smtClean="0">
                <a:solidFill>
                  <a:srgbClr val="002060"/>
                </a:solidFill>
                <a:latin typeface="Arial" panose="020B0604020202020204" pitchFamily="34" charset="0"/>
                <a:cs typeface="Arial" panose="020B0604020202020204" pitchFamily="34" charset="0"/>
              </a:rPr>
              <a:t>3- إعلان الخدمة العامة</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419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953" y="969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أنواع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6438" y="2351422"/>
            <a:ext cx="7766936" cy="2318550"/>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ثانيا: إعلان المنتجات</a:t>
            </a:r>
          </a:p>
          <a:p>
            <a:pPr lvl="1" algn="r"/>
            <a:r>
              <a:rPr lang="ar-SA" sz="3200" b="1" dirty="0" smtClean="0">
                <a:solidFill>
                  <a:srgbClr val="002060"/>
                </a:solidFill>
                <a:latin typeface="Arial" panose="020B0604020202020204" pitchFamily="34" charset="0"/>
                <a:cs typeface="Arial" panose="020B0604020202020204" pitchFamily="34" charset="0"/>
              </a:rPr>
              <a:t>1- الطلب الأولي </a:t>
            </a:r>
          </a:p>
          <a:p>
            <a:pPr lvl="1" algn="r"/>
            <a:r>
              <a:rPr lang="ar-SA" sz="3200" b="1" dirty="0" smtClean="0">
                <a:solidFill>
                  <a:srgbClr val="002060"/>
                </a:solidFill>
                <a:latin typeface="Arial" panose="020B0604020202020204" pitchFamily="34" charset="0"/>
                <a:cs typeface="Arial" panose="020B0604020202020204" pitchFamily="34" charset="0"/>
              </a:rPr>
              <a:t>2- الطلب الانتقائي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13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827418" y="408869"/>
            <a:ext cx="7775575" cy="646112"/>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algn="ctr">
              <a:defRPr/>
            </a:pPr>
            <a:r>
              <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أنواع الإعلانات</a:t>
            </a:r>
            <a:endParaRPr lang="ar-SA" sz="24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
        <p:nvSpPr>
          <p:cNvPr id="4" name="مستطيل 3"/>
          <p:cNvSpPr/>
          <p:nvPr/>
        </p:nvSpPr>
        <p:spPr>
          <a:xfrm>
            <a:off x="525653" y="1204748"/>
            <a:ext cx="8423667" cy="1569660"/>
          </a:xfrm>
          <a:prstGeom prst="rect">
            <a:avLst/>
          </a:prstGeom>
          <a:ln w="38100">
            <a:solidFill>
              <a:schemeClr val="accent2">
                <a:lumMod val="50000"/>
              </a:schemeClr>
            </a:solidFill>
          </a:ln>
        </p:spPr>
        <p:txBody>
          <a:bodyPr wrap="square">
            <a:spAutoFit/>
          </a:bodyPr>
          <a:lstStyle/>
          <a:p>
            <a:pPr marL="365125" indent="-255588" algn="just" rtl="1" eaLnBrk="0" hangingPunct="0">
              <a:spcBef>
                <a:spcPts val="400"/>
              </a:spcBef>
              <a:buClr>
                <a:schemeClr val="hlink"/>
              </a:buClr>
              <a:buSzPct val="75000"/>
              <a:buFont typeface="Wingdings" pitchFamily="2" charset="2"/>
              <a:buChar char="q"/>
              <a:defRPr/>
            </a:pPr>
            <a:r>
              <a:rPr lang="ar-SA" sz="32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الإعلان </a:t>
            </a:r>
            <a:r>
              <a:rPr lang="ar-SA" sz="3200" b="1" dirty="0" smtClean="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الِتعريفي:</a:t>
            </a:r>
            <a:r>
              <a:rPr lang="ar-SA" sz="3200" b="1" dirty="0" smtClean="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يخبر المستهلكين عن السلعة وخصائصها وفوائدها واستخداماتها ، ويهدف إلى إثارة الطلب الأولى، وهو هام للمنتجات الجديدة.</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633" y="2924175"/>
            <a:ext cx="4103687" cy="36734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53" y="2924175"/>
            <a:ext cx="3959225" cy="36734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9775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010786" y="507320"/>
            <a:ext cx="7775575" cy="646112"/>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أنواع الإعلانات</a:t>
            </a:r>
          </a:p>
        </p:txBody>
      </p:sp>
      <p:sp>
        <p:nvSpPr>
          <p:cNvPr id="4" name="مستطيل 3"/>
          <p:cNvSpPr/>
          <p:nvPr/>
        </p:nvSpPr>
        <p:spPr>
          <a:xfrm>
            <a:off x="293915" y="1516970"/>
            <a:ext cx="9046028" cy="5070106"/>
          </a:xfrm>
          <a:prstGeom prst="rect">
            <a:avLst/>
          </a:prstGeom>
          <a:ln w="38100">
            <a:solidFill>
              <a:srgbClr val="C00000"/>
            </a:solidFill>
          </a:ln>
        </p:spPr>
        <p:txBody>
          <a:bodyPr wrap="square">
            <a:spAutoFit/>
          </a:bodyPr>
          <a:lstStyle/>
          <a:p>
            <a:pPr marL="365125" indent="-255588" algn="just" rtl="1" eaLnBrk="0" hangingPunct="0">
              <a:lnSpc>
                <a:spcPct val="120000"/>
              </a:lnSpc>
              <a:spcBef>
                <a:spcPts val="400"/>
              </a:spcBef>
              <a:buClr>
                <a:schemeClr val="hlink"/>
              </a:buClr>
              <a:buSzPct val="75000"/>
              <a:buFont typeface="Wingdings" pitchFamily="2" charset="2"/>
              <a:buChar char="q"/>
              <a:defRPr/>
            </a:pPr>
            <a:r>
              <a:rPr lang="ar-SA" sz="32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الإعلان التنافسي: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يعدد استخدامات وخصائص ومزايا المنتج عن غيره من المنتجات المنافسة، ويهدف إلى إثارة الطلب </a:t>
            </a:r>
            <a:r>
              <a:rPr lang="ar-SA" sz="3200" b="1" dirty="0" smtClean="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الانتقائي</a:t>
            </a:r>
            <a:endPar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65125" indent="-255588" algn="l" rtl="1" eaLnBrk="0" hangingPunct="0">
              <a:lnSpc>
                <a:spcPct val="50000"/>
              </a:lnSpc>
              <a:spcBef>
                <a:spcPts val="400"/>
              </a:spcBef>
              <a:buClr>
                <a:schemeClr val="hlink"/>
              </a:buClr>
              <a:buSzPct val="75000"/>
              <a:buFont typeface="Wingdings" pitchFamily="2" charset="2"/>
              <a:buChar char="q"/>
              <a:defRPr/>
            </a:pPr>
            <a:endParaRPr lang="ar-SA" sz="20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909637" lvl="1" indent="-342900" algn="r" rtl="1" eaLnBrk="0" hangingPunct="0">
              <a:lnSpc>
                <a:spcPct val="120000"/>
              </a:lnSpc>
              <a:spcBef>
                <a:spcPts val="400"/>
              </a:spcBef>
              <a:buClr>
                <a:schemeClr val="hlink"/>
              </a:buClr>
              <a:buSzPct val="75000"/>
              <a:buFontTx/>
              <a:buChar char="-"/>
              <a:defRPr/>
            </a:pPr>
            <a:r>
              <a:rPr lang="ar-SA" sz="32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مقارن:</a:t>
            </a:r>
            <a:r>
              <a:rPr lang="ar-SA" sz="32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يتم فيه المقارنة بين ماركتين أو أكثر لإبراز تميز خصائص ماركة معينة (مسموح به في أمريكا وغير مسموح به في أوربا).</a:t>
            </a:r>
          </a:p>
          <a:p>
            <a:pPr marL="909637" lvl="1" indent="-342900" algn="r" rtl="1" eaLnBrk="0" hangingPunct="0">
              <a:lnSpc>
                <a:spcPct val="50000"/>
              </a:lnSpc>
              <a:spcBef>
                <a:spcPts val="400"/>
              </a:spcBef>
              <a:buClr>
                <a:schemeClr val="hlink"/>
              </a:buClr>
              <a:buSzPct val="75000"/>
              <a:buFontTx/>
              <a:buChar char="-"/>
              <a:defRPr/>
            </a:pPr>
            <a:endParaRPr lang="ar-SA" sz="32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909637" lvl="1" indent="-342900" algn="r" rtl="1" eaLnBrk="0" hangingPunct="0">
              <a:lnSpc>
                <a:spcPct val="120000"/>
              </a:lnSpc>
              <a:spcBef>
                <a:spcPts val="400"/>
              </a:spcBef>
              <a:buClr>
                <a:schemeClr val="hlink"/>
              </a:buClr>
              <a:buSzPct val="75000"/>
              <a:buFontTx/>
              <a:buChar char="-"/>
              <a:defRPr/>
            </a:pPr>
            <a:r>
              <a:rPr lang="ar-SA" sz="32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دفاعي:</a:t>
            </a:r>
            <a:r>
              <a:rPr lang="ar-SA" sz="32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32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ينشر أو يذاع وقت الحملات الإعلانية للمنتجات المنافسة بهدف الحد من انخفاض المبيعات.</a:t>
            </a:r>
          </a:p>
          <a:p>
            <a:pPr marL="109537" algn="just" rtl="1" eaLnBrk="0" hangingPunct="0">
              <a:lnSpc>
                <a:spcPct val="50000"/>
              </a:lnSpc>
              <a:spcBef>
                <a:spcPts val="400"/>
              </a:spcBef>
              <a:buClr>
                <a:schemeClr val="hlink"/>
              </a:buClr>
              <a:buSzPct val="75000"/>
              <a:defRPr/>
            </a:pPr>
            <a:endParaRPr lang="ar-SA" sz="24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654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74622"/>
            <a:ext cx="8596668" cy="775580"/>
          </a:xfrm>
        </p:spPr>
        <p:txBody>
          <a:bodyPr>
            <a:normAutofit/>
          </a:bodyPr>
          <a:lstStyle/>
          <a:p>
            <a:pPr algn="ctr"/>
            <a:r>
              <a:rPr lang="ar-SA" sz="4000" b="1" dirty="0" smtClean="0">
                <a:latin typeface="Simplified Arabic" panose="02020603050405020304" pitchFamily="18" charset="-78"/>
                <a:cs typeface="Simplified Arabic" panose="02020603050405020304" pitchFamily="18" charset="-78"/>
              </a:rPr>
              <a:t>عناصر المزيج التسويقي</a:t>
            </a:r>
            <a:endParaRPr lang="ar-SA" sz="4000" b="1" dirty="0">
              <a:latin typeface="Simplified Arabic" panose="02020603050405020304" pitchFamily="18" charset="-78"/>
              <a:cs typeface="Simplified Arabic" panose="02020603050405020304" pitchFamily="18" charset="-78"/>
            </a:endParaRPr>
          </a:p>
        </p:txBody>
      </p:sp>
      <p:graphicFrame>
        <p:nvGraphicFramePr>
          <p:cNvPr id="6" name="عنصر نائب للمحتوى 4"/>
          <p:cNvGraphicFramePr>
            <a:graphicFrameLocks noGrp="1"/>
          </p:cNvGraphicFramePr>
          <p:nvPr>
            <p:ph idx="1"/>
            <p:extLst>
              <p:ext uri="{D42A27DB-BD31-4B8C-83A1-F6EECF244321}">
                <p14:modId xmlns:p14="http://schemas.microsoft.com/office/powerpoint/2010/main" val="4053803097"/>
              </p:ext>
            </p:extLst>
          </p:nvPr>
        </p:nvGraphicFramePr>
        <p:xfrm>
          <a:off x="108642" y="1195057"/>
          <a:ext cx="10266629" cy="5251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5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4772026" y="103982"/>
            <a:ext cx="3887788" cy="461962"/>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algn="ctr">
              <a:defRPr/>
            </a:pPr>
            <a:r>
              <a:rPr lang="ar-SA" sz="2400" dirty="0">
                <a:solidFill>
                  <a:srgbClr val="0070C0"/>
                </a:solidFill>
                <a:effectLst>
                  <a:outerShdw blurRad="38100" dist="38100" dir="2700000" algn="tl">
                    <a:srgbClr val="808080"/>
                  </a:outerShdw>
                </a:effectLst>
                <a:cs typeface="PT Bold Heading" pitchFamily="2" charset="-78"/>
              </a:rPr>
              <a:t>الإعلانات التنافسية</a:t>
            </a:r>
          </a:p>
        </p:txBody>
      </p:sp>
      <p:pic>
        <p:nvPicPr>
          <p:cNvPr id="48131" name="Picture 6" descr="16-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35" y="334963"/>
            <a:ext cx="4032250" cy="3519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13" descr="per25231_p1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735" y="952501"/>
            <a:ext cx="4144963" cy="3446462"/>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birdseyecd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64" y="4554539"/>
            <a:ext cx="40322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16_i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35" y="4005264"/>
            <a:ext cx="3924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006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814840" y="351973"/>
            <a:ext cx="7775575" cy="64611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أنواع الإعلانات</a:t>
            </a:r>
          </a:p>
        </p:txBody>
      </p:sp>
      <p:sp>
        <p:nvSpPr>
          <p:cNvPr id="4" name="مستطيل 3"/>
          <p:cNvSpPr/>
          <p:nvPr/>
        </p:nvSpPr>
        <p:spPr>
          <a:xfrm>
            <a:off x="326571" y="1129621"/>
            <a:ext cx="8752115" cy="2062103"/>
          </a:xfrm>
          <a:prstGeom prst="rect">
            <a:avLst/>
          </a:prstGeom>
          <a:ln w="38100">
            <a:solidFill>
              <a:schemeClr val="accent2">
                <a:lumMod val="50000"/>
              </a:schemeClr>
            </a:solidFill>
          </a:ln>
        </p:spPr>
        <p:txBody>
          <a:bodyPr wrap="square">
            <a:spAutoFit/>
          </a:bodyPr>
          <a:lstStyle/>
          <a:p>
            <a:pPr marL="365125" indent="-255588" algn="just" rtl="1" eaLnBrk="0" hangingPunct="0">
              <a:spcBef>
                <a:spcPts val="400"/>
              </a:spcBef>
              <a:buClr>
                <a:schemeClr val="hlink"/>
              </a:buClr>
              <a:buSzPct val="75000"/>
              <a:buFont typeface="Wingdings" pitchFamily="2" charset="2"/>
              <a:buChar char="q"/>
            </a:pPr>
            <a:r>
              <a:rPr lang="ar-SA" sz="32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الإعلان </a:t>
            </a:r>
            <a:r>
              <a:rPr lang="ar-SA" sz="3200" b="1" dirty="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التذكيري: </a:t>
            </a:r>
            <a:r>
              <a:rPr lang="ar-SA" sz="3200" dirty="0">
                <a:solidFill>
                  <a:schemeClr val="accent1">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يهدف إلى تذكير المستهلكين بالسلعة لتجنب النسيان، وأنها مازالت موجودة بهدف تجنب انخفاض المبيعات. يكون عن منتجات معروفة لدى المستهلك، ويتم نشره، أو إذاعته على فترات متباعدة.</a:t>
            </a:r>
          </a:p>
        </p:txBody>
      </p:sp>
      <p:pic>
        <p:nvPicPr>
          <p:cNvPr id="49156"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236" y="3400881"/>
            <a:ext cx="3600450" cy="345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8" descr="slide0016_image036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3323259"/>
            <a:ext cx="409416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362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130526" y="507321"/>
            <a:ext cx="7775575" cy="646331"/>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أنواع الإعلانات</a:t>
            </a:r>
          </a:p>
        </p:txBody>
      </p:sp>
      <p:sp>
        <p:nvSpPr>
          <p:cNvPr id="4" name="مستطيل 3"/>
          <p:cNvSpPr/>
          <p:nvPr/>
        </p:nvSpPr>
        <p:spPr>
          <a:xfrm>
            <a:off x="511629" y="1557339"/>
            <a:ext cx="9013371" cy="1569660"/>
          </a:xfrm>
          <a:prstGeom prst="rect">
            <a:avLst/>
          </a:prstGeom>
          <a:ln w="38100">
            <a:solidFill>
              <a:schemeClr val="accent2">
                <a:lumMod val="50000"/>
              </a:schemeClr>
            </a:solidFill>
          </a:ln>
        </p:spPr>
        <p:txBody>
          <a:bodyPr wrap="square">
            <a:spAutoFit/>
          </a:bodyPr>
          <a:lstStyle/>
          <a:p>
            <a:pPr marL="365125" indent="-255588" algn="just" rtl="1" eaLnBrk="0" hangingPunct="0">
              <a:spcBef>
                <a:spcPts val="400"/>
              </a:spcBef>
              <a:buClr>
                <a:schemeClr val="hlink"/>
              </a:buClr>
              <a:buSzPct val="75000"/>
              <a:buFont typeface="Wingdings" pitchFamily="2" charset="2"/>
              <a:buChar char="q"/>
            </a:pPr>
            <a:r>
              <a:rPr lang="ar-SA" sz="3200" b="1" dirty="0" smtClean="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الإعلان </a:t>
            </a:r>
            <a:r>
              <a:rPr lang="ar-SA" sz="32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التعزيزي: </a:t>
            </a:r>
            <a:r>
              <a:rPr lang="ar-SA" sz="3200"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يهدف إلى طمأنة المستعملين الحاليين للسلعة، والتأكيد لهم بأنهم اتخذوا القرار السليم بشراء السلعة محل الإعلان بهدف تجنب الانخفاض في المبيعات.</a:t>
            </a:r>
          </a:p>
        </p:txBody>
      </p:sp>
      <p:pic>
        <p:nvPicPr>
          <p:cNvPr id="50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3412219"/>
            <a:ext cx="6749143" cy="32498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251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992314" y="2805113"/>
            <a:ext cx="8072437" cy="1200150"/>
          </a:xfrm>
          <a:prstGeom prst="rect">
            <a:avLst/>
          </a:prstGeom>
          <a:noFill/>
          <a:ln w="9525">
            <a:noFill/>
            <a:miter lim="800000"/>
            <a:headEnd/>
            <a:tailEnd/>
          </a:ln>
          <a:effectLst/>
        </p:spPr>
        <p:txBody>
          <a:bodyPr>
            <a:spAutoFit/>
          </a:bodyPr>
          <a:lstStyle/>
          <a:p>
            <a:pPr>
              <a:defRPr/>
            </a:pPr>
            <a:r>
              <a:rPr lang="ar-SA" sz="7200" dirty="0">
                <a:solidFill>
                  <a:srgbClr val="002060"/>
                </a:solidFill>
                <a:effectLst>
                  <a:outerShdw blurRad="38100" dist="38100" dir="2700000" algn="tl">
                    <a:srgbClr val="808080"/>
                  </a:outerShdw>
                </a:effectLst>
                <a:cs typeface="PT Bold Heading" pitchFamily="2" charset="-78"/>
              </a:rPr>
              <a:t>وسائل نشر الإعلانات</a:t>
            </a:r>
          </a:p>
        </p:txBody>
      </p:sp>
    </p:spTree>
    <p:extLst>
      <p:ext uri="{BB962C8B-B14F-4D97-AF65-F5344CB8AC3E}">
        <p14:creationId xmlns:p14="http://schemas.microsoft.com/office/powerpoint/2010/main" val="27458223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86242" y="140608"/>
            <a:ext cx="7775575" cy="64611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algn="ctr">
              <a:defRPr/>
            </a:pPr>
            <a:r>
              <a:rPr lang="ar-SA" sz="3600" dirty="0">
                <a:solidFill>
                  <a:srgbClr val="002060"/>
                </a:solidFill>
                <a:effectLst>
                  <a:outerShdw blurRad="38100" dist="38100" dir="2700000" algn="tl">
                    <a:srgbClr val="808080"/>
                  </a:outerShdw>
                </a:effectLst>
                <a:cs typeface="PT Bold Heading" pitchFamily="2" charset="-78"/>
              </a:rPr>
              <a:t>وسائل نشر الإعلانات</a:t>
            </a:r>
            <a:endParaRPr lang="ar-SA" sz="2400" dirty="0">
              <a:solidFill>
                <a:srgbClr val="002060"/>
              </a:solidFill>
              <a:effectLst>
                <a:outerShdw blurRad="38100" dist="38100" dir="2700000" algn="tl">
                  <a:srgbClr val="808080"/>
                </a:outerShdw>
              </a:effectLst>
              <a:cs typeface="PT Bold Heading" pitchFamily="2" charset="-78"/>
            </a:endParaRPr>
          </a:p>
        </p:txBody>
      </p:sp>
      <p:graphicFrame>
        <p:nvGraphicFramePr>
          <p:cNvPr id="7" name="جدول 6"/>
          <p:cNvGraphicFramePr>
            <a:graphicFrameLocks noGrp="1"/>
          </p:cNvGraphicFramePr>
          <p:nvPr>
            <p:extLst>
              <p:ext uri="{D42A27DB-BD31-4B8C-83A1-F6EECF244321}">
                <p14:modId xmlns:p14="http://schemas.microsoft.com/office/powerpoint/2010/main" val="3765113593"/>
              </p:ext>
            </p:extLst>
          </p:nvPr>
        </p:nvGraphicFramePr>
        <p:xfrm>
          <a:off x="194354" y="900654"/>
          <a:ext cx="8916987" cy="5989350"/>
        </p:xfrm>
        <a:graphic>
          <a:graphicData uri="http://schemas.openxmlformats.org/drawingml/2006/table">
            <a:tbl>
              <a:tblPr rtl="1"/>
              <a:tblGrid>
                <a:gridCol w="537361">
                  <a:extLst>
                    <a:ext uri="{9D8B030D-6E8A-4147-A177-3AD203B41FA5}">
                      <a16:colId xmlns:a16="http://schemas.microsoft.com/office/drawing/2014/main" val="20000"/>
                    </a:ext>
                  </a:extLst>
                </a:gridCol>
                <a:gridCol w="2394180">
                  <a:extLst>
                    <a:ext uri="{9D8B030D-6E8A-4147-A177-3AD203B41FA5}">
                      <a16:colId xmlns:a16="http://schemas.microsoft.com/office/drawing/2014/main" val="20001"/>
                    </a:ext>
                  </a:extLst>
                </a:gridCol>
                <a:gridCol w="2992723">
                  <a:extLst>
                    <a:ext uri="{9D8B030D-6E8A-4147-A177-3AD203B41FA5}">
                      <a16:colId xmlns:a16="http://schemas.microsoft.com/office/drawing/2014/main" val="20002"/>
                    </a:ext>
                  </a:extLst>
                </a:gridCol>
                <a:gridCol w="2992723">
                  <a:extLst>
                    <a:ext uri="{9D8B030D-6E8A-4147-A177-3AD203B41FA5}">
                      <a16:colId xmlns:a16="http://schemas.microsoft.com/office/drawing/2014/main" val="20003"/>
                    </a:ext>
                  </a:extLst>
                </a:gridCol>
              </a:tblGrid>
              <a:tr h="591342">
                <a:tc>
                  <a:txBody>
                    <a:bodyPr/>
                    <a:lstStyle/>
                    <a:p>
                      <a:pPr marL="0" marR="0" algn="ctr" rtl="1">
                        <a:lnSpc>
                          <a:spcPct val="115000"/>
                        </a:lnSpc>
                        <a:spcBef>
                          <a:spcPts val="0"/>
                        </a:spcBef>
                        <a:spcAft>
                          <a:spcPts val="0"/>
                        </a:spcAft>
                      </a:pPr>
                      <a:endParaRPr lang="en-US" sz="2400" dirty="0">
                        <a:solidFill>
                          <a:srgbClr val="C00000"/>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وسيلة النشر</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المزايا</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العيوب</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908442">
                <a:tc>
                  <a:txBody>
                    <a:bodyPr/>
                    <a:lstStyle/>
                    <a:p>
                      <a:pPr marL="0" marR="0" algn="ctr" rtl="1">
                        <a:lnSpc>
                          <a:spcPct val="115000"/>
                        </a:lnSpc>
                        <a:spcBef>
                          <a:spcPts val="0"/>
                        </a:spcBef>
                        <a:spcAft>
                          <a:spcPts val="0"/>
                        </a:spcAft>
                      </a:pPr>
                      <a:r>
                        <a:rPr lang="ar-SA" sz="1800" dirty="0">
                          <a:latin typeface="Calibri"/>
                          <a:ea typeface="Calibri"/>
                          <a:cs typeface="PT Bold Heading" pitchFamily="2" charset="-78"/>
                        </a:rPr>
                        <a:t>1</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tabLst>
                          <a:tab pos="1170940" algn="l"/>
                        </a:tabLst>
                      </a:pPr>
                      <a:r>
                        <a:rPr lang="ar-SA" sz="1800" dirty="0" smtClean="0">
                          <a:solidFill>
                            <a:schemeClr val="accent2">
                              <a:lumMod val="50000"/>
                            </a:schemeClr>
                          </a:solidFill>
                          <a:latin typeface="Calibri"/>
                          <a:ea typeface="Calibri"/>
                          <a:cs typeface="PT Bold Heading" pitchFamily="2" charset="-78"/>
                        </a:rPr>
                        <a:t>الصحف</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الانتشار الجغرافي</a:t>
                      </a:r>
                    </a:p>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إمكانية اختيار الوقت المناسب</a:t>
                      </a:r>
                    </a:p>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المصداقية العالية</a:t>
                      </a:r>
                    </a:p>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إمكانية الاحتفاظ بالإعلان</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1450" marR="0" indent="-171450"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قصر عمر الجريدة وبالتالي</a:t>
                      </a:r>
                      <a:r>
                        <a:rPr lang="ar-SA" sz="1400" baseline="0" dirty="0" smtClean="0">
                          <a:solidFill>
                            <a:schemeClr val="accent2">
                              <a:lumMod val="50000"/>
                            </a:schemeClr>
                          </a:solidFill>
                          <a:latin typeface="Calibri"/>
                          <a:ea typeface="Calibri"/>
                          <a:cs typeface="PT Bold Heading" pitchFamily="2" charset="-78"/>
                        </a:rPr>
                        <a:t> الإعلان</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تقرأ بصورة قد لا تلفت الانتباه للإعلان خصوصاً مع التزاحم الإعلاني</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انخفاض الجودة من حيث الورق والطباعة</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589774">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2</a:t>
                      </a:r>
                    </a:p>
                    <a:p>
                      <a:pPr marL="0" marR="0" algn="ctr" rtl="1">
                        <a:lnSpc>
                          <a:spcPct val="115000"/>
                        </a:lnSpc>
                        <a:spcBef>
                          <a:spcPts val="0"/>
                        </a:spcBef>
                        <a:spcAft>
                          <a:spcPts val="0"/>
                        </a:spcAft>
                      </a:pP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r>
                        <a:rPr lang="ar-SA" sz="1800" dirty="0" smtClean="0">
                          <a:solidFill>
                            <a:schemeClr val="accent2">
                              <a:lumMod val="50000"/>
                            </a:schemeClr>
                          </a:solidFill>
                          <a:latin typeface="Calibri"/>
                          <a:ea typeface="Calibri"/>
                          <a:cs typeface="PT Bold Heading" pitchFamily="2" charset="-78"/>
                        </a:rPr>
                        <a:t>المجلات</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اختيار دقيق للجمهور المستهدف لأن كل مجلة ترتبط بنوع معين من العملاء خاصة المجلات المهنية</a:t>
                      </a:r>
                    </a:p>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تقرأ بشكل هادف دون تسرع</a:t>
                      </a:r>
                    </a:p>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حياة أطول للإعلان لطول مدة الاحتفاظ بالمجلة</a:t>
                      </a:r>
                    </a:p>
                    <a:p>
                      <a:pPr marL="171450" marR="0" indent="-171450" algn="just" rtl="1" eaLnBrk="1" latinLnBrk="0" hangingPunct="1">
                        <a:lnSpc>
                          <a:spcPct val="115000"/>
                        </a:lnSpc>
                        <a:spcBef>
                          <a:spcPts val="0"/>
                        </a:spcBef>
                        <a:spcAft>
                          <a:spcPts val="0"/>
                        </a:spcAft>
                        <a:buFontTx/>
                        <a:buChar char="-"/>
                      </a:pPr>
                      <a:r>
                        <a:rPr kumimoji="0" lang="ar-SA" sz="1400" kern="1200" dirty="0" smtClean="0">
                          <a:solidFill>
                            <a:schemeClr val="accent2">
                              <a:lumMod val="50000"/>
                            </a:schemeClr>
                          </a:solidFill>
                          <a:latin typeface="Calibri"/>
                          <a:ea typeface="Calibri"/>
                          <a:cs typeface="PT Bold Heading" pitchFamily="2" charset="-78"/>
                        </a:rPr>
                        <a:t>جودة أعلى في الورق والطباعة</a:t>
                      </a:r>
                      <a:endParaRPr kumimoji="0" lang="en-US" sz="1400" kern="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تحتاج لفترة طويلة</a:t>
                      </a:r>
                      <a:r>
                        <a:rPr lang="ar-SA" sz="1400" baseline="0" dirty="0" smtClean="0">
                          <a:solidFill>
                            <a:schemeClr val="accent2">
                              <a:lumMod val="50000"/>
                            </a:schemeClr>
                          </a:solidFill>
                          <a:latin typeface="Calibri"/>
                          <a:ea typeface="Calibri"/>
                          <a:cs typeface="PT Bold Heading" pitchFamily="2" charset="-78"/>
                        </a:rPr>
                        <a:t> لظهور الإعلان خاصة في المجلات الدورية السنوية والنصف سنوية أو الشهرية.</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انتشارها أقل من الجرائد</a:t>
                      </a:r>
                    </a:p>
                    <a:p>
                      <a:pPr marL="171450" marR="0" indent="-171450"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تكلفة أعلى من الجرائد</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2663">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3</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r>
                        <a:rPr lang="ar-SA" sz="1800" dirty="0" smtClean="0">
                          <a:solidFill>
                            <a:schemeClr val="accent2">
                              <a:lumMod val="50000"/>
                            </a:schemeClr>
                          </a:solidFill>
                          <a:latin typeface="Calibri"/>
                          <a:ea typeface="Calibri"/>
                          <a:cs typeface="PT Bold Heading" pitchFamily="2" charset="-78"/>
                        </a:rPr>
                        <a:t>الراديو</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6213" marR="0" indent="-176213" algn="just"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موجه لقطاع عريض</a:t>
                      </a:r>
                      <a:r>
                        <a:rPr lang="ar-SA" sz="1400" baseline="0" dirty="0" smtClean="0">
                          <a:solidFill>
                            <a:schemeClr val="accent2">
                              <a:lumMod val="50000"/>
                            </a:schemeClr>
                          </a:solidFill>
                          <a:latin typeface="Calibri"/>
                          <a:ea typeface="Calibri"/>
                          <a:cs typeface="PT Bold Heading" pitchFamily="2" charset="-78"/>
                        </a:rPr>
                        <a:t> من السوق</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اختيار الجمهور حسب نوع البرنامج</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تكلفة قليلة نسبياً بالنسبة للشخص</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إمكانية اختيار الوقت المناسب</a:t>
                      </a:r>
                    </a:p>
                    <a:p>
                      <a:pPr marL="176213" marR="0" indent="-176213" algn="just"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الوصول للمستهلك في أماكن مختلفة (البيت – السيارة – العميل ... الخ)</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171450" marR="0" indent="-171450" algn="r"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يفتقر</a:t>
                      </a:r>
                      <a:r>
                        <a:rPr lang="ar-SA" sz="1400" baseline="0" dirty="0" smtClean="0">
                          <a:solidFill>
                            <a:schemeClr val="accent2">
                              <a:lumMod val="50000"/>
                            </a:schemeClr>
                          </a:solidFill>
                          <a:latin typeface="Calibri"/>
                          <a:ea typeface="Calibri"/>
                          <a:cs typeface="PT Bold Heading" pitchFamily="2" charset="-78"/>
                        </a:rPr>
                        <a:t> إلى الرؤية بالعين</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انخفاض تركيز المستهلك مع الراديو</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قصر عمر الرسالة الإعلانية</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135553">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4</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8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pPr>
                      <a:r>
                        <a:rPr lang="ar-SA" sz="1800" dirty="0" smtClean="0">
                          <a:solidFill>
                            <a:schemeClr val="accent2">
                              <a:lumMod val="50000"/>
                            </a:schemeClr>
                          </a:solidFill>
                          <a:latin typeface="Calibri"/>
                          <a:ea typeface="Calibri"/>
                          <a:cs typeface="PT Bold Heading" pitchFamily="2" charset="-78"/>
                        </a:rPr>
                        <a:t>التليفزيون</a:t>
                      </a:r>
                      <a:endParaRPr lang="en-US" sz="18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6213" marR="0" indent="-176213" algn="r"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استخدام الصوت والصورة</a:t>
                      </a:r>
                      <a:r>
                        <a:rPr lang="ar-SA" sz="1400" baseline="0" dirty="0" smtClean="0">
                          <a:solidFill>
                            <a:schemeClr val="accent2">
                              <a:lumMod val="50000"/>
                            </a:schemeClr>
                          </a:solidFill>
                          <a:latin typeface="Calibri"/>
                          <a:ea typeface="Calibri"/>
                          <a:cs typeface="PT Bold Heading" pitchFamily="2" charset="-78"/>
                        </a:rPr>
                        <a:t> والألوان</a:t>
                      </a:r>
                    </a:p>
                    <a:p>
                      <a:pPr marL="176213" marR="0" indent="-176213"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تغطية واسعة للسوق</a:t>
                      </a:r>
                    </a:p>
                    <a:p>
                      <a:pPr marL="176213" marR="0" indent="-176213"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تكلفة منخفضة للشخص</a:t>
                      </a:r>
                    </a:p>
                    <a:p>
                      <a:pPr marL="176213" marR="0" indent="-176213"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اختيار السوق المستهدف عن طريق اختيار القنوات المناسبة</a:t>
                      </a:r>
                      <a:endParaRPr lang="en-US" sz="1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r>
                        <a:rPr lang="ar-SA" sz="1400" dirty="0" smtClean="0">
                          <a:solidFill>
                            <a:schemeClr val="accent2">
                              <a:lumMod val="50000"/>
                            </a:schemeClr>
                          </a:solidFill>
                          <a:latin typeface="Calibri"/>
                          <a:ea typeface="Calibri"/>
                          <a:cs typeface="PT Bold Heading" pitchFamily="2" charset="-78"/>
                        </a:rPr>
                        <a:t>تكاليف</a:t>
                      </a:r>
                      <a:r>
                        <a:rPr lang="ar-SA" sz="1400" baseline="0" dirty="0" smtClean="0">
                          <a:solidFill>
                            <a:schemeClr val="accent2">
                              <a:lumMod val="50000"/>
                            </a:schemeClr>
                          </a:solidFill>
                          <a:latin typeface="Calibri"/>
                          <a:ea typeface="Calibri"/>
                          <a:cs typeface="PT Bold Heading" pitchFamily="2" charset="-78"/>
                        </a:rPr>
                        <a:t> الإعلان مرتفعة (كمبلغ إجمالي)</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المدة الزمنية قصيرة عادة (بالثواني)</a:t>
                      </a:r>
                    </a:p>
                    <a:p>
                      <a:pPr marL="171450" marR="0" indent="-171450" algn="r" rtl="1">
                        <a:lnSpc>
                          <a:spcPct val="115000"/>
                        </a:lnSpc>
                        <a:spcBef>
                          <a:spcPts val="0"/>
                        </a:spcBef>
                        <a:spcAft>
                          <a:spcPts val="0"/>
                        </a:spcAft>
                        <a:buFontTx/>
                        <a:buChar char="-"/>
                      </a:pPr>
                      <a:r>
                        <a:rPr lang="ar-SA" sz="1400" baseline="0" dirty="0" smtClean="0">
                          <a:solidFill>
                            <a:schemeClr val="accent2">
                              <a:lumMod val="50000"/>
                            </a:schemeClr>
                          </a:solidFill>
                          <a:latin typeface="Calibri"/>
                          <a:ea typeface="Calibri"/>
                          <a:cs typeface="PT Bold Heading" pitchFamily="2" charset="-78"/>
                        </a:rPr>
                        <a:t>عمر الرسالة الإعلانية قصير</a:t>
                      </a:r>
                      <a:endParaRPr lang="ar-SA" sz="1400" dirty="0" smtClean="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90614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956357" y="227694"/>
            <a:ext cx="7775575" cy="64611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defPPr>
              <a:defRPr lang="ar-SA"/>
            </a:defPPr>
            <a:lvl1pPr algn="ctr">
              <a:defRPr sz="3600">
                <a:solidFill>
                  <a:srgbClr val="002060"/>
                </a:solidFill>
                <a:effectLst>
                  <a:outerShdw blurRad="38100" dist="38100" dir="2700000" algn="tl">
                    <a:srgbClr val="808080"/>
                  </a:outerShdw>
                </a:effectLst>
                <a:cs typeface="PT Bold Heading" pitchFamily="2" charset="-78"/>
              </a:defRPr>
            </a:lvl1pPr>
          </a:lstStyle>
          <a:p>
            <a:r>
              <a:rPr lang="ar-SA" dirty="0"/>
              <a:t>وسائل نشر الإعلانات</a:t>
            </a:r>
          </a:p>
        </p:txBody>
      </p:sp>
      <p:graphicFrame>
        <p:nvGraphicFramePr>
          <p:cNvPr id="7" name="جدول 6"/>
          <p:cNvGraphicFramePr>
            <a:graphicFrameLocks noGrp="1"/>
          </p:cNvGraphicFramePr>
          <p:nvPr>
            <p:extLst>
              <p:ext uri="{D42A27DB-BD31-4B8C-83A1-F6EECF244321}">
                <p14:modId xmlns:p14="http://schemas.microsoft.com/office/powerpoint/2010/main" val="137259097"/>
              </p:ext>
            </p:extLst>
          </p:nvPr>
        </p:nvGraphicFramePr>
        <p:xfrm>
          <a:off x="458903" y="965656"/>
          <a:ext cx="8770482" cy="6067182"/>
        </p:xfrm>
        <a:graphic>
          <a:graphicData uri="http://schemas.openxmlformats.org/drawingml/2006/table">
            <a:tbl>
              <a:tblPr rtl="1"/>
              <a:tblGrid>
                <a:gridCol w="528532">
                  <a:extLst>
                    <a:ext uri="{9D8B030D-6E8A-4147-A177-3AD203B41FA5}">
                      <a16:colId xmlns:a16="http://schemas.microsoft.com/office/drawing/2014/main" val="20000"/>
                    </a:ext>
                  </a:extLst>
                </a:gridCol>
                <a:gridCol w="2354844">
                  <a:extLst>
                    <a:ext uri="{9D8B030D-6E8A-4147-A177-3AD203B41FA5}">
                      <a16:colId xmlns:a16="http://schemas.microsoft.com/office/drawing/2014/main" val="20001"/>
                    </a:ext>
                  </a:extLst>
                </a:gridCol>
                <a:gridCol w="2943553">
                  <a:extLst>
                    <a:ext uri="{9D8B030D-6E8A-4147-A177-3AD203B41FA5}">
                      <a16:colId xmlns:a16="http://schemas.microsoft.com/office/drawing/2014/main" val="20002"/>
                    </a:ext>
                  </a:extLst>
                </a:gridCol>
                <a:gridCol w="2943553">
                  <a:extLst>
                    <a:ext uri="{9D8B030D-6E8A-4147-A177-3AD203B41FA5}">
                      <a16:colId xmlns:a16="http://schemas.microsoft.com/office/drawing/2014/main" val="20003"/>
                    </a:ext>
                  </a:extLst>
                </a:gridCol>
              </a:tblGrid>
              <a:tr h="441336">
                <a:tc>
                  <a:txBody>
                    <a:bodyPr/>
                    <a:lstStyle/>
                    <a:p>
                      <a:pPr marL="0" marR="0" algn="ctr" rtl="1">
                        <a:lnSpc>
                          <a:spcPct val="115000"/>
                        </a:lnSpc>
                        <a:spcBef>
                          <a:spcPts val="0"/>
                        </a:spcBef>
                        <a:spcAft>
                          <a:spcPts val="0"/>
                        </a:spcAft>
                      </a:pPr>
                      <a:endParaRPr lang="en-US" sz="2400" dirty="0">
                        <a:solidFill>
                          <a:srgbClr val="C00000"/>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وسيلة</a:t>
                      </a:r>
                      <a:r>
                        <a:rPr lang="ar-SA" sz="2400" dirty="0" smtClean="0">
                          <a:solidFill>
                            <a:srgbClr val="C00000"/>
                          </a:solidFill>
                          <a:latin typeface="Calibri"/>
                          <a:ea typeface="Calibri"/>
                          <a:cs typeface="PT Bold Heading" pitchFamily="2" charset="-78"/>
                        </a:rPr>
                        <a:t> </a:t>
                      </a:r>
                      <a:r>
                        <a:rPr lang="ar-SA" sz="2400" dirty="0" smtClean="0">
                          <a:solidFill>
                            <a:schemeClr val="bg1"/>
                          </a:solidFill>
                          <a:latin typeface="Calibri"/>
                          <a:ea typeface="Calibri"/>
                          <a:cs typeface="PT Bold Heading" pitchFamily="2" charset="-78"/>
                        </a:rPr>
                        <a:t>النشر</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المزايا</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rtl="1">
                        <a:lnSpc>
                          <a:spcPct val="115000"/>
                        </a:lnSpc>
                        <a:spcBef>
                          <a:spcPts val="0"/>
                        </a:spcBef>
                        <a:spcAft>
                          <a:spcPts val="0"/>
                        </a:spcAft>
                      </a:pPr>
                      <a:r>
                        <a:rPr lang="ar-SA" sz="2400" dirty="0" smtClean="0">
                          <a:solidFill>
                            <a:schemeClr val="bg1"/>
                          </a:solidFill>
                          <a:latin typeface="Calibri"/>
                          <a:ea typeface="Calibri"/>
                          <a:cs typeface="PT Bold Heading" pitchFamily="2" charset="-78"/>
                        </a:rPr>
                        <a:t>العيوب</a:t>
                      </a:r>
                      <a:endParaRPr lang="en-US" sz="2400" dirty="0">
                        <a:solidFill>
                          <a:schemeClr val="bg1"/>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688810">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5</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tabLst>
                          <a:tab pos="1170940" algn="l"/>
                        </a:tabLs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tabLst>
                          <a:tab pos="1170940" algn="l"/>
                        </a:tabLst>
                      </a:pPr>
                      <a:r>
                        <a:rPr lang="ar-SA" sz="1600" dirty="0" smtClean="0">
                          <a:latin typeface="Calibri"/>
                          <a:ea typeface="Calibri"/>
                          <a:cs typeface="PT Bold Heading" pitchFamily="2" charset="-78"/>
                        </a:rPr>
                        <a:t>إعلانات الطرق</a:t>
                      </a:r>
                      <a:endParaRPr lang="en-US" sz="16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6213" marR="0" indent="-176213" algn="just" rtl="1">
                        <a:lnSpc>
                          <a:spcPct val="115000"/>
                        </a:lnSpc>
                        <a:spcBef>
                          <a:spcPts val="0"/>
                        </a:spcBef>
                        <a:spcAft>
                          <a:spcPts val="0"/>
                        </a:spcAft>
                        <a:buFontTx/>
                        <a:buChar char="-"/>
                      </a:pPr>
                      <a:r>
                        <a:rPr lang="ar-SA" sz="1500" dirty="0" smtClean="0">
                          <a:latin typeface="Calibri"/>
                          <a:ea typeface="Calibri"/>
                          <a:cs typeface="PT Bold Heading" pitchFamily="2" charset="-78"/>
                        </a:rPr>
                        <a:t>العرض على جميع أنواع الجمهور</a:t>
                      </a:r>
                      <a:r>
                        <a:rPr lang="ar-SA" sz="1500" baseline="0" dirty="0" smtClean="0">
                          <a:latin typeface="Calibri"/>
                          <a:ea typeface="Calibri"/>
                          <a:cs typeface="PT Bold Heading" pitchFamily="2" charset="-78"/>
                        </a:rPr>
                        <a:t> دون تكلفة إضافية</a:t>
                      </a:r>
                      <a:endParaRPr lang="ar-SA" sz="1500" dirty="0" smtClean="0">
                        <a:latin typeface="Calibri"/>
                        <a:ea typeface="Calibri"/>
                        <a:cs typeface="PT Bold Heading" pitchFamily="2" charset="-78"/>
                      </a:endParaRPr>
                    </a:p>
                    <a:p>
                      <a:pPr marL="176213" marR="0" indent="-176213" algn="just" rtl="1">
                        <a:lnSpc>
                          <a:spcPct val="115000"/>
                        </a:lnSpc>
                        <a:spcBef>
                          <a:spcPts val="0"/>
                        </a:spcBef>
                        <a:spcAft>
                          <a:spcPts val="0"/>
                        </a:spcAft>
                        <a:buFontTx/>
                        <a:buChar char="-"/>
                      </a:pPr>
                      <a:r>
                        <a:rPr lang="ar-SA" sz="1500" dirty="0" smtClean="0">
                          <a:latin typeface="Calibri"/>
                          <a:ea typeface="Calibri"/>
                          <a:cs typeface="PT Bold Heading" pitchFamily="2" charset="-78"/>
                        </a:rPr>
                        <a:t>العرض على الجمهور المستهدف في مناطق معينة</a:t>
                      </a:r>
                    </a:p>
                    <a:p>
                      <a:pPr marL="176213" marR="0" indent="-176213" algn="just" defTabSz="914400" rtl="1" eaLnBrk="1" fontAlgn="auto" latinLnBrk="0" hangingPunct="1">
                        <a:lnSpc>
                          <a:spcPct val="115000"/>
                        </a:lnSpc>
                        <a:spcBef>
                          <a:spcPts val="0"/>
                        </a:spcBef>
                        <a:spcAft>
                          <a:spcPts val="0"/>
                        </a:spcAft>
                        <a:buClrTx/>
                        <a:buSzTx/>
                        <a:buFontTx/>
                        <a:buChar char="-"/>
                        <a:tabLst/>
                        <a:defRPr/>
                      </a:pPr>
                      <a:r>
                        <a:rPr kumimoji="0" lang="ar-SA" sz="1500" kern="1200" dirty="0" smtClean="0">
                          <a:solidFill>
                            <a:schemeClr val="tx1"/>
                          </a:solidFill>
                          <a:latin typeface="Calibri"/>
                          <a:ea typeface="Calibri"/>
                          <a:cs typeface="PT Bold Heading" pitchFamily="2" charset="-78"/>
                        </a:rPr>
                        <a:t>إمكانية التعرض المتكرر للإعلان</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1450" marR="0" indent="-171450" algn="just" rtl="1">
                        <a:lnSpc>
                          <a:spcPct val="115000"/>
                        </a:lnSpc>
                        <a:spcBef>
                          <a:spcPts val="0"/>
                        </a:spcBef>
                        <a:spcAft>
                          <a:spcPts val="0"/>
                        </a:spcAft>
                        <a:buFontTx/>
                        <a:buChar char="-"/>
                      </a:pPr>
                      <a:r>
                        <a:rPr lang="ar-SA" sz="1500" dirty="0" smtClean="0">
                          <a:latin typeface="Calibri"/>
                          <a:ea typeface="Calibri"/>
                          <a:cs typeface="PT Bold Heading" pitchFamily="2" charset="-78"/>
                        </a:rPr>
                        <a:t>تتطلب أفراداً</a:t>
                      </a:r>
                      <a:r>
                        <a:rPr lang="ar-SA" sz="1500" baseline="0" dirty="0" smtClean="0">
                          <a:latin typeface="Calibri"/>
                          <a:ea typeface="Calibri"/>
                          <a:cs typeface="PT Bold Heading" pitchFamily="2" charset="-78"/>
                        </a:rPr>
                        <a:t> ملمين بالقراءة</a:t>
                      </a:r>
                    </a:p>
                    <a:p>
                      <a:pPr marL="171450" marR="0" indent="-171450"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تحتاج لصيانة مستمرة</a:t>
                      </a:r>
                    </a:p>
                    <a:p>
                      <a:pPr marL="171450" marR="0" indent="-171450"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تفترض عرض معلومات قليلة (تذكيري)</a:t>
                      </a:r>
                    </a:p>
                    <a:p>
                      <a:pPr marL="171450" marR="0" indent="-171450" algn="just" defTabSz="914400" rtl="1" eaLnBrk="1" fontAlgn="auto" latinLnBrk="0" hangingPunct="1">
                        <a:lnSpc>
                          <a:spcPct val="115000"/>
                        </a:lnSpc>
                        <a:spcBef>
                          <a:spcPts val="0"/>
                        </a:spcBef>
                        <a:spcAft>
                          <a:spcPts val="0"/>
                        </a:spcAft>
                        <a:buClrTx/>
                        <a:buSzTx/>
                        <a:buFontTx/>
                        <a:buChar char="-"/>
                        <a:tabLst/>
                        <a:defRPr/>
                      </a:pPr>
                      <a:r>
                        <a:rPr lang="ar-SA" sz="1500" baseline="0" dirty="0" smtClean="0">
                          <a:latin typeface="Calibri"/>
                          <a:ea typeface="Calibri"/>
                          <a:cs typeface="PT Bold Heading" pitchFamily="2" charset="-78"/>
                        </a:rPr>
                        <a:t>لا تراعي الفروق في العوامل </a:t>
                      </a:r>
                      <a:r>
                        <a:rPr lang="ar-SA" sz="1500" baseline="0" dirty="0" err="1" smtClean="0">
                          <a:latin typeface="Calibri"/>
                          <a:ea typeface="Calibri"/>
                          <a:cs typeface="PT Bold Heading" pitchFamily="2" charset="-78"/>
                        </a:rPr>
                        <a:t>الديموجرافية</a:t>
                      </a:r>
                      <a:endParaRPr lang="ar-SA" sz="1500" baseline="0" dirty="0" smtClean="0">
                        <a:latin typeface="Calibri"/>
                        <a:ea typeface="Calibri"/>
                        <a:cs typeface="PT Bold Heading" pitchFamily="2" charset="-78"/>
                      </a:endParaRPr>
                    </a:p>
                    <a:p>
                      <a:pPr marL="171450" marR="0" indent="-171450" algn="just" rtl="1">
                        <a:lnSpc>
                          <a:spcPct val="115000"/>
                        </a:lnSpc>
                        <a:spcBef>
                          <a:spcPts val="0"/>
                        </a:spcBef>
                        <a:spcAft>
                          <a:spcPts val="0"/>
                        </a:spcAft>
                        <a:buFontTx/>
                        <a:buChar char="-"/>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21962">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6</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pPr>
                      <a:r>
                        <a:rPr lang="ar-SA" sz="1600" dirty="0" smtClean="0">
                          <a:latin typeface="Calibri"/>
                          <a:ea typeface="Calibri"/>
                          <a:cs typeface="PT Bold Heading" pitchFamily="2" charset="-78"/>
                        </a:rPr>
                        <a:t>البريد المباشر</a:t>
                      </a:r>
                      <a:endParaRPr lang="en-US" sz="16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eaLnBrk="1" latinLnBrk="0" hangingPunct="1">
                        <a:lnSpc>
                          <a:spcPct val="115000"/>
                        </a:lnSpc>
                        <a:spcBef>
                          <a:spcPts val="0"/>
                        </a:spcBef>
                        <a:spcAft>
                          <a:spcPts val="0"/>
                        </a:spcAft>
                        <a:buFontTx/>
                        <a:buChar char="-"/>
                      </a:pPr>
                      <a:r>
                        <a:rPr kumimoji="0" lang="ar-SA" sz="1500" kern="1200" dirty="0" smtClean="0">
                          <a:solidFill>
                            <a:schemeClr val="tx1"/>
                          </a:solidFill>
                          <a:latin typeface="Calibri"/>
                          <a:ea typeface="Calibri"/>
                          <a:cs typeface="PT Bold Heading" pitchFamily="2" charset="-78"/>
                        </a:rPr>
                        <a:t>سعة</a:t>
                      </a:r>
                      <a:r>
                        <a:rPr kumimoji="0" lang="ar-SA" sz="1500" kern="1200" baseline="0" dirty="0" smtClean="0">
                          <a:solidFill>
                            <a:schemeClr val="tx1"/>
                          </a:solidFill>
                          <a:latin typeface="Calibri"/>
                          <a:ea typeface="Calibri"/>
                          <a:cs typeface="PT Bold Heading" pitchFamily="2" charset="-78"/>
                        </a:rPr>
                        <a:t> الانتشار</a:t>
                      </a:r>
                      <a:endParaRPr kumimoji="0" lang="ar-SA" sz="1500" kern="1200" dirty="0" smtClean="0">
                        <a:solidFill>
                          <a:schemeClr val="tx1"/>
                        </a:solidFill>
                        <a:latin typeface="Calibri"/>
                        <a:ea typeface="Calibri"/>
                        <a:cs typeface="PT Bold Heading" pitchFamily="2" charset="-78"/>
                      </a:endParaRPr>
                    </a:p>
                    <a:p>
                      <a:pPr marL="171450" marR="0" indent="-171450" algn="just" rtl="1" eaLnBrk="1" latinLnBrk="0" hangingPunct="1">
                        <a:lnSpc>
                          <a:spcPct val="115000"/>
                        </a:lnSpc>
                        <a:spcBef>
                          <a:spcPts val="0"/>
                        </a:spcBef>
                        <a:spcAft>
                          <a:spcPts val="0"/>
                        </a:spcAft>
                        <a:buFontTx/>
                        <a:buChar char="-"/>
                      </a:pPr>
                      <a:r>
                        <a:rPr kumimoji="0" lang="ar-SA" sz="1500" kern="1200" dirty="0" smtClean="0">
                          <a:solidFill>
                            <a:schemeClr val="tx1"/>
                          </a:solidFill>
                          <a:latin typeface="Calibri"/>
                          <a:ea typeface="Calibri"/>
                          <a:cs typeface="PT Bold Heading" pitchFamily="2" charset="-78"/>
                        </a:rPr>
                        <a:t>التوجه مباشرة لعملاء مرتقبين بعينهم</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500" dirty="0" smtClean="0">
                          <a:latin typeface="Calibri"/>
                          <a:ea typeface="Calibri"/>
                          <a:cs typeface="PT Bold Heading" pitchFamily="2" charset="-78"/>
                        </a:rPr>
                        <a:t>إهمال بعض العملاء للرسائل الإعلانية</a:t>
                      </a:r>
                    </a:p>
                    <a:p>
                      <a:pPr marL="0" marR="0" indent="0" algn="just" rtl="1">
                        <a:lnSpc>
                          <a:spcPct val="115000"/>
                        </a:lnSpc>
                        <a:spcBef>
                          <a:spcPts val="0"/>
                        </a:spcBef>
                        <a:spcAft>
                          <a:spcPts val="0"/>
                        </a:spcAft>
                        <a:buFontTx/>
                        <a:buNone/>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08559">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7</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endParaRPr lang="ar-SA" sz="1600" dirty="0" smtClean="0">
                        <a:latin typeface="Calibri"/>
                        <a:ea typeface="Calibri"/>
                        <a:cs typeface="PT Bold Heading" pitchFamily="2" charset="-78"/>
                      </a:endParaRPr>
                    </a:p>
                    <a:p>
                      <a:pPr marL="0" marR="0" algn="ctr" rtl="1">
                        <a:lnSpc>
                          <a:spcPct val="115000"/>
                        </a:lnSpc>
                        <a:spcBef>
                          <a:spcPts val="0"/>
                        </a:spcBef>
                        <a:spcAft>
                          <a:spcPts val="0"/>
                        </a:spcAft>
                      </a:pPr>
                      <a:r>
                        <a:rPr lang="ar-SA" sz="1600" dirty="0" smtClean="0">
                          <a:latin typeface="Calibri"/>
                          <a:ea typeface="Calibri"/>
                          <a:cs typeface="PT Bold Heading" pitchFamily="2" charset="-78"/>
                        </a:rPr>
                        <a:t>شبكة الإنترنت</a:t>
                      </a:r>
                      <a:endParaRPr lang="en-US" sz="16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6213" marR="0" indent="-176213" algn="just" rtl="1">
                        <a:lnSpc>
                          <a:spcPct val="115000"/>
                        </a:lnSpc>
                        <a:spcBef>
                          <a:spcPts val="0"/>
                        </a:spcBef>
                        <a:spcAft>
                          <a:spcPts val="0"/>
                        </a:spcAft>
                        <a:buFontTx/>
                        <a:buChar char="-"/>
                      </a:pPr>
                      <a:r>
                        <a:rPr lang="ar-SA" sz="1500" dirty="0" smtClean="0">
                          <a:latin typeface="Calibri"/>
                          <a:ea typeface="Calibri"/>
                          <a:cs typeface="PT Bold Heading" pitchFamily="2" charset="-78"/>
                        </a:rPr>
                        <a:t>التفاعل المباشر</a:t>
                      </a:r>
                      <a:r>
                        <a:rPr lang="ar-SA" sz="1500" baseline="0" dirty="0" smtClean="0">
                          <a:latin typeface="Calibri"/>
                          <a:ea typeface="Calibri"/>
                          <a:cs typeface="PT Bold Heading" pitchFamily="2" charset="-78"/>
                        </a:rPr>
                        <a:t> مع العملاء</a:t>
                      </a:r>
                    </a:p>
                    <a:p>
                      <a:pPr marL="176213" marR="0" indent="-176213"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إمكانية الوصول لقطاعات محددة من العملاء</a:t>
                      </a:r>
                    </a:p>
                    <a:p>
                      <a:pPr marL="176213" marR="0" indent="-176213" algn="just" rtl="1">
                        <a:lnSpc>
                          <a:spcPct val="115000"/>
                        </a:lnSpc>
                        <a:spcBef>
                          <a:spcPts val="0"/>
                        </a:spcBef>
                        <a:spcAft>
                          <a:spcPts val="0"/>
                        </a:spcAft>
                        <a:buFontTx/>
                        <a:buChar char="-"/>
                      </a:pPr>
                      <a:r>
                        <a:rPr lang="ar-SA" sz="1500" baseline="0" dirty="0" smtClean="0">
                          <a:latin typeface="Calibri"/>
                          <a:ea typeface="Calibri"/>
                          <a:cs typeface="PT Bold Heading" pitchFamily="2" charset="-78"/>
                        </a:rPr>
                        <a:t>إمكانية تتبع العملاء وبناء قاعدة معلومات</a:t>
                      </a: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1450" marR="0" indent="-171450" algn="r" rtl="1">
                        <a:lnSpc>
                          <a:spcPct val="115000"/>
                        </a:lnSpc>
                        <a:spcBef>
                          <a:spcPts val="0"/>
                        </a:spcBef>
                        <a:spcAft>
                          <a:spcPts val="0"/>
                        </a:spcAft>
                        <a:buFontTx/>
                        <a:buChar char="-"/>
                      </a:pPr>
                      <a:r>
                        <a:rPr lang="ar-SA" sz="1500" dirty="0" smtClean="0">
                          <a:latin typeface="Calibri"/>
                          <a:ea typeface="Calibri"/>
                          <a:cs typeface="PT Bold Heading" pitchFamily="2" charset="-78"/>
                        </a:rPr>
                        <a:t>ضعف</a:t>
                      </a:r>
                      <a:r>
                        <a:rPr lang="ar-SA" sz="1500" baseline="0" dirty="0" smtClean="0">
                          <a:latin typeface="Calibri"/>
                          <a:ea typeface="Calibri"/>
                          <a:cs typeface="PT Bold Heading" pitchFamily="2" charset="-78"/>
                        </a:rPr>
                        <a:t> الخصوصية والأمان</a:t>
                      </a:r>
                      <a:endParaRPr lang="ar-SA" sz="1500" dirty="0" smtClean="0">
                        <a:latin typeface="Calibri"/>
                        <a:ea typeface="Calibri"/>
                        <a:cs typeface="PT Bold Heading" pitchFamily="2" charset="-78"/>
                      </a:endParaRPr>
                    </a:p>
                    <a:p>
                      <a:pPr marL="171450" marR="0" indent="-171450" algn="r" rtl="1">
                        <a:lnSpc>
                          <a:spcPct val="115000"/>
                        </a:lnSpc>
                        <a:spcBef>
                          <a:spcPts val="0"/>
                        </a:spcBef>
                        <a:spcAft>
                          <a:spcPts val="0"/>
                        </a:spcAft>
                        <a:buFontTx/>
                        <a:buChar char="-"/>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548648">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8</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الأدلة</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مظاريف البريد</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كارت صعود الطائرة</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تذاكر السفر</a:t>
                      </a:r>
                    </a:p>
                    <a:p>
                      <a:pPr marL="285750" marR="0" indent="-285750" algn="r" rtl="1">
                        <a:lnSpc>
                          <a:spcPct val="115000"/>
                        </a:lnSpc>
                        <a:spcBef>
                          <a:spcPts val="0"/>
                        </a:spcBef>
                        <a:spcAft>
                          <a:spcPts val="0"/>
                        </a:spcAft>
                        <a:buFontTx/>
                        <a:buChar char="-"/>
                      </a:pPr>
                      <a:r>
                        <a:rPr lang="ar-SA" sz="1600" dirty="0" smtClean="0">
                          <a:latin typeface="Calibri"/>
                          <a:ea typeface="Calibri"/>
                          <a:cs typeface="PT Bold Heading" pitchFamily="2" charset="-78"/>
                        </a:rPr>
                        <a:t>أغلفة</a:t>
                      </a:r>
                      <a:r>
                        <a:rPr lang="ar-SA" sz="1600" baseline="0" dirty="0" smtClean="0">
                          <a:latin typeface="Calibri"/>
                          <a:ea typeface="Calibri"/>
                          <a:cs typeface="PT Bold Heading" pitchFamily="2" charset="-78"/>
                        </a:rPr>
                        <a:t> الكتب والكراسات</a:t>
                      </a:r>
                    </a:p>
                    <a:p>
                      <a:pPr marL="285750" marR="0" indent="-285750" algn="r" rtl="1">
                        <a:lnSpc>
                          <a:spcPct val="115000"/>
                        </a:lnSpc>
                        <a:spcBef>
                          <a:spcPts val="0"/>
                        </a:spcBef>
                        <a:spcAft>
                          <a:spcPts val="0"/>
                        </a:spcAft>
                        <a:buFontTx/>
                        <a:buChar char="-"/>
                      </a:pPr>
                      <a:r>
                        <a:rPr lang="ar-SA" sz="1600" baseline="0" dirty="0" smtClean="0">
                          <a:latin typeface="Calibri"/>
                          <a:ea typeface="Calibri"/>
                          <a:cs typeface="PT Bold Heading" pitchFamily="2" charset="-78"/>
                        </a:rPr>
                        <a:t>عربات القطار والشاحنات</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r>
                        <a:rPr lang="ar-SA" sz="1500" dirty="0" smtClean="0">
                          <a:latin typeface="Calibri"/>
                          <a:ea typeface="Calibri"/>
                          <a:cs typeface="PT Bold Heading" pitchFamily="2" charset="-78"/>
                        </a:rPr>
                        <a:t>انخفاض</a:t>
                      </a:r>
                      <a:r>
                        <a:rPr lang="ar-SA" sz="1500" baseline="0" dirty="0" smtClean="0">
                          <a:latin typeface="Calibri"/>
                          <a:ea typeface="Calibri"/>
                          <a:cs typeface="PT Bold Heading" pitchFamily="2" charset="-78"/>
                        </a:rPr>
                        <a:t> التكلفة</a:t>
                      </a:r>
                    </a:p>
                    <a:p>
                      <a:pPr marL="171450" marR="0" indent="-171450" algn="r" rtl="1">
                        <a:lnSpc>
                          <a:spcPct val="115000"/>
                        </a:lnSpc>
                        <a:spcBef>
                          <a:spcPts val="0"/>
                        </a:spcBef>
                        <a:spcAft>
                          <a:spcPts val="0"/>
                        </a:spcAft>
                        <a:buFontTx/>
                        <a:buChar char="-"/>
                      </a:pPr>
                      <a:r>
                        <a:rPr lang="ar-SA" sz="1500" baseline="0" dirty="0" smtClean="0">
                          <a:latin typeface="Calibri"/>
                          <a:ea typeface="Calibri"/>
                          <a:cs typeface="PT Bold Heading" pitchFamily="2" charset="-78"/>
                        </a:rPr>
                        <a:t>سهولة الوصول لفئات معنية من العملاء</a:t>
                      </a:r>
                    </a:p>
                    <a:p>
                      <a:pPr marL="0" marR="0" indent="0" algn="r" rtl="1">
                        <a:lnSpc>
                          <a:spcPct val="115000"/>
                        </a:lnSpc>
                        <a:spcBef>
                          <a:spcPts val="0"/>
                        </a:spcBef>
                        <a:spcAft>
                          <a:spcPts val="0"/>
                        </a:spcAft>
                        <a:buFontTx/>
                        <a:buNone/>
                      </a:pPr>
                      <a:endParaRPr lang="en-US" sz="15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r>
                        <a:rPr lang="ar-SA" sz="1500" dirty="0" smtClean="0">
                          <a:latin typeface="Calibri"/>
                          <a:ea typeface="Calibri"/>
                          <a:cs typeface="PT Bold Heading" pitchFamily="2" charset="-78"/>
                        </a:rPr>
                        <a:t>محدودية</a:t>
                      </a:r>
                      <a:r>
                        <a:rPr lang="ar-SA" sz="1500" baseline="0" dirty="0" smtClean="0">
                          <a:latin typeface="Calibri"/>
                          <a:ea typeface="Calibri"/>
                          <a:cs typeface="PT Bold Heading" pitchFamily="2" charset="-78"/>
                        </a:rPr>
                        <a:t> الانتشار</a:t>
                      </a:r>
                      <a:endParaRPr lang="ar-SA" sz="1500" dirty="0" smtClean="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35739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Tx/>
              <a:buNone/>
            </a:pPr>
            <a:r>
              <a:rPr lang="en-US" altLang="en-US" sz="1400">
                <a:solidFill>
                  <a:schemeClr val="bg2"/>
                </a:solidFill>
                <a:latin typeface="Arial" panose="020B0604020202020204" pitchFamily="34" charset="0"/>
              </a:rPr>
              <a:t>Copyright © 2010 Pearson Education, Inc. publishing as Prentice Hall</a:t>
            </a: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Tx/>
              <a:buNone/>
            </a:pPr>
            <a:r>
              <a:rPr lang="en-US" altLang="en-US" sz="1400">
                <a:solidFill>
                  <a:schemeClr val="bg2"/>
                </a:solidFill>
                <a:latin typeface="Arial" panose="020B0604020202020204" pitchFamily="34" charset="0"/>
              </a:rPr>
              <a:t>4-</a:t>
            </a:r>
            <a:fld id="{B78A7A7B-B9E5-4C51-B59E-FFCC0AD4301B}" type="slidenum">
              <a:rPr lang="en-US" altLang="en-US" sz="1400">
                <a:solidFill>
                  <a:schemeClr val="bg2"/>
                </a:solidFill>
                <a:latin typeface="Arial" panose="020B0604020202020204" pitchFamily="34" charset="0"/>
              </a:rPr>
              <a:pPr eaLnBrk="1" hangingPunct="1">
                <a:spcBef>
                  <a:spcPct val="0"/>
                </a:spcBef>
                <a:buClrTx/>
                <a:buSzTx/>
                <a:buFontTx/>
                <a:buNone/>
              </a:pPr>
              <a:t>36</a:t>
            </a:fld>
            <a:endParaRPr lang="en-US" altLang="en-US" sz="1400">
              <a:solidFill>
                <a:schemeClr val="bg2"/>
              </a:solidFill>
              <a:latin typeface="Arial" panose="020B0604020202020204" pitchFamily="34" charset="0"/>
            </a:endParaRPr>
          </a:p>
        </p:txBody>
      </p:sp>
      <p:sp>
        <p:nvSpPr>
          <p:cNvPr id="54279" name="Rectangle 8"/>
          <p:cNvSpPr>
            <a:spLocks noChangeArrowheads="1"/>
          </p:cNvSpPr>
          <p:nvPr/>
        </p:nvSpPr>
        <p:spPr bwMode="auto">
          <a:xfrm>
            <a:off x="1665326" y="543832"/>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400" b="1" dirty="0">
                <a:solidFill>
                  <a:srgbClr val="000000"/>
                </a:solidFill>
                <a:latin typeface="Arial" panose="020B0604020202020204" pitchFamily="34" charset="0"/>
                <a:cs typeface="PT Bold Heading" panose="02010400000000000000" pitchFamily="2" charset="-78"/>
              </a:rPr>
              <a:t>الإنفاق الإعلاني على وسائل نشر الإعلانات</a:t>
            </a:r>
            <a:endParaRPr lang="en-US" altLang="en-US" sz="2400" b="1" dirty="0">
              <a:solidFill>
                <a:srgbClr val="000000"/>
              </a:solidFill>
              <a:latin typeface="Arial" panose="020B0604020202020204" pitchFamily="34" charset="0"/>
              <a:cs typeface="PT Bold Heading" panose="02010400000000000000" pitchFamily="2" charset="-78"/>
            </a:endParaRPr>
          </a:p>
        </p:txBody>
      </p:sp>
      <p:pic>
        <p:nvPicPr>
          <p:cNvPr id="542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629" y="1621762"/>
            <a:ext cx="64801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820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09800" y="6340476"/>
            <a:ext cx="1905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55299" name="Rectangle 3"/>
          <p:cNvSpPr>
            <a:spLocks noChangeArrowheads="1"/>
          </p:cNvSpPr>
          <p:nvPr/>
        </p:nvSpPr>
        <p:spPr bwMode="auto">
          <a:xfrm>
            <a:off x="4648200" y="6340476"/>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55300" name="Rectangle 4"/>
          <p:cNvSpPr>
            <a:spLocks noChangeArrowheads="1"/>
          </p:cNvSpPr>
          <p:nvPr/>
        </p:nvSpPr>
        <p:spPr bwMode="auto">
          <a:xfrm>
            <a:off x="2209800" y="6340476"/>
            <a:ext cx="1905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55301" name="Rectangle 5"/>
          <p:cNvSpPr>
            <a:spLocks noChangeArrowheads="1"/>
          </p:cNvSpPr>
          <p:nvPr/>
        </p:nvSpPr>
        <p:spPr bwMode="auto">
          <a:xfrm>
            <a:off x="4648200" y="6340476"/>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49158" name="Rectangle 6"/>
          <p:cNvSpPr>
            <a:spLocks noGrp="1" noChangeArrowheads="1"/>
          </p:cNvSpPr>
          <p:nvPr>
            <p:ph type="title"/>
          </p:nvPr>
        </p:nvSpPr>
        <p:spPr>
          <a:xfrm>
            <a:off x="2209800" y="152400"/>
            <a:ext cx="7772400" cy="1143000"/>
          </a:xfrm>
        </p:spPr>
        <p:txBody>
          <a:bodyPr>
            <a:normAutofit fontScale="90000"/>
          </a:bodyPr>
          <a:lstStyle/>
          <a:p>
            <a:pPr>
              <a:defRPr/>
            </a:pPr>
            <a:r>
              <a:rPr lang="en-US">
                <a:effectLst>
                  <a:outerShdw blurRad="38100" dist="38100" dir="2700000" algn="tl">
                    <a:srgbClr val="000000"/>
                  </a:outerShdw>
                </a:effectLst>
              </a:rPr>
              <a:t>Leaders in Advertising</a:t>
            </a:r>
            <a:br>
              <a:rPr lang="en-US">
                <a:effectLst>
                  <a:outerShdw blurRad="38100" dist="38100" dir="2700000" algn="tl">
                    <a:srgbClr val="000000"/>
                  </a:outerShdw>
                </a:effectLst>
              </a:rPr>
            </a:br>
            <a:r>
              <a:rPr lang="en-US">
                <a:effectLst>
                  <a:outerShdw blurRad="38100" dist="38100" dir="2700000" algn="tl">
                    <a:srgbClr val="000000"/>
                  </a:outerShdw>
                </a:effectLst>
              </a:rPr>
              <a:t>on the Internet</a:t>
            </a:r>
          </a:p>
        </p:txBody>
      </p:sp>
      <p:pic>
        <p:nvPicPr>
          <p:cNvPr id="55303"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1" y="1295400"/>
            <a:ext cx="740092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4" name="Rectangle 8"/>
          <p:cNvSpPr>
            <a:spLocks noChangeArrowheads="1"/>
          </p:cNvSpPr>
          <p:nvPr/>
        </p:nvSpPr>
        <p:spPr bwMode="auto">
          <a:xfrm>
            <a:off x="2286000" y="1524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graphicFrame>
        <p:nvGraphicFramePr>
          <p:cNvPr id="55305" name="Object 9">
            <a:hlinkClick r:id="" action="ppaction://ole?verb=0"/>
          </p:cNvPr>
          <p:cNvGraphicFramePr>
            <a:graphicFrameLocks/>
          </p:cNvGraphicFramePr>
          <p:nvPr/>
        </p:nvGraphicFramePr>
        <p:xfrm>
          <a:off x="2209800" y="1125538"/>
          <a:ext cx="7881938" cy="4157662"/>
        </p:xfrm>
        <a:graphic>
          <a:graphicData uri="http://schemas.openxmlformats.org/presentationml/2006/ole">
            <mc:AlternateContent xmlns:mc="http://schemas.openxmlformats.org/markup-compatibility/2006">
              <mc:Choice xmlns:v="urn:schemas-microsoft-com:vml" Requires="v">
                <p:oleObj spid="_x0000_s2056" name="Chart" r:id="rId5" imgW="7772303" imgH="4114703" progId="MSGraph.Chart.8">
                  <p:embed followColorScheme="full"/>
                </p:oleObj>
              </mc:Choice>
              <mc:Fallback>
                <p:oleObj name="Chart" r:id="rId5" imgW="7772303" imgH="4114703" progId="MSGraph.Chart.8">
                  <p:embed followColorScheme="full"/>
                  <p:pic>
                    <p:nvPicPr>
                      <p:cNvPr id="55305" name="Object 9">
                        <a:hlinkClick r:id="" action="ppaction://ole?verb=0"/>
                      </p:cNvPr>
                      <p:cNvPicPr>
                        <a:picLocks noChangeArrowheads="1"/>
                      </p:cNvPicPr>
                      <p:nvPr/>
                    </p:nvPicPr>
                    <p:blipFill>
                      <a:blip r:embed="rId6"/>
                      <a:srcRect/>
                      <a:stretch>
                        <a:fillRect/>
                      </a:stretch>
                    </p:blipFill>
                    <p:spPr bwMode="auto">
                      <a:xfrm>
                        <a:off x="2209800" y="1125538"/>
                        <a:ext cx="788193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6" name="Rectangle 10"/>
          <p:cNvSpPr>
            <a:spLocks noChangeArrowheads="1"/>
          </p:cNvSpPr>
          <p:nvPr/>
        </p:nvSpPr>
        <p:spPr bwMode="auto">
          <a:xfrm rot="18000000">
            <a:off x="3498057" y="4928394"/>
            <a:ext cx="1228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dirty="0" err="1">
                <a:latin typeface="Arial" panose="020B0604020202020204" pitchFamily="34" charset="0"/>
              </a:rPr>
              <a:t>TRUSTe</a:t>
            </a:r>
            <a:endParaRPr lang="en-US" altLang="en-US" sz="1800" dirty="0">
              <a:latin typeface="Arial" panose="020B0604020202020204" pitchFamily="34" charset="0"/>
            </a:endParaRPr>
          </a:p>
        </p:txBody>
      </p:sp>
      <p:sp>
        <p:nvSpPr>
          <p:cNvPr id="55307" name="Rectangle 11"/>
          <p:cNvSpPr>
            <a:spLocks noChangeArrowheads="1"/>
          </p:cNvSpPr>
          <p:nvPr/>
        </p:nvSpPr>
        <p:spPr bwMode="auto">
          <a:xfrm rot="18000000">
            <a:off x="3998120" y="4999833"/>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Microsoft</a:t>
            </a:r>
          </a:p>
        </p:txBody>
      </p:sp>
      <p:sp>
        <p:nvSpPr>
          <p:cNvPr id="55308" name="Rectangle 12"/>
          <p:cNvSpPr>
            <a:spLocks noChangeArrowheads="1"/>
          </p:cNvSpPr>
          <p:nvPr/>
        </p:nvSpPr>
        <p:spPr bwMode="auto">
          <a:xfrm rot="18000000">
            <a:off x="4455320" y="4928395"/>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Yahoo!</a:t>
            </a:r>
          </a:p>
        </p:txBody>
      </p:sp>
      <p:sp>
        <p:nvSpPr>
          <p:cNvPr id="55309" name="Rectangle 13"/>
          <p:cNvSpPr>
            <a:spLocks noChangeArrowheads="1"/>
          </p:cNvSpPr>
          <p:nvPr/>
        </p:nvSpPr>
        <p:spPr bwMode="auto">
          <a:xfrm rot="18000000">
            <a:off x="4914107" y="4928394"/>
            <a:ext cx="1228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dirty="0">
                <a:latin typeface="Arial" panose="020B0604020202020204" pitchFamily="34" charset="0"/>
              </a:rPr>
              <a:t>Amazon</a:t>
            </a:r>
          </a:p>
        </p:txBody>
      </p:sp>
      <p:sp>
        <p:nvSpPr>
          <p:cNvPr id="55310" name="Rectangle 14"/>
          <p:cNvSpPr>
            <a:spLocks noChangeArrowheads="1"/>
          </p:cNvSpPr>
          <p:nvPr/>
        </p:nvSpPr>
        <p:spPr bwMode="auto">
          <a:xfrm rot="18000000">
            <a:off x="5369720" y="4928395"/>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Next Card</a:t>
            </a:r>
          </a:p>
        </p:txBody>
      </p:sp>
      <p:sp>
        <p:nvSpPr>
          <p:cNvPr id="55311" name="Rectangle 15"/>
          <p:cNvSpPr>
            <a:spLocks noChangeArrowheads="1"/>
          </p:cNvSpPr>
          <p:nvPr/>
        </p:nvSpPr>
        <p:spPr bwMode="auto">
          <a:xfrm rot="18000000">
            <a:off x="5826920" y="4928395"/>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AOL</a:t>
            </a:r>
          </a:p>
        </p:txBody>
      </p:sp>
      <p:sp>
        <p:nvSpPr>
          <p:cNvPr id="55312" name="Rectangle 16"/>
          <p:cNvSpPr>
            <a:spLocks noChangeArrowheads="1"/>
          </p:cNvSpPr>
          <p:nvPr/>
        </p:nvSpPr>
        <p:spPr bwMode="auto">
          <a:xfrm rot="18000000">
            <a:off x="5674520" y="5318920"/>
            <a:ext cx="1990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Barnes &amp; Noble</a:t>
            </a:r>
          </a:p>
        </p:txBody>
      </p:sp>
      <p:sp>
        <p:nvSpPr>
          <p:cNvPr id="55313" name="Rectangle 17"/>
          <p:cNvSpPr>
            <a:spLocks noChangeArrowheads="1"/>
          </p:cNvSpPr>
          <p:nvPr/>
        </p:nvSpPr>
        <p:spPr bwMode="auto">
          <a:xfrm rot="18000000">
            <a:off x="6342857" y="5163344"/>
            <a:ext cx="16859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LinkExchange</a:t>
            </a:r>
          </a:p>
        </p:txBody>
      </p:sp>
      <p:sp>
        <p:nvSpPr>
          <p:cNvPr id="55314" name="Rectangle 18"/>
          <p:cNvSpPr>
            <a:spLocks noChangeArrowheads="1"/>
          </p:cNvSpPr>
          <p:nvPr/>
        </p:nvSpPr>
        <p:spPr bwMode="auto">
          <a:xfrm rot="18000000">
            <a:off x="7106445" y="4999833"/>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Gateway</a:t>
            </a:r>
          </a:p>
        </p:txBody>
      </p:sp>
      <p:sp>
        <p:nvSpPr>
          <p:cNvPr id="55315" name="Rectangle 19"/>
          <p:cNvSpPr>
            <a:spLocks noChangeArrowheads="1"/>
          </p:cNvSpPr>
          <p:nvPr/>
        </p:nvSpPr>
        <p:spPr bwMode="auto">
          <a:xfrm rot="18000000">
            <a:off x="7639845" y="4999833"/>
            <a:ext cx="122872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AT&amp;T</a:t>
            </a:r>
          </a:p>
        </p:txBody>
      </p:sp>
      <p:sp>
        <p:nvSpPr>
          <p:cNvPr id="55316" name="Rectangle 20"/>
          <p:cNvSpPr>
            <a:spLocks noChangeArrowheads="1"/>
          </p:cNvSpPr>
          <p:nvPr/>
        </p:nvSpPr>
        <p:spPr bwMode="auto">
          <a:xfrm>
            <a:off x="2115819" y="5943601"/>
            <a:ext cx="836517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en-US" altLang="en-US" sz="2000" i="1">
                <a:solidFill>
                  <a:schemeClr val="bg2"/>
                </a:solidFill>
                <a:latin typeface="Arial" panose="020B0604020202020204" pitchFamily="34" charset="0"/>
              </a:rPr>
              <a:t>Source:</a:t>
            </a:r>
            <a:r>
              <a:rPr lang="en-US" altLang="en-US" sz="2000">
                <a:solidFill>
                  <a:schemeClr val="bg2"/>
                </a:solidFill>
                <a:latin typeface="Arial" panose="020B0604020202020204" pitchFamily="34" charset="0"/>
              </a:rPr>
              <a:t> The Nielsen//NetRatings Reporter, www.nielsen-netratings.com</a:t>
            </a:r>
            <a:r>
              <a:rPr lang="en-US" altLang="en-US" sz="1800">
                <a:latin typeface="Arial" panose="020B0604020202020204" pitchFamily="34" charset="0"/>
              </a:rPr>
              <a:t> </a:t>
            </a:r>
          </a:p>
        </p:txBody>
      </p:sp>
    </p:spTree>
    <p:extLst>
      <p:ext uri="{BB962C8B-B14F-4D97-AF65-F5344CB8AC3E}">
        <p14:creationId xmlns:p14="http://schemas.microsoft.com/office/powerpoint/2010/main" val="244337158"/>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553585" y="2198462"/>
            <a:ext cx="8072437" cy="2308225"/>
          </a:xfrm>
          <a:prstGeom prst="rect">
            <a:avLst/>
          </a:prstGeom>
          <a:noFill/>
          <a:ln w="9525">
            <a:noFill/>
            <a:miter lim="800000"/>
            <a:headEnd/>
            <a:tailEnd/>
          </a:ln>
          <a:effectLst/>
        </p:spPr>
        <p:txBody>
          <a:bodyPr>
            <a:spAutoFit/>
          </a:bodyPr>
          <a:lstStyle/>
          <a:p>
            <a:pPr algn="ctr">
              <a:defRPr/>
            </a:pPr>
            <a:r>
              <a:rPr lang="ar-SA" sz="7200" dirty="0">
                <a:solidFill>
                  <a:srgbClr val="002060"/>
                </a:solidFill>
                <a:effectLst>
                  <a:outerShdw blurRad="38100" dist="38100" dir="2700000" algn="tl">
                    <a:srgbClr val="808080"/>
                  </a:outerShdw>
                </a:effectLst>
                <a:cs typeface="PT Bold Heading" pitchFamily="2" charset="-78"/>
              </a:rPr>
              <a:t>تخطيط الحملات الإعلانية</a:t>
            </a:r>
          </a:p>
        </p:txBody>
      </p:sp>
    </p:spTree>
    <p:extLst>
      <p:ext uri="{BB962C8B-B14F-4D97-AF65-F5344CB8AC3E}">
        <p14:creationId xmlns:p14="http://schemas.microsoft.com/office/powerpoint/2010/main" val="20620971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47"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48"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49"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grpSp>
        <p:nvGrpSpPr>
          <p:cNvPr id="57350" name="مجموعة 28"/>
          <p:cNvGrpSpPr>
            <a:grpSpLocks/>
          </p:cNvGrpSpPr>
          <p:nvPr/>
        </p:nvGrpSpPr>
        <p:grpSpPr bwMode="auto">
          <a:xfrm>
            <a:off x="4367213" y="-569913"/>
            <a:ext cx="7200900" cy="4770438"/>
            <a:chOff x="1042988" y="1873250"/>
            <a:chExt cx="7200900" cy="4770438"/>
          </a:xfrm>
        </p:grpSpPr>
        <p:sp>
          <p:nvSpPr>
            <p:cNvPr id="57375" name="AutoShape 8"/>
            <p:cNvSpPr>
              <a:spLocks noChangeArrowheads="1"/>
            </p:cNvSpPr>
            <p:nvPr/>
          </p:nvSpPr>
          <p:spPr bwMode="auto">
            <a:xfrm>
              <a:off x="1042988" y="187325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15385" name="مستطيل 9"/>
            <p:cNvSpPr>
              <a:spLocks noChangeArrowheads="1"/>
            </p:cNvSpPr>
            <p:nvPr/>
          </p:nvSpPr>
          <p:spPr bwMode="auto">
            <a:xfrm>
              <a:off x="1852613" y="4951413"/>
              <a:ext cx="2214562" cy="371475"/>
            </a:xfrm>
            <a:prstGeom prst="rect">
              <a:avLst/>
            </a:prstGeom>
            <a:solidFill>
              <a:schemeClr val="bg2">
                <a:lumMod val="75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57377" name="مربع نص 17"/>
            <p:cNvSpPr txBox="1">
              <a:spLocks noChangeArrowheads="1"/>
            </p:cNvSpPr>
            <p:nvPr/>
          </p:nvSpPr>
          <p:spPr bwMode="auto">
            <a:xfrm>
              <a:off x="1978546" y="4972327"/>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تحديد الأهداف الإعلانية</a:t>
              </a:r>
            </a:p>
          </p:txBody>
        </p:sp>
      </p:grpSp>
      <p:grpSp>
        <p:nvGrpSpPr>
          <p:cNvPr id="57351" name="مجموعة 32"/>
          <p:cNvGrpSpPr>
            <a:grpSpLocks/>
          </p:cNvGrpSpPr>
          <p:nvPr/>
        </p:nvGrpSpPr>
        <p:grpSpPr bwMode="auto">
          <a:xfrm>
            <a:off x="4367213" y="-1308100"/>
            <a:ext cx="7200900" cy="4770438"/>
            <a:chOff x="1042988" y="1873250"/>
            <a:chExt cx="7200900" cy="4770438"/>
          </a:xfrm>
        </p:grpSpPr>
        <p:sp>
          <p:nvSpPr>
            <p:cNvPr id="57372" name="AutoShape 8"/>
            <p:cNvSpPr>
              <a:spLocks noChangeArrowheads="1"/>
            </p:cNvSpPr>
            <p:nvPr/>
          </p:nvSpPr>
          <p:spPr bwMode="auto">
            <a:xfrm>
              <a:off x="1042988" y="187325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73" name="مستطيل 9"/>
            <p:cNvSpPr>
              <a:spLocks noChangeArrowheads="1"/>
            </p:cNvSpPr>
            <p:nvPr/>
          </p:nvSpPr>
          <p:spPr bwMode="auto">
            <a:xfrm>
              <a:off x="1835671" y="4997749"/>
              <a:ext cx="2214562" cy="338554"/>
            </a:xfrm>
            <a:prstGeom prst="rect">
              <a:avLst/>
            </a:prstGeom>
            <a:solidFill>
              <a:srgbClr val="FFFF00"/>
            </a:solidFill>
            <a:ln w="9525" algn="ctr">
              <a:solidFill>
                <a:schemeClr val="tx1"/>
              </a:solidFill>
              <a:round/>
              <a:headEnd/>
              <a:tailEnd/>
            </a:ln>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74" name="مربع نص 17"/>
            <p:cNvSpPr txBox="1">
              <a:spLocks noChangeArrowheads="1"/>
            </p:cNvSpPr>
            <p:nvPr/>
          </p:nvSpPr>
          <p:spPr bwMode="auto">
            <a:xfrm>
              <a:off x="1835671" y="4997749"/>
              <a:ext cx="2214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تحديد الجمهور المستهدف</a:t>
              </a:r>
            </a:p>
          </p:txBody>
        </p:sp>
      </p:grpSp>
      <p:sp>
        <p:nvSpPr>
          <p:cNvPr id="37" name="Text Box 8"/>
          <p:cNvSpPr txBox="1">
            <a:spLocks noChangeArrowheads="1"/>
          </p:cNvSpPr>
          <p:nvPr/>
        </p:nvSpPr>
        <p:spPr bwMode="auto">
          <a:xfrm>
            <a:off x="1774032" y="381795"/>
            <a:ext cx="6572250" cy="584200"/>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p>
            <a:pPr algn="ctr">
              <a:defRPr/>
            </a:pPr>
            <a:r>
              <a:rPr lang="ar-SA"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تخطيط الحملات الإعلانية</a:t>
            </a:r>
            <a:endParaRPr lang="en-US"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
        <p:nvSpPr>
          <p:cNvPr id="57353"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54" name="مستطيل 9"/>
          <p:cNvSpPr>
            <a:spLocks noChangeArrowheads="1"/>
          </p:cNvSpPr>
          <p:nvPr/>
        </p:nvSpPr>
        <p:spPr bwMode="auto">
          <a:xfrm>
            <a:off x="5176838" y="3232151"/>
            <a:ext cx="2214562" cy="373063"/>
          </a:xfrm>
          <a:prstGeom prst="rect">
            <a:avLst/>
          </a:prstGeom>
          <a:solidFill>
            <a:srgbClr val="67ED03"/>
          </a:solidFill>
          <a:ln w="9525" algn="ctr">
            <a:solidFill>
              <a:schemeClr val="tx1"/>
            </a:solidFill>
            <a:round/>
            <a:headEnd/>
            <a:tailEnd/>
          </a:ln>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55" name="مربع نص 17"/>
          <p:cNvSpPr txBox="1">
            <a:spLocks noChangeArrowheads="1"/>
          </p:cNvSpPr>
          <p:nvPr/>
        </p:nvSpPr>
        <p:spPr bwMode="auto">
          <a:xfrm>
            <a:off x="5340351" y="3263900"/>
            <a:ext cx="1928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تحديد مخصص الحملة</a:t>
            </a:r>
          </a:p>
        </p:txBody>
      </p:sp>
      <p:sp>
        <p:nvSpPr>
          <p:cNvPr id="38" name="مستطيل 9"/>
          <p:cNvSpPr>
            <a:spLocks noChangeArrowheads="1"/>
          </p:cNvSpPr>
          <p:nvPr/>
        </p:nvSpPr>
        <p:spPr bwMode="auto">
          <a:xfrm>
            <a:off x="6545263" y="3948113"/>
            <a:ext cx="2214562" cy="373062"/>
          </a:xfrm>
          <a:prstGeom prst="rect">
            <a:avLst/>
          </a:prstGeom>
          <a:solidFill>
            <a:schemeClr val="accent4">
              <a:lumMod val="40000"/>
              <a:lumOff val="60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39" name="مستطيل 9"/>
          <p:cNvSpPr>
            <a:spLocks noChangeArrowheads="1"/>
          </p:cNvSpPr>
          <p:nvPr/>
        </p:nvSpPr>
        <p:spPr bwMode="auto">
          <a:xfrm>
            <a:off x="3952876" y="3948113"/>
            <a:ext cx="2214563" cy="373062"/>
          </a:xfrm>
          <a:prstGeom prst="rect">
            <a:avLst/>
          </a:prstGeom>
          <a:solidFill>
            <a:schemeClr val="accent4">
              <a:lumMod val="40000"/>
              <a:lumOff val="60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40" name="مستطيل 9"/>
          <p:cNvSpPr>
            <a:spLocks noChangeArrowheads="1"/>
          </p:cNvSpPr>
          <p:nvPr/>
        </p:nvSpPr>
        <p:spPr bwMode="auto">
          <a:xfrm>
            <a:off x="5178426" y="5016501"/>
            <a:ext cx="2214563" cy="371475"/>
          </a:xfrm>
          <a:prstGeom prst="rect">
            <a:avLst/>
          </a:prstGeom>
          <a:solidFill>
            <a:schemeClr val="accent2">
              <a:lumMod val="60000"/>
              <a:lumOff val="40000"/>
            </a:schemeClr>
          </a:solidFill>
          <a:ln w="9525" algn="ctr">
            <a:solidFill>
              <a:schemeClr val="tx1"/>
            </a:solidFill>
            <a:round/>
            <a:headEnd/>
            <a:tailEnd/>
          </a:ln>
        </p:spPr>
        <p:txBody>
          <a:bodyPr/>
          <a:lstStyle/>
          <a:p>
            <a:pPr>
              <a:defRPr/>
            </a:pPr>
            <a:endParaRPr lang="ar-SA">
              <a:latin typeface="Arial" charset="0"/>
              <a:cs typeface="Arial" charset="0"/>
            </a:endParaRPr>
          </a:p>
        </p:txBody>
      </p:sp>
      <p:sp>
        <p:nvSpPr>
          <p:cNvPr id="57359" name="مستطيل 9"/>
          <p:cNvSpPr>
            <a:spLocks noChangeArrowheads="1"/>
          </p:cNvSpPr>
          <p:nvPr/>
        </p:nvSpPr>
        <p:spPr bwMode="auto">
          <a:xfrm>
            <a:off x="5186363" y="5951538"/>
            <a:ext cx="2214562" cy="373062"/>
          </a:xfrm>
          <a:prstGeom prst="rect">
            <a:avLst/>
          </a:prstGeom>
          <a:solidFill>
            <a:srgbClr val="FF00FF"/>
          </a:solidFill>
          <a:ln w="9525" algn="ctr">
            <a:solidFill>
              <a:schemeClr val="tx1"/>
            </a:solidFill>
            <a:round/>
            <a:headEnd/>
            <a:tailEnd/>
          </a:ln>
        </p:spPr>
        <p:txBody>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7360" name="مربع نص 17"/>
          <p:cNvSpPr txBox="1">
            <a:spLocks noChangeArrowheads="1"/>
          </p:cNvSpPr>
          <p:nvPr/>
        </p:nvSpPr>
        <p:spPr bwMode="auto">
          <a:xfrm>
            <a:off x="6688138" y="3970339"/>
            <a:ext cx="1928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latin typeface="Arial" panose="020B0604020202020204" pitchFamily="34" charset="0"/>
                <a:cs typeface="PT Bold Heading" panose="02010400000000000000" pitchFamily="2" charset="-78"/>
              </a:rPr>
              <a:t>تحديد الرسالة الإعلانية</a:t>
            </a:r>
          </a:p>
        </p:txBody>
      </p:sp>
      <p:sp>
        <p:nvSpPr>
          <p:cNvPr id="57361" name="مربع نص 17"/>
          <p:cNvSpPr txBox="1">
            <a:spLocks noChangeArrowheads="1"/>
          </p:cNvSpPr>
          <p:nvPr/>
        </p:nvSpPr>
        <p:spPr bwMode="auto">
          <a:xfrm>
            <a:off x="3952876" y="3967164"/>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latin typeface="Arial" panose="020B0604020202020204" pitchFamily="34" charset="0"/>
                <a:cs typeface="PT Bold Heading" panose="02010400000000000000" pitchFamily="2" charset="-78"/>
              </a:rPr>
              <a:t>وضع خطة وسائل النشر</a:t>
            </a:r>
          </a:p>
        </p:txBody>
      </p:sp>
      <p:sp>
        <p:nvSpPr>
          <p:cNvPr id="57362" name="مربع نص 17"/>
          <p:cNvSpPr txBox="1">
            <a:spLocks noChangeArrowheads="1"/>
          </p:cNvSpPr>
          <p:nvPr/>
        </p:nvSpPr>
        <p:spPr bwMode="auto">
          <a:xfrm>
            <a:off x="5319713" y="5049839"/>
            <a:ext cx="1928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dirty="0">
                <a:latin typeface="Arial" panose="020B0604020202020204" pitchFamily="34" charset="0"/>
                <a:cs typeface="PT Bold Heading" panose="02010400000000000000" pitchFamily="2" charset="-78"/>
              </a:rPr>
              <a:t>تنفيذ الحملة الإعلانية</a:t>
            </a:r>
          </a:p>
        </p:txBody>
      </p:sp>
      <p:sp>
        <p:nvSpPr>
          <p:cNvPr id="57363" name="مربع نص 17"/>
          <p:cNvSpPr txBox="1">
            <a:spLocks noChangeArrowheads="1"/>
          </p:cNvSpPr>
          <p:nvPr/>
        </p:nvSpPr>
        <p:spPr bwMode="auto">
          <a:xfrm>
            <a:off x="5186364" y="5986464"/>
            <a:ext cx="2187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1600">
                <a:latin typeface="Arial" panose="020B0604020202020204" pitchFamily="34" charset="0"/>
                <a:cs typeface="PT Bold Heading" panose="02010400000000000000" pitchFamily="2" charset="-78"/>
              </a:rPr>
              <a:t>تقييم فعالية الحملة</a:t>
            </a:r>
          </a:p>
        </p:txBody>
      </p:sp>
      <p:cxnSp>
        <p:nvCxnSpPr>
          <p:cNvPr id="5" name="Straight Arrow Connector 4"/>
          <p:cNvCxnSpPr>
            <a:endCxn id="15385" idx="0"/>
          </p:cNvCxnSpPr>
          <p:nvPr/>
        </p:nvCxnSpPr>
        <p:spPr>
          <a:xfrm>
            <a:off x="6280151" y="2154238"/>
            <a:ext cx="4763" cy="3540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5385" idx="2"/>
            <a:endCxn id="57354" idx="0"/>
          </p:cNvCxnSpPr>
          <p:nvPr/>
        </p:nvCxnSpPr>
        <p:spPr>
          <a:xfrm>
            <a:off x="6284913" y="2879726"/>
            <a:ext cx="0" cy="3524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0" idx="2"/>
            <a:endCxn id="57359" idx="0"/>
          </p:cNvCxnSpPr>
          <p:nvPr/>
        </p:nvCxnSpPr>
        <p:spPr>
          <a:xfrm>
            <a:off x="6284914" y="5387976"/>
            <a:ext cx="9525" cy="5635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7354" idx="2"/>
            <a:endCxn id="38" idx="0"/>
          </p:cNvCxnSpPr>
          <p:nvPr/>
        </p:nvCxnSpPr>
        <p:spPr>
          <a:xfrm>
            <a:off x="6284914" y="3605213"/>
            <a:ext cx="1368425" cy="342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7354" idx="2"/>
            <a:endCxn id="39" idx="0"/>
          </p:cNvCxnSpPr>
          <p:nvPr/>
        </p:nvCxnSpPr>
        <p:spPr>
          <a:xfrm flipH="1">
            <a:off x="5060951" y="3605213"/>
            <a:ext cx="1223963" cy="342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8" idx="2"/>
          </p:cNvCxnSpPr>
          <p:nvPr/>
        </p:nvCxnSpPr>
        <p:spPr>
          <a:xfrm flipH="1">
            <a:off x="6383338" y="4321176"/>
            <a:ext cx="1270000" cy="6953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9" idx="2"/>
          </p:cNvCxnSpPr>
          <p:nvPr/>
        </p:nvCxnSpPr>
        <p:spPr>
          <a:xfrm>
            <a:off x="5060950" y="4321176"/>
            <a:ext cx="1106488" cy="6953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2" name="Text Box 8"/>
          <p:cNvSpPr txBox="1">
            <a:spLocks noChangeArrowheads="1"/>
          </p:cNvSpPr>
          <p:nvPr/>
        </p:nvSpPr>
        <p:spPr bwMode="auto">
          <a:xfrm>
            <a:off x="304800" y="1532067"/>
            <a:ext cx="3415393" cy="2246769"/>
          </a:xfrm>
          <a:prstGeom prst="rect">
            <a:avLst/>
          </a:prstGeom>
          <a:solidFill>
            <a:schemeClr val="accent1">
              <a:lumMod val="40000"/>
              <a:lumOff val="60000"/>
            </a:schemeClr>
          </a:solidFill>
          <a:ln w="38100">
            <a:solidFill>
              <a:srgbClr val="0070C0"/>
            </a:solidFill>
            <a:miter lim="800000"/>
            <a:headEnd/>
            <a:tailEnd/>
          </a:ln>
          <a:effectLst/>
        </p:spPr>
        <p:txBody>
          <a:bodyPr wrap="square">
            <a:spAutoFit/>
          </a:bodyPr>
          <a:lstStyle/>
          <a:p>
            <a:pPr algn="r">
              <a:defRPr/>
            </a:pPr>
            <a:r>
              <a:rPr lang="ar-SA" sz="28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الحملة </a:t>
            </a:r>
            <a:r>
              <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الإعلانية</a:t>
            </a:r>
          </a:p>
          <a:p>
            <a:pPr algn="r">
              <a:defRPr/>
            </a:pPr>
            <a:r>
              <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 </a:t>
            </a:r>
            <a:r>
              <a:rPr lang="ar-SA" sz="2800" b="1" dirty="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هي مجموعة من الإعلانات ذات رسائل موحدة توجه إلى جمهور معين لتحقيق أهداف تسويقية </a:t>
            </a:r>
            <a:r>
              <a:rPr lang="ar-SA" sz="2800" b="1" dirty="0" err="1">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وبيعية</a:t>
            </a:r>
            <a:r>
              <a:rPr lang="ar-SA" sz="2800" b="1" dirty="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 </a:t>
            </a:r>
            <a:r>
              <a:rPr lang="ar-SA" sz="2800" b="1" dirty="0" smtClean="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rPr>
              <a:t>محددة</a:t>
            </a:r>
            <a:endParaRPr lang="en-US" sz="2800" b="1" dirty="0">
              <a:solidFill>
                <a:schemeClr val="accent2">
                  <a:lumMod val="75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9243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77774"/>
            <a:ext cx="7766936" cy="1063192"/>
          </a:xfrm>
        </p:spPr>
        <p:txBody>
          <a:bodyPr/>
          <a:lstStyle/>
          <a:p>
            <a:pPr algn="ctr"/>
            <a:r>
              <a:rPr lang="ar-SA" b="1" dirty="0" smtClean="0">
                <a:solidFill>
                  <a:srgbClr val="002060"/>
                </a:solidFill>
                <a:latin typeface="Arial" panose="020B0604020202020204" pitchFamily="34" charset="0"/>
                <a:cs typeface="Arial" panose="020B0604020202020204" pitchFamily="34" charset="0"/>
              </a:rPr>
              <a:t>الترويج</a:t>
            </a:r>
            <a:endParaRPr lang="ar-SA"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2897109"/>
            <a:ext cx="7766936" cy="2250623"/>
          </a:xfrm>
        </p:spPr>
        <p:txBody>
          <a:bodyPr>
            <a:normAutofit/>
          </a:bodyPr>
          <a:lstStyle/>
          <a:p>
            <a:pPr algn="ctr"/>
            <a:r>
              <a:rPr lang="ar-SA" sz="3600" dirty="0" smtClean="0">
                <a:solidFill>
                  <a:srgbClr val="002060"/>
                </a:solidFill>
                <a:latin typeface="Arial" panose="020B0604020202020204" pitchFamily="34" charset="0"/>
                <a:cs typeface="Arial" panose="020B0604020202020204" pitchFamily="34" charset="0"/>
              </a:rPr>
              <a:t>مجموعة الاتصالات التي يجريها المنتج بالمشترين المرتقبين بغرض تعريفهم وإقناعهم بالسلع والخدمات المنتجة ودفعهم للشراء. </a:t>
            </a:r>
            <a:endParaRPr lang="ar-SA"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531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1"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2"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3"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4"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8375"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95413" y="409794"/>
            <a:ext cx="6572250" cy="584775"/>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2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58377"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370114" y="1309291"/>
            <a:ext cx="9372599" cy="5056769"/>
          </a:xfrm>
          <a:prstGeom prst="rect">
            <a:avLst/>
          </a:prstGeom>
          <a:ln w="38100">
            <a:solidFill>
              <a:schemeClr val="accent2">
                <a:lumMod val="50000"/>
              </a:schemeClr>
            </a:solidFill>
          </a:ln>
        </p:spPr>
        <p:txBody>
          <a:bodyPr wrap="square">
            <a:spAutoFit/>
          </a:bodyPr>
          <a:lstStyle/>
          <a:p>
            <a:pPr marL="365125" indent="-255588" algn="r" eaLnBrk="0" hangingPunct="0">
              <a:lnSpc>
                <a:spcPts val="100"/>
              </a:lnSpc>
              <a:spcBef>
                <a:spcPts val="400"/>
              </a:spcBef>
              <a:buClr>
                <a:schemeClr val="hlink"/>
              </a:buClr>
              <a:buSzPct val="75000"/>
              <a:defRPr/>
            </a:pPr>
            <a:r>
              <a:rPr lang="ar-SA" sz="24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365125" indent="-255588" algn="r" eaLnBrk="0" hangingPunct="0">
              <a:lnSpc>
                <a:spcPts val="100"/>
              </a:lnSpc>
              <a:spcBef>
                <a:spcPts val="400"/>
              </a:spcBef>
              <a:buClr>
                <a:schemeClr val="hlink"/>
              </a:buClr>
              <a:buSzPct val="75000"/>
              <a:defRPr/>
            </a:pPr>
            <a:endParaRPr lang="ar-SA" sz="24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eaLnBrk="0" hangingPunct="0">
              <a:lnSpc>
                <a:spcPct val="120000"/>
              </a:lnSpc>
              <a:spcBef>
                <a:spcPts val="400"/>
              </a:spcBef>
              <a:buClr>
                <a:schemeClr val="hlink"/>
              </a:buClr>
              <a:buSzPct val="75000"/>
              <a:defRPr/>
            </a:pPr>
            <a:r>
              <a:rPr lang="ar-SA" sz="24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1- تحديد الجهور المستهدف: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أي الجمهور الذي يستهدفه الإعلان، ويتم ذلك من خلال تجزئة السوق لتحديد </a:t>
            </a:r>
            <a:r>
              <a:rPr lang="ar-SA" sz="2400" b="1" dirty="0" smtClean="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السوق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المستهدف والتعرف على خصائصه والعوامل المؤثرة على قراراته الشرائية بهدف تحديد المزيج الإعلاني المناسب واختيار وسائل النشر المناسبة وتصميم الرسالة المناسبة المؤثرة على هذا الجمهور المستهدف.</a:t>
            </a:r>
          </a:p>
          <a:p>
            <a:pPr marL="109537" algn="r" eaLnBrk="0" hangingPunct="0">
              <a:spcBef>
                <a:spcPts val="400"/>
              </a:spcBef>
              <a:buClr>
                <a:schemeClr val="hlink"/>
              </a:buClr>
              <a:buSzPct val="75000"/>
              <a:defRPr/>
            </a:pPr>
            <a:endPar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eaLnBrk="0" hangingPunct="0">
              <a:lnSpc>
                <a:spcPct val="120000"/>
              </a:lnSpc>
              <a:spcBef>
                <a:spcPts val="400"/>
              </a:spcBef>
              <a:buClr>
                <a:schemeClr val="hlink"/>
              </a:buClr>
              <a:buSzPct val="75000"/>
              <a:defRPr/>
            </a:pPr>
            <a:r>
              <a:rPr lang="ar-SA" sz="24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2- تحديد الأهداف الإعلانية: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الأهداف التي تعد من أجلها الحملة الإعلانية. ويجب أن يكون تكون هذه الأهداف واضحة وسهل قياسها ، حتى يمكن تقييم فعالية الحملة في تحقيق أهدافها بعد تنفيذها. مثل:</a:t>
            </a:r>
          </a:p>
          <a:p>
            <a:pPr marL="852487" lvl="1" indent="-285750" algn="r" rtl="1" eaLnBrk="0" hangingPunct="0">
              <a:spcBef>
                <a:spcPts val="400"/>
              </a:spcBef>
              <a:buClr>
                <a:schemeClr val="hlink"/>
              </a:buClr>
              <a:buSzPct val="75000"/>
              <a:buFontTx/>
              <a:buChar char="-"/>
              <a:defRPr/>
            </a:pPr>
            <a:r>
              <a:rPr lang="ar-SA" sz="2400" b="1"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زيادة المبيعات الشهرية من 50 ألف جنيه إلى 75 ألف جنيه خلال السنة</a:t>
            </a:r>
          </a:p>
          <a:p>
            <a:pPr marL="852487" lvl="1" indent="-285750" algn="r" rtl="1" eaLnBrk="0" hangingPunct="0">
              <a:spcBef>
                <a:spcPts val="400"/>
              </a:spcBef>
              <a:buClr>
                <a:schemeClr val="hlink"/>
              </a:buClr>
              <a:buSzPct val="75000"/>
              <a:buFontTx/>
              <a:buChar char="-"/>
              <a:defRPr/>
            </a:pPr>
            <a:r>
              <a:rPr lang="ar-SA" sz="2400" b="1"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زيادة الحصة السوقية من 2% إلى 5% خلال 3 سنوات</a:t>
            </a:r>
          </a:p>
          <a:p>
            <a:pPr marL="852487" lvl="1" indent="-285750" algn="r" rtl="1" eaLnBrk="0" hangingPunct="0">
              <a:spcBef>
                <a:spcPts val="400"/>
              </a:spcBef>
              <a:buClr>
                <a:schemeClr val="hlink"/>
              </a:buClr>
              <a:buSzPct val="75000"/>
              <a:buFontTx/>
              <a:buChar char="-"/>
              <a:defRPr/>
            </a:pPr>
            <a:r>
              <a:rPr lang="ar-SA" sz="2400" b="1" dirty="0">
                <a:solidFill>
                  <a:srgbClr val="00B050"/>
                </a:solidFill>
                <a:effectLst>
                  <a:outerShdw blurRad="38100" dist="38100" dir="2700000" algn="tl">
                    <a:srgbClr val="000000"/>
                  </a:outerShdw>
                </a:effectLst>
                <a:latin typeface="Arial" panose="020B0604020202020204" pitchFamily="34" charset="0"/>
                <a:cs typeface="Arial" panose="020B0604020202020204" pitchFamily="34" charset="0"/>
              </a:rPr>
              <a:t>زيادة معرفة الجمهور بخصائصه واستخدامات السلعة (أكبر صعوبة في القياس)</a:t>
            </a:r>
          </a:p>
        </p:txBody>
      </p:sp>
    </p:spTree>
    <p:extLst>
      <p:ext uri="{BB962C8B-B14F-4D97-AF65-F5344CB8AC3E}">
        <p14:creationId xmlns:p14="http://schemas.microsoft.com/office/powerpoint/2010/main" val="26090813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5"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6"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7"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8"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59399"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95413" y="331212"/>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2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sz="3600" dirty="0"/>
              <a:t>تخطيط الحملات الإعلانية</a:t>
            </a:r>
            <a:endParaRPr lang="en-US" sz="3600" dirty="0"/>
          </a:p>
        </p:txBody>
      </p:sp>
      <p:sp>
        <p:nvSpPr>
          <p:cNvPr id="59401"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304801" y="1077119"/>
            <a:ext cx="9263742" cy="1261884"/>
          </a:xfrm>
          <a:prstGeom prst="rect">
            <a:avLst/>
          </a:prstGeom>
          <a:solidFill>
            <a:schemeClr val="accent1">
              <a:lumMod val="40000"/>
              <a:lumOff val="60000"/>
            </a:schemeClr>
          </a:solidFill>
          <a:ln w="38100">
            <a:solidFill>
              <a:srgbClr val="0070C0"/>
            </a:solidFill>
            <a:miter lim="800000"/>
            <a:headEnd/>
            <a:tailEnd/>
          </a:ln>
          <a:effectLst/>
        </p:spPr>
        <p:txBody>
          <a:bodyPr wrap="square">
            <a:spAutoFit/>
          </a:bodyPr>
          <a:lstStyle/>
          <a:p>
            <a:pPr algn="r"/>
            <a:r>
              <a:rPr lang="ar-SA" sz="28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 </a:t>
            </a:r>
            <a:r>
              <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3- </a:t>
            </a:r>
            <a:r>
              <a:rPr lang="ar-SA" sz="28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تحديد مخصص الحملة الإعلانية: </a:t>
            </a:r>
            <a:endParaRPr lang="ar-SA" sz="28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endParaRPr>
          </a:p>
          <a:p>
            <a:pPr algn="r"/>
            <a:r>
              <a:rPr lang="ar-SA" sz="24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تحديد </a:t>
            </a:r>
            <a:r>
              <a:rPr lang="ar-SA" sz="24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مقدار الأموال التي تخصص للإنفاق على الحملة الإعلانية خلال فترة زمنية محددة. وتوجد عدة طرق لتحديد مخصص الحملة </a:t>
            </a:r>
            <a:r>
              <a:rPr lang="ar-SA" sz="2400" b="1" dirty="0" smtClean="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rPr>
              <a:t>الإعلانية</a:t>
            </a:r>
            <a:endParaRPr lang="ar-SA" sz="2400" b="1" dirty="0">
              <a:solidFill>
                <a:srgbClr val="002060"/>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graphicFrame>
        <p:nvGraphicFramePr>
          <p:cNvPr id="44" name="جدول 6"/>
          <p:cNvGraphicFramePr>
            <a:graphicFrameLocks noGrp="1"/>
          </p:cNvGraphicFramePr>
          <p:nvPr>
            <p:extLst>
              <p:ext uri="{D42A27DB-BD31-4B8C-83A1-F6EECF244321}">
                <p14:modId xmlns:p14="http://schemas.microsoft.com/office/powerpoint/2010/main" val="3537855578"/>
              </p:ext>
            </p:extLst>
          </p:nvPr>
        </p:nvGraphicFramePr>
        <p:xfrm>
          <a:off x="304800" y="2522636"/>
          <a:ext cx="9263742" cy="4118038"/>
        </p:xfrm>
        <a:graphic>
          <a:graphicData uri="http://schemas.openxmlformats.org/drawingml/2006/table">
            <a:tbl>
              <a:tblPr rtl="1"/>
              <a:tblGrid>
                <a:gridCol w="558258">
                  <a:extLst>
                    <a:ext uri="{9D8B030D-6E8A-4147-A177-3AD203B41FA5}">
                      <a16:colId xmlns:a16="http://schemas.microsoft.com/office/drawing/2014/main" val="20000"/>
                    </a:ext>
                  </a:extLst>
                </a:gridCol>
                <a:gridCol w="1286110">
                  <a:extLst>
                    <a:ext uri="{9D8B030D-6E8A-4147-A177-3AD203B41FA5}">
                      <a16:colId xmlns:a16="http://schemas.microsoft.com/office/drawing/2014/main" val="20001"/>
                    </a:ext>
                  </a:extLst>
                </a:gridCol>
                <a:gridCol w="2025346">
                  <a:extLst>
                    <a:ext uri="{9D8B030D-6E8A-4147-A177-3AD203B41FA5}">
                      <a16:colId xmlns:a16="http://schemas.microsoft.com/office/drawing/2014/main" val="20002"/>
                    </a:ext>
                  </a:extLst>
                </a:gridCol>
                <a:gridCol w="5394028">
                  <a:extLst>
                    <a:ext uri="{9D8B030D-6E8A-4147-A177-3AD203B41FA5}">
                      <a16:colId xmlns:a16="http://schemas.microsoft.com/office/drawing/2014/main" val="20003"/>
                    </a:ext>
                  </a:extLst>
                </a:gridCol>
              </a:tblGrid>
              <a:tr h="647891">
                <a:tc>
                  <a:txBody>
                    <a:bodyPr/>
                    <a:lstStyle/>
                    <a:p>
                      <a:pPr marL="0" marR="0" algn="ctr" rtl="1">
                        <a:lnSpc>
                          <a:spcPct val="115000"/>
                        </a:lnSpc>
                        <a:spcBef>
                          <a:spcPts val="0"/>
                        </a:spcBef>
                        <a:spcAft>
                          <a:spcPts val="0"/>
                        </a:spcAft>
                      </a:pP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solidFill>
                            <a:schemeClr val="accent2">
                              <a:lumMod val="50000"/>
                            </a:schemeClr>
                          </a:solidFill>
                          <a:latin typeface="Calibri"/>
                          <a:ea typeface="Calibri"/>
                          <a:cs typeface="PT Bold Heading" pitchFamily="2" charset="-78"/>
                        </a:rPr>
                        <a:t>الطريقة</a:t>
                      </a: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solidFill>
                            <a:schemeClr val="accent2">
                              <a:lumMod val="50000"/>
                            </a:schemeClr>
                          </a:solidFill>
                          <a:latin typeface="Calibri"/>
                          <a:ea typeface="Calibri"/>
                          <a:cs typeface="PT Bold Heading" pitchFamily="2" charset="-78"/>
                        </a:rPr>
                        <a:t>المزايا</a:t>
                      </a: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400" dirty="0" smtClean="0">
                          <a:solidFill>
                            <a:schemeClr val="accent2">
                              <a:lumMod val="50000"/>
                            </a:schemeClr>
                          </a:solidFill>
                          <a:latin typeface="Calibri"/>
                          <a:ea typeface="Calibri"/>
                          <a:cs typeface="PT Bold Heading" pitchFamily="2" charset="-78"/>
                        </a:rPr>
                        <a:t>العيوب</a:t>
                      </a:r>
                      <a:endParaRPr lang="en-US" sz="24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51559">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1</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tabLst>
                          <a:tab pos="1170940" algn="l"/>
                        </a:tabLst>
                      </a:pPr>
                      <a:endParaRPr lang="ar-SA" sz="1600" dirty="0" smtClean="0">
                        <a:solidFill>
                          <a:schemeClr val="accent2">
                            <a:lumMod val="50000"/>
                          </a:schemeClr>
                        </a:solidFill>
                        <a:latin typeface="Calibri"/>
                        <a:ea typeface="Calibri"/>
                        <a:cs typeface="PT Bold Heading" pitchFamily="2" charset="-78"/>
                      </a:endParaRPr>
                    </a:p>
                    <a:p>
                      <a:pPr marL="0" marR="0" algn="ctr" rtl="1">
                        <a:lnSpc>
                          <a:spcPct val="115000"/>
                        </a:lnSpc>
                        <a:spcBef>
                          <a:spcPts val="0"/>
                        </a:spcBef>
                        <a:spcAft>
                          <a:spcPts val="0"/>
                        </a:spcAft>
                        <a:tabLst>
                          <a:tab pos="1170940" algn="l"/>
                        </a:tabLst>
                      </a:pPr>
                      <a:r>
                        <a:rPr lang="ar-SA" sz="1600" dirty="0" smtClean="0">
                          <a:solidFill>
                            <a:schemeClr val="accent2">
                              <a:lumMod val="50000"/>
                            </a:schemeClr>
                          </a:solidFill>
                          <a:latin typeface="Calibri"/>
                          <a:ea typeface="Calibri"/>
                          <a:cs typeface="PT Bold Heading" pitchFamily="2" charset="-78"/>
                        </a:rPr>
                        <a:t>نسبة من المبيعات</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1450" marR="0" indent="-171450"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السهولة</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انخفاض</a:t>
                      </a:r>
                      <a:r>
                        <a:rPr lang="ar-SA" sz="1200" baseline="0" dirty="0" smtClean="0">
                          <a:solidFill>
                            <a:schemeClr val="accent2">
                              <a:lumMod val="50000"/>
                            </a:schemeClr>
                          </a:solidFill>
                          <a:latin typeface="Calibri"/>
                          <a:ea typeface="Calibri"/>
                          <a:cs typeface="PT Bold Heading" pitchFamily="2" charset="-78"/>
                        </a:rPr>
                        <a:t> المبيعات يؤدي إلى انخفاض المخصص بالرغم من أن المصلحة قد تكون زيادة المخصص</a:t>
                      </a:r>
                    </a:p>
                    <a:p>
                      <a:pPr marL="171450" marR="0" indent="-171450" algn="just" rtl="1">
                        <a:lnSpc>
                          <a:spcPct val="115000"/>
                        </a:lnSpc>
                        <a:spcBef>
                          <a:spcPts val="0"/>
                        </a:spcBef>
                        <a:spcAft>
                          <a:spcPts val="0"/>
                        </a:spcAft>
                        <a:buFontTx/>
                        <a:buChar char="-"/>
                      </a:pPr>
                      <a:r>
                        <a:rPr lang="ar-SA" sz="1200" baseline="0" dirty="0" smtClean="0">
                          <a:solidFill>
                            <a:schemeClr val="accent2">
                              <a:lumMod val="50000"/>
                            </a:schemeClr>
                          </a:solidFill>
                          <a:latin typeface="Calibri"/>
                          <a:ea typeface="Calibri"/>
                          <a:cs typeface="PT Bold Heading" pitchFamily="2" charset="-78"/>
                        </a:rPr>
                        <a:t>يلاحظ انخفاض مخصص الحملة الإعلانية للسلع الصناعية كنسبة من المبيعات على عكس السلع الاستهلاكية بسبب أن العنصر الهام في السلع الصناعية ليس الإعلان وإنما البيع الشخصي. أما في السلع الاستهلاكية فالعنصر الهام هو الإعلان </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6092">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2</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dirty="0" smtClean="0">
                          <a:solidFill>
                            <a:schemeClr val="accent2">
                              <a:lumMod val="50000"/>
                            </a:schemeClr>
                          </a:solidFill>
                          <a:latin typeface="Calibri"/>
                          <a:ea typeface="Calibri"/>
                          <a:cs typeface="PT Bold Heading" pitchFamily="2" charset="-78"/>
                        </a:rPr>
                        <a:t>على أساس ما ينفقه المنافسون</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eaLnBrk="1" latinLnBrk="0" hangingPunct="1">
                        <a:lnSpc>
                          <a:spcPct val="115000"/>
                        </a:lnSpc>
                        <a:spcBef>
                          <a:spcPts val="0"/>
                        </a:spcBef>
                        <a:spcAft>
                          <a:spcPts val="0"/>
                        </a:spcAft>
                        <a:buFontTx/>
                        <a:buChar char="-"/>
                      </a:pPr>
                      <a:endParaRPr kumimoji="0" lang="ar-SA" sz="1200" kern="1200" dirty="0" smtClean="0">
                        <a:solidFill>
                          <a:schemeClr val="accent2">
                            <a:lumMod val="50000"/>
                          </a:schemeClr>
                        </a:solidFill>
                        <a:latin typeface="Calibri"/>
                        <a:ea typeface="Calibri"/>
                        <a:cs typeface="PT Bold Heading" pitchFamily="2" charset="-78"/>
                      </a:endParaRPr>
                    </a:p>
                    <a:p>
                      <a:pPr marL="171450" marR="0" indent="-171450" algn="just" rtl="1" eaLnBrk="1" latinLnBrk="0" hangingPunct="1">
                        <a:lnSpc>
                          <a:spcPct val="115000"/>
                        </a:lnSpc>
                        <a:spcBef>
                          <a:spcPts val="0"/>
                        </a:spcBef>
                        <a:spcAft>
                          <a:spcPts val="0"/>
                        </a:spcAft>
                        <a:buFontTx/>
                        <a:buChar char="-"/>
                      </a:pPr>
                      <a:r>
                        <a:rPr kumimoji="0" lang="ar-SA" sz="1200" kern="1200" dirty="0" smtClean="0">
                          <a:solidFill>
                            <a:schemeClr val="accent2">
                              <a:lumMod val="50000"/>
                            </a:schemeClr>
                          </a:solidFill>
                          <a:latin typeface="Calibri"/>
                          <a:ea typeface="Calibri"/>
                          <a:cs typeface="PT Bold Heading" pitchFamily="2" charset="-78"/>
                        </a:rPr>
                        <a:t>مواجهة المنافسة</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صعوبة الحصول</a:t>
                      </a:r>
                      <a:r>
                        <a:rPr lang="ar-SA" sz="1200" baseline="0" dirty="0" smtClean="0">
                          <a:solidFill>
                            <a:schemeClr val="accent2">
                              <a:lumMod val="50000"/>
                            </a:schemeClr>
                          </a:solidFill>
                          <a:latin typeface="Calibri"/>
                          <a:ea typeface="Calibri"/>
                          <a:cs typeface="PT Bold Heading" pitchFamily="2" charset="-78"/>
                        </a:rPr>
                        <a:t> على معلومات عن مخصصات المنافسين</a:t>
                      </a:r>
                    </a:p>
                    <a:p>
                      <a:pPr marL="171450" marR="0" indent="-171450" algn="just" rtl="1">
                        <a:lnSpc>
                          <a:spcPct val="115000"/>
                        </a:lnSpc>
                        <a:spcBef>
                          <a:spcPts val="0"/>
                        </a:spcBef>
                        <a:spcAft>
                          <a:spcPts val="0"/>
                        </a:spcAft>
                        <a:buFontTx/>
                        <a:buChar char="-"/>
                      </a:pPr>
                      <a:r>
                        <a:rPr lang="ar-SA" sz="1200" baseline="0" dirty="0" smtClean="0">
                          <a:solidFill>
                            <a:schemeClr val="accent2">
                              <a:lumMod val="50000"/>
                            </a:schemeClr>
                          </a:solidFill>
                          <a:latin typeface="Calibri"/>
                          <a:ea typeface="Calibri"/>
                          <a:cs typeface="PT Bold Heading" pitchFamily="2" charset="-78"/>
                        </a:rPr>
                        <a:t>اتباع المنافسين لمزيج ترويجي ذو أهمية نسبية مختلفة. فقد يعتمد المنافس على البيع الشخصي بشكل أكبر وتخفيض ميزانية الإعلان.</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41186">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3</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dirty="0" smtClean="0">
                          <a:solidFill>
                            <a:schemeClr val="accent2">
                              <a:lumMod val="50000"/>
                            </a:schemeClr>
                          </a:solidFill>
                          <a:latin typeface="Calibri"/>
                          <a:ea typeface="Calibri"/>
                          <a:cs typeface="PT Bold Heading" pitchFamily="2" charset="-78"/>
                        </a:rPr>
                        <a:t>على أساس القدرة المالية للمنشأة</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6213" marR="0" indent="-176213" algn="just"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6213" marR="0" indent="-176213"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مراعاة ظروف المنشأة المالية عند تحديد ميزانية الإعلان</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1450" marR="0" indent="-171450" algn="r"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غير منهجية</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41248">
                <a:tc>
                  <a:txBody>
                    <a:bodyPr/>
                    <a:lstStyle/>
                    <a:p>
                      <a:pPr marL="0" marR="0" algn="ctr" rtl="1">
                        <a:lnSpc>
                          <a:spcPct val="115000"/>
                        </a:lnSpc>
                        <a:spcBef>
                          <a:spcPts val="0"/>
                        </a:spcBef>
                        <a:spcAft>
                          <a:spcPts val="0"/>
                        </a:spcAft>
                      </a:pPr>
                      <a:r>
                        <a:rPr lang="ar-SA" sz="1800" dirty="0" smtClean="0">
                          <a:latin typeface="Calibri"/>
                          <a:ea typeface="Calibri"/>
                          <a:cs typeface="PT Bold Heading" pitchFamily="2" charset="-78"/>
                        </a:rPr>
                        <a:t>4</a:t>
                      </a:r>
                      <a:endParaRPr lang="en-US" sz="1800" dirty="0">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dirty="0" smtClean="0">
                          <a:solidFill>
                            <a:schemeClr val="accent2">
                              <a:lumMod val="50000"/>
                            </a:schemeClr>
                          </a:solidFill>
                          <a:latin typeface="Calibri"/>
                          <a:ea typeface="Calibri"/>
                          <a:cs typeface="PT Bold Heading" pitchFamily="2" charset="-78"/>
                        </a:rPr>
                        <a:t>على أساس المهام الإعلانية</a:t>
                      </a:r>
                      <a:endParaRPr lang="en-US" sz="16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6213" marR="0" indent="-176213" algn="just"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طريقة واقعية تعتمد على ما تريد الشركة</a:t>
                      </a:r>
                      <a:r>
                        <a:rPr lang="ar-SA" sz="1200" baseline="0" dirty="0" smtClean="0">
                          <a:solidFill>
                            <a:schemeClr val="accent2">
                              <a:lumMod val="50000"/>
                            </a:schemeClr>
                          </a:solidFill>
                          <a:latin typeface="Calibri"/>
                          <a:ea typeface="Calibri"/>
                          <a:cs typeface="PT Bold Heading" pitchFamily="2" charset="-78"/>
                        </a:rPr>
                        <a:t> عمله وتكلفته. ويصبح المجموع في النهاية هو المخصص</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indent="-171450" algn="r" rtl="1">
                        <a:lnSpc>
                          <a:spcPct val="115000"/>
                        </a:lnSpc>
                        <a:spcBef>
                          <a:spcPts val="0"/>
                        </a:spcBef>
                        <a:spcAft>
                          <a:spcPts val="0"/>
                        </a:spcAft>
                        <a:buFontTx/>
                        <a:buChar char="-"/>
                      </a:pPr>
                      <a:endParaRPr lang="ar-SA" sz="1200" dirty="0" smtClean="0">
                        <a:solidFill>
                          <a:schemeClr val="accent2">
                            <a:lumMod val="50000"/>
                          </a:schemeClr>
                        </a:solidFill>
                        <a:latin typeface="Calibri"/>
                        <a:ea typeface="Calibri"/>
                        <a:cs typeface="PT Bold Heading" pitchFamily="2" charset="-78"/>
                      </a:endParaRPr>
                    </a:p>
                    <a:p>
                      <a:pPr marL="171450" marR="0" indent="-171450" algn="r" rtl="1">
                        <a:lnSpc>
                          <a:spcPct val="115000"/>
                        </a:lnSpc>
                        <a:spcBef>
                          <a:spcPts val="0"/>
                        </a:spcBef>
                        <a:spcAft>
                          <a:spcPts val="0"/>
                        </a:spcAft>
                        <a:buFontTx/>
                        <a:buChar char="-"/>
                      </a:pPr>
                      <a:r>
                        <a:rPr lang="ar-SA" sz="1200" dirty="0" smtClean="0">
                          <a:solidFill>
                            <a:schemeClr val="accent2">
                              <a:lumMod val="50000"/>
                            </a:schemeClr>
                          </a:solidFill>
                          <a:latin typeface="Calibri"/>
                          <a:ea typeface="Calibri"/>
                          <a:cs typeface="PT Bold Heading" pitchFamily="2" charset="-78"/>
                        </a:rPr>
                        <a:t>لا</a:t>
                      </a:r>
                      <a:r>
                        <a:rPr lang="ar-SA" sz="1200" baseline="0" dirty="0" smtClean="0">
                          <a:solidFill>
                            <a:schemeClr val="accent2">
                              <a:lumMod val="50000"/>
                            </a:schemeClr>
                          </a:solidFill>
                          <a:latin typeface="Calibri"/>
                          <a:ea typeface="Calibri"/>
                          <a:cs typeface="PT Bold Heading" pitchFamily="2" charset="-78"/>
                        </a:rPr>
                        <a:t> تراعي قدرة المنشأة المالية</a:t>
                      </a:r>
                      <a:endParaRPr lang="en-US" sz="1200" dirty="0">
                        <a:solidFill>
                          <a:schemeClr val="accent2">
                            <a:lumMod val="50000"/>
                          </a:schemeClr>
                        </a:solidFill>
                        <a:latin typeface="Calibri"/>
                        <a:ea typeface="Calibri"/>
                        <a:cs typeface="PT Bold Heading" pitchFamily="2" charset="-7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923440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19"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0"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1"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2"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0423"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658031" y="563961"/>
            <a:ext cx="6572250" cy="646112"/>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34" name="مستطيل 3"/>
          <p:cNvSpPr/>
          <p:nvPr/>
        </p:nvSpPr>
        <p:spPr>
          <a:xfrm>
            <a:off x="380999" y="1815306"/>
            <a:ext cx="8958943" cy="2893613"/>
          </a:xfrm>
          <a:prstGeom prst="rect">
            <a:avLst/>
          </a:prstGeom>
          <a:solidFill>
            <a:schemeClr val="bg1"/>
          </a:solidFill>
          <a:ln w="38100">
            <a:solidFill>
              <a:schemeClr val="accent2">
                <a:lumMod val="50000"/>
              </a:schemeClr>
            </a:solidFill>
          </a:ln>
        </p:spPr>
        <p:txBody>
          <a:bodyPr wrap="square">
            <a:spAutoFit/>
          </a:bodyPr>
          <a:lstStyle/>
          <a:p>
            <a:pPr marL="365125" indent="-255588" algn="just"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a:t>
            </a:r>
          </a:p>
          <a:p>
            <a:pPr marL="109537" algn="just" rtl="1" eaLnBrk="0" hangingPunct="0">
              <a:spcBef>
                <a:spcPts val="400"/>
              </a:spcBef>
              <a:buClr>
                <a:schemeClr val="hlink"/>
              </a:buClr>
              <a:buSzPct val="75000"/>
              <a:defRPr/>
            </a:pPr>
            <a:r>
              <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4- تحديد الرسالة الإعلانية: </a:t>
            </a:r>
          </a:p>
          <a:p>
            <a:pPr algn="just" rtl="1">
              <a:spcBef>
                <a:spcPts val="400"/>
              </a:spcBef>
              <a:buClr>
                <a:schemeClr val="hlink"/>
              </a:buClr>
              <a:buSzPct val="75000"/>
              <a:defRPr/>
            </a:pPr>
            <a:r>
              <a:rPr lang="ar-SA" sz="32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المقصود </a:t>
            </a:r>
            <a:r>
              <a:rPr lang="ar-SA" sz="32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بالرسالة الإعلانية تلك الرسالة التي يرغب المعلن في نقلها للجمهور المستهدف. وتصمم الرسالة للتأثير في الجمهور المستهدف من أجل تحقيق الهدف من الإعلان، لذا يجب أن تراعى خصائص المستهلك المستهدف جيداً حتى تحدث التأثير المطلوب. </a:t>
            </a:r>
          </a:p>
          <a:p>
            <a:pPr algn="just">
              <a:lnSpc>
                <a:spcPct val="20000"/>
              </a:lnSpc>
              <a:spcBef>
                <a:spcPts val="400"/>
              </a:spcBef>
              <a:buClr>
                <a:schemeClr val="hlink"/>
              </a:buClr>
              <a:buSzPct val="75000"/>
              <a:defRPr/>
            </a:pPr>
            <a:endPar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5687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67"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68"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69"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70"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2471"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32140" y="198957"/>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pPr rtl="1"/>
            <a:r>
              <a:rPr lang="ar-SA" dirty="0"/>
              <a:t>تخطيط الحملات الإعلانية</a:t>
            </a:r>
            <a:endParaRPr lang="en-US" dirty="0"/>
          </a:p>
        </p:txBody>
      </p:sp>
      <p:sp>
        <p:nvSpPr>
          <p:cNvPr id="62473"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0" y="994036"/>
            <a:ext cx="9757001" cy="5680016"/>
          </a:xfrm>
          <a:prstGeom prst="rect">
            <a:avLst/>
          </a:prstGeom>
          <a:ln w="38100">
            <a:solidFill>
              <a:schemeClr val="tx2">
                <a:lumMod val="50000"/>
              </a:schemeClr>
            </a:solidFill>
          </a:ln>
        </p:spPr>
        <p:txBody>
          <a:bodyPr wrap="square">
            <a:spAutoFit/>
          </a:bodyPr>
          <a:lstStyle/>
          <a:p>
            <a:pPr marL="365125" indent="-255588" algn="just"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a:t>
            </a:r>
          </a:p>
          <a:p>
            <a:pPr indent="-285750" algn="r" rtl="1">
              <a:lnSpc>
                <a:spcPct val="120000"/>
              </a:lnSpc>
              <a:spcBef>
                <a:spcPts val="400"/>
              </a:spcBef>
              <a:buClr>
                <a:schemeClr val="hlink"/>
              </a:buClr>
              <a:buSzPct val="75000"/>
              <a:buFont typeface="Wingdings" pitchFamily="2" charset="2"/>
              <a:buChar char="q"/>
              <a:defRPr/>
            </a:pPr>
            <a:r>
              <a:rPr lang="ar-SA" sz="36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  شروط </a:t>
            </a:r>
            <a:r>
              <a:rPr lang="ar-SA" sz="36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الرسالة الإعلانية الناجحة:</a:t>
            </a:r>
          </a:p>
          <a:p>
            <a:pPr indent="-233363"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1- </a:t>
            </a:r>
            <a:r>
              <a:rPr lang="ar-SA" sz="28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سهلة </a:t>
            </a: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التصديق: الابتعاد عن المبالغة في المنافع الخاصة </a:t>
            </a:r>
            <a:r>
              <a:rPr lang="ar-SA" sz="2800" b="1" dirty="0" smtClean="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بالمنتج </a:t>
            </a: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حتى يصدق المستهلك الرسالة الإعلانية ويتحقق الهدف منها، لأن المستهلك سيكتشف هذه المبالغة والكذب باستخدامه للمنتج. </a:t>
            </a:r>
          </a:p>
          <a:p>
            <a:pPr indent="-233363"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2- سهولة قراءة وسماع ومشاهدة الإعلان، بمعنى عدم الدخول في تعقيدات لغوية أو استخدام صور بلاغية مثل الكناية أو الاستعارة. </a:t>
            </a:r>
          </a:p>
          <a:p>
            <a:pPr indent="-288925"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3- البساطة في الرسالة وخلق الاهتمام: بساطة الرسالة الإعلانية باستخدام عبارات مألوفة للأفراد. واستخدام الجمل القصيرة والبسيطة بما يؤدي زيادة الاهتمام.</a:t>
            </a:r>
          </a:p>
          <a:p>
            <a:pPr indent="-288925" algn="just" rtl="1">
              <a:lnSpc>
                <a:spcPct val="120000"/>
              </a:lnSpc>
              <a:spcBef>
                <a:spcPts val="400"/>
              </a:spcBef>
              <a:buClr>
                <a:schemeClr val="hlink"/>
              </a:buClr>
              <a:buSzPct val="75000"/>
              <a:defRPr/>
            </a:pPr>
            <a:r>
              <a:rPr lang="ar-SA" sz="2800" b="1" dirty="0">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rPr>
              <a:t>4- أن تعمل كل كلمة في الرسالة على تحقيق هدف محدد، لذا يجب انتقاء الكلمات بعناية (خير الكلام من قل ودل).</a:t>
            </a:r>
          </a:p>
        </p:txBody>
      </p:sp>
    </p:spTree>
    <p:extLst>
      <p:ext uri="{BB962C8B-B14F-4D97-AF65-F5344CB8AC3E}">
        <p14:creationId xmlns:p14="http://schemas.microsoft.com/office/powerpoint/2010/main" val="368150767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1"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2"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3"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4"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3495"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264103" y="315585"/>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rtl="1">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63497" name="AutoShape 8"/>
          <p:cNvSpPr>
            <a:spLocks noChangeArrowheads="1"/>
          </p:cNvSpPr>
          <p:nvPr/>
        </p:nvSpPr>
        <p:spPr bwMode="auto">
          <a:xfrm>
            <a:off x="192088" y="114301"/>
            <a:ext cx="7200901" cy="4772025"/>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4" name="مستطيل 3"/>
          <p:cNvSpPr/>
          <p:nvPr/>
        </p:nvSpPr>
        <p:spPr>
          <a:xfrm>
            <a:off x="315686" y="1555805"/>
            <a:ext cx="9285514" cy="4078552"/>
          </a:xfrm>
          <a:prstGeom prst="rect">
            <a:avLst/>
          </a:prstGeom>
          <a:ln w="38100">
            <a:solidFill>
              <a:schemeClr val="accent2">
                <a:lumMod val="50000"/>
              </a:schemeClr>
            </a:solidFill>
          </a:ln>
        </p:spPr>
        <p:txBody>
          <a:bodyPr wrap="square">
            <a:spAutoFit/>
          </a:bodyPr>
          <a:lstStyle/>
          <a:p>
            <a:pPr marL="365125" indent="-255588" algn="r"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109537" algn="just" rtl="1" eaLnBrk="0" hangingPunct="0">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5- اختيار خطة وسائل النشر: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أي اختيار وسائل النشر التي ستستخدم في الحملة الإعلانية ، وتحديد تواريخ وأوقات ظهور الإعلان في كل وسيلة إعلان. ويتم ذلك بالموازنة بين كل وسيلة، واختيار الوسائل التي يرى المعلن أنها تحقق هدف حملته الإعلانية.</a:t>
            </a:r>
            <a:endParaRPr lang="ar-SA"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endParaRPr lang="ar-SA"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6- تنفيذ الحملة الإعلانية: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بعد تصميم الرسالة الإعلانية وإعداد خطة النشر، تصبح الحملة جاهزة للتنفيذ، بالاتفاق مع الأطراف المشتركة في تنفيذ الحملة مثل:</a:t>
            </a:r>
          </a:p>
          <a:p>
            <a:pPr marL="109537" algn="r" rtl="1" eaLnBrk="0" hangingPunct="0">
              <a:lnSpc>
                <a:spcPct val="50000"/>
              </a:lnSpc>
              <a:spcBef>
                <a:spcPts val="400"/>
              </a:spcBef>
              <a:buClr>
                <a:schemeClr val="hlink"/>
              </a:buClr>
              <a:buSzPct val="75000"/>
              <a:defRPr/>
            </a:pPr>
            <a:r>
              <a:rPr lang="ar-SA" sz="2400" b="1" dirty="0">
                <a:effectLst>
                  <a:outerShdw blurRad="38100" dist="38100" dir="2700000" algn="tl">
                    <a:srgbClr val="000000"/>
                  </a:outerShdw>
                </a:effectLst>
                <a:latin typeface="Arial" panose="020B0604020202020204" pitchFamily="34" charset="0"/>
                <a:cs typeface="Arial" panose="020B0604020202020204" pitchFamily="34" charset="0"/>
              </a:rPr>
              <a:t> </a:t>
            </a:r>
          </a:p>
          <a:p>
            <a:pPr marL="395287" indent="-285750" algn="r" rtl="1" eaLnBrk="0" hangingPunct="0">
              <a:lnSpc>
                <a:spcPct val="80000"/>
              </a:lnSpc>
              <a:spcBef>
                <a:spcPts val="400"/>
              </a:spcBef>
              <a:buClr>
                <a:schemeClr val="hlink"/>
              </a:buClr>
              <a:buSzPct val="75000"/>
              <a:buFontTx/>
              <a:buChar char="-"/>
              <a:defRPr/>
            </a:pPr>
            <a:r>
              <a:rPr lang="ar-SA"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وكالات الإعلان</a:t>
            </a:r>
          </a:p>
          <a:p>
            <a:pPr marL="395287" indent="-285750" algn="r" rtl="1" eaLnBrk="0" hangingPunct="0">
              <a:lnSpc>
                <a:spcPct val="80000"/>
              </a:lnSpc>
              <a:spcBef>
                <a:spcPts val="400"/>
              </a:spcBef>
              <a:buClr>
                <a:schemeClr val="hlink"/>
              </a:buClr>
              <a:buSzPct val="75000"/>
              <a:buFontTx/>
              <a:buChar char="-"/>
              <a:defRPr/>
            </a:pPr>
            <a:r>
              <a:rPr lang="ar-SA"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الصحف والمجلات</a:t>
            </a:r>
          </a:p>
          <a:p>
            <a:pPr marL="395287" indent="-285750" algn="r" rtl="1" eaLnBrk="0" hangingPunct="0">
              <a:lnSpc>
                <a:spcPct val="80000"/>
              </a:lnSpc>
              <a:spcBef>
                <a:spcPts val="400"/>
              </a:spcBef>
              <a:buClr>
                <a:schemeClr val="hlink"/>
              </a:buClr>
              <a:buSzPct val="75000"/>
              <a:buFontTx/>
              <a:buChar char="-"/>
              <a:defRPr/>
            </a:pPr>
            <a:r>
              <a:rPr lang="ar-SA"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المحطات التليفزيونية</a:t>
            </a:r>
          </a:p>
          <a:p>
            <a:pPr marL="109537" algn="r" rtl="1" eaLnBrk="0" hangingPunct="0">
              <a:lnSpc>
                <a:spcPct val="50000"/>
              </a:lnSpc>
              <a:spcBef>
                <a:spcPts val="400"/>
              </a:spcBef>
              <a:buClr>
                <a:schemeClr val="hlink"/>
              </a:buClr>
              <a:buSzPct val="75000"/>
              <a:defRPr/>
            </a:pPr>
            <a:endParaRPr lang="ar-SA"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r>
              <a:rPr lang="ar-SA" b="1" dirty="0">
                <a:effectLst>
                  <a:outerShdw blurRad="38100" dist="38100" dir="2700000" algn="tl">
                    <a:srgbClr val="000000"/>
                  </a:outerShdw>
                </a:effectLst>
                <a:latin typeface="Arial" panose="020B0604020202020204" pitchFamily="34" charset="0"/>
                <a:cs typeface="Arial" panose="020B0604020202020204" pitchFamily="34" charset="0"/>
              </a:rPr>
              <a:t>ثم يتم تنفيذ الحملة في مواعيدها المحددة.</a:t>
            </a:r>
          </a:p>
        </p:txBody>
      </p:sp>
    </p:spTree>
    <p:extLst>
      <p:ext uri="{BB962C8B-B14F-4D97-AF65-F5344CB8AC3E}">
        <p14:creationId xmlns:p14="http://schemas.microsoft.com/office/powerpoint/2010/main" val="3798743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8"/>
          <p:cNvSpPr>
            <a:spLocks noChangeArrowheads="1"/>
          </p:cNvSpPr>
          <p:nvPr/>
        </p:nvSpPr>
        <p:spPr bwMode="auto">
          <a:xfrm>
            <a:off x="4367213" y="1627188"/>
            <a:ext cx="7200900" cy="4768850"/>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5" name="AutoShape 8"/>
          <p:cNvSpPr>
            <a:spLocks noChangeArrowheads="1"/>
          </p:cNvSpPr>
          <p:nvPr/>
        </p:nvSpPr>
        <p:spPr bwMode="auto">
          <a:xfrm>
            <a:off x="4367213" y="2706689"/>
            <a:ext cx="7200900" cy="4770437"/>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6" name="AutoShape 8"/>
          <p:cNvSpPr>
            <a:spLocks noChangeArrowheads="1"/>
          </p:cNvSpPr>
          <p:nvPr/>
        </p:nvSpPr>
        <p:spPr bwMode="auto">
          <a:xfrm>
            <a:off x="4367213" y="546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7" name="AutoShape 8"/>
          <p:cNvSpPr>
            <a:spLocks noChangeArrowheads="1"/>
          </p:cNvSpPr>
          <p:nvPr/>
        </p:nvSpPr>
        <p:spPr bwMode="auto">
          <a:xfrm>
            <a:off x="4367213" y="-515938"/>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8" name="AutoShape 8"/>
          <p:cNvSpPr>
            <a:spLocks noChangeArrowheads="1"/>
          </p:cNvSpPr>
          <p:nvPr/>
        </p:nvSpPr>
        <p:spPr bwMode="auto">
          <a:xfrm>
            <a:off x="4367213" y="-569913"/>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64519" name="AutoShape 8"/>
          <p:cNvSpPr>
            <a:spLocks noChangeArrowheads="1"/>
          </p:cNvSpPr>
          <p:nvPr/>
        </p:nvSpPr>
        <p:spPr bwMode="auto">
          <a:xfrm>
            <a:off x="4367213" y="-1308100"/>
            <a:ext cx="7200900"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7" name="Text Box 8"/>
          <p:cNvSpPr txBox="1">
            <a:spLocks noChangeArrowheads="1"/>
          </p:cNvSpPr>
          <p:nvPr/>
        </p:nvSpPr>
        <p:spPr bwMode="auto">
          <a:xfrm>
            <a:off x="1395413" y="222934"/>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rtl="1">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
        <p:nvSpPr>
          <p:cNvPr id="34" name="مستطيل 3"/>
          <p:cNvSpPr/>
          <p:nvPr/>
        </p:nvSpPr>
        <p:spPr>
          <a:xfrm>
            <a:off x="544286" y="1364796"/>
            <a:ext cx="9036050" cy="2167260"/>
          </a:xfrm>
          <a:prstGeom prst="rect">
            <a:avLst/>
          </a:prstGeom>
          <a:ln w="38100">
            <a:solidFill>
              <a:srgbClr val="C00000"/>
            </a:solidFill>
          </a:ln>
        </p:spPr>
        <p:txBody>
          <a:bodyPr wrap="square">
            <a:spAutoFit/>
          </a:bodyPr>
          <a:lstStyle/>
          <a:p>
            <a:pPr marL="365125" indent="-255588" algn="r"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Tahoma" pitchFamily="34" charset="0"/>
                <a:cs typeface="PT Bold Heading" pitchFamily="2" charset="-78"/>
              </a:rPr>
              <a:t> </a:t>
            </a:r>
          </a:p>
          <a:p>
            <a:pPr marL="109537" algn="r" rtl="1" eaLnBrk="0" hangingPunct="0">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7- تقييم فعالية الحملة الإعلانية: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يتم تقييم فعالية الحملة الإعلانية في وصولها لأهدافها</a:t>
            </a:r>
            <a:r>
              <a:rPr lang="ar-SA" b="1" dirty="0">
                <a:effectLst>
                  <a:outerShdw blurRad="38100" dist="38100" dir="2700000" algn="tl">
                    <a:srgbClr val="000000"/>
                  </a:outerShdw>
                </a:effectLst>
                <a:latin typeface="Tahoma" pitchFamily="34" charset="0"/>
                <a:cs typeface="PT Bold Heading" pitchFamily="2" charset="-78"/>
              </a:rPr>
              <a:t> (</a:t>
            </a: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قبل التنفيذ – بعد التنفيذ</a:t>
            </a:r>
            <a:r>
              <a:rPr lang="ar-SA" b="1" dirty="0">
                <a:effectLst>
                  <a:outerShdw blurRad="38100" dist="38100" dir="2700000" algn="tl">
                    <a:srgbClr val="000000"/>
                  </a:outerShdw>
                </a:effectLst>
                <a:latin typeface="Tahoma" pitchFamily="34" charset="0"/>
                <a:cs typeface="PT Bold Heading" pitchFamily="2" charset="-78"/>
              </a:rPr>
              <a:t>).</a:t>
            </a:r>
          </a:p>
          <a:p>
            <a:pPr marL="852487" lvl="1" indent="-285750" algn="r" rtl="1" eaLnBrk="0" hangingPunct="0">
              <a:spcBef>
                <a:spcPts val="400"/>
              </a:spcBef>
              <a:buClr>
                <a:schemeClr val="hlink"/>
              </a:buClr>
              <a:buSzPct val="75000"/>
              <a:buFont typeface="Wingdings" pitchFamily="2" charset="2"/>
              <a:buChar char="q"/>
              <a:defRPr/>
            </a:pPr>
            <a:r>
              <a:rPr lang="ar-SA" sz="2400" b="1" dirty="0" smtClean="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قبل </a:t>
            </a: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التنفيذ</a:t>
            </a:r>
            <a:r>
              <a:rPr lang="ar-SA" b="1" dirty="0">
                <a:effectLst>
                  <a:outerShdw blurRad="38100" dist="38100" dir="2700000" algn="tl">
                    <a:srgbClr val="000000"/>
                  </a:outerShdw>
                </a:effectLst>
                <a:latin typeface="Tahoma" pitchFamily="34" charset="0"/>
                <a:cs typeface="PT Bold Heading" pitchFamily="2" charset="-78"/>
              </a:rPr>
              <a:t>: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بعرض نماذج من الإعلانات المقترحة على عينة من المستهلكين الحاليين والمرتقبين.</a:t>
            </a:r>
          </a:p>
          <a:p>
            <a:pPr marL="852487" lvl="1" indent="-285750" algn="r" rtl="1" eaLnBrk="0" hangingPunct="0">
              <a:spcBef>
                <a:spcPts val="400"/>
              </a:spcBef>
              <a:buClr>
                <a:schemeClr val="hlink"/>
              </a:buClr>
              <a:buSzPct val="75000"/>
              <a:buFont typeface="Wingdings" pitchFamily="2" charset="2"/>
              <a:buChar char="q"/>
              <a:defRPr/>
            </a:pP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بعد التنفيذ</a:t>
            </a:r>
            <a:r>
              <a:rPr lang="ar-SA"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أي بعد تعرض المستهلكين للحملة الإعلانية على أرض الواقع</a:t>
            </a:r>
          </a:p>
        </p:txBody>
      </p:sp>
      <p:sp>
        <p:nvSpPr>
          <p:cNvPr id="11" name="مستطيل 3"/>
          <p:cNvSpPr/>
          <p:nvPr/>
        </p:nvSpPr>
        <p:spPr>
          <a:xfrm>
            <a:off x="544286" y="4107254"/>
            <a:ext cx="9036050" cy="2300630"/>
          </a:xfrm>
          <a:prstGeom prst="rect">
            <a:avLst/>
          </a:prstGeom>
          <a:ln w="38100">
            <a:solidFill>
              <a:srgbClr val="C00000"/>
            </a:solidFill>
          </a:ln>
        </p:spPr>
        <p:txBody>
          <a:bodyPr wrap="square">
            <a:spAutoFit/>
          </a:bodyPr>
          <a:lstStyle/>
          <a:p>
            <a:pPr marL="365125" indent="-255588" algn="r" rtl="1" eaLnBrk="0" hangingPunct="0">
              <a:lnSpc>
                <a:spcPts val="100"/>
              </a:lnSpc>
              <a:spcBef>
                <a:spcPts val="400"/>
              </a:spcBef>
              <a:buClr>
                <a:schemeClr val="hlink"/>
              </a:buClr>
              <a:buSzPct val="75000"/>
              <a:defRPr/>
            </a:pPr>
            <a:r>
              <a:rPr lang="ar-SA" sz="2800"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109537" algn="r" rtl="1" eaLnBrk="0" hangingPunct="0">
              <a:spcBef>
                <a:spcPts val="400"/>
              </a:spcBef>
              <a:buClr>
                <a:schemeClr val="hlink"/>
              </a:buClr>
              <a:buSzPct val="75000"/>
              <a:defRPr/>
            </a:pPr>
            <a:r>
              <a:rPr lang="ar-SA" sz="24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سواء كان التقييم قبل أو بعد تنفيذ الحملة الإعلانية يتم تقييم فعالية الحملة من بعدين:</a:t>
            </a:r>
          </a:p>
          <a:p>
            <a:pPr marL="452437" indent="-342900" algn="r" rtl="1" eaLnBrk="0" hangingPunct="0">
              <a:spcBef>
                <a:spcPts val="400"/>
              </a:spcBef>
              <a:buClr>
                <a:schemeClr val="hlink"/>
              </a:buClr>
              <a:buSzPct val="75000"/>
              <a:buFontTx/>
              <a:buChar char="-"/>
              <a:defRPr/>
            </a:pP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الأثر </a:t>
            </a:r>
            <a:r>
              <a:rPr lang="ar-SA" sz="2400" b="1" dirty="0" err="1">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الاتصالي</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 هل وصلت الرسالة المستهدفة للمستهلك (مدى توافق مضمون الرسالة لدى كل من المعلن والمستهلك).</a:t>
            </a:r>
          </a:p>
          <a:p>
            <a:pPr marL="852487" lvl="1" indent="-285750" algn="r" rtl="1" eaLnBrk="0" hangingPunct="0">
              <a:spcBef>
                <a:spcPts val="400"/>
              </a:spcBef>
              <a:buClr>
                <a:schemeClr val="hlink"/>
              </a:buClr>
              <a:buSzPct val="75000"/>
              <a:buFont typeface="Wingdings" pitchFamily="2" charset="2"/>
              <a:buChar char="q"/>
              <a:defRPr/>
            </a:pPr>
            <a:r>
              <a:rPr lang="ar-SA" sz="24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الأثر البيعي: </a:t>
            </a:r>
            <a:r>
              <a:rPr lang="ar-SA" sz="2400" b="1" dirty="0">
                <a:solidFill>
                  <a:schemeClr val="accent2">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rPr>
              <a:t>هل زادت المبيعات بعد الحملة الإعلانية؟</a:t>
            </a:r>
          </a:p>
          <a:p>
            <a:pPr marL="452437" indent="-342900" algn="r" rtl="1" eaLnBrk="0" hangingPunct="0">
              <a:lnSpc>
                <a:spcPct val="50000"/>
              </a:lnSpc>
              <a:spcBef>
                <a:spcPts val="400"/>
              </a:spcBef>
              <a:buClr>
                <a:schemeClr val="hlink"/>
              </a:buClr>
              <a:buSzPct val="75000"/>
              <a:buFontTx/>
              <a:buChar char="-"/>
              <a:defRPr/>
            </a:pPr>
            <a:endParaRPr lang="ar-SA" sz="2000"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09537" algn="r" rtl="1" eaLnBrk="0" hangingPunct="0">
              <a:spcBef>
                <a:spcPts val="400"/>
              </a:spcBef>
              <a:buClr>
                <a:schemeClr val="hlink"/>
              </a:buClr>
              <a:buSzPct val="75000"/>
              <a:defRPr/>
            </a:pPr>
            <a:r>
              <a:rPr lang="ar-SA"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(يتم تقييم هذين البعدين قبل وبعد الحملة الإعلانية باستخدام مقاييس فعالية الإعلان)</a:t>
            </a:r>
          </a:p>
        </p:txBody>
      </p:sp>
    </p:spTree>
    <p:extLst>
      <p:ext uri="{BB962C8B-B14F-4D97-AF65-F5344CB8AC3E}">
        <p14:creationId xmlns:p14="http://schemas.microsoft.com/office/powerpoint/2010/main" val="362572215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AutoShape 2"/>
          <p:cNvSpPr>
            <a:spLocks noChangeArrowheads="1"/>
          </p:cNvSpPr>
          <p:nvPr/>
        </p:nvSpPr>
        <p:spPr bwMode="auto">
          <a:xfrm rot="5400000">
            <a:off x="6320405" y="3170106"/>
            <a:ext cx="1681163" cy="3810000"/>
          </a:xfrm>
          <a:prstGeom prst="cube">
            <a:avLst>
              <a:gd name="adj" fmla="val 11648"/>
            </a:avLst>
          </a:prstGeom>
          <a:gradFill rotWithShape="0">
            <a:gsLst>
              <a:gs pos="0">
                <a:srgbClr val="FFFFFF"/>
              </a:gs>
              <a:gs pos="100000">
                <a:srgbClr val="618FFD"/>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3" tIns="41315" rIns="84053" bIns="41315" anchor="ctr"/>
          <a:lstStyle>
            <a:lvl1pPr algn="r" defTabSz="831850"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defTabSz="8318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defTabSz="83185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defTabSz="83185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defTabSz="83185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90000"/>
              </a:lnSpc>
              <a:spcBef>
                <a:spcPct val="0"/>
              </a:spcBef>
              <a:buClrTx/>
              <a:buSzTx/>
              <a:buFontTx/>
              <a:buNone/>
            </a:pPr>
            <a:r>
              <a:rPr lang="en-US" altLang="en-US" sz="2200" dirty="0">
                <a:solidFill>
                  <a:srgbClr val="000000"/>
                </a:solidFill>
                <a:latin typeface="Tahoma" panose="020B0604030504040204" pitchFamily="34" charset="0"/>
              </a:rPr>
              <a:t> </a:t>
            </a:r>
          </a:p>
          <a:p>
            <a:pPr algn="ctr">
              <a:lnSpc>
                <a:spcPct val="90000"/>
              </a:lnSpc>
              <a:spcBef>
                <a:spcPct val="0"/>
              </a:spcBef>
              <a:buClrTx/>
              <a:buSzTx/>
              <a:buFontTx/>
              <a:buNone/>
            </a:pPr>
            <a:endParaRPr lang="en-US" altLang="en-US" sz="1800" dirty="0">
              <a:solidFill>
                <a:srgbClr val="000000"/>
              </a:solidFill>
              <a:latin typeface="Tahoma" panose="020B0604030504040204" pitchFamily="34" charset="0"/>
            </a:endParaRPr>
          </a:p>
          <a:p>
            <a:pPr algn="ctr">
              <a:lnSpc>
                <a:spcPct val="90000"/>
              </a:lnSpc>
              <a:spcBef>
                <a:spcPct val="0"/>
              </a:spcBef>
              <a:buClrTx/>
              <a:buSzTx/>
              <a:buFontTx/>
              <a:buNone/>
            </a:pPr>
            <a:r>
              <a:rPr lang="ar-SA" altLang="en-US" sz="2000" dirty="0">
                <a:solidFill>
                  <a:schemeClr val="accent1">
                    <a:lumMod val="50000"/>
                  </a:schemeClr>
                </a:solidFill>
                <a:latin typeface="Tahoma" panose="020B0604030504040204" pitchFamily="34" charset="0"/>
                <a:cs typeface="PT Bold Heading" panose="02010400000000000000" pitchFamily="2" charset="-78"/>
              </a:rPr>
              <a:t>الأثر </a:t>
            </a:r>
            <a:r>
              <a:rPr lang="ar-SA" altLang="en-US" sz="2000" dirty="0" err="1">
                <a:solidFill>
                  <a:schemeClr val="accent1">
                    <a:lumMod val="50000"/>
                  </a:schemeClr>
                </a:solidFill>
                <a:latin typeface="Tahoma" panose="020B0604030504040204" pitchFamily="34" charset="0"/>
                <a:cs typeface="PT Bold Heading" panose="02010400000000000000" pitchFamily="2" charset="-78"/>
              </a:rPr>
              <a:t>الاتصالي</a:t>
            </a:r>
            <a:endParaRPr lang="ar-SA" altLang="en-US" sz="2000" dirty="0">
              <a:solidFill>
                <a:schemeClr val="accent1">
                  <a:lumMod val="50000"/>
                </a:schemeClr>
              </a:solidFill>
              <a:latin typeface="Tahoma" panose="020B0604030504040204" pitchFamily="34" charset="0"/>
              <a:cs typeface="PT Bold Heading" panose="02010400000000000000" pitchFamily="2" charset="-78"/>
            </a:endParaRPr>
          </a:p>
          <a:p>
            <a:pPr algn="ctr">
              <a:lnSpc>
                <a:spcPct val="90000"/>
              </a:lnSpc>
              <a:spcBef>
                <a:spcPct val="0"/>
              </a:spcBef>
              <a:buClrTx/>
              <a:buSzTx/>
              <a:buFontTx/>
              <a:buNone/>
            </a:pPr>
            <a:r>
              <a:rPr lang="ar-SA" altLang="en-US" sz="2000" dirty="0">
                <a:solidFill>
                  <a:srgbClr val="000000"/>
                </a:solidFill>
                <a:latin typeface="Tahoma" panose="020B0604030504040204" pitchFamily="34" charset="0"/>
                <a:cs typeface="PT Bold Heading" panose="02010400000000000000" pitchFamily="2" charset="-78"/>
              </a:rPr>
              <a:t>هل وصل الإعلان بشكل جيد</a:t>
            </a:r>
            <a:r>
              <a:rPr lang="ar-SA" altLang="en-US" sz="2000" dirty="0">
                <a:solidFill>
                  <a:srgbClr val="000000"/>
                </a:solidFill>
                <a:latin typeface="Tahoma" panose="020B0604030504040204" pitchFamily="34" charset="0"/>
                <a:cs typeface="Tahoma" panose="020B0604030504040204" pitchFamily="34" charset="0"/>
              </a:rPr>
              <a:t>؟</a:t>
            </a:r>
            <a:endParaRPr lang="en-US" altLang="en-US" sz="2000" dirty="0">
              <a:solidFill>
                <a:srgbClr val="000000"/>
              </a:solidFill>
              <a:latin typeface="Tahoma" panose="020B0604030504040204" pitchFamily="34" charset="0"/>
            </a:endParaRPr>
          </a:p>
          <a:p>
            <a:pPr algn="ctr">
              <a:lnSpc>
                <a:spcPct val="90000"/>
              </a:lnSpc>
              <a:spcBef>
                <a:spcPct val="0"/>
              </a:spcBef>
              <a:buClrTx/>
              <a:buSzTx/>
              <a:buFontTx/>
              <a:buNone/>
            </a:pPr>
            <a:endParaRPr lang="en-US" altLang="en-US" sz="2000" dirty="0">
              <a:solidFill>
                <a:srgbClr val="000000"/>
              </a:solidFill>
              <a:latin typeface="Tahoma" panose="020B0604030504040204" pitchFamily="34" charset="0"/>
            </a:endParaRPr>
          </a:p>
          <a:p>
            <a:pPr algn="ctr">
              <a:lnSpc>
                <a:spcPct val="90000"/>
              </a:lnSpc>
              <a:spcBef>
                <a:spcPct val="0"/>
              </a:spcBef>
              <a:buClrTx/>
              <a:buSzTx/>
              <a:buFontTx/>
              <a:buNone/>
            </a:pPr>
            <a:endParaRPr lang="en-US" altLang="en-US" sz="2000" dirty="0">
              <a:solidFill>
                <a:srgbClr val="000000"/>
              </a:solidFill>
              <a:latin typeface="Tahoma" panose="020B0604030504040204" pitchFamily="34" charset="0"/>
            </a:endParaRPr>
          </a:p>
        </p:txBody>
      </p:sp>
      <p:sp>
        <p:nvSpPr>
          <p:cNvPr id="472067" name="Rectangle 3"/>
          <p:cNvSpPr>
            <a:spLocks noChangeArrowheads="1"/>
          </p:cNvSpPr>
          <p:nvPr/>
        </p:nvSpPr>
        <p:spPr bwMode="auto">
          <a:xfrm rot="5400000">
            <a:off x="4456408" y="-930537"/>
            <a:ext cx="936625" cy="6345238"/>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bg1"/>
            </a:extrusionClr>
            <a:contourClr>
              <a:srgbClr val="E61893"/>
            </a:contourClr>
          </a:sp3d>
        </p:spPr>
        <p:txBody>
          <a:bodyPr rot="10800000" vert="eaVert" wrap="none" lIns="84053" tIns="41315" rIns="84053" bIns="41315" anchor="ctr">
            <a:flatTx/>
          </a:bodyPr>
          <a:lstStyle>
            <a:lvl1pPr algn="r" defTabSz="831850"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defTabSz="8318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defTabSz="83185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defTabSz="83185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defTabSz="83185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90000"/>
              </a:lnSpc>
              <a:spcBef>
                <a:spcPct val="0"/>
              </a:spcBef>
              <a:buClrTx/>
              <a:buSzTx/>
              <a:buFontTx/>
              <a:buNone/>
            </a:pPr>
            <a:r>
              <a:rPr lang="ar-SA" altLang="en-US" sz="2800" b="1">
                <a:solidFill>
                  <a:schemeClr val="tx2"/>
                </a:solidFill>
                <a:latin typeface="Tahoma" panose="020B0604030504040204" pitchFamily="34" charset="0"/>
                <a:cs typeface="PT Bold Heading" panose="02010400000000000000" pitchFamily="2" charset="-78"/>
              </a:rPr>
              <a:t>تقييم</a:t>
            </a:r>
            <a:r>
              <a:rPr lang="ar-SA" altLang="en-US" sz="2800" b="1">
                <a:solidFill>
                  <a:schemeClr val="tx2"/>
                </a:solidFill>
                <a:latin typeface="Tahoma" panose="020B0604030504040204" pitchFamily="34" charset="0"/>
                <a:cs typeface="Tahoma" panose="020B0604030504040204" pitchFamily="34" charset="0"/>
              </a:rPr>
              <a:t> </a:t>
            </a:r>
            <a:r>
              <a:rPr lang="ar-SA" altLang="en-US" sz="2800" b="1">
                <a:solidFill>
                  <a:schemeClr val="tx2"/>
                </a:solidFill>
                <a:latin typeface="Tahoma" panose="020B0604030504040204" pitchFamily="34" charset="0"/>
                <a:cs typeface="PT Bold Heading" panose="02010400000000000000" pitchFamily="2" charset="-78"/>
              </a:rPr>
              <a:t>فعالية الإعلان</a:t>
            </a:r>
            <a:endParaRPr lang="en-US" altLang="en-US" sz="2800" b="1">
              <a:solidFill>
                <a:schemeClr val="tx2"/>
              </a:solidFill>
              <a:latin typeface="Tahoma" panose="020B0604030504040204" pitchFamily="34" charset="0"/>
              <a:cs typeface="PT Bold Heading" panose="02010400000000000000" pitchFamily="2" charset="-78"/>
            </a:endParaRPr>
          </a:p>
        </p:txBody>
      </p:sp>
      <p:sp>
        <p:nvSpPr>
          <p:cNvPr id="472068" name="AutoShape 4"/>
          <p:cNvSpPr>
            <a:spLocks noChangeArrowheads="1"/>
          </p:cNvSpPr>
          <p:nvPr/>
        </p:nvSpPr>
        <p:spPr bwMode="auto">
          <a:xfrm rot="5400000">
            <a:off x="1691499" y="3212480"/>
            <a:ext cx="1681162" cy="3810000"/>
          </a:xfrm>
          <a:prstGeom prst="cube">
            <a:avLst>
              <a:gd name="adj" fmla="val 11648"/>
            </a:avLst>
          </a:prstGeom>
          <a:gradFill rotWithShape="0">
            <a:gsLst>
              <a:gs pos="0">
                <a:srgbClr val="FFFFFF"/>
              </a:gs>
              <a:gs pos="100000">
                <a:srgbClr val="618FFD"/>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3" tIns="41315" rIns="84053" bIns="41315" anchor="ctr"/>
          <a:lstStyle>
            <a:lvl1pPr algn="r" defTabSz="831850"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defTabSz="8318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defTabSz="83185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defTabSz="83185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defTabSz="83185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defTabSz="831850"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90000"/>
              </a:lnSpc>
              <a:spcBef>
                <a:spcPct val="0"/>
              </a:spcBef>
              <a:buClrTx/>
              <a:buSzTx/>
              <a:buFontTx/>
              <a:buNone/>
            </a:pPr>
            <a:endParaRPr lang="en-US" altLang="en-US" sz="2200" dirty="0">
              <a:solidFill>
                <a:srgbClr val="000000"/>
              </a:solidFill>
              <a:latin typeface="Tahoma" panose="020B0604030504040204" pitchFamily="34" charset="0"/>
            </a:endParaRPr>
          </a:p>
          <a:p>
            <a:pPr algn="ctr">
              <a:lnSpc>
                <a:spcPct val="90000"/>
              </a:lnSpc>
              <a:spcBef>
                <a:spcPct val="0"/>
              </a:spcBef>
              <a:buClrTx/>
              <a:buSzTx/>
              <a:buFontTx/>
              <a:buNone/>
            </a:pPr>
            <a:r>
              <a:rPr lang="ar-SA" altLang="en-US" sz="2000" dirty="0">
                <a:solidFill>
                  <a:schemeClr val="accent1">
                    <a:lumMod val="50000"/>
                  </a:schemeClr>
                </a:solidFill>
                <a:latin typeface="Tahoma" panose="020B0604030504040204" pitchFamily="34" charset="0"/>
                <a:cs typeface="PT Bold Heading" panose="02010400000000000000" pitchFamily="2" charset="-78"/>
              </a:rPr>
              <a:t>الأثر البيعي</a:t>
            </a:r>
            <a:endParaRPr lang="en-US" altLang="en-US" sz="2000" dirty="0">
              <a:solidFill>
                <a:schemeClr val="accent1">
                  <a:lumMod val="50000"/>
                </a:schemeClr>
              </a:solidFill>
              <a:latin typeface="Tahoma" panose="020B0604030504040204" pitchFamily="34" charset="0"/>
              <a:cs typeface="PT Bold Heading" panose="02010400000000000000" pitchFamily="2" charset="-78"/>
            </a:endParaRPr>
          </a:p>
          <a:p>
            <a:pPr algn="ctr">
              <a:lnSpc>
                <a:spcPct val="90000"/>
              </a:lnSpc>
              <a:spcBef>
                <a:spcPct val="0"/>
              </a:spcBef>
              <a:buClrTx/>
              <a:buSzTx/>
              <a:buFontTx/>
              <a:buNone/>
            </a:pPr>
            <a:r>
              <a:rPr lang="ar-SA" altLang="en-US" sz="2000" dirty="0">
                <a:solidFill>
                  <a:srgbClr val="000000"/>
                </a:solidFill>
                <a:latin typeface="Tahoma" panose="020B0604030504040204" pitchFamily="34" charset="0"/>
                <a:cs typeface="PT Bold Heading" panose="02010400000000000000" pitchFamily="2" charset="-78"/>
              </a:rPr>
              <a:t>هل زادت المبيعات بعد الإعلان</a:t>
            </a:r>
            <a:r>
              <a:rPr lang="ar-SA" altLang="en-US" sz="2000" dirty="0">
                <a:solidFill>
                  <a:srgbClr val="000000"/>
                </a:solidFill>
                <a:latin typeface="Tahoma" panose="020B0604030504040204" pitchFamily="34" charset="0"/>
                <a:cs typeface="Tahoma" panose="020B0604030504040204" pitchFamily="34" charset="0"/>
              </a:rPr>
              <a:t>؟</a:t>
            </a:r>
            <a:endParaRPr lang="en-US" altLang="en-US" sz="2000" dirty="0">
              <a:solidFill>
                <a:srgbClr val="000000"/>
              </a:solidFill>
              <a:latin typeface="Tahoma" panose="020B0604030504040204" pitchFamily="34" charset="0"/>
              <a:cs typeface="Tahoma" panose="020B0604030504040204" pitchFamily="34" charset="0"/>
            </a:endParaRPr>
          </a:p>
        </p:txBody>
      </p:sp>
      <p:grpSp>
        <p:nvGrpSpPr>
          <p:cNvPr id="2" name="Group 5"/>
          <p:cNvGrpSpPr>
            <a:grpSpLocks/>
          </p:cNvGrpSpPr>
          <p:nvPr/>
        </p:nvGrpSpPr>
        <p:grpSpPr bwMode="auto">
          <a:xfrm>
            <a:off x="1418047" y="3181523"/>
            <a:ext cx="2736850" cy="963613"/>
            <a:chOff x="1259" y="2169"/>
            <a:chExt cx="1897" cy="688"/>
          </a:xfrm>
        </p:grpSpPr>
        <p:sp>
          <p:nvSpPr>
            <p:cNvPr id="65548" name="Freeform 6"/>
            <p:cNvSpPr>
              <a:spLocks/>
            </p:cNvSpPr>
            <p:nvPr/>
          </p:nvSpPr>
          <p:spPr bwMode="auto">
            <a:xfrm>
              <a:off x="2059" y="2169"/>
              <a:ext cx="1095" cy="459"/>
            </a:xfrm>
            <a:custGeom>
              <a:avLst/>
              <a:gdLst>
                <a:gd name="T0" fmla="*/ 1094 w 1095"/>
                <a:gd name="T1" fmla="*/ 0 h 459"/>
                <a:gd name="T2" fmla="*/ 1094 w 1095"/>
                <a:gd name="T3" fmla="*/ 34 h 459"/>
                <a:gd name="T4" fmla="*/ 1015 w 1095"/>
                <a:gd name="T5" fmla="*/ 43 h 459"/>
                <a:gd name="T6" fmla="*/ 943 w 1095"/>
                <a:gd name="T7" fmla="*/ 54 h 459"/>
                <a:gd name="T8" fmla="*/ 878 w 1095"/>
                <a:gd name="T9" fmla="*/ 67 h 459"/>
                <a:gd name="T10" fmla="*/ 809 w 1095"/>
                <a:gd name="T11" fmla="*/ 81 h 459"/>
                <a:gd name="T12" fmla="*/ 751 w 1095"/>
                <a:gd name="T13" fmla="*/ 94 h 459"/>
                <a:gd name="T14" fmla="*/ 703 w 1095"/>
                <a:gd name="T15" fmla="*/ 108 h 459"/>
                <a:gd name="T16" fmla="*/ 658 w 1095"/>
                <a:gd name="T17" fmla="*/ 121 h 459"/>
                <a:gd name="T18" fmla="*/ 607 w 1095"/>
                <a:gd name="T19" fmla="*/ 137 h 459"/>
                <a:gd name="T20" fmla="*/ 562 w 1095"/>
                <a:gd name="T21" fmla="*/ 155 h 459"/>
                <a:gd name="T22" fmla="*/ 510 w 1095"/>
                <a:gd name="T23" fmla="*/ 178 h 459"/>
                <a:gd name="T24" fmla="*/ 469 w 1095"/>
                <a:gd name="T25" fmla="*/ 198 h 459"/>
                <a:gd name="T26" fmla="*/ 428 w 1095"/>
                <a:gd name="T27" fmla="*/ 218 h 459"/>
                <a:gd name="T28" fmla="*/ 390 w 1095"/>
                <a:gd name="T29" fmla="*/ 241 h 459"/>
                <a:gd name="T30" fmla="*/ 342 w 1095"/>
                <a:gd name="T31" fmla="*/ 268 h 459"/>
                <a:gd name="T32" fmla="*/ 291 w 1095"/>
                <a:gd name="T33" fmla="*/ 299 h 459"/>
                <a:gd name="T34" fmla="*/ 260 w 1095"/>
                <a:gd name="T35" fmla="*/ 322 h 459"/>
                <a:gd name="T36" fmla="*/ 229 w 1095"/>
                <a:gd name="T37" fmla="*/ 346 h 459"/>
                <a:gd name="T38" fmla="*/ 198 w 1095"/>
                <a:gd name="T39" fmla="*/ 370 h 459"/>
                <a:gd name="T40" fmla="*/ 171 w 1095"/>
                <a:gd name="T41" fmla="*/ 393 h 459"/>
                <a:gd name="T42" fmla="*/ 136 w 1095"/>
                <a:gd name="T43" fmla="*/ 429 h 459"/>
                <a:gd name="T44" fmla="*/ 116 w 1095"/>
                <a:gd name="T45" fmla="*/ 458 h 459"/>
                <a:gd name="T46" fmla="*/ 0 w 1095"/>
                <a:gd name="T47" fmla="*/ 449 h 459"/>
                <a:gd name="T48" fmla="*/ 38 w 1095"/>
                <a:gd name="T49" fmla="*/ 400 h 459"/>
                <a:gd name="T50" fmla="*/ 95 w 1095"/>
                <a:gd name="T51" fmla="*/ 346 h 459"/>
                <a:gd name="T52" fmla="*/ 153 w 1095"/>
                <a:gd name="T53" fmla="*/ 301 h 459"/>
                <a:gd name="T54" fmla="*/ 229 w 1095"/>
                <a:gd name="T55" fmla="*/ 254 h 459"/>
                <a:gd name="T56" fmla="*/ 332 w 1095"/>
                <a:gd name="T57" fmla="*/ 187 h 459"/>
                <a:gd name="T58" fmla="*/ 445 w 1095"/>
                <a:gd name="T59" fmla="*/ 130 h 459"/>
                <a:gd name="T60" fmla="*/ 565 w 1095"/>
                <a:gd name="T61" fmla="*/ 81 h 459"/>
                <a:gd name="T62" fmla="*/ 672 w 1095"/>
                <a:gd name="T63" fmla="*/ 52 h 459"/>
                <a:gd name="T64" fmla="*/ 806 w 1095"/>
                <a:gd name="T65" fmla="*/ 22 h 459"/>
                <a:gd name="T66" fmla="*/ 915 w 1095"/>
                <a:gd name="T67" fmla="*/ 11 h 459"/>
                <a:gd name="T68" fmla="*/ 1094 w 1095"/>
                <a:gd name="T69" fmla="*/ 0 h 4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5" h="459">
                  <a:moveTo>
                    <a:pt x="1094" y="0"/>
                  </a:moveTo>
                  <a:lnTo>
                    <a:pt x="1094" y="34"/>
                  </a:lnTo>
                  <a:lnTo>
                    <a:pt x="1015" y="43"/>
                  </a:lnTo>
                  <a:lnTo>
                    <a:pt x="943" y="54"/>
                  </a:lnTo>
                  <a:lnTo>
                    <a:pt x="878" y="67"/>
                  </a:lnTo>
                  <a:lnTo>
                    <a:pt x="809" y="81"/>
                  </a:lnTo>
                  <a:lnTo>
                    <a:pt x="751" y="94"/>
                  </a:lnTo>
                  <a:lnTo>
                    <a:pt x="703" y="108"/>
                  </a:lnTo>
                  <a:lnTo>
                    <a:pt x="658" y="121"/>
                  </a:lnTo>
                  <a:lnTo>
                    <a:pt x="607" y="137"/>
                  </a:lnTo>
                  <a:lnTo>
                    <a:pt x="562" y="155"/>
                  </a:lnTo>
                  <a:lnTo>
                    <a:pt x="510" y="178"/>
                  </a:lnTo>
                  <a:lnTo>
                    <a:pt x="469" y="198"/>
                  </a:lnTo>
                  <a:lnTo>
                    <a:pt x="428" y="218"/>
                  </a:lnTo>
                  <a:lnTo>
                    <a:pt x="390" y="241"/>
                  </a:lnTo>
                  <a:lnTo>
                    <a:pt x="342" y="268"/>
                  </a:lnTo>
                  <a:lnTo>
                    <a:pt x="291" y="299"/>
                  </a:lnTo>
                  <a:lnTo>
                    <a:pt x="260" y="322"/>
                  </a:lnTo>
                  <a:lnTo>
                    <a:pt x="229" y="346"/>
                  </a:lnTo>
                  <a:lnTo>
                    <a:pt x="198" y="370"/>
                  </a:lnTo>
                  <a:lnTo>
                    <a:pt x="171" y="393"/>
                  </a:lnTo>
                  <a:lnTo>
                    <a:pt x="136" y="429"/>
                  </a:lnTo>
                  <a:lnTo>
                    <a:pt x="116" y="458"/>
                  </a:lnTo>
                  <a:lnTo>
                    <a:pt x="0" y="449"/>
                  </a:lnTo>
                  <a:lnTo>
                    <a:pt x="38" y="400"/>
                  </a:lnTo>
                  <a:lnTo>
                    <a:pt x="95" y="346"/>
                  </a:lnTo>
                  <a:lnTo>
                    <a:pt x="153" y="301"/>
                  </a:lnTo>
                  <a:lnTo>
                    <a:pt x="229" y="254"/>
                  </a:lnTo>
                  <a:lnTo>
                    <a:pt x="332" y="187"/>
                  </a:lnTo>
                  <a:lnTo>
                    <a:pt x="445" y="130"/>
                  </a:lnTo>
                  <a:lnTo>
                    <a:pt x="565" y="81"/>
                  </a:lnTo>
                  <a:lnTo>
                    <a:pt x="672" y="52"/>
                  </a:lnTo>
                  <a:lnTo>
                    <a:pt x="806" y="22"/>
                  </a:lnTo>
                  <a:lnTo>
                    <a:pt x="915" y="11"/>
                  </a:lnTo>
                  <a:lnTo>
                    <a:pt x="1094"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9" name="Freeform 7"/>
            <p:cNvSpPr>
              <a:spLocks/>
            </p:cNvSpPr>
            <p:nvPr/>
          </p:nvSpPr>
          <p:spPr bwMode="auto">
            <a:xfrm>
              <a:off x="1259" y="2532"/>
              <a:ext cx="564" cy="325"/>
            </a:xfrm>
            <a:custGeom>
              <a:avLst/>
              <a:gdLst>
                <a:gd name="T0" fmla="*/ 563 w 564"/>
                <a:gd name="T1" fmla="*/ 251 h 325"/>
                <a:gd name="T2" fmla="*/ 563 w 564"/>
                <a:gd name="T3" fmla="*/ 324 h 325"/>
                <a:gd name="T4" fmla="*/ 540 w 564"/>
                <a:gd name="T5" fmla="*/ 305 h 325"/>
                <a:gd name="T6" fmla="*/ 515 w 564"/>
                <a:gd name="T7" fmla="*/ 286 h 325"/>
                <a:gd name="T8" fmla="*/ 482 w 564"/>
                <a:gd name="T9" fmla="*/ 266 h 325"/>
                <a:gd name="T10" fmla="*/ 442 w 564"/>
                <a:gd name="T11" fmla="*/ 242 h 325"/>
                <a:gd name="T12" fmla="*/ 401 w 564"/>
                <a:gd name="T13" fmla="*/ 216 h 325"/>
                <a:gd name="T14" fmla="*/ 360 w 564"/>
                <a:gd name="T15" fmla="*/ 193 h 325"/>
                <a:gd name="T16" fmla="*/ 322 w 564"/>
                <a:gd name="T17" fmla="*/ 173 h 325"/>
                <a:gd name="T18" fmla="*/ 288 w 564"/>
                <a:gd name="T19" fmla="*/ 155 h 325"/>
                <a:gd name="T20" fmla="*/ 251 w 564"/>
                <a:gd name="T21" fmla="*/ 139 h 325"/>
                <a:gd name="T22" fmla="*/ 212 w 564"/>
                <a:gd name="T23" fmla="*/ 122 h 325"/>
                <a:gd name="T24" fmla="*/ 166 w 564"/>
                <a:gd name="T25" fmla="*/ 105 h 325"/>
                <a:gd name="T26" fmla="*/ 123 w 564"/>
                <a:gd name="T27" fmla="*/ 92 h 325"/>
                <a:gd name="T28" fmla="*/ 79 w 564"/>
                <a:gd name="T29" fmla="*/ 79 h 325"/>
                <a:gd name="T30" fmla="*/ 34 w 564"/>
                <a:gd name="T31" fmla="*/ 67 h 325"/>
                <a:gd name="T32" fmla="*/ 0 w 564"/>
                <a:gd name="T33" fmla="*/ 56 h 325"/>
                <a:gd name="T34" fmla="*/ 0 w 564"/>
                <a:gd name="T35" fmla="*/ 0 h 325"/>
                <a:gd name="T36" fmla="*/ 61 w 564"/>
                <a:gd name="T37" fmla="*/ 11 h 325"/>
                <a:gd name="T38" fmla="*/ 152 w 564"/>
                <a:gd name="T39" fmla="*/ 36 h 325"/>
                <a:gd name="T40" fmla="*/ 268 w 564"/>
                <a:gd name="T41" fmla="*/ 68 h 325"/>
                <a:gd name="T42" fmla="*/ 352 w 564"/>
                <a:gd name="T43" fmla="*/ 103 h 325"/>
                <a:gd name="T44" fmla="*/ 430 w 564"/>
                <a:gd name="T45" fmla="*/ 152 h 325"/>
                <a:gd name="T46" fmla="*/ 506 w 564"/>
                <a:gd name="T47" fmla="*/ 193 h 325"/>
                <a:gd name="T48" fmla="*/ 563 w 564"/>
                <a:gd name="T49" fmla="*/ 232 h 325"/>
                <a:gd name="T50" fmla="*/ 563 w 564"/>
                <a:gd name="T51" fmla="*/ 323 h 325"/>
                <a:gd name="T52" fmla="*/ 563 w 564"/>
                <a:gd name="T53" fmla="*/ 322 h 325"/>
                <a:gd name="T54" fmla="*/ 563 w 564"/>
                <a:gd name="T55" fmla="*/ 251 h 3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4" h="325">
                  <a:moveTo>
                    <a:pt x="563" y="251"/>
                  </a:moveTo>
                  <a:lnTo>
                    <a:pt x="563" y="324"/>
                  </a:lnTo>
                  <a:lnTo>
                    <a:pt x="540" y="305"/>
                  </a:lnTo>
                  <a:lnTo>
                    <a:pt x="515" y="286"/>
                  </a:lnTo>
                  <a:lnTo>
                    <a:pt x="482" y="266"/>
                  </a:lnTo>
                  <a:lnTo>
                    <a:pt x="442" y="242"/>
                  </a:lnTo>
                  <a:lnTo>
                    <a:pt x="401" y="216"/>
                  </a:lnTo>
                  <a:lnTo>
                    <a:pt x="360" y="193"/>
                  </a:lnTo>
                  <a:lnTo>
                    <a:pt x="322" y="173"/>
                  </a:lnTo>
                  <a:lnTo>
                    <a:pt x="288" y="155"/>
                  </a:lnTo>
                  <a:lnTo>
                    <a:pt x="251" y="139"/>
                  </a:lnTo>
                  <a:lnTo>
                    <a:pt x="212" y="122"/>
                  </a:lnTo>
                  <a:lnTo>
                    <a:pt x="166" y="105"/>
                  </a:lnTo>
                  <a:lnTo>
                    <a:pt x="123" y="92"/>
                  </a:lnTo>
                  <a:lnTo>
                    <a:pt x="79" y="79"/>
                  </a:lnTo>
                  <a:lnTo>
                    <a:pt x="34" y="67"/>
                  </a:lnTo>
                  <a:lnTo>
                    <a:pt x="0" y="56"/>
                  </a:lnTo>
                  <a:lnTo>
                    <a:pt x="0" y="0"/>
                  </a:lnTo>
                  <a:lnTo>
                    <a:pt x="61" y="11"/>
                  </a:lnTo>
                  <a:lnTo>
                    <a:pt x="152" y="36"/>
                  </a:lnTo>
                  <a:lnTo>
                    <a:pt x="268" y="68"/>
                  </a:lnTo>
                  <a:lnTo>
                    <a:pt x="352" y="103"/>
                  </a:lnTo>
                  <a:lnTo>
                    <a:pt x="430" y="152"/>
                  </a:lnTo>
                  <a:lnTo>
                    <a:pt x="506" y="193"/>
                  </a:lnTo>
                  <a:lnTo>
                    <a:pt x="563" y="232"/>
                  </a:lnTo>
                  <a:lnTo>
                    <a:pt x="563" y="323"/>
                  </a:lnTo>
                  <a:lnTo>
                    <a:pt x="563" y="322"/>
                  </a:lnTo>
                  <a:lnTo>
                    <a:pt x="563" y="251"/>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50" name="Freeform 8"/>
            <p:cNvSpPr>
              <a:spLocks/>
            </p:cNvSpPr>
            <p:nvPr/>
          </p:nvSpPr>
          <p:spPr bwMode="auto">
            <a:xfrm>
              <a:off x="1831" y="2653"/>
              <a:ext cx="676" cy="204"/>
            </a:xfrm>
            <a:custGeom>
              <a:avLst/>
              <a:gdLst>
                <a:gd name="T0" fmla="*/ 675 w 676"/>
                <a:gd name="T1" fmla="*/ 0 h 204"/>
                <a:gd name="T2" fmla="*/ 675 w 676"/>
                <a:gd name="T3" fmla="*/ 62 h 204"/>
                <a:gd name="T4" fmla="*/ 632 w 676"/>
                <a:gd name="T5" fmla="*/ 68 h 204"/>
                <a:gd name="T6" fmla="*/ 587 w 676"/>
                <a:gd name="T7" fmla="*/ 73 h 204"/>
                <a:gd name="T8" fmla="*/ 545 w 676"/>
                <a:gd name="T9" fmla="*/ 80 h 204"/>
                <a:gd name="T10" fmla="*/ 501 w 676"/>
                <a:gd name="T11" fmla="*/ 86 h 204"/>
                <a:gd name="T12" fmla="*/ 450 w 676"/>
                <a:gd name="T13" fmla="*/ 94 h 204"/>
                <a:gd name="T14" fmla="*/ 396 w 676"/>
                <a:gd name="T15" fmla="*/ 103 h 204"/>
                <a:gd name="T16" fmla="*/ 327 w 676"/>
                <a:gd name="T17" fmla="*/ 117 h 204"/>
                <a:gd name="T18" fmla="*/ 260 w 676"/>
                <a:gd name="T19" fmla="*/ 129 h 204"/>
                <a:gd name="T20" fmla="*/ 217 w 676"/>
                <a:gd name="T21" fmla="*/ 139 h 204"/>
                <a:gd name="T22" fmla="*/ 164 w 676"/>
                <a:gd name="T23" fmla="*/ 152 h 204"/>
                <a:gd name="T24" fmla="*/ 108 w 676"/>
                <a:gd name="T25" fmla="*/ 168 h 204"/>
                <a:gd name="T26" fmla="*/ 58 w 676"/>
                <a:gd name="T27" fmla="*/ 183 h 204"/>
                <a:gd name="T28" fmla="*/ 22 w 676"/>
                <a:gd name="T29" fmla="*/ 195 h 204"/>
                <a:gd name="T30" fmla="*/ 0 w 676"/>
                <a:gd name="T31" fmla="*/ 203 h 204"/>
                <a:gd name="T32" fmla="*/ 0 w 676"/>
                <a:gd name="T33" fmla="*/ 125 h 204"/>
                <a:gd name="T34" fmla="*/ 42 w 676"/>
                <a:gd name="T35" fmla="*/ 106 h 204"/>
                <a:gd name="T36" fmla="*/ 127 w 676"/>
                <a:gd name="T37" fmla="*/ 79 h 204"/>
                <a:gd name="T38" fmla="*/ 226 w 676"/>
                <a:gd name="T39" fmla="*/ 52 h 204"/>
                <a:gd name="T40" fmla="*/ 315 w 676"/>
                <a:gd name="T41" fmla="*/ 36 h 204"/>
                <a:gd name="T42" fmla="*/ 416 w 676"/>
                <a:gd name="T43" fmla="*/ 18 h 204"/>
                <a:gd name="T44" fmla="*/ 519 w 676"/>
                <a:gd name="T45" fmla="*/ 5 h 204"/>
                <a:gd name="T46" fmla="*/ 591 w 676"/>
                <a:gd name="T47" fmla="*/ 1 h 204"/>
                <a:gd name="T48" fmla="*/ 675 w 676"/>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6" h="204">
                  <a:moveTo>
                    <a:pt x="675" y="0"/>
                  </a:moveTo>
                  <a:lnTo>
                    <a:pt x="675" y="62"/>
                  </a:lnTo>
                  <a:lnTo>
                    <a:pt x="632" y="68"/>
                  </a:lnTo>
                  <a:lnTo>
                    <a:pt x="587" y="73"/>
                  </a:lnTo>
                  <a:lnTo>
                    <a:pt x="545" y="80"/>
                  </a:lnTo>
                  <a:lnTo>
                    <a:pt x="501" y="86"/>
                  </a:lnTo>
                  <a:lnTo>
                    <a:pt x="450" y="94"/>
                  </a:lnTo>
                  <a:lnTo>
                    <a:pt x="396" y="103"/>
                  </a:lnTo>
                  <a:lnTo>
                    <a:pt x="327" y="117"/>
                  </a:lnTo>
                  <a:lnTo>
                    <a:pt x="260" y="129"/>
                  </a:lnTo>
                  <a:lnTo>
                    <a:pt x="217" y="139"/>
                  </a:lnTo>
                  <a:lnTo>
                    <a:pt x="164" y="152"/>
                  </a:lnTo>
                  <a:lnTo>
                    <a:pt x="108" y="168"/>
                  </a:lnTo>
                  <a:lnTo>
                    <a:pt x="58" y="183"/>
                  </a:lnTo>
                  <a:lnTo>
                    <a:pt x="22" y="195"/>
                  </a:lnTo>
                  <a:lnTo>
                    <a:pt x="0" y="203"/>
                  </a:lnTo>
                  <a:lnTo>
                    <a:pt x="0" y="125"/>
                  </a:lnTo>
                  <a:lnTo>
                    <a:pt x="42" y="106"/>
                  </a:lnTo>
                  <a:lnTo>
                    <a:pt x="127" y="79"/>
                  </a:lnTo>
                  <a:lnTo>
                    <a:pt x="226" y="52"/>
                  </a:lnTo>
                  <a:lnTo>
                    <a:pt x="315" y="36"/>
                  </a:lnTo>
                  <a:lnTo>
                    <a:pt x="416" y="18"/>
                  </a:lnTo>
                  <a:lnTo>
                    <a:pt x="519" y="5"/>
                  </a:lnTo>
                  <a:lnTo>
                    <a:pt x="591" y="1"/>
                  </a:lnTo>
                  <a:lnTo>
                    <a:pt x="675"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51" name="Freeform 9"/>
            <p:cNvSpPr>
              <a:spLocks/>
            </p:cNvSpPr>
            <p:nvPr/>
          </p:nvSpPr>
          <p:spPr bwMode="auto">
            <a:xfrm>
              <a:off x="1259" y="2169"/>
              <a:ext cx="1897" cy="608"/>
            </a:xfrm>
            <a:custGeom>
              <a:avLst/>
              <a:gdLst>
                <a:gd name="T0" fmla="*/ 1793 w 1897"/>
                <a:gd name="T1" fmla="*/ 0 h 608"/>
                <a:gd name="T2" fmla="*/ 1679 w 1897"/>
                <a:gd name="T3" fmla="*/ 0 h 608"/>
                <a:gd name="T4" fmla="*/ 1562 w 1897"/>
                <a:gd name="T5" fmla="*/ 4 h 608"/>
                <a:gd name="T6" fmla="*/ 1451 w 1897"/>
                <a:gd name="T7" fmla="*/ 15 h 608"/>
                <a:gd name="T8" fmla="*/ 1324 w 1897"/>
                <a:gd name="T9" fmla="*/ 33 h 608"/>
                <a:gd name="T10" fmla="*/ 1203 w 1897"/>
                <a:gd name="T11" fmla="*/ 57 h 608"/>
                <a:gd name="T12" fmla="*/ 1076 w 1897"/>
                <a:gd name="T13" fmla="*/ 90 h 608"/>
                <a:gd name="T14" fmla="*/ 962 w 1897"/>
                <a:gd name="T15" fmla="*/ 125 h 608"/>
                <a:gd name="T16" fmla="*/ 853 w 1897"/>
                <a:gd name="T17" fmla="*/ 161 h 608"/>
                <a:gd name="T18" fmla="*/ 742 w 1897"/>
                <a:gd name="T19" fmla="*/ 200 h 608"/>
                <a:gd name="T20" fmla="*/ 639 w 1897"/>
                <a:gd name="T21" fmla="*/ 244 h 608"/>
                <a:gd name="T22" fmla="*/ 539 w 1897"/>
                <a:gd name="T23" fmla="*/ 295 h 608"/>
                <a:gd name="T24" fmla="*/ 456 w 1897"/>
                <a:gd name="T25" fmla="*/ 345 h 608"/>
                <a:gd name="T26" fmla="*/ 401 w 1897"/>
                <a:gd name="T27" fmla="*/ 393 h 608"/>
                <a:gd name="T28" fmla="*/ 56 w 1897"/>
                <a:gd name="T29" fmla="*/ 378 h 608"/>
                <a:gd name="T30" fmla="*/ 174 w 1897"/>
                <a:gd name="T31" fmla="*/ 411 h 608"/>
                <a:gd name="T32" fmla="*/ 256 w 1897"/>
                <a:gd name="T33" fmla="*/ 437 h 608"/>
                <a:gd name="T34" fmla="*/ 324 w 1897"/>
                <a:gd name="T35" fmla="*/ 465 h 608"/>
                <a:gd name="T36" fmla="*/ 390 w 1897"/>
                <a:gd name="T37" fmla="*/ 499 h 608"/>
                <a:gd name="T38" fmla="*/ 467 w 1897"/>
                <a:gd name="T39" fmla="*/ 542 h 608"/>
                <a:gd name="T40" fmla="*/ 539 w 1897"/>
                <a:gd name="T41" fmla="*/ 586 h 608"/>
                <a:gd name="T42" fmla="*/ 601 w 1897"/>
                <a:gd name="T43" fmla="*/ 597 h 608"/>
                <a:gd name="T44" fmla="*/ 665 w 1897"/>
                <a:gd name="T45" fmla="*/ 577 h 608"/>
                <a:gd name="T46" fmla="*/ 745 w 1897"/>
                <a:gd name="T47" fmla="*/ 556 h 608"/>
                <a:gd name="T48" fmla="*/ 817 w 1897"/>
                <a:gd name="T49" fmla="*/ 542 h 608"/>
                <a:gd name="T50" fmla="*/ 901 w 1897"/>
                <a:gd name="T51" fmla="*/ 527 h 608"/>
                <a:gd name="T52" fmla="*/ 985 w 1897"/>
                <a:gd name="T53" fmla="*/ 513 h 608"/>
                <a:gd name="T54" fmla="*/ 1066 w 1897"/>
                <a:gd name="T55" fmla="*/ 502 h 608"/>
                <a:gd name="T56" fmla="*/ 1144 w 1897"/>
                <a:gd name="T57" fmla="*/ 491 h 608"/>
                <a:gd name="T58" fmla="*/ 1250 w 1897"/>
                <a:gd name="T59" fmla="*/ 481 h 608"/>
                <a:gd name="T60" fmla="*/ 863 w 1897"/>
                <a:gd name="T61" fmla="*/ 400 h 608"/>
                <a:gd name="T62" fmla="*/ 955 w 1897"/>
                <a:gd name="T63" fmla="*/ 323 h 608"/>
                <a:gd name="T64" fmla="*/ 1024 w 1897"/>
                <a:gd name="T65" fmla="*/ 279 h 608"/>
                <a:gd name="T66" fmla="*/ 1124 w 1897"/>
                <a:gd name="T67" fmla="*/ 220 h 608"/>
                <a:gd name="T68" fmla="*/ 1210 w 1897"/>
                <a:gd name="T69" fmla="*/ 174 h 608"/>
                <a:gd name="T70" fmla="*/ 1279 w 1897"/>
                <a:gd name="T71" fmla="*/ 139 h 608"/>
                <a:gd name="T72" fmla="*/ 1365 w 1897"/>
                <a:gd name="T73" fmla="*/ 103 h 608"/>
                <a:gd name="T74" fmla="*/ 1455 w 1897"/>
                <a:gd name="T75" fmla="*/ 75 h 608"/>
                <a:gd name="T76" fmla="*/ 1562 w 1897"/>
                <a:gd name="T77" fmla="*/ 51 h 608"/>
                <a:gd name="T78" fmla="*/ 1675 w 1897"/>
                <a:gd name="T79" fmla="*/ 33 h 608"/>
                <a:gd name="T80" fmla="*/ 1796 w 1897"/>
                <a:gd name="T81" fmla="*/ 18 h 6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7" h="608">
                  <a:moveTo>
                    <a:pt x="1896" y="4"/>
                  </a:moveTo>
                  <a:lnTo>
                    <a:pt x="1793" y="0"/>
                  </a:lnTo>
                  <a:lnTo>
                    <a:pt x="1741" y="0"/>
                  </a:lnTo>
                  <a:lnTo>
                    <a:pt x="1679" y="0"/>
                  </a:lnTo>
                  <a:lnTo>
                    <a:pt x="1620" y="2"/>
                  </a:lnTo>
                  <a:lnTo>
                    <a:pt x="1562" y="4"/>
                  </a:lnTo>
                  <a:lnTo>
                    <a:pt x="1503" y="9"/>
                  </a:lnTo>
                  <a:lnTo>
                    <a:pt x="1451" y="15"/>
                  </a:lnTo>
                  <a:lnTo>
                    <a:pt x="1393" y="22"/>
                  </a:lnTo>
                  <a:lnTo>
                    <a:pt x="1324" y="33"/>
                  </a:lnTo>
                  <a:lnTo>
                    <a:pt x="1262" y="46"/>
                  </a:lnTo>
                  <a:lnTo>
                    <a:pt x="1203" y="57"/>
                  </a:lnTo>
                  <a:lnTo>
                    <a:pt x="1138" y="73"/>
                  </a:lnTo>
                  <a:lnTo>
                    <a:pt x="1076" y="90"/>
                  </a:lnTo>
                  <a:lnTo>
                    <a:pt x="1013" y="108"/>
                  </a:lnTo>
                  <a:lnTo>
                    <a:pt x="962" y="125"/>
                  </a:lnTo>
                  <a:lnTo>
                    <a:pt x="903" y="143"/>
                  </a:lnTo>
                  <a:lnTo>
                    <a:pt x="853" y="161"/>
                  </a:lnTo>
                  <a:lnTo>
                    <a:pt x="797" y="180"/>
                  </a:lnTo>
                  <a:lnTo>
                    <a:pt x="742" y="200"/>
                  </a:lnTo>
                  <a:lnTo>
                    <a:pt x="687" y="224"/>
                  </a:lnTo>
                  <a:lnTo>
                    <a:pt x="639" y="244"/>
                  </a:lnTo>
                  <a:lnTo>
                    <a:pt x="587" y="271"/>
                  </a:lnTo>
                  <a:lnTo>
                    <a:pt x="539" y="295"/>
                  </a:lnTo>
                  <a:lnTo>
                    <a:pt x="494" y="319"/>
                  </a:lnTo>
                  <a:lnTo>
                    <a:pt x="456" y="345"/>
                  </a:lnTo>
                  <a:lnTo>
                    <a:pt x="425" y="369"/>
                  </a:lnTo>
                  <a:lnTo>
                    <a:pt x="401" y="393"/>
                  </a:lnTo>
                  <a:lnTo>
                    <a:pt x="0" y="361"/>
                  </a:lnTo>
                  <a:lnTo>
                    <a:pt x="56" y="378"/>
                  </a:lnTo>
                  <a:lnTo>
                    <a:pt x="122" y="395"/>
                  </a:lnTo>
                  <a:lnTo>
                    <a:pt x="174" y="411"/>
                  </a:lnTo>
                  <a:lnTo>
                    <a:pt x="214" y="422"/>
                  </a:lnTo>
                  <a:lnTo>
                    <a:pt x="256" y="437"/>
                  </a:lnTo>
                  <a:lnTo>
                    <a:pt x="291" y="450"/>
                  </a:lnTo>
                  <a:lnTo>
                    <a:pt x="324" y="465"/>
                  </a:lnTo>
                  <a:lnTo>
                    <a:pt x="357" y="482"/>
                  </a:lnTo>
                  <a:lnTo>
                    <a:pt x="390" y="499"/>
                  </a:lnTo>
                  <a:lnTo>
                    <a:pt x="429" y="520"/>
                  </a:lnTo>
                  <a:lnTo>
                    <a:pt x="467" y="542"/>
                  </a:lnTo>
                  <a:lnTo>
                    <a:pt x="501" y="562"/>
                  </a:lnTo>
                  <a:lnTo>
                    <a:pt x="539" y="586"/>
                  </a:lnTo>
                  <a:lnTo>
                    <a:pt x="570" y="607"/>
                  </a:lnTo>
                  <a:lnTo>
                    <a:pt x="601" y="597"/>
                  </a:lnTo>
                  <a:lnTo>
                    <a:pt x="632" y="586"/>
                  </a:lnTo>
                  <a:lnTo>
                    <a:pt x="665" y="577"/>
                  </a:lnTo>
                  <a:lnTo>
                    <a:pt x="704" y="567"/>
                  </a:lnTo>
                  <a:lnTo>
                    <a:pt x="745" y="556"/>
                  </a:lnTo>
                  <a:lnTo>
                    <a:pt x="781" y="548"/>
                  </a:lnTo>
                  <a:lnTo>
                    <a:pt x="817" y="542"/>
                  </a:lnTo>
                  <a:lnTo>
                    <a:pt x="857" y="534"/>
                  </a:lnTo>
                  <a:lnTo>
                    <a:pt x="901" y="527"/>
                  </a:lnTo>
                  <a:lnTo>
                    <a:pt x="945" y="520"/>
                  </a:lnTo>
                  <a:lnTo>
                    <a:pt x="985" y="513"/>
                  </a:lnTo>
                  <a:lnTo>
                    <a:pt x="1024" y="507"/>
                  </a:lnTo>
                  <a:lnTo>
                    <a:pt x="1066" y="502"/>
                  </a:lnTo>
                  <a:lnTo>
                    <a:pt x="1107" y="496"/>
                  </a:lnTo>
                  <a:lnTo>
                    <a:pt x="1144" y="491"/>
                  </a:lnTo>
                  <a:lnTo>
                    <a:pt x="1189" y="485"/>
                  </a:lnTo>
                  <a:lnTo>
                    <a:pt x="1250" y="481"/>
                  </a:lnTo>
                  <a:lnTo>
                    <a:pt x="835" y="435"/>
                  </a:lnTo>
                  <a:lnTo>
                    <a:pt x="863" y="400"/>
                  </a:lnTo>
                  <a:lnTo>
                    <a:pt x="896" y="373"/>
                  </a:lnTo>
                  <a:lnTo>
                    <a:pt x="955" y="323"/>
                  </a:lnTo>
                  <a:lnTo>
                    <a:pt x="989" y="301"/>
                  </a:lnTo>
                  <a:lnTo>
                    <a:pt x="1024" y="279"/>
                  </a:lnTo>
                  <a:lnTo>
                    <a:pt x="1086" y="242"/>
                  </a:lnTo>
                  <a:lnTo>
                    <a:pt x="1124" y="220"/>
                  </a:lnTo>
                  <a:lnTo>
                    <a:pt x="1169" y="194"/>
                  </a:lnTo>
                  <a:lnTo>
                    <a:pt x="1210" y="174"/>
                  </a:lnTo>
                  <a:lnTo>
                    <a:pt x="1244" y="156"/>
                  </a:lnTo>
                  <a:lnTo>
                    <a:pt x="1279" y="139"/>
                  </a:lnTo>
                  <a:lnTo>
                    <a:pt x="1320" y="121"/>
                  </a:lnTo>
                  <a:lnTo>
                    <a:pt x="1365" y="103"/>
                  </a:lnTo>
                  <a:lnTo>
                    <a:pt x="1410" y="90"/>
                  </a:lnTo>
                  <a:lnTo>
                    <a:pt x="1455" y="75"/>
                  </a:lnTo>
                  <a:lnTo>
                    <a:pt x="1510" y="62"/>
                  </a:lnTo>
                  <a:lnTo>
                    <a:pt x="1562" y="51"/>
                  </a:lnTo>
                  <a:lnTo>
                    <a:pt x="1620" y="42"/>
                  </a:lnTo>
                  <a:lnTo>
                    <a:pt x="1675" y="33"/>
                  </a:lnTo>
                  <a:lnTo>
                    <a:pt x="1734" y="24"/>
                  </a:lnTo>
                  <a:lnTo>
                    <a:pt x="1796" y="18"/>
                  </a:lnTo>
                  <a:lnTo>
                    <a:pt x="1896" y="4"/>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grpSp>
      <p:grpSp>
        <p:nvGrpSpPr>
          <p:cNvPr id="3" name="Group 10"/>
          <p:cNvGrpSpPr>
            <a:grpSpLocks/>
          </p:cNvGrpSpPr>
          <p:nvPr/>
        </p:nvGrpSpPr>
        <p:grpSpPr bwMode="auto">
          <a:xfrm>
            <a:off x="5337374" y="3065604"/>
            <a:ext cx="2701925" cy="874713"/>
            <a:chOff x="3359" y="2188"/>
            <a:chExt cx="1873" cy="625"/>
          </a:xfrm>
        </p:grpSpPr>
        <p:sp>
          <p:nvSpPr>
            <p:cNvPr id="65544" name="Freeform 11"/>
            <p:cNvSpPr>
              <a:spLocks/>
            </p:cNvSpPr>
            <p:nvPr/>
          </p:nvSpPr>
          <p:spPr bwMode="auto">
            <a:xfrm>
              <a:off x="3361" y="2190"/>
              <a:ext cx="1081" cy="410"/>
            </a:xfrm>
            <a:custGeom>
              <a:avLst/>
              <a:gdLst>
                <a:gd name="T0" fmla="*/ 0 w 1081"/>
                <a:gd name="T1" fmla="*/ 0 h 410"/>
                <a:gd name="T2" fmla="*/ 0 w 1081"/>
                <a:gd name="T3" fmla="*/ 30 h 410"/>
                <a:gd name="T4" fmla="*/ 78 w 1081"/>
                <a:gd name="T5" fmla="*/ 38 h 410"/>
                <a:gd name="T6" fmla="*/ 149 w 1081"/>
                <a:gd name="T7" fmla="*/ 48 h 410"/>
                <a:gd name="T8" fmla="*/ 214 w 1081"/>
                <a:gd name="T9" fmla="*/ 60 h 410"/>
                <a:gd name="T10" fmla="*/ 281 w 1081"/>
                <a:gd name="T11" fmla="*/ 72 h 410"/>
                <a:gd name="T12" fmla="*/ 339 w 1081"/>
                <a:gd name="T13" fmla="*/ 84 h 410"/>
                <a:gd name="T14" fmla="*/ 386 w 1081"/>
                <a:gd name="T15" fmla="*/ 96 h 410"/>
                <a:gd name="T16" fmla="*/ 430 w 1081"/>
                <a:gd name="T17" fmla="*/ 108 h 410"/>
                <a:gd name="T18" fmla="*/ 481 w 1081"/>
                <a:gd name="T19" fmla="*/ 122 h 410"/>
                <a:gd name="T20" fmla="*/ 525 w 1081"/>
                <a:gd name="T21" fmla="*/ 139 h 410"/>
                <a:gd name="T22" fmla="*/ 576 w 1081"/>
                <a:gd name="T23" fmla="*/ 159 h 410"/>
                <a:gd name="T24" fmla="*/ 617 w 1081"/>
                <a:gd name="T25" fmla="*/ 177 h 410"/>
                <a:gd name="T26" fmla="*/ 657 w 1081"/>
                <a:gd name="T27" fmla="*/ 195 h 410"/>
                <a:gd name="T28" fmla="*/ 695 w 1081"/>
                <a:gd name="T29" fmla="*/ 215 h 410"/>
                <a:gd name="T30" fmla="*/ 742 w 1081"/>
                <a:gd name="T31" fmla="*/ 239 h 410"/>
                <a:gd name="T32" fmla="*/ 793 w 1081"/>
                <a:gd name="T33" fmla="*/ 267 h 410"/>
                <a:gd name="T34" fmla="*/ 824 w 1081"/>
                <a:gd name="T35" fmla="*/ 287 h 410"/>
                <a:gd name="T36" fmla="*/ 854 w 1081"/>
                <a:gd name="T37" fmla="*/ 309 h 410"/>
                <a:gd name="T38" fmla="*/ 885 w 1081"/>
                <a:gd name="T39" fmla="*/ 331 h 410"/>
                <a:gd name="T40" fmla="*/ 912 w 1081"/>
                <a:gd name="T41" fmla="*/ 351 h 410"/>
                <a:gd name="T42" fmla="*/ 946 w 1081"/>
                <a:gd name="T43" fmla="*/ 383 h 410"/>
                <a:gd name="T44" fmla="*/ 966 w 1081"/>
                <a:gd name="T45" fmla="*/ 409 h 410"/>
                <a:gd name="T46" fmla="*/ 1080 w 1081"/>
                <a:gd name="T47" fmla="*/ 401 h 410"/>
                <a:gd name="T48" fmla="*/ 1043 w 1081"/>
                <a:gd name="T49" fmla="*/ 357 h 410"/>
                <a:gd name="T50" fmla="*/ 986 w 1081"/>
                <a:gd name="T51" fmla="*/ 309 h 410"/>
                <a:gd name="T52" fmla="*/ 929 w 1081"/>
                <a:gd name="T53" fmla="*/ 269 h 410"/>
                <a:gd name="T54" fmla="*/ 854 w 1081"/>
                <a:gd name="T55" fmla="*/ 227 h 410"/>
                <a:gd name="T56" fmla="*/ 752 w 1081"/>
                <a:gd name="T57" fmla="*/ 167 h 410"/>
                <a:gd name="T58" fmla="*/ 641 w 1081"/>
                <a:gd name="T59" fmla="*/ 116 h 410"/>
                <a:gd name="T60" fmla="*/ 522 w 1081"/>
                <a:gd name="T61" fmla="*/ 72 h 410"/>
                <a:gd name="T62" fmla="*/ 417 w 1081"/>
                <a:gd name="T63" fmla="*/ 46 h 410"/>
                <a:gd name="T64" fmla="*/ 285 w 1081"/>
                <a:gd name="T65" fmla="*/ 20 h 410"/>
                <a:gd name="T66" fmla="*/ 176 w 1081"/>
                <a:gd name="T67" fmla="*/ 10 h 410"/>
                <a:gd name="T68" fmla="*/ 0 w 1081"/>
                <a:gd name="T69" fmla="*/ 0 h 4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1" h="410">
                  <a:moveTo>
                    <a:pt x="0" y="0"/>
                  </a:moveTo>
                  <a:lnTo>
                    <a:pt x="0" y="30"/>
                  </a:lnTo>
                  <a:lnTo>
                    <a:pt x="78" y="38"/>
                  </a:lnTo>
                  <a:lnTo>
                    <a:pt x="149" y="48"/>
                  </a:lnTo>
                  <a:lnTo>
                    <a:pt x="214" y="60"/>
                  </a:lnTo>
                  <a:lnTo>
                    <a:pt x="281" y="72"/>
                  </a:lnTo>
                  <a:lnTo>
                    <a:pt x="339" y="84"/>
                  </a:lnTo>
                  <a:lnTo>
                    <a:pt x="386" y="96"/>
                  </a:lnTo>
                  <a:lnTo>
                    <a:pt x="430" y="108"/>
                  </a:lnTo>
                  <a:lnTo>
                    <a:pt x="481" y="122"/>
                  </a:lnTo>
                  <a:lnTo>
                    <a:pt x="525" y="139"/>
                  </a:lnTo>
                  <a:lnTo>
                    <a:pt x="576" y="159"/>
                  </a:lnTo>
                  <a:lnTo>
                    <a:pt x="617" y="177"/>
                  </a:lnTo>
                  <a:lnTo>
                    <a:pt x="657" y="195"/>
                  </a:lnTo>
                  <a:lnTo>
                    <a:pt x="695" y="215"/>
                  </a:lnTo>
                  <a:lnTo>
                    <a:pt x="742" y="239"/>
                  </a:lnTo>
                  <a:lnTo>
                    <a:pt x="793" y="267"/>
                  </a:lnTo>
                  <a:lnTo>
                    <a:pt x="824" y="287"/>
                  </a:lnTo>
                  <a:lnTo>
                    <a:pt x="854" y="309"/>
                  </a:lnTo>
                  <a:lnTo>
                    <a:pt x="885" y="331"/>
                  </a:lnTo>
                  <a:lnTo>
                    <a:pt x="912" y="351"/>
                  </a:lnTo>
                  <a:lnTo>
                    <a:pt x="946" y="383"/>
                  </a:lnTo>
                  <a:lnTo>
                    <a:pt x="966" y="409"/>
                  </a:lnTo>
                  <a:lnTo>
                    <a:pt x="1080" y="401"/>
                  </a:lnTo>
                  <a:lnTo>
                    <a:pt x="1043" y="357"/>
                  </a:lnTo>
                  <a:lnTo>
                    <a:pt x="986" y="309"/>
                  </a:lnTo>
                  <a:lnTo>
                    <a:pt x="929" y="269"/>
                  </a:lnTo>
                  <a:lnTo>
                    <a:pt x="854" y="227"/>
                  </a:lnTo>
                  <a:lnTo>
                    <a:pt x="752" y="167"/>
                  </a:lnTo>
                  <a:lnTo>
                    <a:pt x="641" y="116"/>
                  </a:lnTo>
                  <a:lnTo>
                    <a:pt x="522" y="72"/>
                  </a:lnTo>
                  <a:lnTo>
                    <a:pt x="417" y="46"/>
                  </a:lnTo>
                  <a:lnTo>
                    <a:pt x="285" y="20"/>
                  </a:lnTo>
                  <a:lnTo>
                    <a:pt x="176" y="10"/>
                  </a:lnTo>
                  <a:lnTo>
                    <a:pt x="0"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5" name="Freeform 12"/>
            <p:cNvSpPr>
              <a:spLocks/>
            </p:cNvSpPr>
            <p:nvPr/>
          </p:nvSpPr>
          <p:spPr bwMode="auto">
            <a:xfrm>
              <a:off x="4675" y="2522"/>
              <a:ext cx="557" cy="291"/>
            </a:xfrm>
            <a:custGeom>
              <a:avLst/>
              <a:gdLst>
                <a:gd name="T0" fmla="*/ 0 w 557"/>
                <a:gd name="T1" fmla="*/ 224 h 291"/>
                <a:gd name="T2" fmla="*/ 0 w 557"/>
                <a:gd name="T3" fmla="*/ 290 h 291"/>
                <a:gd name="T4" fmla="*/ 22 w 557"/>
                <a:gd name="T5" fmla="*/ 273 h 291"/>
                <a:gd name="T6" fmla="*/ 47 w 557"/>
                <a:gd name="T7" fmla="*/ 256 h 291"/>
                <a:gd name="T8" fmla="*/ 80 w 557"/>
                <a:gd name="T9" fmla="*/ 238 h 291"/>
                <a:gd name="T10" fmla="*/ 120 w 557"/>
                <a:gd name="T11" fmla="*/ 216 h 291"/>
                <a:gd name="T12" fmla="*/ 160 w 557"/>
                <a:gd name="T13" fmla="*/ 194 h 291"/>
                <a:gd name="T14" fmla="*/ 201 w 557"/>
                <a:gd name="T15" fmla="*/ 173 h 291"/>
                <a:gd name="T16" fmla="*/ 238 w 557"/>
                <a:gd name="T17" fmla="*/ 155 h 291"/>
                <a:gd name="T18" fmla="*/ 271 w 557"/>
                <a:gd name="T19" fmla="*/ 139 h 291"/>
                <a:gd name="T20" fmla="*/ 308 w 557"/>
                <a:gd name="T21" fmla="*/ 124 h 291"/>
                <a:gd name="T22" fmla="*/ 346 w 557"/>
                <a:gd name="T23" fmla="*/ 109 h 291"/>
                <a:gd name="T24" fmla="*/ 392 w 557"/>
                <a:gd name="T25" fmla="*/ 94 h 291"/>
                <a:gd name="T26" fmla="*/ 435 w 557"/>
                <a:gd name="T27" fmla="*/ 82 h 291"/>
                <a:gd name="T28" fmla="*/ 478 w 557"/>
                <a:gd name="T29" fmla="*/ 71 h 291"/>
                <a:gd name="T30" fmla="*/ 522 w 557"/>
                <a:gd name="T31" fmla="*/ 60 h 291"/>
                <a:gd name="T32" fmla="*/ 556 w 557"/>
                <a:gd name="T33" fmla="*/ 50 h 291"/>
                <a:gd name="T34" fmla="*/ 556 w 557"/>
                <a:gd name="T35" fmla="*/ 0 h 291"/>
                <a:gd name="T36" fmla="*/ 495 w 557"/>
                <a:gd name="T37" fmla="*/ 10 h 291"/>
                <a:gd name="T38" fmla="*/ 406 w 557"/>
                <a:gd name="T39" fmla="*/ 33 h 291"/>
                <a:gd name="T40" fmla="*/ 291 w 557"/>
                <a:gd name="T41" fmla="*/ 61 h 291"/>
                <a:gd name="T42" fmla="*/ 209 w 557"/>
                <a:gd name="T43" fmla="*/ 92 h 291"/>
                <a:gd name="T44" fmla="*/ 131 w 557"/>
                <a:gd name="T45" fmla="*/ 136 h 291"/>
                <a:gd name="T46" fmla="*/ 56 w 557"/>
                <a:gd name="T47" fmla="*/ 173 h 291"/>
                <a:gd name="T48" fmla="*/ 0 w 557"/>
                <a:gd name="T49" fmla="*/ 208 h 291"/>
                <a:gd name="T50" fmla="*/ 0 w 557"/>
                <a:gd name="T51" fmla="*/ 289 h 291"/>
                <a:gd name="T52" fmla="*/ 0 w 557"/>
                <a:gd name="T53" fmla="*/ 288 h 291"/>
                <a:gd name="T54" fmla="*/ 0 w 557"/>
                <a:gd name="T55" fmla="*/ 224 h 2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7" h="291">
                  <a:moveTo>
                    <a:pt x="0" y="224"/>
                  </a:moveTo>
                  <a:lnTo>
                    <a:pt x="0" y="290"/>
                  </a:lnTo>
                  <a:lnTo>
                    <a:pt x="22" y="273"/>
                  </a:lnTo>
                  <a:lnTo>
                    <a:pt x="47" y="256"/>
                  </a:lnTo>
                  <a:lnTo>
                    <a:pt x="80" y="238"/>
                  </a:lnTo>
                  <a:lnTo>
                    <a:pt x="120" y="216"/>
                  </a:lnTo>
                  <a:lnTo>
                    <a:pt x="160" y="194"/>
                  </a:lnTo>
                  <a:lnTo>
                    <a:pt x="201" y="173"/>
                  </a:lnTo>
                  <a:lnTo>
                    <a:pt x="238" y="155"/>
                  </a:lnTo>
                  <a:lnTo>
                    <a:pt x="271" y="139"/>
                  </a:lnTo>
                  <a:lnTo>
                    <a:pt x="308" y="124"/>
                  </a:lnTo>
                  <a:lnTo>
                    <a:pt x="346" y="109"/>
                  </a:lnTo>
                  <a:lnTo>
                    <a:pt x="392" y="94"/>
                  </a:lnTo>
                  <a:lnTo>
                    <a:pt x="435" y="82"/>
                  </a:lnTo>
                  <a:lnTo>
                    <a:pt x="478" y="71"/>
                  </a:lnTo>
                  <a:lnTo>
                    <a:pt x="522" y="60"/>
                  </a:lnTo>
                  <a:lnTo>
                    <a:pt x="556" y="50"/>
                  </a:lnTo>
                  <a:lnTo>
                    <a:pt x="556" y="0"/>
                  </a:lnTo>
                  <a:lnTo>
                    <a:pt x="495" y="10"/>
                  </a:lnTo>
                  <a:lnTo>
                    <a:pt x="406" y="33"/>
                  </a:lnTo>
                  <a:lnTo>
                    <a:pt x="291" y="61"/>
                  </a:lnTo>
                  <a:lnTo>
                    <a:pt x="209" y="92"/>
                  </a:lnTo>
                  <a:lnTo>
                    <a:pt x="131" y="136"/>
                  </a:lnTo>
                  <a:lnTo>
                    <a:pt x="56" y="173"/>
                  </a:lnTo>
                  <a:lnTo>
                    <a:pt x="0" y="208"/>
                  </a:lnTo>
                  <a:lnTo>
                    <a:pt x="0" y="289"/>
                  </a:lnTo>
                  <a:lnTo>
                    <a:pt x="0" y="288"/>
                  </a:lnTo>
                  <a:lnTo>
                    <a:pt x="0" y="224"/>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6" name="Freeform 13"/>
            <p:cNvSpPr>
              <a:spLocks/>
            </p:cNvSpPr>
            <p:nvPr/>
          </p:nvSpPr>
          <p:spPr bwMode="auto">
            <a:xfrm>
              <a:off x="4000" y="2631"/>
              <a:ext cx="667" cy="181"/>
            </a:xfrm>
            <a:custGeom>
              <a:avLst/>
              <a:gdLst>
                <a:gd name="T0" fmla="*/ 0 w 667"/>
                <a:gd name="T1" fmla="*/ 0 h 181"/>
                <a:gd name="T2" fmla="*/ 0 w 667"/>
                <a:gd name="T3" fmla="*/ 55 h 181"/>
                <a:gd name="T4" fmla="*/ 43 w 667"/>
                <a:gd name="T5" fmla="*/ 60 h 181"/>
                <a:gd name="T6" fmla="*/ 87 w 667"/>
                <a:gd name="T7" fmla="*/ 65 h 181"/>
                <a:gd name="T8" fmla="*/ 128 w 667"/>
                <a:gd name="T9" fmla="*/ 71 h 181"/>
                <a:gd name="T10" fmla="*/ 172 w 667"/>
                <a:gd name="T11" fmla="*/ 76 h 181"/>
                <a:gd name="T12" fmla="*/ 222 w 667"/>
                <a:gd name="T13" fmla="*/ 84 h 181"/>
                <a:gd name="T14" fmla="*/ 276 w 667"/>
                <a:gd name="T15" fmla="*/ 92 h 181"/>
                <a:gd name="T16" fmla="*/ 343 w 667"/>
                <a:gd name="T17" fmla="*/ 104 h 181"/>
                <a:gd name="T18" fmla="*/ 410 w 667"/>
                <a:gd name="T19" fmla="*/ 115 h 181"/>
                <a:gd name="T20" fmla="*/ 452 w 667"/>
                <a:gd name="T21" fmla="*/ 123 h 181"/>
                <a:gd name="T22" fmla="*/ 504 w 667"/>
                <a:gd name="T23" fmla="*/ 135 h 181"/>
                <a:gd name="T24" fmla="*/ 559 w 667"/>
                <a:gd name="T25" fmla="*/ 149 h 181"/>
                <a:gd name="T26" fmla="*/ 609 w 667"/>
                <a:gd name="T27" fmla="*/ 162 h 181"/>
                <a:gd name="T28" fmla="*/ 645 w 667"/>
                <a:gd name="T29" fmla="*/ 173 h 181"/>
                <a:gd name="T30" fmla="*/ 666 w 667"/>
                <a:gd name="T31" fmla="*/ 180 h 181"/>
                <a:gd name="T32" fmla="*/ 666 w 667"/>
                <a:gd name="T33" fmla="*/ 111 h 181"/>
                <a:gd name="T34" fmla="*/ 624 w 667"/>
                <a:gd name="T35" fmla="*/ 94 h 181"/>
                <a:gd name="T36" fmla="*/ 541 w 667"/>
                <a:gd name="T37" fmla="*/ 70 h 181"/>
                <a:gd name="T38" fmla="*/ 443 w 667"/>
                <a:gd name="T39" fmla="*/ 46 h 181"/>
                <a:gd name="T40" fmla="*/ 356 w 667"/>
                <a:gd name="T41" fmla="*/ 32 h 181"/>
                <a:gd name="T42" fmla="*/ 255 w 667"/>
                <a:gd name="T43" fmla="*/ 16 h 181"/>
                <a:gd name="T44" fmla="*/ 154 w 667"/>
                <a:gd name="T45" fmla="*/ 5 h 181"/>
                <a:gd name="T46" fmla="*/ 83 w 667"/>
                <a:gd name="T47" fmla="*/ 1 h 181"/>
                <a:gd name="T48" fmla="*/ 0 w 667"/>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7" h="181">
                  <a:moveTo>
                    <a:pt x="0" y="0"/>
                  </a:moveTo>
                  <a:lnTo>
                    <a:pt x="0" y="55"/>
                  </a:lnTo>
                  <a:lnTo>
                    <a:pt x="43" y="60"/>
                  </a:lnTo>
                  <a:lnTo>
                    <a:pt x="87" y="65"/>
                  </a:lnTo>
                  <a:lnTo>
                    <a:pt x="128" y="71"/>
                  </a:lnTo>
                  <a:lnTo>
                    <a:pt x="172" y="76"/>
                  </a:lnTo>
                  <a:lnTo>
                    <a:pt x="222" y="84"/>
                  </a:lnTo>
                  <a:lnTo>
                    <a:pt x="276" y="92"/>
                  </a:lnTo>
                  <a:lnTo>
                    <a:pt x="343" y="104"/>
                  </a:lnTo>
                  <a:lnTo>
                    <a:pt x="410" y="115"/>
                  </a:lnTo>
                  <a:lnTo>
                    <a:pt x="452" y="123"/>
                  </a:lnTo>
                  <a:lnTo>
                    <a:pt x="504" y="135"/>
                  </a:lnTo>
                  <a:lnTo>
                    <a:pt x="559" y="149"/>
                  </a:lnTo>
                  <a:lnTo>
                    <a:pt x="609" y="162"/>
                  </a:lnTo>
                  <a:lnTo>
                    <a:pt x="645" y="173"/>
                  </a:lnTo>
                  <a:lnTo>
                    <a:pt x="666" y="180"/>
                  </a:lnTo>
                  <a:lnTo>
                    <a:pt x="666" y="111"/>
                  </a:lnTo>
                  <a:lnTo>
                    <a:pt x="624" y="94"/>
                  </a:lnTo>
                  <a:lnTo>
                    <a:pt x="541" y="70"/>
                  </a:lnTo>
                  <a:lnTo>
                    <a:pt x="443" y="46"/>
                  </a:lnTo>
                  <a:lnTo>
                    <a:pt x="356" y="32"/>
                  </a:lnTo>
                  <a:lnTo>
                    <a:pt x="255" y="16"/>
                  </a:lnTo>
                  <a:lnTo>
                    <a:pt x="154" y="5"/>
                  </a:lnTo>
                  <a:lnTo>
                    <a:pt x="83" y="1"/>
                  </a:lnTo>
                  <a:lnTo>
                    <a:pt x="0" y="0"/>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sp>
          <p:nvSpPr>
            <p:cNvPr id="65547" name="Freeform 14"/>
            <p:cNvSpPr>
              <a:spLocks/>
            </p:cNvSpPr>
            <p:nvPr/>
          </p:nvSpPr>
          <p:spPr bwMode="auto">
            <a:xfrm>
              <a:off x="3359" y="2188"/>
              <a:ext cx="1873" cy="556"/>
            </a:xfrm>
            <a:custGeom>
              <a:avLst/>
              <a:gdLst>
                <a:gd name="T0" fmla="*/ 102 w 1873"/>
                <a:gd name="T1" fmla="*/ 0 h 556"/>
                <a:gd name="T2" fmla="*/ 214 w 1873"/>
                <a:gd name="T3" fmla="*/ 0 h 556"/>
                <a:gd name="T4" fmla="*/ 330 w 1873"/>
                <a:gd name="T5" fmla="*/ 4 h 556"/>
                <a:gd name="T6" fmla="*/ 439 w 1873"/>
                <a:gd name="T7" fmla="*/ 14 h 556"/>
                <a:gd name="T8" fmla="*/ 565 w 1873"/>
                <a:gd name="T9" fmla="*/ 30 h 556"/>
                <a:gd name="T10" fmla="*/ 684 w 1873"/>
                <a:gd name="T11" fmla="*/ 52 h 556"/>
                <a:gd name="T12" fmla="*/ 810 w 1873"/>
                <a:gd name="T13" fmla="*/ 82 h 556"/>
                <a:gd name="T14" fmla="*/ 922 w 1873"/>
                <a:gd name="T15" fmla="*/ 115 h 556"/>
                <a:gd name="T16" fmla="*/ 1030 w 1873"/>
                <a:gd name="T17" fmla="*/ 147 h 556"/>
                <a:gd name="T18" fmla="*/ 1139 w 1873"/>
                <a:gd name="T19" fmla="*/ 183 h 556"/>
                <a:gd name="T20" fmla="*/ 1241 w 1873"/>
                <a:gd name="T21" fmla="*/ 223 h 556"/>
                <a:gd name="T22" fmla="*/ 1340 w 1873"/>
                <a:gd name="T23" fmla="*/ 269 h 556"/>
                <a:gd name="T24" fmla="*/ 1422 w 1873"/>
                <a:gd name="T25" fmla="*/ 316 h 556"/>
                <a:gd name="T26" fmla="*/ 1476 w 1873"/>
                <a:gd name="T27" fmla="*/ 359 h 556"/>
                <a:gd name="T28" fmla="*/ 1816 w 1873"/>
                <a:gd name="T29" fmla="*/ 345 h 556"/>
                <a:gd name="T30" fmla="*/ 1701 w 1873"/>
                <a:gd name="T31" fmla="*/ 375 h 556"/>
                <a:gd name="T32" fmla="*/ 1619 w 1873"/>
                <a:gd name="T33" fmla="*/ 399 h 556"/>
                <a:gd name="T34" fmla="*/ 1552 w 1873"/>
                <a:gd name="T35" fmla="*/ 425 h 556"/>
                <a:gd name="T36" fmla="*/ 1487 w 1873"/>
                <a:gd name="T37" fmla="*/ 456 h 556"/>
                <a:gd name="T38" fmla="*/ 1411 w 1873"/>
                <a:gd name="T39" fmla="*/ 496 h 556"/>
                <a:gd name="T40" fmla="*/ 1340 w 1873"/>
                <a:gd name="T41" fmla="*/ 536 h 556"/>
                <a:gd name="T42" fmla="*/ 1279 w 1873"/>
                <a:gd name="T43" fmla="*/ 546 h 556"/>
                <a:gd name="T44" fmla="*/ 1215 w 1873"/>
                <a:gd name="T45" fmla="*/ 528 h 556"/>
                <a:gd name="T46" fmla="*/ 1137 w 1873"/>
                <a:gd name="T47" fmla="*/ 509 h 556"/>
                <a:gd name="T48" fmla="*/ 1065 w 1873"/>
                <a:gd name="T49" fmla="*/ 495 h 556"/>
                <a:gd name="T50" fmla="*/ 983 w 1873"/>
                <a:gd name="T51" fmla="*/ 482 h 556"/>
                <a:gd name="T52" fmla="*/ 900 w 1873"/>
                <a:gd name="T53" fmla="*/ 469 h 556"/>
                <a:gd name="T54" fmla="*/ 819 w 1873"/>
                <a:gd name="T55" fmla="*/ 459 h 556"/>
                <a:gd name="T56" fmla="*/ 742 w 1873"/>
                <a:gd name="T57" fmla="*/ 449 h 556"/>
                <a:gd name="T58" fmla="*/ 638 w 1873"/>
                <a:gd name="T59" fmla="*/ 440 h 556"/>
                <a:gd name="T60" fmla="*/ 1020 w 1873"/>
                <a:gd name="T61" fmla="*/ 365 h 556"/>
                <a:gd name="T62" fmla="*/ 929 w 1873"/>
                <a:gd name="T63" fmla="*/ 296 h 556"/>
                <a:gd name="T64" fmla="*/ 861 w 1873"/>
                <a:gd name="T65" fmla="*/ 255 h 556"/>
                <a:gd name="T66" fmla="*/ 762 w 1873"/>
                <a:gd name="T67" fmla="*/ 201 h 556"/>
                <a:gd name="T68" fmla="*/ 677 w 1873"/>
                <a:gd name="T69" fmla="*/ 159 h 556"/>
                <a:gd name="T70" fmla="*/ 609 w 1873"/>
                <a:gd name="T71" fmla="*/ 127 h 556"/>
                <a:gd name="T72" fmla="*/ 524 w 1873"/>
                <a:gd name="T73" fmla="*/ 95 h 556"/>
                <a:gd name="T74" fmla="*/ 436 w 1873"/>
                <a:gd name="T75" fmla="*/ 68 h 556"/>
                <a:gd name="T76" fmla="*/ 330 w 1873"/>
                <a:gd name="T77" fmla="*/ 46 h 556"/>
                <a:gd name="T78" fmla="*/ 218 w 1873"/>
                <a:gd name="T79" fmla="*/ 30 h 556"/>
                <a:gd name="T80" fmla="*/ 99 w 1873"/>
                <a:gd name="T81" fmla="*/ 16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73" h="556">
                  <a:moveTo>
                    <a:pt x="0" y="4"/>
                  </a:moveTo>
                  <a:lnTo>
                    <a:pt x="102" y="0"/>
                  </a:lnTo>
                  <a:lnTo>
                    <a:pt x="153" y="0"/>
                  </a:lnTo>
                  <a:lnTo>
                    <a:pt x="214" y="0"/>
                  </a:lnTo>
                  <a:lnTo>
                    <a:pt x="272" y="2"/>
                  </a:lnTo>
                  <a:lnTo>
                    <a:pt x="330" y="4"/>
                  </a:lnTo>
                  <a:lnTo>
                    <a:pt x="388" y="8"/>
                  </a:lnTo>
                  <a:lnTo>
                    <a:pt x="439" y="14"/>
                  </a:lnTo>
                  <a:lnTo>
                    <a:pt x="497" y="20"/>
                  </a:lnTo>
                  <a:lnTo>
                    <a:pt x="565" y="30"/>
                  </a:lnTo>
                  <a:lnTo>
                    <a:pt x="626" y="42"/>
                  </a:lnTo>
                  <a:lnTo>
                    <a:pt x="684" y="52"/>
                  </a:lnTo>
                  <a:lnTo>
                    <a:pt x="749" y="66"/>
                  </a:lnTo>
                  <a:lnTo>
                    <a:pt x="810" y="82"/>
                  </a:lnTo>
                  <a:lnTo>
                    <a:pt x="871" y="99"/>
                  </a:lnTo>
                  <a:lnTo>
                    <a:pt x="922" y="115"/>
                  </a:lnTo>
                  <a:lnTo>
                    <a:pt x="980" y="131"/>
                  </a:lnTo>
                  <a:lnTo>
                    <a:pt x="1030" y="147"/>
                  </a:lnTo>
                  <a:lnTo>
                    <a:pt x="1085" y="165"/>
                  </a:lnTo>
                  <a:lnTo>
                    <a:pt x="1139" y="183"/>
                  </a:lnTo>
                  <a:lnTo>
                    <a:pt x="1194" y="205"/>
                  </a:lnTo>
                  <a:lnTo>
                    <a:pt x="1241" y="223"/>
                  </a:lnTo>
                  <a:lnTo>
                    <a:pt x="1292" y="247"/>
                  </a:lnTo>
                  <a:lnTo>
                    <a:pt x="1340" y="269"/>
                  </a:lnTo>
                  <a:lnTo>
                    <a:pt x="1384" y="292"/>
                  </a:lnTo>
                  <a:lnTo>
                    <a:pt x="1422" y="316"/>
                  </a:lnTo>
                  <a:lnTo>
                    <a:pt x="1452" y="337"/>
                  </a:lnTo>
                  <a:lnTo>
                    <a:pt x="1476" y="359"/>
                  </a:lnTo>
                  <a:lnTo>
                    <a:pt x="1872" y="330"/>
                  </a:lnTo>
                  <a:lnTo>
                    <a:pt x="1816" y="345"/>
                  </a:lnTo>
                  <a:lnTo>
                    <a:pt x="1752" y="361"/>
                  </a:lnTo>
                  <a:lnTo>
                    <a:pt x="1701" y="375"/>
                  </a:lnTo>
                  <a:lnTo>
                    <a:pt x="1661" y="386"/>
                  </a:lnTo>
                  <a:lnTo>
                    <a:pt x="1619" y="399"/>
                  </a:lnTo>
                  <a:lnTo>
                    <a:pt x="1585" y="412"/>
                  </a:lnTo>
                  <a:lnTo>
                    <a:pt x="1552" y="425"/>
                  </a:lnTo>
                  <a:lnTo>
                    <a:pt x="1519" y="440"/>
                  </a:lnTo>
                  <a:lnTo>
                    <a:pt x="1487" y="456"/>
                  </a:lnTo>
                  <a:lnTo>
                    <a:pt x="1449" y="475"/>
                  </a:lnTo>
                  <a:lnTo>
                    <a:pt x="1411" y="496"/>
                  </a:lnTo>
                  <a:lnTo>
                    <a:pt x="1377" y="513"/>
                  </a:lnTo>
                  <a:lnTo>
                    <a:pt x="1340" y="536"/>
                  </a:lnTo>
                  <a:lnTo>
                    <a:pt x="1309" y="555"/>
                  </a:lnTo>
                  <a:lnTo>
                    <a:pt x="1279" y="546"/>
                  </a:lnTo>
                  <a:lnTo>
                    <a:pt x="1248" y="536"/>
                  </a:lnTo>
                  <a:lnTo>
                    <a:pt x="1215" y="528"/>
                  </a:lnTo>
                  <a:lnTo>
                    <a:pt x="1177" y="518"/>
                  </a:lnTo>
                  <a:lnTo>
                    <a:pt x="1137" y="509"/>
                  </a:lnTo>
                  <a:lnTo>
                    <a:pt x="1101" y="501"/>
                  </a:lnTo>
                  <a:lnTo>
                    <a:pt x="1065" y="495"/>
                  </a:lnTo>
                  <a:lnTo>
                    <a:pt x="1026" y="488"/>
                  </a:lnTo>
                  <a:lnTo>
                    <a:pt x="983" y="482"/>
                  </a:lnTo>
                  <a:lnTo>
                    <a:pt x="939" y="475"/>
                  </a:lnTo>
                  <a:lnTo>
                    <a:pt x="900" y="469"/>
                  </a:lnTo>
                  <a:lnTo>
                    <a:pt x="861" y="463"/>
                  </a:lnTo>
                  <a:lnTo>
                    <a:pt x="819" y="459"/>
                  </a:lnTo>
                  <a:lnTo>
                    <a:pt x="779" y="454"/>
                  </a:lnTo>
                  <a:lnTo>
                    <a:pt x="742" y="449"/>
                  </a:lnTo>
                  <a:lnTo>
                    <a:pt x="698" y="444"/>
                  </a:lnTo>
                  <a:lnTo>
                    <a:pt x="638" y="440"/>
                  </a:lnTo>
                  <a:lnTo>
                    <a:pt x="1047" y="397"/>
                  </a:lnTo>
                  <a:lnTo>
                    <a:pt x="1020" y="365"/>
                  </a:lnTo>
                  <a:lnTo>
                    <a:pt x="987" y="341"/>
                  </a:lnTo>
                  <a:lnTo>
                    <a:pt x="929" y="296"/>
                  </a:lnTo>
                  <a:lnTo>
                    <a:pt x="895" y="275"/>
                  </a:lnTo>
                  <a:lnTo>
                    <a:pt x="861" y="255"/>
                  </a:lnTo>
                  <a:lnTo>
                    <a:pt x="800" y="221"/>
                  </a:lnTo>
                  <a:lnTo>
                    <a:pt x="762" y="201"/>
                  </a:lnTo>
                  <a:lnTo>
                    <a:pt x="718" y="177"/>
                  </a:lnTo>
                  <a:lnTo>
                    <a:pt x="677" y="159"/>
                  </a:lnTo>
                  <a:lnTo>
                    <a:pt x="643" y="143"/>
                  </a:lnTo>
                  <a:lnTo>
                    <a:pt x="609" y="127"/>
                  </a:lnTo>
                  <a:lnTo>
                    <a:pt x="568" y="111"/>
                  </a:lnTo>
                  <a:lnTo>
                    <a:pt x="524" y="95"/>
                  </a:lnTo>
                  <a:lnTo>
                    <a:pt x="480" y="82"/>
                  </a:lnTo>
                  <a:lnTo>
                    <a:pt x="436" y="68"/>
                  </a:lnTo>
                  <a:lnTo>
                    <a:pt x="381" y="56"/>
                  </a:lnTo>
                  <a:lnTo>
                    <a:pt x="330" y="46"/>
                  </a:lnTo>
                  <a:lnTo>
                    <a:pt x="272" y="38"/>
                  </a:lnTo>
                  <a:lnTo>
                    <a:pt x="218" y="30"/>
                  </a:lnTo>
                  <a:lnTo>
                    <a:pt x="160" y="22"/>
                  </a:lnTo>
                  <a:lnTo>
                    <a:pt x="99" y="16"/>
                  </a:lnTo>
                  <a:lnTo>
                    <a:pt x="0" y="4"/>
                  </a:lnTo>
                </a:path>
              </a:pathLst>
            </a:custGeom>
            <a:gradFill rotWithShape="0">
              <a:gsLst>
                <a:gs pos="0">
                  <a:srgbClr val="031E74"/>
                </a:gs>
                <a:gs pos="100000">
                  <a:srgbClr val="063DE8"/>
                </a:gs>
              </a:gsLst>
              <a:path path="rect">
                <a:fillToRect l="50000" t="50000" r="50000" b="50000"/>
              </a:path>
            </a:gradFill>
            <a:ln w="12700" cap="rnd" cmpd="sng">
              <a:solidFill>
                <a:schemeClr val="tx1"/>
              </a:solidFill>
              <a:prstDash val="solid"/>
              <a:round/>
              <a:headEnd type="none" w="med" len="med"/>
              <a:tailEnd type="none" w="med" len="med"/>
            </a:ln>
          </p:spPr>
          <p:txBody>
            <a:bodyPr/>
            <a:lstStyle/>
            <a:p>
              <a:endParaRPr lang="ar-SA"/>
            </a:p>
          </p:txBody>
        </p:sp>
      </p:grpSp>
      <p:sp>
        <p:nvSpPr>
          <p:cNvPr id="18" name="Text Box 8"/>
          <p:cNvSpPr txBox="1">
            <a:spLocks noChangeArrowheads="1"/>
          </p:cNvSpPr>
          <p:nvPr/>
        </p:nvSpPr>
        <p:spPr bwMode="auto">
          <a:xfrm>
            <a:off x="1467049" y="248332"/>
            <a:ext cx="6572250" cy="646331"/>
          </a:xfrm>
          <a:prstGeom prst="rect">
            <a:avLst/>
          </a:prstGeom>
          <a:solidFill>
            <a:schemeClr val="accent1">
              <a:lumMod val="20000"/>
              <a:lumOff val="80000"/>
            </a:schemeClr>
          </a:solidFill>
          <a:ln w="38100">
            <a:solidFill>
              <a:srgbClr val="0070C0"/>
            </a:solidFill>
            <a:miter lim="800000"/>
            <a:headEnd/>
            <a:tailEnd/>
          </a:ln>
          <a:effectLst/>
        </p:spPr>
        <p:txBody>
          <a:bodyPr>
            <a:spAutoFit/>
          </a:bodyPr>
          <a:lstStyle>
            <a:defPPr>
              <a:defRPr lang="ar-SA"/>
            </a:defPPr>
            <a:lvl1pPr algn="ctr" rtl="1">
              <a:defRPr sz="3600" b="1">
                <a:solidFill>
                  <a:schemeClr val="accent2">
                    <a:lumMod val="50000"/>
                  </a:schemeClr>
                </a:solidFill>
                <a:effectLst>
                  <a:outerShdw blurRad="38100" dist="38100" dir="2700000" algn="tl">
                    <a:srgbClr val="808080"/>
                  </a:outerShdw>
                </a:effectLst>
                <a:latin typeface="Arial" panose="020B0604020202020204" pitchFamily="34" charset="0"/>
                <a:cs typeface="Arial" panose="020B0604020202020204" pitchFamily="34" charset="0"/>
              </a:defRPr>
            </a:lvl1pPr>
          </a:lstStyle>
          <a:p>
            <a:r>
              <a:rPr lang="ar-SA" dirty="0"/>
              <a:t>تخطيط الحملات الإعلانية</a:t>
            </a:r>
            <a:endParaRPr lang="en-US" dirty="0"/>
          </a:p>
        </p:txBody>
      </p:sp>
    </p:spTree>
    <p:extLst>
      <p:ext uri="{BB962C8B-B14F-4D97-AF65-F5344CB8AC3E}">
        <p14:creationId xmlns:p14="http://schemas.microsoft.com/office/powerpoint/2010/main" val="94122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2067"/>
                                        </p:tgtEl>
                                        <p:attrNameLst>
                                          <p:attrName>style.visibility</p:attrName>
                                        </p:attrNameLst>
                                      </p:cBhvr>
                                      <p:to>
                                        <p:strVal val="visible"/>
                                      </p:to>
                                    </p:set>
                                    <p:animEffect transition="in" filter="blinds(horizontal)">
                                      <p:cBhvr>
                                        <p:cTn id="7" dur="500"/>
                                        <p:tgtEl>
                                          <p:spTgt spid="472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2068"/>
                                        </p:tgtEl>
                                        <p:attrNameLst>
                                          <p:attrName>style.visibility</p:attrName>
                                        </p:attrNameLst>
                                      </p:cBhvr>
                                      <p:to>
                                        <p:strVal val="visible"/>
                                      </p:to>
                                    </p:set>
                                    <p:animEffect transition="in" filter="box(in)">
                                      <p:cBhvr>
                                        <p:cTn id="17" dur="500"/>
                                        <p:tgtEl>
                                          <p:spTgt spid="472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72066"/>
                                        </p:tgtEl>
                                        <p:attrNameLst>
                                          <p:attrName>style.visibility</p:attrName>
                                        </p:attrNameLst>
                                      </p:cBhvr>
                                      <p:to>
                                        <p:strVal val="visible"/>
                                      </p:to>
                                    </p:set>
                                    <p:animEffect transition="in" filter="diamond(in)">
                                      <p:cBhvr>
                                        <p:cTn id="27" dur="2000"/>
                                        <p:tgtEl>
                                          <p:spTgt spid="47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6" grpId="0" animBg="1"/>
      <p:bldP spid="472067" grpId="0" animBg="1"/>
      <p:bldP spid="4720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تحديد مخصصات الإعلان</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570407"/>
          </a:xfrm>
        </p:spPr>
        <p:txBody>
          <a:bodyPr>
            <a:normAutofit/>
          </a:bodyPr>
          <a:lstStyle/>
          <a:p>
            <a:r>
              <a:rPr lang="ar-SA" sz="3600" dirty="0" smtClean="0">
                <a:solidFill>
                  <a:srgbClr val="002060"/>
                </a:solidFill>
                <a:latin typeface="Arial" panose="020B0604020202020204" pitchFamily="34" charset="0"/>
                <a:cs typeface="Arial" panose="020B0604020202020204" pitchFamily="34" charset="0"/>
              </a:rPr>
              <a:t>1- وفقا لما ينفقه المنافسون</a:t>
            </a:r>
          </a:p>
          <a:p>
            <a:r>
              <a:rPr lang="ar-SA" sz="3600" dirty="0" smtClean="0">
                <a:solidFill>
                  <a:srgbClr val="002060"/>
                </a:solidFill>
                <a:latin typeface="Arial" panose="020B0604020202020204" pitchFamily="34" charset="0"/>
                <a:cs typeface="Arial" panose="020B0604020202020204" pitchFamily="34" charset="0"/>
              </a:rPr>
              <a:t>2- نسبة من المبيعات</a:t>
            </a:r>
          </a:p>
          <a:p>
            <a:r>
              <a:rPr lang="ar-SA" sz="3600" dirty="0" smtClean="0">
                <a:solidFill>
                  <a:srgbClr val="002060"/>
                </a:solidFill>
                <a:latin typeface="Arial" panose="020B0604020202020204" pitchFamily="34" charset="0"/>
                <a:cs typeface="Arial" panose="020B0604020202020204" pitchFamily="34" charset="0"/>
              </a:rPr>
              <a:t>3- رسم معين على كل وحدة سلعية</a:t>
            </a:r>
          </a:p>
          <a:p>
            <a:r>
              <a:rPr lang="ar-SA" sz="3600" dirty="0" smtClean="0">
                <a:solidFill>
                  <a:srgbClr val="002060"/>
                </a:solidFill>
                <a:latin typeface="Arial" panose="020B0604020202020204" pitchFamily="34" charset="0"/>
                <a:cs typeface="Arial" panose="020B0604020202020204" pitchFamily="34" charset="0"/>
              </a:rPr>
              <a:t>4- الطرق الكمية</a:t>
            </a:r>
          </a:p>
          <a:p>
            <a:r>
              <a:rPr lang="ar-SA" sz="3600" dirty="0" smtClean="0">
                <a:solidFill>
                  <a:srgbClr val="002060"/>
                </a:solidFill>
                <a:latin typeface="Arial" panose="020B0604020202020204" pitchFamily="34" charset="0"/>
                <a:cs typeface="Arial" panose="020B0604020202020204" pitchFamily="34" charset="0"/>
              </a:rPr>
              <a:t>5- العبء الإعلاني</a:t>
            </a:r>
            <a:endParaRPr lang="ar-SA"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099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1774479"/>
            <a:ext cx="7766936" cy="3929204"/>
          </a:xfrm>
        </p:spPr>
        <p:txBody>
          <a:bodyPr>
            <a:normAutofit/>
          </a:bodyPr>
          <a:lstStyle/>
          <a:p>
            <a:pPr algn="ctr"/>
            <a:r>
              <a:rPr lang="ar-SA" sz="3200" b="1" dirty="0" smtClean="0">
                <a:solidFill>
                  <a:srgbClr val="002060"/>
                </a:solidFill>
                <a:latin typeface="Arial" panose="020B0604020202020204" pitchFamily="34" charset="0"/>
                <a:cs typeface="Arial" panose="020B0604020202020204" pitchFamily="34" charset="0"/>
              </a:rPr>
              <a:t>العوامل الواجب مراعاتها عند تقدير المخصصات الإعلانية </a:t>
            </a:r>
          </a:p>
          <a:p>
            <a:r>
              <a:rPr lang="ar-SA" sz="3200" dirty="0" smtClean="0">
                <a:solidFill>
                  <a:srgbClr val="002060"/>
                </a:solidFill>
                <a:latin typeface="Arial" panose="020B0604020202020204" pitchFamily="34" charset="0"/>
                <a:cs typeface="Arial" panose="020B0604020202020204" pitchFamily="34" charset="0"/>
              </a:rPr>
              <a:t>	1- مدى حداثة السلعة في السوق </a:t>
            </a:r>
          </a:p>
          <a:p>
            <a:r>
              <a:rPr lang="ar-SA" sz="3200" dirty="0" smtClean="0">
                <a:solidFill>
                  <a:srgbClr val="002060"/>
                </a:solidFill>
                <a:latin typeface="Arial" panose="020B0604020202020204" pitchFamily="34" charset="0"/>
                <a:cs typeface="Arial" panose="020B0604020202020204" pitchFamily="34" charset="0"/>
              </a:rPr>
              <a:t>	2- السياسة التسويقية التي تتبعها المنشأة </a:t>
            </a:r>
          </a:p>
          <a:p>
            <a:r>
              <a:rPr lang="ar-SA" sz="3200" dirty="0" smtClean="0">
                <a:solidFill>
                  <a:srgbClr val="002060"/>
                </a:solidFill>
                <a:latin typeface="Arial" panose="020B0604020202020204" pitchFamily="34" charset="0"/>
                <a:cs typeface="Arial" panose="020B0604020202020204" pitchFamily="34" charset="0"/>
              </a:rPr>
              <a:t>	3- نوعية السلع </a:t>
            </a:r>
          </a:p>
          <a:p>
            <a:r>
              <a:rPr lang="ar-SA" sz="3200" dirty="0" smtClean="0">
                <a:solidFill>
                  <a:srgbClr val="002060"/>
                </a:solidFill>
                <a:latin typeface="Arial" panose="020B0604020202020204" pitchFamily="34" charset="0"/>
                <a:cs typeface="Arial" panose="020B0604020202020204" pitchFamily="34" charset="0"/>
              </a:rPr>
              <a:t>	4- النطاق الجغرافي لنشاط المنشأة </a:t>
            </a:r>
          </a:p>
          <a:p>
            <a:r>
              <a:rPr lang="ar-SA" sz="3200" dirty="0" smtClean="0">
                <a:solidFill>
                  <a:srgbClr val="002060"/>
                </a:solidFill>
                <a:latin typeface="Arial" panose="020B0604020202020204" pitchFamily="34" charset="0"/>
                <a:cs typeface="Arial" panose="020B0604020202020204" pitchFamily="34" charset="0"/>
              </a:rPr>
              <a:t>	5- نوعية المنافسة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15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الرسالة الإعلانية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b="1" dirty="0" smtClean="0">
                <a:solidFill>
                  <a:srgbClr val="002060"/>
                </a:solidFill>
                <a:latin typeface="Arial" panose="020B0604020202020204" pitchFamily="34" charset="0"/>
                <a:cs typeface="Arial" panose="020B0604020202020204" pitchFamily="34" charset="0"/>
              </a:rPr>
              <a:t>مراحل التأثير النفسي للرسالة الإعلانية : </a:t>
            </a:r>
          </a:p>
          <a:p>
            <a:r>
              <a:rPr lang="ar-SA" sz="3600" dirty="0" smtClean="0">
                <a:solidFill>
                  <a:srgbClr val="002060"/>
                </a:solidFill>
                <a:latin typeface="Arial" panose="020B0604020202020204" pitchFamily="34" charset="0"/>
                <a:cs typeface="Arial" panose="020B0604020202020204" pitchFamily="34" charset="0"/>
              </a:rPr>
              <a:t>	1- جذب الانتباه</a:t>
            </a:r>
          </a:p>
          <a:p>
            <a:r>
              <a:rPr lang="ar-SA" sz="3600" dirty="0" smtClean="0">
                <a:solidFill>
                  <a:srgbClr val="002060"/>
                </a:solidFill>
                <a:latin typeface="Arial" panose="020B0604020202020204" pitchFamily="34" charset="0"/>
                <a:cs typeface="Arial" panose="020B0604020202020204" pitchFamily="34" charset="0"/>
              </a:rPr>
              <a:t>	2- إثارة الاهتمام</a:t>
            </a:r>
          </a:p>
          <a:p>
            <a:r>
              <a:rPr lang="ar-SA" sz="3600" dirty="0" smtClean="0">
                <a:solidFill>
                  <a:srgbClr val="002060"/>
                </a:solidFill>
                <a:latin typeface="Arial" panose="020B0604020202020204" pitchFamily="34" charset="0"/>
                <a:cs typeface="Arial" panose="020B0604020202020204" pitchFamily="34" charset="0"/>
              </a:rPr>
              <a:t>	3- خلق الرغبة</a:t>
            </a:r>
          </a:p>
          <a:p>
            <a:r>
              <a:rPr lang="ar-SA" sz="3600" dirty="0" smtClean="0">
                <a:solidFill>
                  <a:srgbClr val="002060"/>
                </a:solidFill>
                <a:latin typeface="Arial" panose="020B0604020202020204" pitchFamily="34" charset="0"/>
                <a:cs typeface="Arial" panose="020B0604020202020204" pitchFamily="34" charset="0"/>
              </a:rPr>
              <a:t>	4- تحقيق الاقناع</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451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07" y="1023257"/>
            <a:ext cx="8596668" cy="968829"/>
          </a:xfrm>
        </p:spPr>
        <p:txBody>
          <a:bodyPr>
            <a:normAutofit/>
          </a:bodyPr>
          <a:lstStyle/>
          <a:p>
            <a:pPr algn="ctr"/>
            <a:r>
              <a:rPr lang="ar-SA" sz="4000" b="1" dirty="0">
                <a:solidFill>
                  <a:srgbClr val="002060"/>
                </a:solidFill>
                <a:latin typeface="Arial" panose="020B0604020202020204" pitchFamily="34" charset="0"/>
                <a:cs typeface="Arial" panose="020B0604020202020204" pitchFamily="34" charset="0"/>
              </a:rPr>
              <a:t>أهداف الترويج</a:t>
            </a:r>
            <a:endParaRPr lang="ar-SA" sz="4000"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14343229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197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5224" y="1774479"/>
            <a:ext cx="8863342" cy="3929204"/>
          </a:xfrm>
        </p:spPr>
        <p:txBody>
          <a:bodyPr>
            <a:normAutofit/>
          </a:bodyPr>
          <a:lstStyle/>
          <a:p>
            <a:r>
              <a:rPr lang="ar-SA" sz="2800" b="1" dirty="0" smtClean="0">
                <a:solidFill>
                  <a:srgbClr val="002060"/>
                </a:solidFill>
                <a:latin typeface="Arial" panose="020B0604020202020204" pitchFamily="34" charset="0"/>
                <a:cs typeface="Arial" panose="020B0604020202020204" pitchFamily="34" charset="0"/>
              </a:rPr>
              <a:t>عملية تحقيق الإقناع على عدة عوامل أهمها ما يلي </a:t>
            </a:r>
            <a:r>
              <a:rPr lang="ar-SA" sz="2800" dirty="0" smtClean="0">
                <a:solidFill>
                  <a:srgbClr val="002060"/>
                </a:solidFill>
                <a:latin typeface="Arial" panose="020B0604020202020204" pitchFamily="34" charset="0"/>
                <a:cs typeface="Arial" panose="020B0604020202020204" pitchFamily="34" charset="0"/>
              </a:rPr>
              <a:t>: </a:t>
            </a:r>
          </a:p>
          <a:p>
            <a:pPr lvl="1" algn="r"/>
            <a:r>
              <a:rPr lang="ar-SA" sz="2600" dirty="0" smtClean="0">
                <a:solidFill>
                  <a:srgbClr val="002060"/>
                </a:solidFill>
                <a:latin typeface="Arial" panose="020B0604020202020204" pitchFamily="34" charset="0"/>
                <a:cs typeface="Arial" panose="020B0604020202020204" pitchFamily="34" charset="0"/>
              </a:rPr>
              <a:t>1- ارتباط قواعد الإقناع بخصائص المشاهدين </a:t>
            </a:r>
          </a:p>
          <a:p>
            <a:pPr lvl="1" algn="r"/>
            <a:r>
              <a:rPr lang="ar-SA" sz="2600" dirty="0" smtClean="0">
                <a:solidFill>
                  <a:srgbClr val="002060"/>
                </a:solidFill>
                <a:latin typeface="Arial" panose="020B0604020202020204" pitchFamily="34" charset="0"/>
                <a:cs typeface="Arial" panose="020B0604020202020204" pitchFamily="34" charset="0"/>
              </a:rPr>
              <a:t>2- حتى يكون الإعلان مقنعا يجب أن يكون سهل التذكر  </a:t>
            </a:r>
          </a:p>
          <a:p>
            <a:pPr lvl="1" algn="r"/>
            <a:r>
              <a:rPr lang="ar-SA" sz="2600" dirty="0" smtClean="0">
                <a:solidFill>
                  <a:srgbClr val="002060"/>
                </a:solidFill>
                <a:latin typeface="Arial" panose="020B0604020202020204" pitchFamily="34" charset="0"/>
                <a:cs typeface="Arial" panose="020B0604020202020204" pitchFamily="34" charset="0"/>
              </a:rPr>
              <a:t>3- مدى قدرة الإعلان على تغليب منفعة السلعة على منافع المستهلك الأخرى </a:t>
            </a:r>
          </a:p>
          <a:p>
            <a:pPr lvl="1" algn="r"/>
            <a:r>
              <a:rPr lang="ar-SA" sz="2600" dirty="0" smtClean="0">
                <a:solidFill>
                  <a:srgbClr val="002060"/>
                </a:solidFill>
                <a:latin typeface="Arial" panose="020B0604020202020204" pitchFamily="34" charset="0"/>
                <a:cs typeface="Arial" panose="020B0604020202020204" pitchFamily="34" charset="0"/>
              </a:rPr>
              <a:t>4- مكونات الرسالة الإعلانية </a:t>
            </a:r>
          </a:p>
          <a:p>
            <a:pPr lvl="1" algn="r"/>
            <a:r>
              <a:rPr lang="ar-SA" sz="2600" dirty="0" smtClean="0">
                <a:solidFill>
                  <a:srgbClr val="002060"/>
                </a:solidFill>
                <a:latin typeface="Arial" panose="020B0604020202020204" pitchFamily="34" charset="0"/>
                <a:cs typeface="Arial" panose="020B0604020202020204" pitchFamily="34" charset="0"/>
              </a:rPr>
              <a:t>5- إمكانية تكوين عادة الشراء عند المستهلك </a:t>
            </a:r>
          </a:p>
          <a:p>
            <a:pPr lvl="1" algn="r"/>
            <a:r>
              <a:rPr lang="ar-SA" sz="2600" dirty="0" smtClean="0">
                <a:solidFill>
                  <a:srgbClr val="002060"/>
                </a:solidFill>
                <a:latin typeface="Arial" panose="020B0604020202020204" pitchFamily="34" charset="0"/>
                <a:cs typeface="Arial" panose="020B0604020202020204" pitchFamily="34" charset="0"/>
              </a:rPr>
              <a:t>6- دفع المستهلك إلى تحقيق الإشباع </a:t>
            </a:r>
            <a:endParaRPr lang="ar-SA"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869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تحرير الرسالة الإعلانية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21806" y="1774479"/>
            <a:ext cx="7952197" cy="3929204"/>
          </a:xfrm>
        </p:spPr>
        <p:txBody>
          <a:bodyPr>
            <a:normAutofit fontScale="85000" lnSpcReduction="10000"/>
          </a:bodyPr>
          <a:lstStyle/>
          <a:p>
            <a:r>
              <a:rPr lang="ar-SA" sz="2800" dirty="0" smtClean="0">
                <a:solidFill>
                  <a:srgbClr val="002060"/>
                </a:solidFill>
                <a:latin typeface="Arial" panose="020B0604020202020204" pitchFamily="34" charset="0"/>
                <a:cs typeface="Arial" panose="020B0604020202020204" pitchFamily="34" charset="0"/>
              </a:rPr>
              <a:t>1- قبل أن تضع قلما في الإعلان أن تتأكد أولا من أنك تعلم كل شيء عن السلعة </a:t>
            </a:r>
          </a:p>
          <a:p>
            <a:r>
              <a:rPr lang="ar-SA" sz="2800" dirty="0" smtClean="0">
                <a:solidFill>
                  <a:srgbClr val="002060"/>
                </a:solidFill>
                <a:latin typeface="Arial" panose="020B0604020202020204" pitchFamily="34" charset="0"/>
                <a:cs typeface="Arial" panose="020B0604020202020204" pitchFamily="34" charset="0"/>
              </a:rPr>
              <a:t>2- ابحث عن فكرة واحدة مبتكرة </a:t>
            </a:r>
          </a:p>
          <a:p>
            <a:r>
              <a:rPr lang="ar-SA" sz="2800" dirty="0" smtClean="0">
                <a:solidFill>
                  <a:srgbClr val="002060"/>
                </a:solidFill>
                <a:latin typeface="Arial" panose="020B0604020202020204" pitchFamily="34" charset="0"/>
                <a:cs typeface="Arial" panose="020B0604020202020204" pitchFamily="34" charset="0"/>
              </a:rPr>
              <a:t>3- وجه رسالتك الإعلانية إلى شخص واحد بمفرده لا إلى الجميع</a:t>
            </a:r>
          </a:p>
          <a:p>
            <a:r>
              <a:rPr lang="ar-SA" sz="2800" dirty="0" smtClean="0">
                <a:solidFill>
                  <a:srgbClr val="002060"/>
                </a:solidFill>
                <a:latin typeface="Arial" panose="020B0604020202020204" pitchFamily="34" charset="0"/>
                <a:cs typeface="Arial" panose="020B0604020202020204" pitchFamily="34" charset="0"/>
              </a:rPr>
              <a:t>4- ر تبخل على إعلانك بالبراهين والأدلة </a:t>
            </a:r>
          </a:p>
          <a:p>
            <a:r>
              <a:rPr lang="ar-SA" sz="2800" dirty="0" smtClean="0">
                <a:solidFill>
                  <a:srgbClr val="002060"/>
                </a:solidFill>
                <a:latin typeface="Arial" panose="020B0604020202020204" pitchFamily="34" charset="0"/>
                <a:cs typeface="Arial" panose="020B0604020202020204" pitchFamily="34" charset="0"/>
              </a:rPr>
              <a:t>5- لاحظ نوعية الوسيلة </a:t>
            </a:r>
          </a:p>
          <a:p>
            <a:r>
              <a:rPr lang="ar-SA" sz="2800" dirty="0" smtClean="0">
                <a:solidFill>
                  <a:srgbClr val="002060"/>
                </a:solidFill>
                <a:latin typeface="Arial" panose="020B0604020202020204" pitchFamily="34" charset="0"/>
                <a:cs typeface="Arial" panose="020B0604020202020204" pitchFamily="34" charset="0"/>
              </a:rPr>
              <a:t>6- عليك أن تجعل كل عنصر من الرسالة الغعلانية يتقدم نحو تحقيق هدف معين </a:t>
            </a:r>
          </a:p>
          <a:p>
            <a:r>
              <a:rPr lang="ar-SA" sz="2800" dirty="0" smtClean="0">
                <a:solidFill>
                  <a:srgbClr val="002060"/>
                </a:solidFill>
                <a:latin typeface="Arial" panose="020B0604020202020204" pitchFamily="34" charset="0"/>
                <a:cs typeface="Arial" panose="020B0604020202020204" pitchFamily="34" charset="0"/>
              </a:rPr>
              <a:t>7- أدعو الله أن يكون كل من يتناول إعلانك بالتنفيذ مقتنع به مثلك تماما </a:t>
            </a:r>
          </a:p>
          <a:p>
            <a:r>
              <a:rPr lang="ar-SA" sz="2800" dirty="0" smtClean="0">
                <a:solidFill>
                  <a:srgbClr val="002060"/>
                </a:solidFill>
                <a:latin typeface="Arial" panose="020B0604020202020204" pitchFamily="34" charset="0"/>
                <a:cs typeface="Arial" panose="020B0604020202020204" pitchFamily="34" charset="0"/>
              </a:rPr>
              <a:t>8- تابع بنفس نتائج ما فعلت يداك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258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وسائل نشر الإعلان </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52262" y="1774479"/>
            <a:ext cx="8721742" cy="3929204"/>
          </a:xfrm>
        </p:spPr>
        <p:txBody>
          <a:bodyPr>
            <a:normAutofit lnSpcReduction="10000"/>
          </a:bodyPr>
          <a:lstStyle/>
          <a:p>
            <a:r>
              <a:rPr lang="ar-SA" sz="3600" b="1" dirty="0" smtClean="0">
                <a:solidFill>
                  <a:srgbClr val="002060"/>
                </a:solidFill>
                <a:latin typeface="Arial" panose="020B0604020202020204" pitchFamily="34" charset="0"/>
                <a:cs typeface="Arial" panose="020B0604020202020204" pitchFamily="34" charset="0"/>
              </a:rPr>
              <a:t> الشروط الواجب توفرها في وسائل نشر الإعلانات : </a:t>
            </a:r>
          </a:p>
          <a:p>
            <a:r>
              <a:rPr lang="ar-SA" sz="3500" dirty="0" smtClean="0">
                <a:solidFill>
                  <a:srgbClr val="002060"/>
                </a:solidFill>
                <a:latin typeface="Arial" panose="020B0604020202020204" pitchFamily="34" charset="0"/>
                <a:cs typeface="Arial" panose="020B0604020202020204" pitchFamily="34" charset="0"/>
              </a:rPr>
              <a:t>	1- الوصول إلى نوعية المستهلك المستهدف</a:t>
            </a:r>
          </a:p>
          <a:p>
            <a:r>
              <a:rPr lang="ar-SA" sz="3500" dirty="0" smtClean="0">
                <a:solidFill>
                  <a:srgbClr val="002060"/>
                </a:solidFill>
                <a:latin typeface="Arial" panose="020B0604020202020204" pitchFamily="34" charset="0"/>
                <a:cs typeface="Arial" panose="020B0604020202020204" pitchFamily="34" charset="0"/>
              </a:rPr>
              <a:t>	2- </a:t>
            </a:r>
            <a:r>
              <a:rPr lang="ar-SA" sz="3500" dirty="0">
                <a:solidFill>
                  <a:srgbClr val="002060"/>
                </a:solidFill>
                <a:latin typeface="Arial" panose="020B0604020202020204" pitchFamily="34" charset="0"/>
                <a:cs typeface="Arial" panose="020B0604020202020204" pitchFamily="34" charset="0"/>
              </a:rPr>
              <a:t>المرونة </a:t>
            </a:r>
          </a:p>
          <a:p>
            <a:r>
              <a:rPr lang="ar-SA" sz="3500" dirty="0" smtClean="0">
                <a:solidFill>
                  <a:srgbClr val="002060"/>
                </a:solidFill>
                <a:latin typeface="Arial" panose="020B0604020202020204" pitchFamily="34" charset="0"/>
                <a:cs typeface="Arial" panose="020B0604020202020204" pitchFamily="34" charset="0"/>
              </a:rPr>
              <a:t>	3- </a:t>
            </a:r>
            <a:r>
              <a:rPr lang="ar-SA" sz="3500" dirty="0">
                <a:solidFill>
                  <a:srgbClr val="002060"/>
                </a:solidFill>
                <a:latin typeface="Arial" panose="020B0604020202020204" pitchFamily="34" charset="0"/>
                <a:cs typeface="Arial" panose="020B0604020202020204" pitchFamily="34" charset="0"/>
              </a:rPr>
              <a:t>التكلفة </a:t>
            </a:r>
          </a:p>
          <a:p>
            <a:r>
              <a:rPr lang="ar-SA" sz="3500" dirty="0" smtClean="0">
                <a:solidFill>
                  <a:srgbClr val="002060"/>
                </a:solidFill>
                <a:latin typeface="Arial" panose="020B0604020202020204" pitchFamily="34" charset="0"/>
                <a:cs typeface="Arial" panose="020B0604020202020204" pitchFamily="34" charset="0"/>
              </a:rPr>
              <a:t>	4- </a:t>
            </a:r>
            <a:r>
              <a:rPr lang="ar-SA" sz="3500" dirty="0">
                <a:solidFill>
                  <a:srgbClr val="002060"/>
                </a:solidFill>
                <a:latin typeface="Arial" panose="020B0604020202020204" pitchFamily="34" charset="0"/>
                <a:cs typeface="Arial" panose="020B0604020202020204" pitchFamily="34" charset="0"/>
              </a:rPr>
              <a:t>قدرة الوسيلة على إنتاج الإعلان</a:t>
            </a:r>
          </a:p>
          <a:p>
            <a:r>
              <a:rPr lang="ar-SA" sz="3500" dirty="0" smtClean="0">
                <a:solidFill>
                  <a:srgbClr val="002060"/>
                </a:solidFill>
                <a:latin typeface="Arial" panose="020B0604020202020204" pitchFamily="34" charset="0"/>
                <a:cs typeface="Arial" panose="020B0604020202020204" pitchFamily="34" charset="0"/>
              </a:rPr>
              <a:t>	5-  </a:t>
            </a:r>
            <a:r>
              <a:rPr lang="ar-SA" sz="3500" dirty="0">
                <a:solidFill>
                  <a:srgbClr val="002060"/>
                </a:solidFill>
                <a:latin typeface="Arial" panose="020B0604020202020204" pitchFamily="34" charset="0"/>
                <a:cs typeface="Arial" panose="020B0604020202020204" pitchFamily="34" charset="0"/>
              </a:rPr>
              <a:t>قدرة الوسيلة على إبقاء الرسالة لأطول فترة ممكنة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329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950" y="516047"/>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وسائل الإعلان </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475715"/>
            <a:ext cx="7148046" cy="4952245"/>
          </a:xfrm>
        </p:spPr>
        <p:txBody>
          <a:bodyPr>
            <a:noAutofit/>
          </a:bodyPr>
          <a:lstStyle/>
          <a:p>
            <a:r>
              <a:rPr lang="ar-SA" sz="3200" dirty="0" smtClean="0">
                <a:solidFill>
                  <a:srgbClr val="002060"/>
                </a:solidFill>
                <a:latin typeface="Arial" panose="020B0604020202020204" pitchFamily="34" charset="0"/>
                <a:cs typeface="Arial" panose="020B0604020202020204" pitchFamily="34" charset="0"/>
              </a:rPr>
              <a:t> 1- الصحف </a:t>
            </a:r>
          </a:p>
          <a:p>
            <a:r>
              <a:rPr lang="ar-SA" sz="3200" dirty="0" smtClean="0">
                <a:solidFill>
                  <a:srgbClr val="002060"/>
                </a:solidFill>
                <a:latin typeface="Arial" panose="020B0604020202020204" pitchFamily="34" charset="0"/>
                <a:cs typeface="Arial" panose="020B0604020202020204" pitchFamily="34" charset="0"/>
              </a:rPr>
              <a:t>2- الطرق ووسائل نقل الركاب </a:t>
            </a:r>
          </a:p>
          <a:p>
            <a:r>
              <a:rPr lang="ar-SA" sz="3200" dirty="0" smtClean="0">
                <a:solidFill>
                  <a:srgbClr val="002060"/>
                </a:solidFill>
                <a:latin typeface="Arial" panose="020B0604020202020204" pitchFamily="34" charset="0"/>
                <a:cs typeface="Arial" panose="020B0604020202020204" pitchFamily="34" charset="0"/>
              </a:rPr>
              <a:t>3- الإذاعة </a:t>
            </a:r>
          </a:p>
          <a:p>
            <a:r>
              <a:rPr lang="ar-SA" sz="3200" dirty="0" smtClean="0">
                <a:solidFill>
                  <a:srgbClr val="002060"/>
                </a:solidFill>
                <a:latin typeface="Arial" panose="020B0604020202020204" pitchFamily="34" charset="0"/>
                <a:cs typeface="Arial" panose="020B0604020202020204" pitchFamily="34" charset="0"/>
              </a:rPr>
              <a:t>4- التلفزيون </a:t>
            </a:r>
          </a:p>
          <a:p>
            <a:r>
              <a:rPr lang="ar-SA" sz="3200" dirty="0" smtClean="0">
                <a:solidFill>
                  <a:srgbClr val="002060"/>
                </a:solidFill>
                <a:latin typeface="Arial" panose="020B0604020202020204" pitchFamily="34" charset="0"/>
                <a:cs typeface="Arial" panose="020B0604020202020204" pitchFamily="34" charset="0"/>
              </a:rPr>
              <a:t>5- السينما</a:t>
            </a:r>
          </a:p>
          <a:p>
            <a:r>
              <a:rPr lang="ar-SA" sz="3200" dirty="0" smtClean="0">
                <a:solidFill>
                  <a:srgbClr val="002060"/>
                </a:solidFill>
                <a:latin typeface="Arial" panose="020B0604020202020204" pitchFamily="34" charset="0"/>
                <a:cs typeface="Arial" panose="020B0604020202020204" pitchFamily="34" charset="0"/>
              </a:rPr>
              <a:t>6- البريد المباشر</a:t>
            </a:r>
          </a:p>
          <a:p>
            <a:r>
              <a:rPr lang="ar-SA" sz="3200" dirty="0" smtClean="0">
                <a:solidFill>
                  <a:srgbClr val="002060"/>
                </a:solidFill>
                <a:latin typeface="Arial" panose="020B0604020202020204" pitchFamily="34" charset="0"/>
                <a:cs typeface="Arial" panose="020B0604020202020204" pitchFamily="34" charset="0"/>
              </a:rPr>
              <a:t>7- الإعلان في مكان الشراء</a:t>
            </a:r>
          </a:p>
          <a:p>
            <a:r>
              <a:rPr lang="ar-SA" sz="3200" dirty="0" smtClean="0">
                <a:solidFill>
                  <a:srgbClr val="002060"/>
                </a:solidFill>
                <a:latin typeface="Arial" panose="020B0604020202020204" pitchFamily="34" charset="0"/>
                <a:cs typeface="Arial" panose="020B0604020202020204" pitchFamily="34" charset="0"/>
              </a:rPr>
              <a:t>8- نماذج إعلانية أخرى </a:t>
            </a:r>
          </a:p>
          <a:p>
            <a:endParaRPr lang="ar-SA"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218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ar-SA" sz="6000" b="1" dirty="0" smtClean="0">
              <a:solidFill>
                <a:srgbClr val="0070C0"/>
              </a:solidFill>
              <a:cs typeface="PT Bold Heading" pitchFamily="2" charset="-78"/>
            </a:endParaRPr>
          </a:p>
          <a:p>
            <a:pPr marL="0" indent="0" algn="ctr">
              <a:buNone/>
            </a:pPr>
            <a:r>
              <a:rPr lang="ar-SA" sz="6000" b="1" dirty="0" smtClean="0">
                <a:solidFill>
                  <a:srgbClr val="0070C0"/>
                </a:solidFill>
                <a:cs typeface="PT Bold Heading" pitchFamily="2" charset="-78"/>
              </a:rPr>
              <a:t>البيع </a:t>
            </a:r>
            <a:r>
              <a:rPr lang="ar-SA" sz="6000" b="1" dirty="0">
                <a:solidFill>
                  <a:srgbClr val="0070C0"/>
                </a:solidFill>
                <a:cs typeface="PT Bold Heading" pitchFamily="2" charset="-78"/>
              </a:rPr>
              <a:t>الشخصي</a:t>
            </a:r>
          </a:p>
          <a:p>
            <a:endParaRPr lang="ar-SA" dirty="0"/>
          </a:p>
        </p:txBody>
      </p:sp>
    </p:spTree>
    <p:extLst>
      <p:ext uri="{BB962C8B-B14F-4D97-AF65-F5344CB8AC3E}">
        <p14:creationId xmlns:p14="http://schemas.microsoft.com/office/powerpoint/2010/main" val="3132327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713094" y="432130"/>
            <a:ext cx="7775575" cy="923925"/>
          </a:xfrm>
          <a:prstGeom prst="rect">
            <a:avLst/>
          </a:prstGeom>
          <a:noFill/>
          <a:ln w="9525">
            <a:noFill/>
            <a:miter lim="800000"/>
            <a:headEnd/>
            <a:tailEnd/>
          </a:ln>
          <a:effectLst/>
        </p:spPr>
        <p:txBody>
          <a:bodyPr>
            <a:spAutoFit/>
          </a:bodyPr>
          <a:lstStyle/>
          <a:p>
            <a:pPr algn="ctr" rtl="1" eaLnBrk="1" hangingPunct="1">
              <a:defRPr/>
            </a:pPr>
            <a:r>
              <a:rPr lang="ar-SA" sz="5400" dirty="0">
                <a:solidFill>
                  <a:srgbClr val="0070C0"/>
                </a:solidFill>
                <a:effectLst>
                  <a:outerShdw blurRad="38100" dist="38100" dir="2700000" algn="tl">
                    <a:srgbClr val="808080"/>
                  </a:outerShdw>
                </a:effectLst>
                <a:cs typeface="PT Bold Heading" pitchFamily="2" charset="-78"/>
              </a:rPr>
              <a:t>البيع الشخصي</a:t>
            </a:r>
          </a:p>
        </p:txBody>
      </p:sp>
      <p:sp>
        <p:nvSpPr>
          <p:cNvPr id="5" name="مستطيل 4"/>
          <p:cNvSpPr/>
          <p:nvPr/>
        </p:nvSpPr>
        <p:spPr>
          <a:xfrm>
            <a:off x="488930" y="2322991"/>
            <a:ext cx="9166218" cy="3251659"/>
          </a:xfrm>
          <a:prstGeom prst="rect">
            <a:avLst/>
          </a:prstGeom>
          <a:ln w="38100">
            <a:solidFill>
              <a:schemeClr val="accent2"/>
            </a:solidFill>
          </a:ln>
        </p:spPr>
        <p:txBody>
          <a:bodyPr wrap="square">
            <a:spAutoFit/>
          </a:bodyPr>
          <a:lstStyle/>
          <a:p>
            <a:pPr marL="365125" indent="-255588" algn="ctr" rtl="1">
              <a:lnSpc>
                <a:spcPct val="120000"/>
              </a:lnSpc>
              <a:spcBef>
                <a:spcPts val="400"/>
              </a:spcBef>
              <a:buClr>
                <a:schemeClr val="hlink"/>
              </a:buClr>
              <a:buSzPct val="75000"/>
              <a:defRPr/>
            </a:pPr>
            <a:r>
              <a:rPr lang="ar-SA" sz="3600" b="1" dirty="0">
                <a:solidFill>
                  <a:srgbClr val="0070C0"/>
                </a:solidFill>
                <a:latin typeface="Tahoma" pitchFamily="34" charset="0"/>
                <a:cs typeface="PT Bold Heading" pitchFamily="2" charset="-78"/>
              </a:rPr>
              <a:t>هو البيع من خلال مندوبي </a:t>
            </a:r>
            <a:r>
              <a:rPr lang="ar-SA" sz="3600" b="1" dirty="0" smtClean="0">
                <a:solidFill>
                  <a:srgbClr val="0070C0"/>
                </a:solidFill>
                <a:latin typeface="Tahoma" pitchFamily="34" charset="0"/>
                <a:cs typeface="PT Bold Heading" pitchFamily="2" charset="-78"/>
              </a:rPr>
              <a:t>المبيعات</a:t>
            </a:r>
            <a:endParaRPr lang="en-US" sz="3600" b="1" dirty="0">
              <a:solidFill>
                <a:srgbClr val="0070C0"/>
              </a:solidFill>
              <a:latin typeface="Tahoma" pitchFamily="34" charset="0"/>
              <a:cs typeface="PT Bold Heading" pitchFamily="2" charset="-78"/>
            </a:endParaRPr>
          </a:p>
          <a:p>
            <a:pPr marL="365125" indent="-255588" algn="ctr" rtl="1">
              <a:lnSpc>
                <a:spcPct val="120000"/>
              </a:lnSpc>
              <a:spcBef>
                <a:spcPts val="400"/>
              </a:spcBef>
              <a:buClr>
                <a:schemeClr val="hlink"/>
              </a:buClr>
              <a:buSzPct val="75000"/>
              <a:defRPr/>
            </a:pPr>
            <a:r>
              <a:rPr lang="ar-SA" sz="3600" b="1" dirty="0">
                <a:solidFill>
                  <a:srgbClr val="0070C0"/>
                </a:solidFill>
                <a:latin typeface="Tahoma" pitchFamily="34" charset="0"/>
                <a:cs typeface="PT Bold Heading" pitchFamily="2" charset="-78"/>
              </a:rPr>
              <a:t>يقوم فيه مندوب البيع بالاتصال بالعملاء شخصياً وتقديم المنتجات لهم وحثهم على شرائها</a:t>
            </a:r>
            <a:endParaRPr lang="en-US" sz="3600" b="1" dirty="0">
              <a:solidFill>
                <a:srgbClr val="0070C0"/>
              </a:solidFill>
              <a:latin typeface="Tahoma" pitchFamily="34" charset="0"/>
              <a:cs typeface="PT Bold Heading" pitchFamily="2" charset="-78"/>
            </a:endParaRPr>
          </a:p>
          <a:p>
            <a:pPr marL="365125" indent="-255588" algn="ctr" rtl="1">
              <a:lnSpc>
                <a:spcPct val="120000"/>
              </a:lnSpc>
              <a:spcBef>
                <a:spcPts val="400"/>
              </a:spcBef>
              <a:buClr>
                <a:schemeClr val="hlink"/>
              </a:buClr>
              <a:buSzPct val="75000"/>
              <a:defRPr/>
            </a:pPr>
            <a:r>
              <a:rPr lang="ar-SA" sz="3600" b="1" dirty="0">
                <a:solidFill>
                  <a:srgbClr val="0070C0"/>
                </a:solidFill>
                <a:latin typeface="Tahoma" pitchFamily="34" charset="0"/>
                <a:cs typeface="PT Bold Heading" pitchFamily="2" charset="-78"/>
              </a:rPr>
              <a:t>يستخدم بشكل أكبر في حالة السلع الصناعية والتجارية</a:t>
            </a:r>
          </a:p>
          <a:p>
            <a:pPr marL="365125" indent="-255588" algn="ctr" rtl="1">
              <a:lnSpc>
                <a:spcPct val="50000"/>
              </a:lnSpc>
              <a:spcBef>
                <a:spcPts val="400"/>
              </a:spcBef>
              <a:buClr>
                <a:schemeClr val="hlink"/>
              </a:buClr>
              <a:buSzPct val="75000"/>
              <a:defRPr/>
            </a:pPr>
            <a:endParaRPr lang="ar-SA" sz="3600" b="1" dirty="0">
              <a:solidFill>
                <a:srgbClr val="0070C0"/>
              </a:solidFill>
              <a:effectLst>
                <a:outerShdw blurRad="38100" dist="38100" dir="2700000" algn="tl">
                  <a:srgbClr val="000000"/>
                </a:outerShdw>
              </a:effectLst>
              <a:latin typeface="Tahoma" pitchFamily="34" charset="0"/>
              <a:cs typeface="PT Bold Heading" pitchFamily="2" charset="-78"/>
            </a:endParaRPr>
          </a:p>
        </p:txBody>
      </p:sp>
      <p:grpSp>
        <p:nvGrpSpPr>
          <p:cNvPr id="4" name="Group 143"/>
          <p:cNvGrpSpPr>
            <a:grpSpLocks/>
          </p:cNvGrpSpPr>
          <p:nvPr/>
        </p:nvGrpSpPr>
        <p:grpSpPr bwMode="auto">
          <a:xfrm>
            <a:off x="162438" y="279480"/>
            <a:ext cx="2045776" cy="1955641"/>
            <a:chOff x="1872" y="2255"/>
            <a:chExt cx="2851" cy="1825"/>
          </a:xfrm>
        </p:grpSpPr>
        <p:grpSp>
          <p:nvGrpSpPr>
            <p:cNvPr id="32773" name="Group 60"/>
            <p:cNvGrpSpPr>
              <a:grpSpLocks/>
            </p:cNvGrpSpPr>
            <p:nvPr/>
          </p:nvGrpSpPr>
          <p:grpSpPr bwMode="auto">
            <a:xfrm>
              <a:off x="2327" y="2411"/>
              <a:ext cx="1118" cy="1083"/>
              <a:chOff x="2327" y="2411"/>
              <a:chExt cx="1118" cy="1083"/>
            </a:xfrm>
          </p:grpSpPr>
          <p:grpSp>
            <p:nvGrpSpPr>
              <p:cNvPr id="32819" name="Group 29"/>
              <p:cNvGrpSpPr>
                <a:grpSpLocks/>
              </p:cNvGrpSpPr>
              <p:nvPr/>
            </p:nvGrpSpPr>
            <p:grpSpPr bwMode="auto">
              <a:xfrm>
                <a:off x="2327" y="2741"/>
                <a:ext cx="1118" cy="753"/>
                <a:chOff x="2327" y="2741"/>
                <a:chExt cx="1118" cy="753"/>
              </a:xfrm>
            </p:grpSpPr>
            <p:grpSp>
              <p:nvGrpSpPr>
                <p:cNvPr id="32850" name="Group 13"/>
                <p:cNvGrpSpPr>
                  <a:grpSpLocks/>
                </p:cNvGrpSpPr>
                <p:nvPr/>
              </p:nvGrpSpPr>
              <p:grpSpPr bwMode="auto">
                <a:xfrm>
                  <a:off x="2651" y="2774"/>
                  <a:ext cx="425" cy="705"/>
                  <a:chOff x="2651" y="2774"/>
                  <a:chExt cx="425" cy="705"/>
                </a:xfrm>
              </p:grpSpPr>
              <p:sp>
                <p:nvSpPr>
                  <p:cNvPr id="32866" name="Freeform 6"/>
                  <p:cNvSpPr>
                    <a:spLocks/>
                  </p:cNvSpPr>
                  <p:nvPr/>
                </p:nvSpPr>
                <p:spPr bwMode="auto">
                  <a:xfrm>
                    <a:off x="2651" y="2774"/>
                    <a:ext cx="425" cy="705"/>
                  </a:xfrm>
                  <a:custGeom>
                    <a:avLst/>
                    <a:gdLst>
                      <a:gd name="T0" fmla="*/ 132 w 425"/>
                      <a:gd name="T1" fmla="*/ 0 h 705"/>
                      <a:gd name="T2" fmla="*/ 251 w 425"/>
                      <a:gd name="T3" fmla="*/ 93 h 705"/>
                      <a:gd name="T4" fmla="*/ 347 w 425"/>
                      <a:gd name="T5" fmla="*/ 15 h 705"/>
                      <a:gd name="T6" fmla="*/ 371 w 425"/>
                      <a:gd name="T7" fmla="*/ 354 h 705"/>
                      <a:gd name="T8" fmla="*/ 398 w 425"/>
                      <a:gd name="T9" fmla="*/ 552 h 705"/>
                      <a:gd name="T10" fmla="*/ 425 w 425"/>
                      <a:gd name="T11" fmla="*/ 705 h 705"/>
                      <a:gd name="T12" fmla="*/ 0 w 425"/>
                      <a:gd name="T13" fmla="*/ 705 h 705"/>
                      <a:gd name="T14" fmla="*/ 60 w 425"/>
                      <a:gd name="T15" fmla="*/ 513 h 705"/>
                      <a:gd name="T16" fmla="*/ 99 w 425"/>
                      <a:gd name="T17" fmla="*/ 273 h 705"/>
                      <a:gd name="T18" fmla="*/ 132 w 425"/>
                      <a:gd name="T19" fmla="*/ 0 h 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5"/>
                      <a:gd name="T31" fmla="*/ 0 h 705"/>
                      <a:gd name="T32" fmla="*/ 425 w 425"/>
                      <a:gd name="T33" fmla="*/ 705 h 7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5" h="705">
                        <a:moveTo>
                          <a:pt x="132" y="0"/>
                        </a:moveTo>
                        <a:lnTo>
                          <a:pt x="251" y="93"/>
                        </a:lnTo>
                        <a:lnTo>
                          <a:pt x="347" y="15"/>
                        </a:lnTo>
                        <a:lnTo>
                          <a:pt x="371" y="354"/>
                        </a:lnTo>
                        <a:lnTo>
                          <a:pt x="398" y="552"/>
                        </a:lnTo>
                        <a:lnTo>
                          <a:pt x="425" y="705"/>
                        </a:lnTo>
                        <a:lnTo>
                          <a:pt x="0" y="705"/>
                        </a:lnTo>
                        <a:lnTo>
                          <a:pt x="60" y="513"/>
                        </a:lnTo>
                        <a:lnTo>
                          <a:pt x="99" y="273"/>
                        </a:lnTo>
                        <a:lnTo>
                          <a:pt x="132"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67" name="Freeform 7"/>
                  <p:cNvSpPr>
                    <a:spLocks/>
                  </p:cNvSpPr>
                  <p:nvPr/>
                </p:nvSpPr>
                <p:spPr bwMode="auto">
                  <a:xfrm>
                    <a:off x="2916" y="2828"/>
                    <a:ext cx="101" cy="128"/>
                  </a:xfrm>
                  <a:custGeom>
                    <a:avLst/>
                    <a:gdLst>
                      <a:gd name="T0" fmla="*/ 0 w 101"/>
                      <a:gd name="T1" fmla="*/ 47 h 128"/>
                      <a:gd name="T2" fmla="*/ 14 w 101"/>
                      <a:gd name="T3" fmla="*/ 62 h 128"/>
                      <a:gd name="T4" fmla="*/ 22 w 101"/>
                      <a:gd name="T5" fmla="*/ 71 h 128"/>
                      <a:gd name="T6" fmla="*/ 27 w 101"/>
                      <a:gd name="T7" fmla="*/ 83 h 128"/>
                      <a:gd name="T8" fmla="*/ 31 w 101"/>
                      <a:gd name="T9" fmla="*/ 101 h 128"/>
                      <a:gd name="T10" fmla="*/ 33 w 101"/>
                      <a:gd name="T11" fmla="*/ 120 h 128"/>
                      <a:gd name="T12" fmla="*/ 43 w 101"/>
                      <a:gd name="T13" fmla="*/ 128 h 128"/>
                      <a:gd name="T14" fmla="*/ 101 w 101"/>
                      <a:gd name="T15" fmla="*/ 54 h 128"/>
                      <a:gd name="T16" fmla="*/ 73 w 101"/>
                      <a:gd name="T17" fmla="*/ 0 h 128"/>
                      <a:gd name="T18" fmla="*/ 0 w 101"/>
                      <a:gd name="T19" fmla="*/ 47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8"/>
                      <a:gd name="T32" fmla="*/ 101 w 101"/>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8">
                        <a:moveTo>
                          <a:pt x="0" y="47"/>
                        </a:moveTo>
                        <a:lnTo>
                          <a:pt x="14" y="62"/>
                        </a:lnTo>
                        <a:lnTo>
                          <a:pt x="22" y="71"/>
                        </a:lnTo>
                        <a:lnTo>
                          <a:pt x="27" y="83"/>
                        </a:lnTo>
                        <a:lnTo>
                          <a:pt x="31" y="101"/>
                        </a:lnTo>
                        <a:lnTo>
                          <a:pt x="33" y="120"/>
                        </a:lnTo>
                        <a:lnTo>
                          <a:pt x="43" y="128"/>
                        </a:lnTo>
                        <a:lnTo>
                          <a:pt x="101" y="54"/>
                        </a:lnTo>
                        <a:lnTo>
                          <a:pt x="73"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68" name="Freeform 8"/>
                  <p:cNvSpPr>
                    <a:spLocks/>
                  </p:cNvSpPr>
                  <p:nvPr/>
                </p:nvSpPr>
                <p:spPr bwMode="auto">
                  <a:xfrm>
                    <a:off x="2768" y="2783"/>
                    <a:ext cx="87" cy="178"/>
                  </a:xfrm>
                  <a:custGeom>
                    <a:avLst/>
                    <a:gdLst>
                      <a:gd name="T0" fmla="*/ 87 w 87"/>
                      <a:gd name="T1" fmla="*/ 83 h 178"/>
                      <a:gd name="T2" fmla="*/ 80 w 87"/>
                      <a:gd name="T3" fmla="*/ 91 h 178"/>
                      <a:gd name="T4" fmla="*/ 72 w 87"/>
                      <a:gd name="T5" fmla="*/ 116 h 178"/>
                      <a:gd name="T6" fmla="*/ 60 w 87"/>
                      <a:gd name="T7" fmla="*/ 146 h 178"/>
                      <a:gd name="T8" fmla="*/ 48 w 87"/>
                      <a:gd name="T9" fmla="*/ 178 h 178"/>
                      <a:gd name="T10" fmla="*/ 21 w 87"/>
                      <a:gd name="T11" fmla="*/ 124 h 178"/>
                      <a:gd name="T12" fmla="*/ 6 w 87"/>
                      <a:gd name="T13" fmla="*/ 69 h 178"/>
                      <a:gd name="T14" fmla="*/ 0 w 87"/>
                      <a:gd name="T15" fmla="*/ 16 h 178"/>
                      <a:gd name="T16" fmla="*/ 0 w 87"/>
                      <a:gd name="T17" fmla="*/ 0 h 178"/>
                      <a:gd name="T18" fmla="*/ 21 w 87"/>
                      <a:gd name="T19" fmla="*/ 0 h 178"/>
                      <a:gd name="T20" fmla="*/ 87 w 87"/>
                      <a:gd name="T21" fmla="*/ 83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78"/>
                      <a:gd name="T35" fmla="*/ 87 w 87"/>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78">
                        <a:moveTo>
                          <a:pt x="87" y="83"/>
                        </a:moveTo>
                        <a:lnTo>
                          <a:pt x="80" y="91"/>
                        </a:lnTo>
                        <a:lnTo>
                          <a:pt x="72" y="116"/>
                        </a:lnTo>
                        <a:lnTo>
                          <a:pt x="60" y="146"/>
                        </a:lnTo>
                        <a:lnTo>
                          <a:pt x="48" y="178"/>
                        </a:lnTo>
                        <a:lnTo>
                          <a:pt x="21" y="124"/>
                        </a:lnTo>
                        <a:lnTo>
                          <a:pt x="6" y="69"/>
                        </a:lnTo>
                        <a:lnTo>
                          <a:pt x="0" y="16"/>
                        </a:lnTo>
                        <a:lnTo>
                          <a:pt x="0" y="0"/>
                        </a:lnTo>
                        <a:lnTo>
                          <a:pt x="21" y="0"/>
                        </a:lnTo>
                        <a:lnTo>
                          <a:pt x="87"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69" name="Group 11"/>
                  <p:cNvGrpSpPr>
                    <a:grpSpLocks/>
                  </p:cNvGrpSpPr>
                  <p:nvPr/>
                </p:nvGrpSpPr>
                <p:grpSpPr bwMode="auto">
                  <a:xfrm>
                    <a:off x="2740" y="3071"/>
                    <a:ext cx="279" cy="369"/>
                    <a:chOff x="2740" y="3071"/>
                    <a:chExt cx="279" cy="369"/>
                  </a:xfrm>
                </p:grpSpPr>
                <p:sp>
                  <p:nvSpPr>
                    <p:cNvPr id="32871" name="Freeform 9"/>
                    <p:cNvSpPr>
                      <a:spLocks/>
                    </p:cNvSpPr>
                    <p:nvPr/>
                  </p:nvSpPr>
                  <p:spPr bwMode="auto">
                    <a:xfrm>
                      <a:off x="2770" y="3071"/>
                      <a:ext cx="210" cy="205"/>
                    </a:xfrm>
                    <a:custGeom>
                      <a:avLst/>
                      <a:gdLst>
                        <a:gd name="T0" fmla="*/ 210 w 210"/>
                        <a:gd name="T1" fmla="*/ 0 h 205"/>
                        <a:gd name="T2" fmla="*/ 182 w 210"/>
                        <a:gd name="T3" fmla="*/ 3 h 205"/>
                        <a:gd name="T4" fmla="*/ 158 w 210"/>
                        <a:gd name="T5" fmla="*/ 10 h 205"/>
                        <a:gd name="T6" fmla="*/ 114 w 210"/>
                        <a:gd name="T7" fmla="*/ 31 h 205"/>
                        <a:gd name="T8" fmla="*/ 67 w 210"/>
                        <a:gd name="T9" fmla="*/ 70 h 205"/>
                        <a:gd name="T10" fmla="*/ 48 w 210"/>
                        <a:gd name="T11" fmla="*/ 88 h 205"/>
                        <a:gd name="T12" fmla="*/ 36 w 210"/>
                        <a:gd name="T13" fmla="*/ 112 h 205"/>
                        <a:gd name="T14" fmla="*/ 19 w 210"/>
                        <a:gd name="T15" fmla="*/ 135 h 205"/>
                        <a:gd name="T16" fmla="*/ 10 w 210"/>
                        <a:gd name="T17" fmla="*/ 151 h 205"/>
                        <a:gd name="T18" fmla="*/ 4 w 210"/>
                        <a:gd name="T19" fmla="*/ 177 h 205"/>
                        <a:gd name="T20" fmla="*/ 0 w 210"/>
                        <a:gd name="T21" fmla="*/ 196 h 205"/>
                        <a:gd name="T22" fmla="*/ 4 w 210"/>
                        <a:gd name="T23" fmla="*/ 205 h 205"/>
                        <a:gd name="T24" fmla="*/ 12 w 210"/>
                        <a:gd name="T25" fmla="*/ 205 h 205"/>
                        <a:gd name="T26" fmla="*/ 16 w 210"/>
                        <a:gd name="T27" fmla="*/ 193 h 205"/>
                        <a:gd name="T28" fmla="*/ 33 w 210"/>
                        <a:gd name="T29" fmla="*/ 172 h 205"/>
                        <a:gd name="T30" fmla="*/ 45 w 210"/>
                        <a:gd name="T31" fmla="*/ 139 h 205"/>
                        <a:gd name="T32" fmla="*/ 55 w 210"/>
                        <a:gd name="T33" fmla="*/ 121 h 205"/>
                        <a:gd name="T34" fmla="*/ 72 w 210"/>
                        <a:gd name="T35" fmla="*/ 92 h 205"/>
                        <a:gd name="T36" fmla="*/ 96 w 210"/>
                        <a:gd name="T37" fmla="*/ 60 h 205"/>
                        <a:gd name="T38" fmla="*/ 144 w 210"/>
                        <a:gd name="T39" fmla="*/ 28 h 205"/>
                        <a:gd name="T40" fmla="*/ 173 w 210"/>
                        <a:gd name="T41" fmla="*/ 13 h 205"/>
                        <a:gd name="T42" fmla="*/ 210 w 210"/>
                        <a:gd name="T43" fmla="*/ 0 h 2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05"/>
                        <a:gd name="T68" fmla="*/ 210 w 210"/>
                        <a:gd name="T69" fmla="*/ 205 h 2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05">
                          <a:moveTo>
                            <a:pt x="210" y="0"/>
                          </a:moveTo>
                          <a:lnTo>
                            <a:pt x="182" y="3"/>
                          </a:lnTo>
                          <a:lnTo>
                            <a:pt x="158" y="10"/>
                          </a:lnTo>
                          <a:lnTo>
                            <a:pt x="114" y="31"/>
                          </a:lnTo>
                          <a:lnTo>
                            <a:pt x="67" y="70"/>
                          </a:lnTo>
                          <a:lnTo>
                            <a:pt x="48" y="88"/>
                          </a:lnTo>
                          <a:lnTo>
                            <a:pt x="36" y="112"/>
                          </a:lnTo>
                          <a:lnTo>
                            <a:pt x="19" y="135"/>
                          </a:lnTo>
                          <a:lnTo>
                            <a:pt x="10" y="151"/>
                          </a:lnTo>
                          <a:lnTo>
                            <a:pt x="4" y="177"/>
                          </a:lnTo>
                          <a:lnTo>
                            <a:pt x="0" y="196"/>
                          </a:lnTo>
                          <a:lnTo>
                            <a:pt x="4" y="205"/>
                          </a:lnTo>
                          <a:lnTo>
                            <a:pt x="12" y="205"/>
                          </a:lnTo>
                          <a:lnTo>
                            <a:pt x="16" y="193"/>
                          </a:lnTo>
                          <a:lnTo>
                            <a:pt x="33" y="172"/>
                          </a:lnTo>
                          <a:lnTo>
                            <a:pt x="45" y="139"/>
                          </a:lnTo>
                          <a:lnTo>
                            <a:pt x="55" y="121"/>
                          </a:lnTo>
                          <a:lnTo>
                            <a:pt x="72" y="92"/>
                          </a:lnTo>
                          <a:lnTo>
                            <a:pt x="96" y="60"/>
                          </a:lnTo>
                          <a:lnTo>
                            <a:pt x="144" y="28"/>
                          </a:lnTo>
                          <a:lnTo>
                            <a:pt x="173" y="13"/>
                          </a:lnTo>
                          <a:lnTo>
                            <a:pt x="2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72" name="Freeform 10"/>
                    <p:cNvSpPr>
                      <a:spLocks/>
                    </p:cNvSpPr>
                    <p:nvPr/>
                  </p:nvSpPr>
                  <p:spPr bwMode="auto">
                    <a:xfrm>
                      <a:off x="2740" y="3167"/>
                      <a:ext cx="279" cy="273"/>
                    </a:xfrm>
                    <a:custGeom>
                      <a:avLst/>
                      <a:gdLst>
                        <a:gd name="T0" fmla="*/ 276 w 279"/>
                        <a:gd name="T1" fmla="*/ 0 h 273"/>
                        <a:gd name="T2" fmla="*/ 240 w 279"/>
                        <a:gd name="T3" fmla="*/ 39 h 273"/>
                        <a:gd name="T4" fmla="*/ 218 w 279"/>
                        <a:gd name="T5" fmla="*/ 51 h 273"/>
                        <a:gd name="T6" fmla="*/ 200 w 279"/>
                        <a:gd name="T7" fmla="*/ 57 h 273"/>
                        <a:gd name="T8" fmla="*/ 177 w 279"/>
                        <a:gd name="T9" fmla="*/ 73 h 273"/>
                        <a:gd name="T10" fmla="*/ 96 w 279"/>
                        <a:gd name="T11" fmla="*/ 127 h 273"/>
                        <a:gd name="T12" fmla="*/ 79 w 279"/>
                        <a:gd name="T13" fmla="*/ 145 h 273"/>
                        <a:gd name="T14" fmla="*/ 54 w 279"/>
                        <a:gd name="T15" fmla="*/ 163 h 273"/>
                        <a:gd name="T16" fmla="*/ 36 w 279"/>
                        <a:gd name="T17" fmla="*/ 175 h 273"/>
                        <a:gd name="T18" fmla="*/ 18 w 279"/>
                        <a:gd name="T19" fmla="*/ 187 h 273"/>
                        <a:gd name="T20" fmla="*/ 3 w 279"/>
                        <a:gd name="T21" fmla="*/ 198 h 273"/>
                        <a:gd name="T22" fmla="*/ 0 w 279"/>
                        <a:gd name="T23" fmla="*/ 207 h 273"/>
                        <a:gd name="T24" fmla="*/ 1 w 279"/>
                        <a:gd name="T25" fmla="*/ 216 h 273"/>
                        <a:gd name="T26" fmla="*/ 10 w 279"/>
                        <a:gd name="T27" fmla="*/ 216 h 273"/>
                        <a:gd name="T28" fmla="*/ 25 w 279"/>
                        <a:gd name="T29" fmla="*/ 207 h 273"/>
                        <a:gd name="T30" fmla="*/ 42 w 279"/>
                        <a:gd name="T31" fmla="*/ 196 h 273"/>
                        <a:gd name="T32" fmla="*/ 57 w 279"/>
                        <a:gd name="T33" fmla="*/ 186 h 273"/>
                        <a:gd name="T34" fmla="*/ 55 w 279"/>
                        <a:gd name="T35" fmla="*/ 202 h 273"/>
                        <a:gd name="T36" fmla="*/ 43 w 279"/>
                        <a:gd name="T37" fmla="*/ 220 h 273"/>
                        <a:gd name="T38" fmla="*/ 33 w 279"/>
                        <a:gd name="T39" fmla="*/ 228 h 273"/>
                        <a:gd name="T40" fmla="*/ 30 w 279"/>
                        <a:gd name="T41" fmla="*/ 235 h 273"/>
                        <a:gd name="T42" fmla="*/ 18 w 279"/>
                        <a:gd name="T43" fmla="*/ 246 h 273"/>
                        <a:gd name="T44" fmla="*/ 7 w 279"/>
                        <a:gd name="T45" fmla="*/ 261 h 273"/>
                        <a:gd name="T46" fmla="*/ 9 w 279"/>
                        <a:gd name="T47" fmla="*/ 273 h 273"/>
                        <a:gd name="T48" fmla="*/ 42 w 279"/>
                        <a:gd name="T49" fmla="*/ 270 h 273"/>
                        <a:gd name="T50" fmla="*/ 51 w 279"/>
                        <a:gd name="T51" fmla="*/ 250 h 273"/>
                        <a:gd name="T52" fmla="*/ 72 w 279"/>
                        <a:gd name="T53" fmla="*/ 229 h 273"/>
                        <a:gd name="T54" fmla="*/ 69 w 279"/>
                        <a:gd name="T55" fmla="*/ 214 h 273"/>
                        <a:gd name="T56" fmla="*/ 96 w 279"/>
                        <a:gd name="T57" fmla="*/ 192 h 273"/>
                        <a:gd name="T58" fmla="*/ 245 w 279"/>
                        <a:gd name="T59" fmla="*/ 90 h 273"/>
                        <a:gd name="T60" fmla="*/ 219 w 279"/>
                        <a:gd name="T61" fmla="*/ 87 h 273"/>
                        <a:gd name="T62" fmla="*/ 210 w 279"/>
                        <a:gd name="T63" fmla="*/ 67 h 273"/>
                        <a:gd name="T64" fmla="*/ 233 w 279"/>
                        <a:gd name="T65" fmla="*/ 60 h 273"/>
                        <a:gd name="T66" fmla="*/ 240 w 279"/>
                        <a:gd name="T67" fmla="*/ 54 h 273"/>
                        <a:gd name="T68" fmla="*/ 248 w 279"/>
                        <a:gd name="T69" fmla="*/ 54 h 273"/>
                        <a:gd name="T70" fmla="*/ 279 w 279"/>
                        <a:gd name="T71" fmla="*/ 13 h 273"/>
                        <a:gd name="T72" fmla="*/ 276 w 279"/>
                        <a:gd name="T73" fmla="*/ 0 h 2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273"/>
                        <a:gd name="T113" fmla="*/ 279 w 279"/>
                        <a:gd name="T114" fmla="*/ 273 h 2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273">
                          <a:moveTo>
                            <a:pt x="276" y="0"/>
                          </a:moveTo>
                          <a:lnTo>
                            <a:pt x="240" y="39"/>
                          </a:lnTo>
                          <a:lnTo>
                            <a:pt x="218" y="51"/>
                          </a:lnTo>
                          <a:lnTo>
                            <a:pt x="200" y="57"/>
                          </a:lnTo>
                          <a:lnTo>
                            <a:pt x="177" y="73"/>
                          </a:lnTo>
                          <a:lnTo>
                            <a:pt x="96" y="127"/>
                          </a:lnTo>
                          <a:lnTo>
                            <a:pt x="79" y="145"/>
                          </a:lnTo>
                          <a:lnTo>
                            <a:pt x="54" y="163"/>
                          </a:lnTo>
                          <a:lnTo>
                            <a:pt x="36" y="175"/>
                          </a:lnTo>
                          <a:lnTo>
                            <a:pt x="18" y="187"/>
                          </a:lnTo>
                          <a:lnTo>
                            <a:pt x="3" y="198"/>
                          </a:lnTo>
                          <a:lnTo>
                            <a:pt x="0" y="207"/>
                          </a:lnTo>
                          <a:lnTo>
                            <a:pt x="1" y="216"/>
                          </a:lnTo>
                          <a:lnTo>
                            <a:pt x="10" y="216"/>
                          </a:lnTo>
                          <a:lnTo>
                            <a:pt x="25" y="207"/>
                          </a:lnTo>
                          <a:lnTo>
                            <a:pt x="42" y="196"/>
                          </a:lnTo>
                          <a:lnTo>
                            <a:pt x="57" y="186"/>
                          </a:lnTo>
                          <a:lnTo>
                            <a:pt x="55" y="202"/>
                          </a:lnTo>
                          <a:lnTo>
                            <a:pt x="43" y="220"/>
                          </a:lnTo>
                          <a:lnTo>
                            <a:pt x="33" y="228"/>
                          </a:lnTo>
                          <a:lnTo>
                            <a:pt x="30" y="235"/>
                          </a:lnTo>
                          <a:lnTo>
                            <a:pt x="18" y="246"/>
                          </a:lnTo>
                          <a:lnTo>
                            <a:pt x="7" y="261"/>
                          </a:lnTo>
                          <a:lnTo>
                            <a:pt x="9" y="273"/>
                          </a:lnTo>
                          <a:lnTo>
                            <a:pt x="42" y="270"/>
                          </a:lnTo>
                          <a:lnTo>
                            <a:pt x="51" y="250"/>
                          </a:lnTo>
                          <a:lnTo>
                            <a:pt x="72" y="229"/>
                          </a:lnTo>
                          <a:lnTo>
                            <a:pt x="69" y="214"/>
                          </a:lnTo>
                          <a:lnTo>
                            <a:pt x="96" y="192"/>
                          </a:lnTo>
                          <a:lnTo>
                            <a:pt x="245" y="90"/>
                          </a:lnTo>
                          <a:lnTo>
                            <a:pt x="219" y="87"/>
                          </a:lnTo>
                          <a:lnTo>
                            <a:pt x="210" y="67"/>
                          </a:lnTo>
                          <a:lnTo>
                            <a:pt x="233" y="60"/>
                          </a:lnTo>
                          <a:lnTo>
                            <a:pt x="240" y="54"/>
                          </a:lnTo>
                          <a:lnTo>
                            <a:pt x="248" y="54"/>
                          </a:lnTo>
                          <a:lnTo>
                            <a:pt x="279" y="13"/>
                          </a:lnTo>
                          <a:lnTo>
                            <a:pt x="27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870" name="Freeform 12"/>
                  <p:cNvSpPr>
                    <a:spLocks/>
                  </p:cNvSpPr>
                  <p:nvPr/>
                </p:nvSpPr>
                <p:spPr bwMode="auto">
                  <a:xfrm>
                    <a:off x="2833" y="2867"/>
                    <a:ext cx="128" cy="573"/>
                  </a:xfrm>
                  <a:custGeom>
                    <a:avLst/>
                    <a:gdLst>
                      <a:gd name="T0" fmla="*/ 21 w 128"/>
                      <a:gd name="T1" fmla="*/ 0 h 573"/>
                      <a:gd name="T2" fmla="*/ 36 w 128"/>
                      <a:gd name="T3" fmla="*/ 15 h 573"/>
                      <a:gd name="T4" fmla="*/ 49 w 128"/>
                      <a:gd name="T5" fmla="*/ 21 h 573"/>
                      <a:gd name="T6" fmla="*/ 71 w 128"/>
                      <a:gd name="T7" fmla="*/ 19 h 573"/>
                      <a:gd name="T8" fmla="*/ 87 w 128"/>
                      <a:gd name="T9" fmla="*/ 13 h 573"/>
                      <a:gd name="T10" fmla="*/ 93 w 128"/>
                      <a:gd name="T11" fmla="*/ 25 h 573"/>
                      <a:gd name="T12" fmla="*/ 93 w 128"/>
                      <a:gd name="T13" fmla="*/ 40 h 573"/>
                      <a:gd name="T14" fmla="*/ 89 w 128"/>
                      <a:gd name="T15" fmla="*/ 51 h 573"/>
                      <a:gd name="T16" fmla="*/ 83 w 128"/>
                      <a:gd name="T17" fmla="*/ 57 h 573"/>
                      <a:gd name="T18" fmla="*/ 69 w 128"/>
                      <a:gd name="T19" fmla="*/ 69 h 573"/>
                      <a:gd name="T20" fmla="*/ 93 w 128"/>
                      <a:gd name="T21" fmla="*/ 100 h 573"/>
                      <a:gd name="T22" fmla="*/ 104 w 128"/>
                      <a:gd name="T23" fmla="*/ 120 h 573"/>
                      <a:gd name="T24" fmla="*/ 110 w 128"/>
                      <a:gd name="T25" fmla="*/ 138 h 573"/>
                      <a:gd name="T26" fmla="*/ 113 w 128"/>
                      <a:gd name="T27" fmla="*/ 183 h 573"/>
                      <a:gd name="T28" fmla="*/ 123 w 128"/>
                      <a:gd name="T29" fmla="*/ 282 h 573"/>
                      <a:gd name="T30" fmla="*/ 128 w 128"/>
                      <a:gd name="T31" fmla="*/ 339 h 573"/>
                      <a:gd name="T32" fmla="*/ 128 w 128"/>
                      <a:gd name="T33" fmla="*/ 408 h 573"/>
                      <a:gd name="T34" fmla="*/ 126 w 128"/>
                      <a:gd name="T35" fmla="*/ 486 h 573"/>
                      <a:gd name="T36" fmla="*/ 124 w 128"/>
                      <a:gd name="T37" fmla="*/ 573 h 573"/>
                      <a:gd name="T38" fmla="*/ 3 w 128"/>
                      <a:gd name="T39" fmla="*/ 572 h 573"/>
                      <a:gd name="T40" fmla="*/ 0 w 128"/>
                      <a:gd name="T41" fmla="*/ 484 h 573"/>
                      <a:gd name="T42" fmla="*/ 3 w 128"/>
                      <a:gd name="T43" fmla="*/ 433 h 573"/>
                      <a:gd name="T44" fmla="*/ 7 w 128"/>
                      <a:gd name="T45" fmla="*/ 370 h 573"/>
                      <a:gd name="T46" fmla="*/ 7 w 128"/>
                      <a:gd name="T47" fmla="*/ 264 h 573"/>
                      <a:gd name="T48" fmla="*/ 7 w 128"/>
                      <a:gd name="T49" fmla="*/ 229 h 573"/>
                      <a:gd name="T50" fmla="*/ 10 w 128"/>
                      <a:gd name="T51" fmla="*/ 144 h 573"/>
                      <a:gd name="T52" fmla="*/ 16 w 128"/>
                      <a:gd name="T53" fmla="*/ 118 h 573"/>
                      <a:gd name="T54" fmla="*/ 30 w 128"/>
                      <a:gd name="T55" fmla="*/ 72 h 573"/>
                      <a:gd name="T56" fmla="*/ 13 w 128"/>
                      <a:gd name="T57" fmla="*/ 49 h 573"/>
                      <a:gd name="T58" fmla="*/ 6 w 128"/>
                      <a:gd name="T59" fmla="*/ 37 h 573"/>
                      <a:gd name="T60" fmla="*/ 21 w 128"/>
                      <a:gd name="T61" fmla="*/ 0 h 5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8"/>
                      <a:gd name="T94" fmla="*/ 0 h 573"/>
                      <a:gd name="T95" fmla="*/ 128 w 128"/>
                      <a:gd name="T96" fmla="*/ 573 h 5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8" h="573">
                        <a:moveTo>
                          <a:pt x="21" y="0"/>
                        </a:moveTo>
                        <a:lnTo>
                          <a:pt x="36" y="15"/>
                        </a:lnTo>
                        <a:lnTo>
                          <a:pt x="49" y="21"/>
                        </a:lnTo>
                        <a:lnTo>
                          <a:pt x="71" y="19"/>
                        </a:lnTo>
                        <a:lnTo>
                          <a:pt x="87" y="13"/>
                        </a:lnTo>
                        <a:lnTo>
                          <a:pt x="93" y="25"/>
                        </a:lnTo>
                        <a:lnTo>
                          <a:pt x="93" y="40"/>
                        </a:lnTo>
                        <a:lnTo>
                          <a:pt x="89" y="51"/>
                        </a:lnTo>
                        <a:lnTo>
                          <a:pt x="83" y="57"/>
                        </a:lnTo>
                        <a:lnTo>
                          <a:pt x="69" y="69"/>
                        </a:lnTo>
                        <a:lnTo>
                          <a:pt x="93" y="100"/>
                        </a:lnTo>
                        <a:lnTo>
                          <a:pt x="104" y="120"/>
                        </a:lnTo>
                        <a:lnTo>
                          <a:pt x="110" y="138"/>
                        </a:lnTo>
                        <a:lnTo>
                          <a:pt x="113" y="183"/>
                        </a:lnTo>
                        <a:lnTo>
                          <a:pt x="123" y="282"/>
                        </a:lnTo>
                        <a:lnTo>
                          <a:pt x="128" y="339"/>
                        </a:lnTo>
                        <a:lnTo>
                          <a:pt x="128" y="408"/>
                        </a:lnTo>
                        <a:lnTo>
                          <a:pt x="126" y="486"/>
                        </a:lnTo>
                        <a:lnTo>
                          <a:pt x="124" y="573"/>
                        </a:lnTo>
                        <a:lnTo>
                          <a:pt x="3" y="572"/>
                        </a:lnTo>
                        <a:lnTo>
                          <a:pt x="0" y="484"/>
                        </a:lnTo>
                        <a:lnTo>
                          <a:pt x="3" y="433"/>
                        </a:lnTo>
                        <a:lnTo>
                          <a:pt x="7" y="370"/>
                        </a:lnTo>
                        <a:lnTo>
                          <a:pt x="7" y="264"/>
                        </a:lnTo>
                        <a:lnTo>
                          <a:pt x="7" y="229"/>
                        </a:lnTo>
                        <a:lnTo>
                          <a:pt x="10" y="144"/>
                        </a:lnTo>
                        <a:lnTo>
                          <a:pt x="16" y="118"/>
                        </a:lnTo>
                        <a:lnTo>
                          <a:pt x="30" y="72"/>
                        </a:lnTo>
                        <a:lnTo>
                          <a:pt x="13" y="49"/>
                        </a:lnTo>
                        <a:lnTo>
                          <a:pt x="6" y="37"/>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2851" name="Group 28"/>
                <p:cNvGrpSpPr>
                  <a:grpSpLocks/>
                </p:cNvGrpSpPr>
                <p:nvPr/>
              </p:nvGrpSpPr>
              <p:grpSpPr bwMode="auto">
                <a:xfrm>
                  <a:off x="2327" y="2741"/>
                  <a:ext cx="1118" cy="753"/>
                  <a:chOff x="2327" y="2741"/>
                  <a:chExt cx="1118" cy="753"/>
                </a:xfrm>
              </p:grpSpPr>
              <p:grpSp>
                <p:nvGrpSpPr>
                  <p:cNvPr id="32852" name="Group 20"/>
                  <p:cNvGrpSpPr>
                    <a:grpSpLocks/>
                  </p:cNvGrpSpPr>
                  <p:nvPr/>
                </p:nvGrpSpPr>
                <p:grpSpPr bwMode="auto">
                  <a:xfrm>
                    <a:off x="2327" y="2760"/>
                    <a:ext cx="474" cy="734"/>
                    <a:chOff x="2327" y="2760"/>
                    <a:chExt cx="474" cy="734"/>
                  </a:xfrm>
                </p:grpSpPr>
                <p:sp>
                  <p:nvSpPr>
                    <p:cNvPr id="32860" name="Freeform 14"/>
                    <p:cNvSpPr>
                      <a:spLocks/>
                    </p:cNvSpPr>
                    <p:nvPr/>
                  </p:nvSpPr>
                  <p:spPr bwMode="auto">
                    <a:xfrm>
                      <a:off x="2327" y="2769"/>
                      <a:ext cx="468" cy="725"/>
                    </a:xfrm>
                    <a:custGeom>
                      <a:avLst/>
                      <a:gdLst>
                        <a:gd name="T0" fmla="*/ 415 w 468"/>
                        <a:gd name="T1" fmla="*/ 0 h 725"/>
                        <a:gd name="T2" fmla="*/ 398 w 468"/>
                        <a:gd name="T3" fmla="*/ 23 h 725"/>
                        <a:gd name="T4" fmla="*/ 353 w 468"/>
                        <a:gd name="T5" fmla="*/ 38 h 725"/>
                        <a:gd name="T6" fmla="*/ 316 w 468"/>
                        <a:gd name="T7" fmla="*/ 47 h 725"/>
                        <a:gd name="T8" fmla="*/ 284 w 468"/>
                        <a:gd name="T9" fmla="*/ 51 h 725"/>
                        <a:gd name="T10" fmla="*/ 227 w 468"/>
                        <a:gd name="T11" fmla="*/ 60 h 725"/>
                        <a:gd name="T12" fmla="*/ 207 w 468"/>
                        <a:gd name="T13" fmla="*/ 68 h 725"/>
                        <a:gd name="T14" fmla="*/ 200 w 468"/>
                        <a:gd name="T15" fmla="*/ 72 h 725"/>
                        <a:gd name="T16" fmla="*/ 195 w 468"/>
                        <a:gd name="T17" fmla="*/ 78 h 725"/>
                        <a:gd name="T18" fmla="*/ 180 w 468"/>
                        <a:gd name="T19" fmla="*/ 150 h 725"/>
                        <a:gd name="T20" fmla="*/ 170 w 468"/>
                        <a:gd name="T21" fmla="*/ 188 h 725"/>
                        <a:gd name="T22" fmla="*/ 158 w 468"/>
                        <a:gd name="T23" fmla="*/ 227 h 725"/>
                        <a:gd name="T24" fmla="*/ 152 w 468"/>
                        <a:gd name="T25" fmla="*/ 248 h 725"/>
                        <a:gd name="T26" fmla="*/ 147 w 468"/>
                        <a:gd name="T27" fmla="*/ 251 h 725"/>
                        <a:gd name="T28" fmla="*/ 136 w 468"/>
                        <a:gd name="T29" fmla="*/ 258 h 725"/>
                        <a:gd name="T30" fmla="*/ 133 w 468"/>
                        <a:gd name="T31" fmla="*/ 268 h 725"/>
                        <a:gd name="T32" fmla="*/ 125 w 468"/>
                        <a:gd name="T33" fmla="*/ 284 h 725"/>
                        <a:gd name="T34" fmla="*/ 98 w 468"/>
                        <a:gd name="T35" fmla="*/ 355 h 725"/>
                        <a:gd name="T36" fmla="*/ 94 w 468"/>
                        <a:gd name="T37" fmla="*/ 382 h 725"/>
                        <a:gd name="T38" fmla="*/ 87 w 468"/>
                        <a:gd name="T39" fmla="*/ 399 h 725"/>
                        <a:gd name="T40" fmla="*/ 54 w 468"/>
                        <a:gd name="T41" fmla="*/ 434 h 725"/>
                        <a:gd name="T42" fmla="*/ 47 w 468"/>
                        <a:gd name="T43" fmla="*/ 451 h 725"/>
                        <a:gd name="T44" fmla="*/ 38 w 468"/>
                        <a:gd name="T45" fmla="*/ 466 h 725"/>
                        <a:gd name="T46" fmla="*/ 31 w 468"/>
                        <a:gd name="T47" fmla="*/ 479 h 725"/>
                        <a:gd name="T48" fmla="*/ 24 w 468"/>
                        <a:gd name="T49" fmla="*/ 494 h 725"/>
                        <a:gd name="T50" fmla="*/ 14 w 468"/>
                        <a:gd name="T51" fmla="*/ 522 h 725"/>
                        <a:gd name="T52" fmla="*/ 4 w 468"/>
                        <a:gd name="T53" fmla="*/ 546 h 725"/>
                        <a:gd name="T54" fmla="*/ 0 w 468"/>
                        <a:gd name="T55" fmla="*/ 561 h 725"/>
                        <a:gd name="T56" fmla="*/ 2 w 468"/>
                        <a:gd name="T57" fmla="*/ 579 h 725"/>
                        <a:gd name="T58" fmla="*/ 3 w 468"/>
                        <a:gd name="T59" fmla="*/ 595 h 725"/>
                        <a:gd name="T60" fmla="*/ 8 w 468"/>
                        <a:gd name="T61" fmla="*/ 615 h 725"/>
                        <a:gd name="T62" fmla="*/ 16 w 468"/>
                        <a:gd name="T63" fmla="*/ 630 h 725"/>
                        <a:gd name="T64" fmla="*/ 22 w 468"/>
                        <a:gd name="T65" fmla="*/ 645 h 725"/>
                        <a:gd name="T66" fmla="*/ 40 w 468"/>
                        <a:gd name="T67" fmla="*/ 661 h 725"/>
                        <a:gd name="T68" fmla="*/ 191 w 468"/>
                        <a:gd name="T69" fmla="*/ 665 h 725"/>
                        <a:gd name="T70" fmla="*/ 224 w 468"/>
                        <a:gd name="T71" fmla="*/ 573 h 725"/>
                        <a:gd name="T72" fmla="*/ 251 w 468"/>
                        <a:gd name="T73" fmla="*/ 529 h 725"/>
                        <a:gd name="T74" fmla="*/ 267 w 468"/>
                        <a:gd name="T75" fmla="*/ 466 h 725"/>
                        <a:gd name="T76" fmla="*/ 242 w 468"/>
                        <a:gd name="T77" fmla="*/ 590 h 725"/>
                        <a:gd name="T78" fmla="*/ 232 w 468"/>
                        <a:gd name="T79" fmla="*/ 633 h 725"/>
                        <a:gd name="T80" fmla="*/ 223 w 468"/>
                        <a:gd name="T81" fmla="*/ 681 h 725"/>
                        <a:gd name="T82" fmla="*/ 206 w 468"/>
                        <a:gd name="T83" fmla="*/ 725 h 725"/>
                        <a:gd name="T84" fmla="*/ 323 w 468"/>
                        <a:gd name="T85" fmla="*/ 725 h 725"/>
                        <a:gd name="T86" fmla="*/ 362 w 468"/>
                        <a:gd name="T87" fmla="*/ 656 h 725"/>
                        <a:gd name="T88" fmla="*/ 384 w 468"/>
                        <a:gd name="T89" fmla="*/ 622 h 725"/>
                        <a:gd name="T90" fmla="*/ 402 w 468"/>
                        <a:gd name="T91" fmla="*/ 581 h 725"/>
                        <a:gd name="T92" fmla="*/ 423 w 468"/>
                        <a:gd name="T93" fmla="*/ 529 h 725"/>
                        <a:gd name="T94" fmla="*/ 432 w 468"/>
                        <a:gd name="T95" fmla="*/ 479 h 725"/>
                        <a:gd name="T96" fmla="*/ 442 w 468"/>
                        <a:gd name="T97" fmla="*/ 435 h 725"/>
                        <a:gd name="T98" fmla="*/ 453 w 468"/>
                        <a:gd name="T99" fmla="*/ 385 h 725"/>
                        <a:gd name="T100" fmla="*/ 461 w 468"/>
                        <a:gd name="T101" fmla="*/ 336 h 725"/>
                        <a:gd name="T102" fmla="*/ 468 w 468"/>
                        <a:gd name="T103" fmla="*/ 280 h 725"/>
                        <a:gd name="T104" fmla="*/ 468 w 468"/>
                        <a:gd name="T105" fmla="*/ 242 h 725"/>
                        <a:gd name="T106" fmla="*/ 468 w 468"/>
                        <a:gd name="T107" fmla="*/ 206 h 725"/>
                        <a:gd name="T108" fmla="*/ 468 w 468"/>
                        <a:gd name="T109" fmla="*/ 154 h 725"/>
                        <a:gd name="T110" fmla="*/ 468 w 468"/>
                        <a:gd name="T111" fmla="*/ 122 h 725"/>
                        <a:gd name="T112" fmla="*/ 452 w 468"/>
                        <a:gd name="T113" fmla="*/ 13 h 725"/>
                        <a:gd name="T114" fmla="*/ 415 w 468"/>
                        <a:gd name="T115" fmla="*/ 0 h 7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8"/>
                        <a:gd name="T175" fmla="*/ 0 h 725"/>
                        <a:gd name="T176" fmla="*/ 468 w 468"/>
                        <a:gd name="T177" fmla="*/ 725 h 7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8" h="725">
                          <a:moveTo>
                            <a:pt x="415" y="0"/>
                          </a:moveTo>
                          <a:lnTo>
                            <a:pt x="398" y="23"/>
                          </a:lnTo>
                          <a:lnTo>
                            <a:pt x="353" y="38"/>
                          </a:lnTo>
                          <a:lnTo>
                            <a:pt x="316" y="47"/>
                          </a:lnTo>
                          <a:lnTo>
                            <a:pt x="284" y="51"/>
                          </a:lnTo>
                          <a:lnTo>
                            <a:pt x="227" y="60"/>
                          </a:lnTo>
                          <a:lnTo>
                            <a:pt x="207" y="68"/>
                          </a:lnTo>
                          <a:lnTo>
                            <a:pt x="200" y="72"/>
                          </a:lnTo>
                          <a:lnTo>
                            <a:pt x="195" y="78"/>
                          </a:lnTo>
                          <a:lnTo>
                            <a:pt x="180" y="150"/>
                          </a:lnTo>
                          <a:lnTo>
                            <a:pt x="170" y="188"/>
                          </a:lnTo>
                          <a:lnTo>
                            <a:pt x="158" y="227"/>
                          </a:lnTo>
                          <a:lnTo>
                            <a:pt x="152" y="248"/>
                          </a:lnTo>
                          <a:lnTo>
                            <a:pt x="147" y="251"/>
                          </a:lnTo>
                          <a:lnTo>
                            <a:pt x="136" y="258"/>
                          </a:lnTo>
                          <a:lnTo>
                            <a:pt x="133" y="268"/>
                          </a:lnTo>
                          <a:lnTo>
                            <a:pt x="125" y="284"/>
                          </a:lnTo>
                          <a:lnTo>
                            <a:pt x="98" y="355"/>
                          </a:lnTo>
                          <a:lnTo>
                            <a:pt x="94" y="382"/>
                          </a:lnTo>
                          <a:lnTo>
                            <a:pt x="87" y="399"/>
                          </a:lnTo>
                          <a:lnTo>
                            <a:pt x="54" y="434"/>
                          </a:lnTo>
                          <a:lnTo>
                            <a:pt x="47" y="451"/>
                          </a:lnTo>
                          <a:lnTo>
                            <a:pt x="38" y="466"/>
                          </a:lnTo>
                          <a:lnTo>
                            <a:pt x="31" y="479"/>
                          </a:lnTo>
                          <a:lnTo>
                            <a:pt x="24" y="494"/>
                          </a:lnTo>
                          <a:lnTo>
                            <a:pt x="14" y="522"/>
                          </a:lnTo>
                          <a:lnTo>
                            <a:pt x="4" y="546"/>
                          </a:lnTo>
                          <a:lnTo>
                            <a:pt x="0" y="561"/>
                          </a:lnTo>
                          <a:lnTo>
                            <a:pt x="2" y="579"/>
                          </a:lnTo>
                          <a:lnTo>
                            <a:pt x="3" y="595"/>
                          </a:lnTo>
                          <a:lnTo>
                            <a:pt x="8" y="615"/>
                          </a:lnTo>
                          <a:lnTo>
                            <a:pt x="16" y="630"/>
                          </a:lnTo>
                          <a:lnTo>
                            <a:pt x="22" y="645"/>
                          </a:lnTo>
                          <a:lnTo>
                            <a:pt x="40" y="661"/>
                          </a:lnTo>
                          <a:lnTo>
                            <a:pt x="191" y="665"/>
                          </a:lnTo>
                          <a:lnTo>
                            <a:pt x="224" y="573"/>
                          </a:lnTo>
                          <a:lnTo>
                            <a:pt x="251" y="529"/>
                          </a:lnTo>
                          <a:lnTo>
                            <a:pt x="267" y="466"/>
                          </a:lnTo>
                          <a:lnTo>
                            <a:pt x="242" y="590"/>
                          </a:lnTo>
                          <a:lnTo>
                            <a:pt x="232" y="633"/>
                          </a:lnTo>
                          <a:lnTo>
                            <a:pt x="223" y="681"/>
                          </a:lnTo>
                          <a:lnTo>
                            <a:pt x="206" y="725"/>
                          </a:lnTo>
                          <a:lnTo>
                            <a:pt x="323" y="725"/>
                          </a:lnTo>
                          <a:lnTo>
                            <a:pt x="362" y="656"/>
                          </a:lnTo>
                          <a:lnTo>
                            <a:pt x="384" y="622"/>
                          </a:lnTo>
                          <a:lnTo>
                            <a:pt x="402" y="581"/>
                          </a:lnTo>
                          <a:lnTo>
                            <a:pt x="423" y="529"/>
                          </a:lnTo>
                          <a:lnTo>
                            <a:pt x="432" y="479"/>
                          </a:lnTo>
                          <a:lnTo>
                            <a:pt x="442" y="435"/>
                          </a:lnTo>
                          <a:lnTo>
                            <a:pt x="453" y="385"/>
                          </a:lnTo>
                          <a:lnTo>
                            <a:pt x="461" y="336"/>
                          </a:lnTo>
                          <a:lnTo>
                            <a:pt x="468" y="280"/>
                          </a:lnTo>
                          <a:lnTo>
                            <a:pt x="468" y="242"/>
                          </a:lnTo>
                          <a:lnTo>
                            <a:pt x="468" y="206"/>
                          </a:lnTo>
                          <a:lnTo>
                            <a:pt x="468" y="154"/>
                          </a:lnTo>
                          <a:lnTo>
                            <a:pt x="468" y="122"/>
                          </a:lnTo>
                          <a:lnTo>
                            <a:pt x="452" y="13"/>
                          </a:lnTo>
                          <a:lnTo>
                            <a:pt x="415"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61" name="Freeform 15"/>
                    <p:cNvSpPr>
                      <a:spLocks/>
                    </p:cNvSpPr>
                    <p:nvPr/>
                  </p:nvSpPr>
                  <p:spPr bwMode="auto">
                    <a:xfrm>
                      <a:off x="2444" y="3110"/>
                      <a:ext cx="199" cy="172"/>
                    </a:xfrm>
                    <a:custGeom>
                      <a:avLst/>
                      <a:gdLst>
                        <a:gd name="T0" fmla="*/ 67 w 199"/>
                        <a:gd name="T1" fmla="*/ 0 h 172"/>
                        <a:gd name="T2" fmla="*/ 88 w 199"/>
                        <a:gd name="T3" fmla="*/ 6 h 172"/>
                        <a:gd name="T4" fmla="*/ 103 w 199"/>
                        <a:gd name="T5" fmla="*/ 10 h 172"/>
                        <a:gd name="T6" fmla="*/ 112 w 199"/>
                        <a:gd name="T7" fmla="*/ 18 h 172"/>
                        <a:gd name="T8" fmla="*/ 123 w 199"/>
                        <a:gd name="T9" fmla="*/ 24 h 172"/>
                        <a:gd name="T10" fmla="*/ 132 w 199"/>
                        <a:gd name="T11" fmla="*/ 30 h 172"/>
                        <a:gd name="T12" fmla="*/ 142 w 199"/>
                        <a:gd name="T13" fmla="*/ 37 h 172"/>
                        <a:gd name="T14" fmla="*/ 156 w 199"/>
                        <a:gd name="T15" fmla="*/ 16 h 172"/>
                        <a:gd name="T16" fmla="*/ 157 w 199"/>
                        <a:gd name="T17" fmla="*/ 43 h 172"/>
                        <a:gd name="T18" fmla="*/ 162 w 199"/>
                        <a:gd name="T19" fmla="*/ 61 h 172"/>
                        <a:gd name="T20" fmla="*/ 178 w 199"/>
                        <a:gd name="T21" fmla="*/ 45 h 172"/>
                        <a:gd name="T22" fmla="*/ 190 w 199"/>
                        <a:gd name="T23" fmla="*/ 31 h 172"/>
                        <a:gd name="T24" fmla="*/ 199 w 199"/>
                        <a:gd name="T25" fmla="*/ 21 h 172"/>
                        <a:gd name="T26" fmla="*/ 199 w 199"/>
                        <a:gd name="T27" fmla="*/ 42 h 172"/>
                        <a:gd name="T28" fmla="*/ 190 w 199"/>
                        <a:gd name="T29" fmla="*/ 66 h 172"/>
                        <a:gd name="T30" fmla="*/ 181 w 199"/>
                        <a:gd name="T31" fmla="*/ 87 h 172"/>
                        <a:gd name="T32" fmla="*/ 168 w 199"/>
                        <a:gd name="T33" fmla="*/ 100 h 172"/>
                        <a:gd name="T34" fmla="*/ 160 w 199"/>
                        <a:gd name="T35" fmla="*/ 109 h 172"/>
                        <a:gd name="T36" fmla="*/ 148 w 199"/>
                        <a:gd name="T37" fmla="*/ 109 h 172"/>
                        <a:gd name="T38" fmla="*/ 130 w 199"/>
                        <a:gd name="T39" fmla="*/ 171 h 172"/>
                        <a:gd name="T40" fmla="*/ 111 w 199"/>
                        <a:gd name="T41" fmla="*/ 172 h 172"/>
                        <a:gd name="T42" fmla="*/ 93 w 199"/>
                        <a:gd name="T43" fmla="*/ 166 h 172"/>
                        <a:gd name="T44" fmla="*/ 79 w 199"/>
                        <a:gd name="T45" fmla="*/ 159 h 172"/>
                        <a:gd name="T46" fmla="*/ 97 w 199"/>
                        <a:gd name="T47" fmla="*/ 150 h 172"/>
                        <a:gd name="T48" fmla="*/ 102 w 199"/>
                        <a:gd name="T49" fmla="*/ 147 h 172"/>
                        <a:gd name="T50" fmla="*/ 63 w 199"/>
                        <a:gd name="T51" fmla="*/ 109 h 172"/>
                        <a:gd name="T52" fmla="*/ 42 w 199"/>
                        <a:gd name="T53" fmla="*/ 105 h 172"/>
                        <a:gd name="T54" fmla="*/ 13 w 199"/>
                        <a:gd name="T55" fmla="*/ 106 h 172"/>
                        <a:gd name="T56" fmla="*/ 7 w 199"/>
                        <a:gd name="T57" fmla="*/ 106 h 172"/>
                        <a:gd name="T58" fmla="*/ 0 w 199"/>
                        <a:gd name="T59" fmla="*/ 99 h 172"/>
                        <a:gd name="T60" fmla="*/ 0 w 199"/>
                        <a:gd name="T61" fmla="*/ 87 h 172"/>
                        <a:gd name="T62" fmla="*/ 39 w 199"/>
                        <a:gd name="T63" fmla="*/ 87 h 172"/>
                        <a:gd name="T64" fmla="*/ 51 w 199"/>
                        <a:gd name="T65" fmla="*/ 88 h 172"/>
                        <a:gd name="T66" fmla="*/ 48 w 199"/>
                        <a:gd name="T67" fmla="*/ 91 h 172"/>
                        <a:gd name="T68" fmla="*/ 66 w 199"/>
                        <a:gd name="T69" fmla="*/ 103 h 172"/>
                        <a:gd name="T70" fmla="*/ 87 w 199"/>
                        <a:gd name="T71" fmla="*/ 121 h 172"/>
                        <a:gd name="T72" fmla="*/ 102 w 199"/>
                        <a:gd name="T73" fmla="*/ 133 h 172"/>
                        <a:gd name="T74" fmla="*/ 118 w 199"/>
                        <a:gd name="T75" fmla="*/ 106 h 172"/>
                        <a:gd name="T76" fmla="*/ 118 w 199"/>
                        <a:gd name="T77" fmla="*/ 97 h 172"/>
                        <a:gd name="T78" fmla="*/ 115 w 199"/>
                        <a:gd name="T79" fmla="*/ 73 h 172"/>
                        <a:gd name="T80" fmla="*/ 130 w 199"/>
                        <a:gd name="T81" fmla="*/ 78 h 172"/>
                        <a:gd name="T82" fmla="*/ 138 w 199"/>
                        <a:gd name="T83" fmla="*/ 69 h 172"/>
                        <a:gd name="T84" fmla="*/ 126 w 199"/>
                        <a:gd name="T85" fmla="*/ 57 h 172"/>
                        <a:gd name="T86" fmla="*/ 114 w 199"/>
                        <a:gd name="T87" fmla="*/ 45 h 172"/>
                        <a:gd name="T88" fmla="*/ 94 w 199"/>
                        <a:gd name="T89" fmla="*/ 31 h 172"/>
                        <a:gd name="T90" fmla="*/ 84 w 199"/>
                        <a:gd name="T91" fmla="*/ 15 h 172"/>
                        <a:gd name="T92" fmla="*/ 67 w 199"/>
                        <a:gd name="T93" fmla="*/ 0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172"/>
                        <a:gd name="T143" fmla="*/ 199 w 199"/>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172">
                          <a:moveTo>
                            <a:pt x="67" y="0"/>
                          </a:moveTo>
                          <a:lnTo>
                            <a:pt x="88" y="6"/>
                          </a:lnTo>
                          <a:lnTo>
                            <a:pt x="103" y="10"/>
                          </a:lnTo>
                          <a:lnTo>
                            <a:pt x="112" y="18"/>
                          </a:lnTo>
                          <a:lnTo>
                            <a:pt x="123" y="24"/>
                          </a:lnTo>
                          <a:lnTo>
                            <a:pt x="132" y="30"/>
                          </a:lnTo>
                          <a:lnTo>
                            <a:pt x="142" y="37"/>
                          </a:lnTo>
                          <a:lnTo>
                            <a:pt x="156" y="16"/>
                          </a:lnTo>
                          <a:lnTo>
                            <a:pt x="157" y="43"/>
                          </a:lnTo>
                          <a:lnTo>
                            <a:pt x="162" y="61"/>
                          </a:lnTo>
                          <a:lnTo>
                            <a:pt x="178" y="45"/>
                          </a:lnTo>
                          <a:lnTo>
                            <a:pt x="190" y="31"/>
                          </a:lnTo>
                          <a:lnTo>
                            <a:pt x="199" y="21"/>
                          </a:lnTo>
                          <a:lnTo>
                            <a:pt x="199" y="42"/>
                          </a:lnTo>
                          <a:lnTo>
                            <a:pt x="190" y="66"/>
                          </a:lnTo>
                          <a:lnTo>
                            <a:pt x="181" y="87"/>
                          </a:lnTo>
                          <a:lnTo>
                            <a:pt x="168" y="100"/>
                          </a:lnTo>
                          <a:lnTo>
                            <a:pt x="160" y="109"/>
                          </a:lnTo>
                          <a:lnTo>
                            <a:pt x="148" y="109"/>
                          </a:lnTo>
                          <a:lnTo>
                            <a:pt x="130" y="171"/>
                          </a:lnTo>
                          <a:lnTo>
                            <a:pt x="111" y="172"/>
                          </a:lnTo>
                          <a:lnTo>
                            <a:pt x="93" y="166"/>
                          </a:lnTo>
                          <a:lnTo>
                            <a:pt x="79" y="159"/>
                          </a:lnTo>
                          <a:lnTo>
                            <a:pt x="97" y="150"/>
                          </a:lnTo>
                          <a:lnTo>
                            <a:pt x="102" y="147"/>
                          </a:lnTo>
                          <a:lnTo>
                            <a:pt x="63" y="109"/>
                          </a:lnTo>
                          <a:lnTo>
                            <a:pt x="42" y="105"/>
                          </a:lnTo>
                          <a:lnTo>
                            <a:pt x="13" y="106"/>
                          </a:lnTo>
                          <a:lnTo>
                            <a:pt x="7" y="106"/>
                          </a:lnTo>
                          <a:lnTo>
                            <a:pt x="0" y="99"/>
                          </a:lnTo>
                          <a:lnTo>
                            <a:pt x="0" y="87"/>
                          </a:lnTo>
                          <a:lnTo>
                            <a:pt x="39" y="87"/>
                          </a:lnTo>
                          <a:lnTo>
                            <a:pt x="51" y="88"/>
                          </a:lnTo>
                          <a:lnTo>
                            <a:pt x="48" y="91"/>
                          </a:lnTo>
                          <a:lnTo>
                            <a:pt x="66" y="103"/>
                          </a:lnTo>
                          <a:lnTo>
                            <a:pt x="87" y="121"/>
                          </a:lnTo>
                          <a:lnTo>
                            <a:pt x="102" y="133"/>
                          </a:lnTo>
                          <a:lnTo>
                            <a:pt x="118" y="106"/>
                          </a:lnTo>
                          <a:lnTo>
                            <a:pt x="118" y="97"/>
                          </a:lnTo>
                          <a:lnTo>
                            <a:pt x="115" y="73"/>
                          </a:lnTo>
                          <a:lnTo>
                            <a:pt x="130" y="78"/>
                          </a:lnTo>
                          <a:lnTo>
                            <a:pt x="138" y="69"/>
                          </a:lnTo>
                          <a:lnTo>
                            <a:pt x="126" y="57"/>
                          </a:lnTo>
                          <a:lnTo>
                            <a:pt x="114" y="45"/>
                          </a:lnTo>
                          <a:lnTo>
                            <a:pt x="94" y="31"/>
                          </a:lnTo>
                          <a:lnTo>
                            <a:pt x="84" y="15"/>
                          </a:lnTo>
                          <a:lnTo>
                            <a:pt x="67"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62" name="Freeform 16"/>
                    <p:cNvSpPr>
                      <a:spLocks/>
                    </p:cNvSpPr>
                    <p:nvPr/>
                  </p:nvSpPr>
                  <p:spPr bwMode="auto">
                    <a:xfrm>
                      <a:off x="2511" y="2868"/>
                      <a:ext cx="89" cy="231"/>
                    </a:xfrm>
                    <a:custGeom>
                      <a:avLst/>
                      <a:gdLst>
                        <a:gd name="T0" fmla="*/ 30 w 89"/>
                        <a:gd name="T1" fmla="*/ 0 h 231"/>
                        <a:gd name="T2" fmla="*/ 66 w 89"/>
                        <a:gd name="T3" fmla="*/ 71 h 231"/>
                        <a:gd name="T4" fmla="*/ 77 w 89"/>
                        <a:gd name="T5" fmla="*/ 108 h 231"/>
                        <a:gd name="T6" fmla="*/ 86 w 89"/>
                        <a:gd name="T7" fmla="*/ 144 h 231"/>
                        <a:gd name="T8" fmla="*/ 89 w 89"/>
                        <a:gd name="T9" fmla="*/ 174 h 231"/>
                        <a:gd name="T10" fmla="*/ 89 w 89"/>
                        <a:gd name="T11" fmla="*/ 231 h 231"/>
                        <a:gd name="T12" fmla="*/ 83 w 89"/>
                        <a:gd name="T13" fmla="*/ 212 h 231"/>
                        <a:gd name="T14" fmla="*/ 50 w 89"/>
                        <a:gd name="T15" fmla="*/ 195 h 231"/>
                        <a:gd name="T16" fmla="*/ 36 w 89"/>
                        <a:gd name="T17" fmla="*/ 191 h 231"/>
                        <a:gd name="T18" fmla="*/ 9 w 89"/>
                        <a:gd name="T19" fmla="*/ 171 h 231"/>
                        <a:gd name="T20" fmla="*/ 0 w 89"/>
                        <a:gd name="T21" fmla="*/ 144 h 231"/>
                        <a:gd name="T22" fmla="*/ 8 w 89"/>
                        <a:gd name="T23" fmla="*/ 132 h 231"/>
                        <a:gd name="T24" fmla="*/ 32 w 89"/>
                        <a:gd name="T25" fmla="*/ 167 h 231"/>
                        <a:gd name="T26" fmla="*/ 45 w 89"/>
                        <a:gd name="T27" fmla="*/ 182 h 231"/>
                        <a:gd name="T28" fmla="*/ 68 w 89"/>
                        <a:gd name="T29" fmla="*/ 195 h 231"/>
                        <a:gd name="T30" fmla="*/ 75 w 89"/>
                        <a:gd name="T31" fmla="*/ 195 h 231"/>
                        <a:gd name="T32" fmla="*/ 83 w 89"/>
                        <a:gd name="T33" fmla="*/ 204 h 231"/>
                        <a:gd name="T34" fmla="*/ 77 w 89"/>
                        <a:gd name="T35" fmla="*/ 132 h 231"/>
                        <a:gd name="T36" fmla="*/ 56 w 89"/>
                        <a:gd name="T37" fmla="*/ 78 h 231"/>
                        <a:gd name="T38" fmla="*/ 44 w 89"/>
                        <a:gd name="T39" fmla="*/ 51 h 231"/>
                        <a:gd name="T40" fmla="*/ 30 w 89"/>
                        <a:gd name="T41" fmla="*/ 0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231"/>
                        <a:gd name="T65" fmla="*/ 89 w 89"/>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231">
                          <a:moveTo>
                            <a:pt x="30" y="0"/>
                          </a:moveTo>
                          <a:lnTo>
                            <a:pt x="66" y="71"/>
                          </a:lnTo>
                          <a:lnTo>
                            <a:pt x="77" y="108"/>
                          </a:lnTo>
                          <a:lnTo>
                            <a:pt x="86" y="144"/>
                          </a:lnTo>
                          <a:lnTo>
                            <a:pt x="89" y="174"/>
                          </a:lnTo>
                          <a:lnTo>
                            <a:pt x="89" y="231"/>
                          </a:lnTo>
                          <a:lnTo>
                            <a:pt x="83" y="212"/>
                          </a:lnTo>
                          <a:lnTo>
                            <a:pt x="50" y="195"/>
                          </a:lnTo>
                          <a:lnTo>
                            <a:pt x="36" y="191"/>
                          </a:lnTo>
                          <a:lnTo>
                            <a:pt x="9" y="171"/>
                          </a:lnTo>
                          <a:lnTo>
                            <a:pt x="0" y="144"/>
                          </a:lnTo>
                          <a:lnTo>
                            <a:pt x="8" y="132"/>
                          </a:lnTo>
                          <a:lnTo>
                            <a:pt x="32" y="167"/>
                          </a:lnTo>
                          <a:lnTo>
                            <a:pt x="45" y="182"/>
                          </a:lnTo>
                          <a:lnTo>
                            <a:pt x="68" y="195"/>
                          </a:lnTo>
                          <a:lnTo>
                            <a:pt x="75" y="195"/>
                          </a:lnTo>
                          <a:lnTo>
                            <a:pt x="83" y="204"/>
                          </a:lnTo>
                          <a:lnTo>
                            <a:pt x="77" y="132"/>
                          </a:lnTo>
                          <a:lnTo>
                            <a:pt x="56" y="78"/>
                          </a:lnTo>
                          <a:lnTo>
                            <a:pt x="44" y="51"/>
                          </a:lnTo>
                          <a:lnTo>
                            <a:pt x="3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63" name="Group 19"/>
                    <p:cNvGrpSpPr>
                      <a:grpSpLocks/>
                    </p:cNvGrpSpPr>
                    <p:nvPr/>
                  </p:nvGrpSpPr>
                  <p:grpSpPr bwMode="auto">
                    <a:xfrm>
                      <a:off x="2592" y="2760"/>
                      <a:ext cx="209" cy="734"/>
                      <a:chOff x="2592" y="2760"/>
                      <a:chExt cx="209" cy="734"/>
                    </a:xfrm>
                  </p:grpSpPr>
                  <p:sp>
                    <p:nvSpPr>
                      <p:cNvPr id="32864" name="Freeform 17"/>
                      <p:cNvSpPr>
                        <a:spLocks/>
                      </p:cNvSpPr>
                      <p:nvPr/>
                    </p:nvSpPr>
                    <p:spPr bwMode="auto">
                      <a:xfrm>
                        <a:off x="2592" y="2769"/>
                        <a:ext cx="203" cy="725"/>
                      </a:xfrm>
                      <a:custGeom>
                        <a:avLst/>
                        <a:gdLst>
                          <a:gd name="T0" fmla="*/ 150 w 203"/>
                          <a:gd name="T1" fmla="*/ 0 h 725"/>
                          <a:gd name="T2" fmla="*/ 133 w 203"/>
                          <a:gd name="T3" fmla="*/ 23 h 725"/>
                          <a:gd name="T4" fmla="*/ 112 w 203"/>
                          <a:gd name="T5" fmla="*/ 52 h 725"/>
                          <a:gd name="T6" fmla="*/ 78 w 203"/>
                          <a:gd name="T7" fmla="*/ 92 h 725"/>
                          <a:gd name="T8" fmla="*/ 54 w 203"/>
                          <a:gd name="T9" fmla="*/ 125 h 725"/>
                          <a:gd name="T10" fmla="*/ 119 w 203"/>
                          <a:gd name="T11" fmla="*/ 158 h 725"/>
                          <a:gd name="T12" fmla="*/ 53 w 203"/>
                          <a:gd name="T13" fmla="*/ 184 h 725"/>
                          <a:gd name="T14" fmla="*/ 54 w 203"/>
                          <a:gd name="T15" fmla="*/ 221 h 725"/>
                          <a:gd name="T16" fmla="*/ 55 w 203"/>
                          <a:gd name="T17" fmla="*/ 247 h 725"/>
                          <a:gd name="T18" fmla="*/ 59 w 203"/>
                          <a:gd name="T19" fmla="*/ 272 h 725"/>
                          <a:gd name="T20" fmla="*/ 65 w 203"/>
                          <a:gd name="T21" fmla="*/ 300 h 725"/>
                          <a:gd name="T22" fmla="*/ 74 w 203"/>
                          <a:gd name="T23" fmla="*/ 336 h 725"/>
                          <a:gd name="T24" fmla="*/ 82 w 203"/>
                          <a:gd name="T25" fmla="*/ 363 h 725"/>
                          <a:gd name="T26" fmla="*/ 91 w 203"/>
                          <a:gd name="T27" fmla="*/ 396 h 725"/>
                          <a:gd name="T28" fmla="*/ 96 w 203"/>
                          <a:gd name="T29" fmla="*/ 416 h 725"/>
                          <a:gd name="T30" fmla="*/ 100 w 203"/>
                          <a:gd name="T31" fmla="*/ 445 h 725"/>
                          <a:gd name="T32" fmla="*/ 101 w 203"/>
                          <a:gd name="T33" fmla="*/ 471 h 725"/>
                          <a:gd name="T34" fmla="*/ 96 w 203"/>
                          <a:gd name="T35" fmla="*/ 502 h 725"/>
                          <a:gd name="T36" fmla="*/ 91 w 203"/>
                          <a:gd name="T37" fmla="*/ 529 h 725"/>
                          <a:gd name="T38" fmla="*/ 83 w 203"/>
                          <a:gd name="T39" fmla="*/ 556 h 725"/>
                          <a:gd name="T40" fmla="*/ 70 w 203"/>
                          <a:gd name="T41" fmla="*/ 590 h 725"/>
                          <a:gd name="T42" fmla="*/ 56 w 203"/>
                          <a:gd name="T43" fmla="*/ 626 h 725"/>
                          <a:gd name="T44" fmla="*/ 36 w 203"/>
                          <a:gd name="T45" fmla="*/ 661 h 725"/>
                          <a:gd name="T46" fmla="*/ 0 w 203"/>
                          <a:gd name="T47" fmla="*/ 725 h 725"/>
                          <a:gd name="T48" fmla="*/ 58 w 203"/>
                          <a:gd name="T49" fmla="*/ 725 h 725"/>
                          <a:gd name="T50" fmla="*/ 97 w 203"/>
                          <a:gd name="T51" fmla="*/ 656 h 725"/>
                          <a:gd name="T52" fmla="*/ 119 w 203"/>
                          <a:gd name="T53" fmla="*/ 622 h 725"/>
                          <a:gd name="T54" fmla="*/ 137 w 203"/>
                          <a:gd name="T55" fmla="*/ 581 h 725"/>
                          <a:gd name="T56" fmla="*/ 158 w 203"/>
                          <a:gd name="T57" fmla="*/ 529 h 725"/>
                          <a:gd name="T58" fmla="*/ 167 w 203"/>
                          <a:gd name="T59" fmla="*/ 479 h 725"/>
                          <a:gd name="T60" fmla="*/ 177 w 203"/>
                          <a:gd name="T61" fmla="*/ 435 h 725"/>
                          <a:gd name="T62" fmla="*/ 188 w 203"/>
                          <a:gd name="T63" fmla="*/ 385 h 725"/>
                          <a:gd name="T64" fmla="*/ 196 w 203"/>
                          <a:gd name="T65" fmla="*/ 336 h 725"/>
                          <a:gd name="T66" fmla="*/ 203 w 203"/>
                          <a:gd name="T67" fmla="*/ 280 h 725"/>
                          <a:gd name="T68" fmla="*/ 203 w 203"/>
                          <a:gd name="T69" fmla="*/ 242 h 725"/>
                          <a:gd name="T70" fmla="*/ 203 w 203"/>
                          <a:gd name="T71" fmla="*/ 206 h 725"/>
                          <a:gd name="T72" fmla="*/ 203 w 203"/>
                          <a:gd name="T73" fmla="*/ 154 h 725"/>
                          <a:gd name="T74" fmla="*/ 203 w 203"/>
                          <a:gd name="T75" fmla="*/ 122 h 725"/>
                          <a:gd name="T76" fmla="*/ 187 w 203"/>
                          <a:gd name="T77" fmla="*/ 13 h 725"/>
                          <a:gd name="T78" fmla="*/ 150 w 203"/>
                          <a:gd name="T79" fmla="*/ 0 h 7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725"/>
                          <a:gd name="T122" fmla="*/ 203 w 203"/>
                          <a:gd name="T123" fmla="*/ 725 h 7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725">
                            <a:moveTo>
                              <a:pt x="150" y="0"/>
                            </a:moveTo>
                            <a:lnTo>
                              <a:pt x="133" y="23"/>
                            </a:lnTo>
                            <a:lnTo>
                              <a:pt x="112" y="52"/>
                            </a:lnTo>
                            <a:lnTo>
                              <a:pt x="78" y="92"/>
                            </a:lnTo>
                            <a:lnTo>
                              <a:pt x="54" y="125"/>
                            </a:lnTo>
                            <a:lnTo>
                              <a:pt x="119" y="158"/>
                            </a:lnTo>
                            <a:lnTo>
                              <a:pt x="53" y="184"/>
                            </a:lnTo>
                            <a:lnTo>
                              <a:pt x="54" y="221"/>
                            </a:lnTo>
                            <a:lnTo>
                              <a:pt x="55" y="247"/>
                            </a:lnTo>
                            <a:lnTo>
                              <a:pt x="59" y="272"/>
                            </a:lnTo>
                            <a:lnTo>
                              <a:pt x="65" y="300"/>
                            </a:lnTo>
                            <a:lnTo>
                              <a:pt x="74" y="336"/>
                            </a:lnTo>
                            <a:lnTo>
                              <a:pt x="82" y="363"/>
                            </a:lnTo>
                            <a:lnTo>
                              <a:pt x="91" y="396"/>
                            </a:lnTo>
                            <a:lnTo>
                              <a:pt x="96" y="416"/>
                            </a:lnTo>
                            <a:lnTo>
                              <a:pt x="100" y="445"/>
                            </a:lnTo>
                            <a:lnTo>
                              <a:pt x="101" y="471"/>
                            </a:lnTo>
                            <a:lnTo>
                              <a:pt x="96" y="502"/>
                            </a:lnTo>
                            <a:lnTo>
                              <a:pt x="91" y="529"/>
                            </a:lnTo>
                            <a:lnTo>
                              <a:pt x="83" y="556"/>
                            </a:lnTo>
                            <a:lnTo>
                              <a:pt x="70" y="590"/>
                            </a:lnTo>
                            <a:lnTo>
                              <a:pt x="56" y="626"/>
                            </a:lnTo>
                            <a:lnTo>
                              <a:pt x="36" y="661"/>
                            </a:lnTo>
                            <a:lnTo>
                              <a:pt x="0" y="725"/>
                            </a:lnTo>
                            <a:lnTo>
                              <a:pt x="58" y="725"/>
                            </a:lnTo>
                            <a:lnTo>
                              <a:pt x="97" y="656"/>
                            </a:lnTo>
                            <a:lnTo>
                              <a:pt x="119" y="622"/>
                            </a:lnTo>
                            <a:lnTo>
                              <a:pt x="137" y="581"/>
                            </a:lnTo>
                            <a:lnTo>
                              <a:pt x="158" y="529"/>
                            </a:lnTo>
                            <a:lnTo>
                              <a:pt x="167" y="479"/>
                            </a:lnTo>
                            <a:lnTo>
                              <a:pt x="177" y="435"/>
                            </a:lnTo>
                            <a:lnTo>
                              <a:pt x="188" y="385"/>
                            </a:lnTo>
                            <a:lnTo>
                              <a:pt x="196" y="336"/>
                            </a:lnTo>
                            <a:lnTo>
                              <a:pt x="203" y="280"/>
                            </a:lnTo>
                            <a:lnTo>
                              <a:pt x="203" y="242"/>
                            </a:lnTo>
                            <a:lnTo>
                              <a:pt x="203" y="206"/>
                            </a:lnTo>
                            <a:lnTo>
                              <a:pt x="203" y="154"/>
                            </a:lnTo>
                            <a:lnTo>
                              <a:pt x="203" y="122"/>
                            </a:lnTo>
                            <a:lnTo>
                              <a:pt x="187" y="13"/>
                            </a:lnTo>
                            <a:lnTo>
                              <a:pt x="15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65" name="Freeform 18"/>
                      <p:cNvSpPr>
                        <a:spLocks/>
                      </p:cNvSpPr>
                      <p:nvPr/>
                    </p:nvSpPr>
                    <p:spPr bwMode="auto">
                      <a:xfrm>
                        <a:off x="2598" y="2760"/>
                        <a:ext cx="203" cy="725"/>
                      </a:xfrm>
                      <a:custGeom>
                        <a:avLst/>
                        <a:gdLst>
                          <a:gd name="T0" fmla="*/ 150 w 203"/>
                          <a:gd name="T1" fmla="*/ 0 h 725"/>
                          <a:gd name="T2" fmla="*/ 133 w 203"/>
                          <a:gd name="T3" fmla="*/ 23 h 725"/>
                          <a:gd name="T4" fmla="*/ 112 w 203"/>
                          <a:gd name="T5" fmla="*/ 52 h 725"/>
                          <a:gd name="T6" fmla="*/ 78 w 203"/>
                          <a:gd name="T7" fmla="*/ 92 h 725"/>
                          <a:gd name="T8" fmla="*/ 54 w 203"/>
                          <a:gd name="T9" fmla="*/ 125 h 725"/>
                          <a:gd name="T10" fmla="*/ 119 w 203"/>
                          <a:gd name="T11" fmla="*/ 158 h 725"/>
                          <a:gd name="T12" fmla="*/ 53 w 203"/>
                          <a:gd name="T13" fmla="*/ 184 h 725"/>
                          <a:gd name="T14" fmla="*/ 54 w 203"/>
                          <a:gd name="T15" fmla="*/ 221 h 725"/>
                          <a:gd name="T16" fmla="*/ 55 w 203"/>
                          <a:gd name="T17" fmla="*/ 247 h 725"/>
                          <a:gd name="T18" fmla="*/ 59 w 203"/>
                          <a:gd name="T19" fmla="*/ 272 h 725"/>
                          <a:gd name="T20" fmla="*/ 65 w 203"/>
                          <a:gd name="T21" fmla="*/ 300 h 725"/>
                          <a:gd name="T22" fmla="*/ 74 w 203"/>
                          <a:gd name="T23" fmla="*/ 336 h 725"/>
                          <a:gd name="T24" fmla="*/ 82 w 203"/>
                          <a:gd name="T25" fmla="*/ 363 h 725"/>
                          <a:gd name="T26" fmla="*/ 91 w 203"/>
                          <a:gd name="T27" fmla="*/ 393 h 725"/>
                          <a:gd name="T28" fmla="*/ 96 w 203"/>
                          <a:gd name="T29" fmla="*/ 416 h 725"/>
                          <a:gd name="T30" fmla="*/ 100 w 203"/>
                          <a:gd name="T31" fmla="*/ 445 h 725"/>
                          <a:gd name="T32" fmla="*/ 101 w 203"/>
                          <a:gd name="T33" fmla="*/ 471 h 725"/>
                          <a:gd name="T34" fmla="*/ 96 w 203"/>
                          <a:gd name="T35" fmla="*/ 502 h 725"/>
                          <a:gd name="T36" fmla="*/ 91 w 203"/>
                          <a:gd name="T37" fmla="*/ 529 h 725"/>
                          <a:gd name="T38" fmla="*/ 83 w 203"/>
                          <a:gd name="T39" fmla="*/ 556 h 725"/>
                          <a:gd name="T40" fmla="*/ 70 w 203"/>
                          <a:gd name="T41" fmla="*/ 590 h 725"/>
                          <a:gd name="T42" fmla="*/ 56 w 203"/>
                          <a:gd name="T43" fmla="*/ 626 h 725"/>
                          <a:gd name="T44" fmla="*/ 36 w 203"/>
                          <a:gd name="T45" fmla="*/ 661 h 725"/>
                          <a:gd name="T46" fmla="*/ 0 w 203"/>
                          <a:gd name="T47" fmla="*/ 725 h 725"/>
                          <a:gd name="T48" fmla="*/ 58 w 203"/>
                          <a:gd name="T49" fmla="*/ 725 h 725"/>
                          <a:gd name="T50" fmla="*/ 97 w 203"/>
                          <a:gd name="T51" fmla="*/ 656 h 725"/>
                          <a:gd name="T52" fmla="*/ 119 w 203"/>
                          <a:gd name="T53" fmla="*/ 622 h 725"/>
                          <a:gd name="T54" fmla="*/ 137 w 203"/>
                          <a:gd name="T55" fmla="*/ 581 h 725"/>
                          <a:gd name="T56" fmla="*/ 158 w 203"/>
                          <a:gd name="T57" fmla="*/ 529 h 725"/>
                          <a:gd name="T58" fmla="*/ 167 w 203"/>
                          <a:gd name="T59" fmla="*/ 479 h 725"/>
                          <a:gd name="T60" fmla="*/ 177 w 203"/>
                          <a:gd name="T61" fmla="*/ 435 h 725"/>
                          <a:gd name="T62" fmla="*/ 188 w 203"/>
                          <a:gd name="T63" fmla="*/ 385 h 725"/>
                          <a:gd name="T64" fmla="*/ 196 w 203"/>
                          <a:gd name="T65" fmla="*/ 336 h 725"/>
                          <a:gd name="T66" fmla="*/ 203 w 203"/>
                          <a:gd name="T67" fmla="*/ 280 h 725"/>
                          <a:gd name="T68" fmla="*/ 203 w 203"/>
                          <a:gd name="T69" fmla="*/ 242 h 725"/>
                          <a:gd name="T70" fmla="*/ 203 w 203"/>
                          <a:gd name="T71" fmla="*/ 206 h 725"/>
                          <a:gd name="T72" fmla="*/ 203 w 203"/>
                          <a:gd name="T73" fmla="*/ 154 h 725"/>
                          <a:gd name="T74" fmla="*/ 203 w 203"/>
                          <a:gd name="T75" fmla="*/ 122 h 725"/>
                          <a:gd name="T76" fmla="*/ 187 w 203"/>
                          <a:gd name="T77" fmla="*/ 13 h 725"/>
                          <a:gd name="T78" fmla="*/ 150 w 203"/>
                          <a:gd name="T79" fmla="*/ 0 h 7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725"/>
                          <a:gd name="T122" fmla="*/ 203 w 203"/>
                          <a:gd name="T123" fmla="*/ 725 h 7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725">
                            <a:moveTo>
                              <a:pt x="150" y="0"/>
                            </a:moveTo>
                            <a:lnTo>
                              <a:pt x="133" y="23"/>
                            </a:lnTo>
                            <a:lnTo>
                              <a:pt x="112" y="52"/>
                            </a:lnTo>
                            <a:lnTo>
                              <a:pt x="78" y="92"/>
                            </a:lnTo>
                            <a:lnTo>
                              <a:pt x="54" y="125"/>
                            </a:lnTo>
                            <a:lnTo>
                              <a:pt x="119" y="158"/>
                            </a:lnTo>
                            <a:lnTo>
                              <a:pt x="53" y="184"/>
                            </a:lnTo>
                            <a:lnTo>
                              <a:pt x="54" y="221"/>
                            </a:lnTo>
                            <a:lnTo>
                              <a:pt x="55" y="247"/>
                            </a:lnTo>
                            <a:lnTo>
                              <a:pt x="59" y="272"/>
                            </a:lnTo>
                            <a:lnTo>
                              <a:pt x="65" y="300"/>
                            </a:lnTo>
                            <a:lnTo>
                              <a:pt x="74" y="336"/>
                            </a:lnTo>
                            <a:lnTo>
                              <a:pt x="82" y="363"/>
                            </a:lnTo>
                            <a:lnTo>
                              <a:pt x="91" y="393"/>
                            </a:lnTo>
                            <a:lnTo>
                              <a:pt x="96" y="416"/>
                            </a:lnTo>
                            <a:lnTo>
                              <a:pt x="100" y="445"/>
                            </a:lnTo>
                            <a:lnTo>
                              <a:pt x="101" y="471"/>
                            </a:lnTo>
                            <a:lnTo>
                              <a:pt x="96" y="502"/>
                            </a:lnTo>
                            <a:lnTo>
                              <a:pt x="91" y="529"/>
                            </a:lnTo>
                            <a:lnTo>
                              <a:pt x="83" y="556"/>
                            </a:lnTo>
                            <a:lnTo>
                              <a:pt x="70" y="590"/>
                            </a:lnTo>
                            <a:lnTo>
                              <a:pt x="56" y="626"/>
                            </a:lnTo>
                            <a:lnTo>
                              <a:pt x="36" y="661"/>
                            </a:lnTo>
                            <a:lnTo>
                              <a:pt x="0" y="725"/>
                            </a:lnTo>
                            <a:lnTo>
                              <a:pt x="58" y="725"/>
                            </a:lnTo>
                            <a:lnTo>
                              <a:pt x="97" y="656"/>
                            </a:lnTo>
                            <a:lnTo>
                              <a:pt x="119" y="622"/>
                            </a:lnTo>
                            <a:lnTo>
                              <a:pt x="137" y="581"/>
                            </a:lnTo>
                            <a:lnTo>
                              <a:pt x="158" y="529"/>
                            </a:lnTo>
                            <a:lnTo>
                              <a:pt x="167" y="479"/>
                            </a:lnTo>
                            <a:lnTo>
                              <a:pt x="177" y="435"/>
                            </a:lnTo>
                            <a:lnTo>
                              <a:pt x="188" y="385"/>
                            </a:lnTo>
                            <a:lnTo>
                              <a:pt x="196" y="336"/>
                            </a:lnTo>
                            <a:lnTo>
                              <a:pt x="203" y="280"/>
                            </a:lnTo>
                            <a:lnTo>
                              <a:pt x="203" y="242"/>
                            </a:lnTo>
                            <a:lnTo>
                              <a:pt x="203" y="206"/>
                            </a:lnTo>
                            <a:lnTo>
                              <a:pt x="203" y="154"/>
                            </a:lnTo>
                            <a:lnTo>
                              <a:pt x="203" y="122"/>
                            </a:lnTo>
                            <a:lnTo>
                              <a:pt x="187" y="13"/>
                            </a:lnTo>
                            <a:lnTo>
                              <a:pt x="15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nvGrpSpPr>
                  <p:cNvPr id="32853" name="Group 27"/>
                  <p:cNvGrpSpPr>
                    <a:grpSpLocks/>
                  </p:cNvGrpSpPr>
                  <p:nvPr/>
                </p:nvGrpSpPr>
                <p:grpSpPr bwMode="auto">
                  <a:xfrm>
                    <a:off x="2967" y="2741"/>
                    <a:ext cx="478" cy="723"/>
                    <a:chOff x="2967" y="2741"/>
                    <a:chExt cx="478" cy="723"/>
                  </a:xfrm>
                </p:grpSpPr>
                <p:sp>
                  <p:nvSpPr>
                    <p:cNvPr id="32854" name="Freeform 21"/>
                    <p:cNvSpPr>
                      <a:spLocks/>
                    </p:cNvSpPr>
                    <p:nvPr/>
                  </p:nvSpPr>
                  <p:spPr bwMode="auto">
                    <a:xfrm>
                      <a:off x="2973" y="2750"/>
                      <a:ext cx="472" cy="714"/>
                    </a:xfrm>
                    <a:custGeom>
                      <a:avLst/>
                      <a:gdLst>
                        <a:gd name="T0" fmla="*/ 69 w 472"/>
                        <a:gd name="T1" fmla="*/ 11 h 714"/>
                        <a:gd name="T2" fmla="*/ 16 w 472"/>
                        <a:gd name="T3" fmla="*/ 0 h 714"/>
                        <a:gd name="T4" fmla="*/ 7 w 472"/>
                        <a:gd name="T5" fmla="*/ 32 h 714"/>
                        <a:gd name="T6" fmla="*/ 0 w 472"/>
                        <a:gd name="T7" fmla="*/ 86 h 714"/>
                        <a:gd name="T8" fmla="*/ 5 w 472"/>
                        <a:gd name="T9" fmla="*/ 177 h 714"/>
                        <a:gd name="T10" fmla="*/ 10 w 472"/>
                        <a:gd name="T11" fmla="*/ 210 h 714"/>
                        <a:gd name="T12" fmla="*/ 25 w 472"/>
                        <a:gd name="T13" fmla="*/ 265 h 714"/>
                        <a:gd name="T14" fmla="*/ 25 w 472"/>
                        <a:gd name="T15" fmla="*/ 327 h 714"/>
                        <a:gd name="T16" fmla="*/ 28 w 472"/>
                        <a:gd name="T17" fmla="*/ 403 h 714"/>
                        <a:gd name="T18" fmla="*/ 35 w 472"/>
                        <a:gd name="T19" fmla="*/ 480 h 714"/>
                        <a:gd name="T20" fmla="*/ 38 w 472"/>
                        <a:gd name="T21" fmla="*/ 518 h 714"/>
                        <a:gd name="T22" fmla="*/ 56 w 472"/>
                        <a:gd name="T23" fmla="*/ 579 h 714"/>
                        <a:gd name="T24" fmla="*/ 69 w 472"/>
                        <a:gd name="T25" fmla="*/ 627 h 714"/>
                        <a:gd name="T26" fmla="*/ 85 w 472"/>
                        <a:gd name="T27" fmla="*/ 691 h 714"/>
                        <a:gd name="T28" fmla="*/ 96 w 472"/>
                        <a:gd name="T29" fmla="*/ 714 h 714"/>
                        <a:gd name="T30" fmla="*/ 438 w 472"/>
                        <a:gd name="T31" fmla="*/ 714 h 714"/>
                        <a:gd name="T32" fmla="*/ 472 w 472"/>
                        <a:gd name="T33" fmla="*/ 695 h 714"/>
                        <a:gd name="T34" fmla="*/ 451 w 472"/>
                        <a:gd name="T35" fmla="*/ 542 h 714"/>
                        <a:gd name="T36" fmla="*/ 436 w 472"/>
                        <a:gd name="T37" fmla="*/ 488 h 714"/>
                        <a:gd name="T38" fmla="*/ 436 w 472"/>
                        <a:gd name="T39" fmla="*/ 450 h 714"/>
                        <a:gd name="T40" fmla="*/ 432 w 472"/>
                        <a:gd name="T41" fmla="*/ 437 h 714"/>
                        <a:gd name="T42" fmla="*/ 429 w 472"/>
                        <a:gd name="T43" fmla="*/ 423 h 714"/>
                        <a:gd name="T44" fmla="*/ 422 w 472"/>
                        <a:gd name="T45" fmla="*/ 415 h 714"/>
                        <a:gd name="T46" fmla="*/ 406 w 472"/>
                        <a:gd name="T47" fmla="*/ 396 h 714"/>
                        <a:gd name="T48" fmla="*/ 401 w 472"/>
                        <a:gd name="T49" fmla="*/ 380 h 714"/>
                        <a:gd name="T50" fmla="*/ 395 w 472"/>
                        <a:gd name="T51" fmla="*/ 357 h 714"/>
                        <a:gd name="T52" fmla="*/ 389 w 472"/>
                        <a:gd name="T53" fmla="*/ 336 h 714"/>
                        <a:gd name="T54" fmla="*/ 375 w 472"/>
                        <a:gd name="T55" fmla="*/ 309 h 714"/>
                        <a:gd name="T56" fmla="*/ 357 w 472"/>
                        <a:gd name="T57" fmla="*/ 237 h 714"/>
                        <a:gd name="T58" fmla="*/ 346 w 472"/>
                        <a:gd name="T59" fmla="*/ 221 h 714"/>
                        <a:gd name="T60" fmla="*/ 335 w 472"/>
                        <a:gd name="T61" fmla="*/ 214 h 714"/>
                        <a:gd name="T62" fmla="*/ 323 w 472"/>
                        <a:gd name="T63" fmla="*/ 205 h 714"/>
                        <a:gd name="T64" fmla="*/ 328 w 472"/>
                        <a:gd name="T65" fmla="*/ 185 h 714"/>
                        <a:gd name="T66" fmla="*/ 324 w 472"/>
                        <a:gd name="T67" fmla="*/ 177 h 714"/>
                        <a:gd name="T68" fmla="*/ 307 w 472"/>
                        <a:gd name="T69" fmla="*/ 151 h 714"/>
                        <a:gd name="T70" fmla="*/ 315 w 472"/>
                        <a:gd name="T71" fmla="*/ 135 h 714"/>
                        <a:gd name="T72" fmla="*/ 317 w 472"/>
                        <a:gd name="T73" fmla="*/ 124 h 714"/>
                        <a:gd name="T74" fmla="*/ 316 w 472"/>
                        <a:gd name="T75" fmla="*/ 113 h 714"/>
                        <a:gd name="T76" fmla="*/ 312 w 472"/>
                        <a:gd name="T77" fmla="*/ 101 h 714"/>
                        <a:gd name="T78" fmla="*/ 306 w 472"/>
                        <a:gd name="T79" fmla="*/ 83 h 714"/>
                        <a:gd name="T80" fmla="*/ 301 w 472"/>
                        <a:gd name="T81" fmla="*/ 72 h 714"/>
                        <a:gd name="T82" fmla="*/ 295 w 472"/>
                        <a:gd name="T83" fmla="*/ 68 h 714"/>
                        <a:gd name="T84" fmla="*/ 286 w 472"/>
                        <a:gd name="T85" fmla="*/ 64 h 714"/>
                        <a:gd name="T86" fmla="*/ 274 w 472"/>
                        <a:gd name="T87" fmla="*/ 61 h 714"/>
                        <a:gd name="T88" fmla="*/ 236 w 472"/>
                        <a:gd name="T89" fmla="*/ 60 h 714"/>
                        <a:gd name="T90" fmla="*/ 194 w 472"/>
                        <a:gd name="T91" fmla="*/ 54 h 714"/>
                        <a:gd name="T92" fmla="*/ 150 w 472"/>
                        <a:gd name="T93" fmla="*/ 43 h 714"/>
                        <a:gd name="T94" fmla="*/ 110 w 472"/>
                        <a:gd name="T95" fmla="*/ 31 h 714"/>
                        <a:gd name="T96" fmla="*/ 69 w 472"/>
                        <a:gd name="T97" fmla="*/ 11 h 7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2"/>
                        <a:gd name="T148" fmla="*/ 0 h 714"/>
                        <a:gd name="T149" fmla="*/ 472 w 472"/>
                        <a:gd name="T150" fmla="*/ 714 h 7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2" h="714">
                          <a:moveTo>
                            <a:pt x="69" y="11"/>
                          </a:moveTo>
                          <a:lnTo>
                            <a:pt x="16" y="0"/>
                          </a:lnTo>
                          <a:lnTo>
                            <a:pt x="7" y="32"/>
                          </a:lnTo>
                          <a:lnTo>
                            <a:pt x="0" y="86"/>
                          </a:lnTo>
                          <a:lnTo>
                            <a:pt x="5" y="177"/>
                          </a:lnTo>
                          <a:lnTo>
                            <a:pt x="10" y="210"/>
                          </a:lnTo>
                          <a:lnTo>
                            <a:pt x="25" y="265"/>
                          </a:lnTo>
                          <a:lnTo>
                            <a:pt x="25" y="327"/>
                          </a:lnTo>
                          <a:lnTo>
                            <a:pt x="28" y="403"/>
                          </a:lnTo>
                          <a:lnTo>
                            <a:pt x="35" y="480"/>
                          </a:lnTo>
                          <a:lnTo>
                            <a:pt x="38" y="518"/>
                          </a:lnTo>
                          <a:lnTo>
                            <a:pt x="56" y="579"/>
                          </a:lnTo>
                          <a:lnTo>
                            <a:pt x="69" y="627"/>
                          </a:lnTo>
                          <a:lnTo>
                            <a:pt x="85" y="691"/>
                          </a:lnTo>
                          <a:lnTo>
                            <a:pt x="96" y="714"/>
                          </a:lnTo>
                          <a:lnTo>
                            <a:pt x="438" y="714"/>
                          </a:lnTo>
                          <a:lnTo>
                            <a:pt x="472" y="695"/>
                          </a:lnTo>
                          <a:lnTo>
                            <a:pt x="451" y="542"/>
                          </a:lnTo>
                          <a:lnTo>
                            <a:pt x="436" y="488"/>
                          </a:lnTo>
                          <a:lnTo>
                            <a:pt x="436" y="450"/>
                          </a:lnTo>
                          <a:lnTo>
                            <a:pt x="432" y="437"/>
                          </a:lnTo>
                          <a:lnTo>
                            <a:pt x="429" y="423"/>
                          </a:lnTo>
                          <a:lnTo>
                            <a:pt x="422" y="415"/>
                          </a:lnTo>
                          <a:lnTo>
                            <a:pt x="406" y="396"/>
                          </a:lnTo>
                          <a:lnTo>
                            <a:pt x="401" y="380"/>
                          </a:lnTo>
                          <a:lnTo>
                            <a:pt x="395" y="357"/>
                          </a:lnTo>
                          <a:lnTo>
                            <a:pt x="389" y="336"/>
                          </a:lnTo>
                          <a:lnTo>
                            <a:pt x="375" y="309"/>
                          </a:lnTo>
                          <a:lnTo>
                            <a:pt x="357" y="237"/>
                          </a:lnTo>
                          <a:lnTo>
                            <a:pt x="346" y="221"/>
                          </a:lnTo>
                          <a:lnTo>
                            <a:pt x="335" y="214"/>
                          </a:lnTo>
                          <a:lnTo>
                            <a:pt x="323" y="205"/>
                          </a:lnTo>
                          <a:lnTo>
                            <a:pt x="328" y="185"/>
                          </a:lnTo>
                          <a:lnTo>
                            <a:pt x="324" y="177"/>
                          </a:lnTo>
                          <a:lnTo>
                            <a:pt x="307" y="151"/>
                          </a:lnTo>
                          <a:lnTo>
                            <a:pt x="315" y="135"/>
                          </a:lnTo>
                          <a:lnTo>
                            <a:pt x="317" y="124"/>
                          </a:lnTo>
                          <a:lnTo>
                            <a:pt x="316" y="113"/>
                          </a:lnTo>
                          <a:lnTo>
                            <a:pt x="312" y="101"/>
                          </a:lnTo>
                          <a:lnTo>
                            <a:pt x="306" y="83"/>
                          </a:lnTo>
                          <a:lnTo>
                            <a:pt x="301" y="72"/>
                          </a:lnTo>
                          <a:lnTo>
                            <a:pt x="295" y="68"/>
                          </a:lnTo>
                          <a:lnTo>
                            <a:pt x="286" y="64"/>
                          </a:lnTo>
                          <a:lnTo>
                            <a:pt x="274" y="61"/>
                          </a:lnTo>
                          <a:lnTo>
                            <a:pt x="236" y="60"/>
                          </a:lnTo>
                          <a:lnTo>
                            <a:pt x="194" y="54"/>
                          </a:lnTo>
                          <a:lnTo>
                            <a:pt x="150" y="43"/>
                          </a:lnTo>
                          <a:lnTo>
                            <a:pt x="110" y="31"/>
                          </a:lnTo>
                          <a:lnTo>
                            <a:pt x="69" y="1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55" name="Freeform 22"/>
                    <p:cNvSpPr>
                      <a:spLocks/>
                    </p:cNvSpPr>
                    <p:nvPr/>
                  </p:nvSpPr>
                  <p:spPr bwMode="auto">
                    <a:xfrm>
                      <a:off x="3149" y="2831"/>
                      <a:ext cx="227" cy="493"/>
                    </a:xfrm>
                    <a:custGeom>
                      <a:avLst/>
                      <a:gdLst>
                        <a:gd name="T0" fmla="*/ 105 w 227"/>
                        <a:gd name="T1" fmla="*/ 18 h 493"/>
                        <a:gd name="T2" fmla="*/ 86 w 227"/>
                        <a:gd name="T3" fmla="*/ 54 h 493"/>
                        <a:gd name="T4" fmla="*/ 75 w 227"/>
                        <a:gd name="T5" fmla="*/ 114 h 493"/>
                        <a:gd name="T6" fmla="*/ 110 w 227"/>
                        <a:gd name="T7" fmla="*/ 100 h 493"/>
                        <a:gd name="T8" fmla="*/ 89 w 227"/>
                        <a:gd name="T9" fmla="*/ 138 h 493"/>
                        <a:gd name="T10" fmla="*/ 75 w 227"/>
                        <a:gd name="T11" fmla="*/ 198 h 493"/>
                        <a:gd name="T12" fmla="*/ 113 w 227"/>
                        <a:gd name="T13" fmla="*/ 175 h 493"/>
                        <a:gd name="T14" fmla="*/ 149 w 227"/>
                        <a:gd name="T15" fmla="*/ 159 h 493"/>
                        <a:gd name="T16" fmla="*/ 150 w 227"/>
                        <a:gd name="T17" fmla="*/ 175 h 493"/>
                        <a:gd name="T18" fmla="*/ 122 w 227"/>
                        <a:gd name="T19" fmla="*/ 201 h 493"/>
                        <a:gd name="T20" fmla="*/ 92 w 227"/>
                        <a:gd name="T21" fmla="*/ 214 h 493"/>
                        <a:gd name="T22" fmla="*/ 74 w 227"/>
                        <a:gd name="T23" fmla="*/ 259 h 493"/>
                        <a:gd name="T24" fmla="*/ 69 w 227"/>
                        <a:gd name="T25" fmla="*/ 307 h 493"/>
                        <a:gd name="T26" fmla="*/ 78 w 227"/>
                        <a:gd name="T27" fmla="*/ 327 h 493"/>
                        <a:gd name="T28" fmla="*/ 80 w 227"/>
                        <a:gd name="T29" fmla="*/ 349 h 493"/>
                        <a:gd name="T30" fmla="*/ 66 w 227"/>
                        <a:gd name="T31" fmla="*/ 376 h 493"/>
                        <a:gd name="T32" fmla="*/ 78 w 227"/>
                        <a:gd name="T33" fmla="*/ 423 h 493"/>
                        <a:gd name="T34" fmla="*/ 132 w 227"/>
                        <a:gd name="T35" fmla="*/ 442 h 493"/>
                        <a:gd name="T36" fmla="*/ 189 w 227"/>
                        <a:gd name="T37" fmla="*/ 436 h 493"/>
                        <a:gd name="T38" fmla="*/ 218 w 227"/>
                        <a:gd name="T39" fmla="*/ 445 h 493"/>
                        <a:gd name="T40" fmla="*/ 200 w 227"/>
                        <a:gd name="T41" fmla="*/ 453 h 493"/>
                        <a:gd name="T42" fmla="*/ 150 w 227"/>
                        <a:gd name="T43" fmla="*/ 451 h 493"/>
                        <a:gd name="T44" fmla="*/ 120 w 227"/>
                        <a:gd name="T45" fmla="*/ 471 h 493"/>
                        <a:gd name="T46" fmla="*/ 92 w 227"/>
                        <a:gd name="T47" fmla="*/ 490 h 493"/>
                        <a:gd name="T48" fmla="*/ 74 w 227"/>
                        <a:gd name="T49" fmla="*/ 471 h 493"/>
                        <a:gd name="T50" fmla="*/ 54 w 227"/>
                        <a:gd name="T51" fmla="*/ 418 h 493"/>
                        <a:gd name="T52" fmla="*/ 57 w 227"/>
                        <a:gd name="T53" fmla="*/ 328 h 493"/>
                        <a:gd name="T54" fmla="*/ 53 w 227"/>
                        <a:gd name="T55" fmla="*/ 300 h 493"/>
                        <a:gd name="T56" fmla="*/ 17 w 227"/>
                        <a:gd name="T57" fmla="*/ 280 h 493"/>
                        <a:gd name="T58" fmla="*/ 65 w 227"/>
                        <a:gd name="T59" fmla="*/ 261 h 493"/>
                        <a:gd name="T60" fmla="*/ 65 w 227"/>
                        <a:gd name="T61" fmla="*/ 222 h 493"/>
                        <a:gd name="T62" fmla="*/ 71 w 227"/>
                        <a:gd name="T63" fmla="*/ 93 h 493"/>
                        <a:gd name="T64" fmla="*/ 86 w 227"/>
                        <a:gd name="T65" fmla="*/ 0 h 4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493"/>
                        <a:gd name="T101" fmla="*/ 227 w 227"/>
                        <a:gd name="T102" fmla="*/ 493 h 4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493">
                          <a:moveTo>
                            <a:pt x="86" y="0"/>
                          </a:moveTo>
                          <a:lnTo>
                            <a:pt x="105" y="18"/>
                          </a:lnTo>
                          <a:lnTo>
                            <a:pt x="92" y="36"/>
                          </a:lnTo>
                          <a:lnTo>
                            <a:pt x="86" y="54"/>
                          </a:lnTo>
                          <a:lnTo>
                            <a:pt x="80" y="78"/>
                          </a:lnTo>
                          <a:lnTo>
                            <a:pt x="75" y="114"/>
                          </a:lnTo>
                          <a:lnTo>
                            <a:pt x="95" y="106"/>
                          </a:lnTo>
                          <a:lnTo>
                            <a:pt x="110" y="100"/>
                          </a:lnTo>
                          <a:lnTo>
                            <a:pt x="122" y="109"/>
                          </a:lnTo>
                          <a:lnTo>
                            <a:pt x="89" y="138"/>
                          </a:lnTo>
                          <a:lnTo>
                            <a:pt x="75" y="154"/>
                          </a:lnTo>
                          <a:lnTo>
                            <a:pt x="75" y="198"/>
                          </a:lnTo>
                          <a:lnTo>
                            <a:pt x="80" y="202"/>
                          </a:lnTo>
                          <a:lnTo>
                            <a:pt x="113" y="175"/>
                          </a:lnTo>
                          <a:lnTo>
                            <a:pt x="129" y="166"/>
                          </a:lnTo>
                          <a:lnTo>
                            <a:pt x="149" y="159"/>
                          </a:lnTo>
                          <a:lnTo>
                            <a:pt x="159" y="159"/>
                          </a:lnTo>
                          <a:lnTo>
                            <a:pt x="150" y="175"/>
                          </a:lnTo>
                          <a:lnTo>
                            <a:pt x="138" y="190"/>
                          </a:lnTo>
                          <a:lnTo>
                            <a:pt x="122" y="201"/>
                          </a:lnTo>
                          <a:lnTo>
                            <a:pt x="105" y="207"/>
                          </a:lnTo>
                          <a:lnTo>
                            <a:pt x="92" y="214"/>
                          </a:lnTo>
                          <a:lnTo>
                            <a:pt x="77" y="229"/>
                          </a:lnTo>
                          <a:lnTo>
                            <a:pt x="74" y="259"/>
                          </a:lnTo>
                          <a:lnTo>
                            <a:pt x="66" y="277"/>
                          </a:lnTo>
                          <a:lnTo>
                            <a:pt x="69" y="307"/>
                          </a:lnTo>
                          <a:lnTo>
                            <a:pt x="68" y="332"/>
                          </a:lnTo>
                          <a:lnTo>
                            <a:pt x="78" y="327"/>
                          </a:lnTo>
                          <a:lnTo>
                            <a:pt x="87" y="327"/>
                          </a:lnTo>
                          <a:lnTo>
                            <a:pt x="80" y="349"/>
                          </a:lnTo>
                          <a:lnTo>
                            <a:pt x="65" y="364"/>
                          </a:lnTo>
                          <a:lnTo>
                            <a:pt x="66" y="376"/>
                          </a:lnTo>
                          <a:lnTo>
                            <a:pt x="74" y="403"/>
                          </a:lnTo>
                          <a:lnTo>
                            <a:pt x="78" y="423"/>
                          </a:lnTo>
                          <a:lnTo>
                            <a:pt x="104" y="448"/>
                          </a:lnTo>
                          <a:lnTo>
                            <a:pt x="132" y="442"/>
                          </a:lnTo>
                          <a:lnTo>
                            <a:pt x="171" y="438"/>
                          </a:lnTo>
                          <a:lnTo>
                            <a:pt x="189" y="436"/>
                          </a:lnTo>
                          <a:lnTo>
                            <a:pt x="206" y="439"/>
                          </a:lnTo>
                          <a:lnTo>
                            <a:pt x="218" y="445"/>
                          </a:lnTo>
                          <a:lnTo>
                            <a:pt x="227" y="456"/>
                          </a:lnTo>
                          <a:lnTo>
                            <a:pt x="200" y="453"/>
                          </a:lnTo>
                          <a:lnTo>
                            <a:pt x="174" y="451"/>
                          </a:lnTo>
                          <a:lnTo>
                            <a:pt x="150" y="451"/>
                          </a:lnTo>
                          <a:lnTo>
                            <a:pt x="132" y="453"/>
                          </a:lnTo>
                          <a:lnTo>
                            <a:pt x="120" y="471"/>
                          </a:lnTo>
                          <a:lnTo>
                            <a:pt x="162" y="481"/>
                          </a:lnTo>
                          <a:lnTo>
                            <a:pt x="92" y="490"/>
                          </a:lnTo>
                          <a:lnTo>
                            <a:pt x="47" y="493"/>
                          </a:lnTo>
                          <a:lnTo>
                            <a:pt x="74" y="471"/>
                          </a:lnTo>
                          <a:lnTo>
                            <a:pt x="74" y="453"/>
                          </a:lnTo>
                          <a:lnTo>
                            <a:pt x="54" y="418"/>
                          </a:lnTo>
                          <a:lnTo>
                            <a:pt x="50" y="373"/>
                          </a:lnTo>
                          <a:lnTo>
                            <a:pt x="57" y="328"/>
                          </a:lnTo>
                          <a:lnTo>
                            <a:pt x="47" y="318"/>
                          </a:lnTo>
                          <a:lnTo>
                            <a:pt x="53" y="300"/>
                          </a:lnTo>
                          <a:lnTo>
                            <a:pt x="0" y="297"/>
                          </a:lnTo>
                          <a:lnTo>
                            <a:pt x="17" y="280"/>
                          </a:lnTo>
                          <a:lnTo>
                            <a:pt x="42" y="282"/>
                          </a:lnTo>
                          <a:lnTo>
                            <a:pt x="65" y="261"/>
                          </a:lnTo>
                          <a:lnTo>
                            <a:pt x="56" y="246"/>
                          </a:lnTo>
                          <a:lnTo>
                            <a:pt x="65" y="222"/>
                          </a:lnTo>
                          <a:lnTo>
                            <a:pt x="68" y="141"/>
                          </a:lnTo>
                          <a:lnTo>
                            <a:pt x="71" y="93"/>
                          </a:lnTo>
                          <a:lnTo>
                            <a:pt x="83" y="18"/>
                          </a:lnTo>
                          <a:lnTo>
                            <a:pt x="86"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56" name="Freeform 23"/>
                    <p:cNvSpPr>
                      <a:spLocks/>
                    </p:cNvSpPr>
                    <p:nvPr/>
                  </p:nvSpPr>
                  <p:spPr bwMode="auto">
                    <a:xfrm>
                      <a:off x="3095" y="3069"/>
                      <a:ext cx="98" cy="20"/>
                    </a:xfrm>
                    <a:custGeom>
                      <a:avLst/>
                      <a:gdLst>
                        <a:gd name="T0" fmla="*/ 98 w 98"/>
                        <a:gd name="T1" fmla="*/ 0 h 20"/>
                        <a:gd name="T2" fmla="*/ 0 w 98"/>
                        <a:gd name="T3" fmla="*/ 17 h 20"/>
                        <a:gd name="T4" fmla="*/ 54 w 98"/>
                        <a:gd name="T5" fmla="*/ 20 h 20"/>
                        <a:gd name="T6" fmla="*/ 98 w 98"/>
                        <a:gd name="T7" fmla="*/ 0 h 20"/>
                        <a:gd name="T8" fmla="*/ 0 60000 65536"/>
                        <a:gd name="T9" fmla="*/ 0 60000 65536"/>
                        <a:gd name="T10" fmla="*/ 0 60000 65536"/>
                        <a:gd name="T11" fmla="*/ 0 60000 65536"/>
                        <a:gd name="T12" fmla="*/ 0 w 98"/>
                        <a:gd name="T13" fmla="*/ 0 h 20"/>
                        <a:gd name="T14" fmla="*/ 98 w 98"/>
                        <a:gd name="T15" fmla="*/ 20 h 20"/>
                      </a:gdLst>
                      <a:ahLst/>
                      <a:cxnLst>
                        <a:cxn ang="T8">
                          <a:pos x="T0" y="T1"/>
                        </a:cxn>
                        <a:cxn ang="T9">
                          <a:pos x="T2" y="T3"/>
                        </a:cxn>
                        <a:cxn ang="T10">
                          <a:pos x="T4" y="T5"/>
                        </a:cxn>
                        <a:cxn ang="T11">
                          <a:pos x="T6" y="T7"/>
                        </a:cxn>
                      </a:cxnLst>
                      <a:rect l="T12" t="T13" r="T14" b="T15"/>
                      <a:pathLst>
                        <a:path w="98" h="20">
                          <a:moveTo>
                            <a:pt x="98" y="0"/>
                          </a:moveTo>
                          <a:lnTo>
                            <a:pt x="0" y="17"/>
                          </a:lnTo>
                          <a:lnTo>
                            <a:pt x="54" y="20"/>
                          </a:lnTo>
                          <a:lnTo>
                            <a:pt x="98"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57" name="Group 26"/>
                    <p:cNvGrpSpPr>
                      <a:grpSpLocks/>
                    </p:cNvGrpSpPr>
                    <p:nvPr/>
                  </p:nvGrpSpPr>
                  <p:grpSpPr bwMode="auto">
                    <a:xfrm>
                      <a:off x="2967" y="2741"/>
                      <a:ext cx="169" cy="723"/>
                      <a:chOff x="2967" y="2741"/>
                      <a:chExt cx="169" cy="723"/>
                    </a:xfrm>
                  </p:grpSpPr>
                  <p:sp>
                    <p:nvSpPr>
                      <p:cNvPr id="32858" name="Freeform 24"/>
                      <p:cNvSpPr>
                        <a:spLocks/>
                      </p:cNvSpPr>
                      <p:nvPr/>
                    </p:nvSpPr>
                    <p:spPr bwMode="auto">
                      <a:xfrm>
                        <a:off x="2973" y="2750"/>
                        <a:ext cx="163" cy="714"/>
                      </a:xfrm>
                      <a:custGeom>
                        <a:avLst/>
                        <a:gdLst>
                          <a:gd name="T0" fmla="*/ 69 w 163"/>
                          <a:gd name="T1" fmla="*/ 11 h 714"/>
                          <a:gd name="T2" fmla="*/ 16 w 163"/>
                          <a:gd name="T3" fmla="*/ 0 h 714"/>
                          <a:gd name="T4" fmla="*/ 7 w 163"/>
                          <a:gd name="T5" fmla="*/ 32 h 714"/>
                          <a:gd name="T6" fmla="*/ 0 w 163"/>
                          <a:gd name="T7" fmla="*/ 86 h 714"/>
                          <a:gd name="T8" fmla="*/ 5 w 163"/>
                          <a:gd name="T9" fmla="*/ 177 h 714"/>
                          <a:gd name="T10" fmla="*/ 10 w 163"/>
                          <a:gd name="T11" fmla="*/ 210 h 714"/>
                          <a:gd name="T12" fmla="*/ 25 w 163"/>
                          <a:gd name="T13" fmla="*/ 265 h 714"/>
                          <a:gd name="T14" fmla="*/ 25 w 163"/>
                          <a:gd name="T15" fmla="*/ 327 h 714"/>
                          <a:gd name="T16" fmla="*/ 28 w 163"/>
                          <a:gd name="T17" fmla="*/ 403 h 714"/>
                          <a:gd name="T18" fmla="*/ 35 w 163"/>
                          <a:gd name="T19" fmla="*/ 480 h 714"/>
                          <a:gd name="T20" fmla="*/ 38 w 163"/>
                          <a:gd name="T21" fmla="*/ 518 h 714"/>
                          <a:gd name="T22" fmla="*/ 56 w 163"/>
                          <a:gd name="T23" fmla="*/ 579 h 714"/>
                          <a:gd name="T24" fmla="*/ 69 w 163"/>
                          <a:gd name="T25" fmla="*/ 627 h 714"/>
                          <a:gd name="T26" fmla="*/ 85 w 163"/>
                          <a:gd name="T27" fmla="*/ 691 h 714"/>
                          <a:gd name="T28" fmla="*/ 96 w 163"/>
                          <a:gd name="T29" fmla="*/ 714 h 714"/>
                          <a:gd name="T30" fmla="*/ 144 w 163"/>
                          <a:gd name="T31" fmla="*/ 714 h 714"/>
                          <a:gd name="T32" fmla="*/ 136 w 163"/>
                          <a:gd name="T33" fmla="*/ 696 h 714"/>
                          <a:gd name="T34" fmla="*/ 119 w 163"/>
                          <a:gd name="T35" fmla="*/ 649 h 714"/>
                          <a:gd name="T36" fmla="*/ 109 w 163"/>
                          <a:gd name="T37" fmla="*/ 616 h 714"/>
                          <a:gd name="T38" fmla="*/ 99 w 163"/>
                          <a:gd name="T39" fmla="*/ 579 h 714"/>
                          <a:gd name="T40" fmla="*/ 94 w 163"/>
                          <a:gd name="T41" fmla="*/ 541 h 714"/>
                          <a:gd name="T42" fmla="*/ 94 w 163"/>
                          <a:gd name="T43" fmla="*/ 503 h 714"/>
                          <a:gd name="T44" fmla="*/ 96 w 163"/>
                          <a:gd name="T45" fmla="*/ 467 h 714"/>
                          <a:gd name="T46" fmla="*/ 107 w 163"/>
                          <a:gd name="T47" fmla="*/ 409 h 714"/>
                          <a:gd name="T48" fmla="*/ 116 w 163"/>
                          <a:gd name="T49" fmla="*/ 371 h 714"/>
                          <a:gd name="T50" fmla="*/ 130 w 163"/>
                          <a:gd name="T51" fmla="*/ 327 h 714"/>
                          <a:gd name="T52" fmla="*/ 147 w 163"/>
                          <a:gd name="T53" fmla="*/ 277 h 714"/>
                          <a:gd name="T54" fmla="*/ 150 w 163"/>
                          <a:gd name="T55" fmla="*/ 247 h 714"/>
                          <a:gd name="T56" fmla="*/ 156 w 163"/>
                          <a:gd name="T57" fmla="*/ 214 h 714"/>
                          <a:gd name="T58" fmla="*/ 158 w 163"/>
                          <a:gd name="T59" fmla="*/ 192 h 714"/>
                          <a:gd name="T60" fmla="*/ 86 w 163"/>
                          <a:gd name="T61" fmla="*/ 176 h 714"/>
                          <a:gd name="T62" fmla="*/ 163 w 163"/>
                          <a:gd name="T63" fmla="*/ 131 h 714"/>
                          <a:gd name="T64" fmla="*/ 135 w 163"/>
                          <a:gd name="T65" fmla="*/ 107 h 714"/>
                          <a:gd name="T66" fmla="*/ 116 w 163"/>
                          <a:gd name="T67" fmla="*/ 83 h 714"/>
                          <a:gd name="T68" fmla="*/ 92 w 163"/>
                          <a:gd name="T69" fmla="*/ 49 h 714"/>
                          <a:gd name="T70" fmla="*/ 69 w 163"/>
                          <a:gd name="T71" fmla="*/ 11 h 7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714"/>
                          <a:gd name="T110" fmla="*/ 163 w 163"/>
                          <a:gd name="T111" fmla="*/ 714 h 7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714">
                            <a:moveTo>
                              <a:pt x="69" y="11"/>
                            </a:moveTo>
                            <a:lnTo>
                              <a:pt x="16" y="0"/>
                            </a:lnTo>
                            <a:lnTo>
                              <a:pt x="7" y="32"/>
                            </a:lnTo>
                            <a:lnTo>
                              <a:pt x="0" y="86"/>
                            </a:lnTo>
                            <a:lnTo>
                              <a:pt x="5" y="177"/>
                            </a:lnTo>
                            <a:lnTo>
                              <a:pt x="10" y="210"/>
                            </a:lnTo>
                            <a:lnTo>
                              <a:pt x="25" y="265"/>
                            </a:lnTo>
                            <a:lnTo>
                              <a:pt x="25" y="327"/>
                            </a:lnTo>
                            <a:lnTo>
                              <a:pt x="28" y="403"/>
                            </a:lnTo>
                            <a:lnTo>
                              <a:pt x="35" y="480"/>
                            </a:lnTo>
                            <a:lnTo>
                              <a:pt x="38" y="518"/>
                            </a:lnTo>
                            <a:lnTo>
                              <a:pt x="56" y="579"/>
                            </a:lnTo>
                            <a:lnTo>
                              <a:pt x="69" y="627"/>
                            </a:lnTo>
                            <a:lnTo>
                              <a:pt x="85" y="691"/>
                            </a:lnTo>
                            <a:lnTo>
                              <a:pt x="96" y="714"/>
                            </a:lnTo>
                            <a:lnTo>
                              <a:pt x="144" y="714"/>
                            </a:lnTo>
                            <a:lnTo>
                              <a:pt x="136" y="696"/>
                            </a:lnTo>
                            <a:lnTo>
                              <a:pt x="119" y="649"/>
                            </a:lnTo>
                            <a:lnTo>
                              <a:pt x="109" y="616"/>
                            </a:lnTo>
                            <a:lnTo>
                              <a:pt x="99" y="579"/>
                            </a:lnTo>
                            <a:lnTo>
                              <a:pt x="94" y="541"/>
                            </a:lnTo>
                            <a:lnTo>
                              <a:pt x="94" y="503"/>
                            </a:lnTo>
                            <a:lnTo>
                              <a:pt x="96" y="467"/>
                            </a:lnTo>
                            <a:lnTo>
                              <a:pt x="107" y="409"/>
                            </a:lnTo>
                            <a:lnTo>
                              <a:pt x="116" y="371"/>
                            </a:lnTo>
                            <a:lnTo>
                              <a:pt x="130" y="327"/>
                            </a:lnTo>
                            <a:lnTo>
                              <a:pt x="147" y="277"/>
                            </a:lnTo>
                            <a:lnTo>
                              <a:pt x="150" y="247"/>
                            </a:lnTo>
                            <a:lnTo>
                              <a:pt x="156" y="214"/>
                            </a:lnTo>
                            <a:lnTo>
                              <a:pt x="158" y="192"/>
                            </a:lnTo>
                            <a:lnTo>
                              <a:pt x="86" y="176"/>
                            </a:lnTo>
                            <a:lnTo>
                              <a:pt x="163" y="131"/>
                            </a:lnTo>
                            <a:lnTo>
                              <a:pt x="135" y="107"/>
                            </a:lnTo>
                            <a:lnTo>
                              <a:pt x="116" y="83"/>
                            </a:lnTo>
                            <a:lnTo>
                              <a:pt x="92" y="49"/>
                            </a:lnTo>
                            <a:lnTo>
                              <a:pt x="69" y="1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59" name="Freeform 25"/>
                      <p:cNvSpPr>
                        <a:spLocks/>
                      </p:cNvSpPr>
                      <p:nvPr/>
                    </p:nvSpPr>
                    <p:spPr bwMode="auto">
                      <a:xfrm>
                        <a:off x="2967" y="2741"/>
                        <a:ext cx="163" cy="714"/>
                      </a:xfrm>
                      <a:custGeom>
                        <a:avLst/>
                        <a:gdLst>
                          <a:gd name="T0" fmla="*/ 69 w 163"/>
                          <a:gd name="T1" fmla="*/ 11 h 714"/>
                          <a:gd name="T2" fmla="*/ 16 w 163"/>
                          <a:gd name="T3" fmla="*/ 0 h 714"/>
                          <a:gd name="T4" fmla="*/ 7 w 163"/>
                          <a:gd name="T5" fmla="*/ 32 h 714"/>
                          <a:gd name="T6" fmla="*/ 0 w 163"/>
                          <a:gd name="T7" fmla="*/ 86 h 714"/>
                          <a:gd name="T8" fmla="*/ 5 w 163"/>
                          <a:gd name="T9" fmla="*/ 177 h 714"/>
                          <a:gd name="T10" fmla="*/ 10 w 163"/>
                          <a:gd name="T11" fmla="*/ 210 h 714"/>
                          <a:gd name="T12" fmla="*/ 25 w 163"/>
                          <a:gd name="T13" fmla="*/ 265 h 714"/>
                          <a:gd name="T14" fmla="*/ 25 w 163"/>
                          <a:gd name="T15" fmla="*/ 327 h 714"/>
                          <a:gd name="T16" fmla="*/ 28 w 163"/>
                          <a:gd name="T17" fmla="*/ 403 h 714"/>
                          <a:gd name="T18" fmla="*/ 35 w 163"/>
                          <a:gd name="T19" fmla="*/ 480 h 714"/>
                          <a:gd name="T20" fmla="*/ 38 w 163"/>
                          <a:gd name="T21" fmla="*/ 518 h 714"/>
                          <a:gd name="T22" fmla="*/ 56 w 163"/>
                          <a:gd name="T23" fmla="*/ 579 h 714"/>
                          <a:gd name="T24" fmla="*/ 69 w 163"/>
                          <a:gd name="T25" fmla="*/ 627 h 714"/>
                          <a:gd name="T26" fmla="*/ 85 w 163"/>
                          <a:gd name="T27" fmla="*/ 691 h 714"/>
                          <a:gd name="T28" fmla="*/ 96 w 163"/>
                          <a:gd name="T29" fmla="*/ 714 h 714"/>
                          <a:gd name="T30" fmla="*/ 144 w 163"/>
                          <a:gd name="T31" fmla="*/ 714 h 714"/>
                          <a:gd name="T32" fmla="*/ 136 w 163"/>
                          <a:gd name="T33" fmla="*/ 696 h 714"/>
                          <a:gd name="T34" fmla="*/ 119 w 163"/>
                          <a:gd name="T35" fmla="*/ 649 h 714"/>
                          <a:gd name="T36" fmla="*/ 109 w 163"/>
                          <a:gd name="T37" fmla="*/ 616 h 714"/>
                          <a:gd name="T38" fmla="*/ 99 w 163"/>
                          <a:gd name="T39" fmla="*/ 579 h 714"/>
                          <a:gd name="T40" fmla="*/ 94 w 163"/>
                          <a:gd name="T41" fmla="*/ 541 h 714"/>
                          <a:gd name="T42" fmla="*/ 94 w 163"/>
                          <a:gd name="T43" fmla="*/ 503 h 714"/>
                          <a:gd name="T44" fmla="*/ 96 w 163"/>
                          <a:gd name="T45" fmla="*/ 467 h 714"/>
                          <a:gd name="T46" fmla="*/ 107 w 163"/>
                          <a:gd name="T47" fmla="*/ 409 h 714"/>
                          <a:gd name="T48" fmla="*/ 116 w 163"/>
                          <a:gd name="T49" fmla="*/ 371 h 714"/>
                          <a:gd name="T50" fmla="*/ 130 w 163"/>
                          <a:gd name="T51" fmla="*/ 327 h 714"/>
                          <a:gd name="T52" fmla="*/ 147 w 163"/>
                          <a:gd name="T53" fmla="*/ 277 h 714"/>
                          <a:gd name="T54" fmla="*/ 150 w 163"/>
                          <a:gd name="T55" fmla="*/ 247 h 714"/>
                          <a:gd name="T56" fmla="*/ 156 w 163"/>
                          <a:gd name="T57" fmla="*/ 214 h 714"/>
                          <a:gd name="T58" fmla="*/ 158 w 163"/>
                          <a:gd name="T59" fmla="*/ 192 h 714"/>
                          <a:gd name="T60" fmla="*/ 86 w 163"/>
                          <a:gd name="T61" fmla="*/ 176 h 714"/>
                          <a:gd name="T62" fmla="*/ 163 w 163"/>
                          <a:gd name="T63" fmla="*/ 131 h 714"/>
                          <a:gd name="T64" fmla="*/ 135 w 163"/>
                          <a:gd name="T65" fmla="*/ 107 h 714"/>
                          <a:gd name="T66" fmla="*/ 116 w 163"/>
                          <a:gd name="T67" fmla="*/ 83 h 714"/>
                          <a:gd name="T68" fmla="*/ 92 w 163"/>
                          <a:gd name="T69" fmla="*/ 49 h 714"/>
                          <a:gd name="T70" fmla="*/ 69 w 163"/>
                          <a:gd name="T71" fmla="*/ 11 h 7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714"/>
                          <a:gd name="T110" fmla="*/ 163 w 163"/>
                          <a:gd name="T111" fmla="*/ 714 h 7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714">
                            <a:moveTo>
                              <a:pt x="69" y="11"/>
                            </a:moveTo>
                            <a:lnTo>
                              <a:pt x="16" y="0"/>
                            </a:lnTo>
                            <a:lnTo>
                              <a:pt x="7" y="32"/>
                            </a:lnTo>
                            <a:lnTo>
                              <a:pt x="0" y="86"/>
                            </a:lnTo>
                            <a:lnTo>
                              <a:pt x="5" y="177"/>
                            </a:lnTo>
                            <a:lnTo>
                              <a:pt x="10" y="210"/>
                            </a:lnTo>
                            <a:lnTo>
                              <a:pt x="25" y="265"/>
                            </a:lnTo>
                            <a:lnTo>
                              <a:pt x="25" y="327"/>
                            </a:lnTo>
                            <a:lnTo>
                              <a:pt x="28" y="403"/>
                            </a:lnTo>
                            <a:lnTo>
                              <a:pt x="35" y="480"/>
                            </a:lnTo>
                            <a:lnTo>
                              <a:pt x="38" y="518"/>
                            </a:lnTo>
                            <a:lnTo>
                              <a:pt x="56" y="579"/>
                            </a:lnTo>
                            <a:lnTo>
                              <a:pt x="69" y="627"/>
                            </a:lnTo>
                            <a:lnTo>
                              <a:pt x="85" y="691"/>
                            </a:lnTo>
                            <a:lnTo>
                              <a:pt x="96" y="714"/>
                            </a:lnTo>
                            <a:lnTo>
                              <a:pt x="144" y="714"/>
                            </a:lnTo>
                            <a:lnTo>
                              <a:pt x="136" y="696"/>
                            </a:lnTo>
                            <a:lnTo>
                              <a:pt x="119" y="649"/>
                            </a:lnTo>
                            <a:lnTo>
                              <a:pt x="109" y="616"/>
                            </a:lnTo>
                            <a:lnTo>
                              <a:pt x="99" y="579"/>
                            </a:lnTo>
                            <a:lnTo>
                              <a:pt x="94" y="541"/>
                            </a:lnTo>
                            <a:lnTo>
                              <a:pt x="94" y="503"/>
                            </a:lnTo>
                            <a:lnTo>
                              <a:pt x="96" y="467"/>
                            </a:lnTo>
                            <a:lnTo>
                              <a:pt x="107" y="409"/>
                            </a:lnTo>
                            <a:lnTo>
                              <a:pt x="116" y="371"/>
                            </a:lnTo>
                            <a:lnTo>
                              <a:pt x="130" y="327"/>
                            </a:lnTo>
                            <a:lnTo>
                              <a:pt x="147" y="277"/>
                            </a:lnTo>
                            <a:lnTo>
                              <a:pt x="150" y="247"/>
                            </a:lnTo>
                            <a:lnTo>
                              <a:pt x="156" y="214"/>
                            </a:lnTo>
                            <a:lnTo>
                              <a:pt x="158" y="192"/>
                            </a:lnTo>
                            <a:lnTo>
                              <a:pt x="86" y="176"/>
                            </a:lnTo>
                            <a:lnTo>
                              <a:pt x="163" y="131"/>
                            </a:lnTo>
                            <a:lnTo>
                              <a:pt x="135" y="107"/>
                            </a:lnTo>
                            <a:lnTo>
                              <a:pt x="116" y="83"/>
                            </a:lnTo>
                            <a:lnTo>
                              <a:pt x="92" y="49"/>
                            </a:lnTo>
                            <a:lnTo>
                              <a:pt x="69" y="1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grpSp>
          <p:grpSp>
            <p:nvGrpSpPr>
              <p:cNvPr id="32820" name="Group 59"/>
              <p:cNvGrpSpPr>
                <a:grpSpLocks/>
              </p:cNvGrpSpPr>
              <p:nvPr/>
            </p:nvGrpSpPr>
            <p:grpSpPr bwMode="auto">
              <a:xfrm>
                <a:off x="2669" y="2411"/>
                <a:ext cx="375" cy="477"/>
                <a:chOff x="2669" y="2411"/>
                <a:chExt cx="375" cy="477"/>
              </a:xfrm>
            </p:grpSpPr>
            <p:sp>
              <p:nvSpPr>
                <p:cNvPr id="32821" name="Freeform 30"/>
                <p:cNvSpPr>
                  <a:spLocks/>
                </p:cNvSpPr>
                <p:nvPr/>
              </p:nvSpPr>
              <p:spPr bwMode="auto">
                <a:xfrm>
                  <a:off x="2682" y="2426"/>
                  <a:ext cx="362" cy="462"/>
                </a:xfrm>
                <a:custGeom>
                  <a:avLst/>
                  <a:gdLst>
                    <a:gd name="T0" fmla="*/ 3 w 362"/>
                    <a:gd name="T1" fmla="*/ 238 h 462"/>
                    <a:gd name="T2" fmla="*/ 2 w 362"/>
                    <a:gd name="T3" fmla="*/ 268 h 462"/>
                    <a:gd name="T4" fmla="*/ 20 w 362"/>
                    <a:gd name="T5" fmla="*/ 313 h 462"/>
                    <a:gd name="T6" fmla="*/ 57 w 362"/>
                    <a:gd name="T7" fmla="*/ 344 h 462"/>
                    <a:gd name="T8" fmla="*/ 87 w 362"/>
                    <a:gd name="T9" fmla="*/ 358 h 462"/>
                    <a:gd name="T10" fmla="*/ 102 w 362"/>
                    <a:gd name="T11" fmla="*/ 359 h 462"/>
                    <a:gd name="T12" fmla="*/ 109 w 362"/>
                    <a:gd name="T13" fmla="*/ 383 h 462"/>
                    <a:gd name="T14" fmla="*/ 121 w 362"/>
                    <a:gd name="T15" fmla="*/ 401 h 462"/>
                    <a:gd name="T16" fmla="*/ 142 w 362"/>
                    <a:gd name="T17" fmla="*/ 419 h 462"/>
                    <a:gd name="T18" fmla="*/ 179 w 362"/>
                    <a:gd name="T19" fmla="*/ 449 h 462"/>
                    <a:gd name="T20" fmla="*/ 199 w 362"/>
                    <a:gd name="T21" fmla="*/ 461 h 462"/>
                    <a:gd name="T22" fmla="*/ 227 w 362"/>
                    <a:gd name="T23" fmla="*/ 461 h 462"/>
                    <a:gd name="T24" fmla="*/ 249 w 362"/>
                    <a:gd name="T25" fmla="*/ 454 h 462"/>
                    <a:gd name="T26" fmla="*/ 275 w 362"/>
                    <a:gd name="T27" fmla="*/ 439 h 462"/>
                    <a:gd name="T28" fmla="*/ 305 w 362"/>
                    <a:gd name="T29" fmla="*/ 428 h 462"/>
                    <a:gd name="T30" fmla="*/ 334 w 362"/>
                    <a:gd name="T31" fmla="*/ 392 h 462"/>
                    <a:gd name="T32" fmla="*/ 356 w 362"/>
                    <a:gd name="T33" fmla="*/ 358 h 462"/>
                    <a:gd name="T34" fmla="*/ 362 w 362"/>
                    <a:gd name="T35" fmla="*/ 307 h 462"/>
                    <a:gd name="T36" fmla="*/ 352 w 362"/>
                    <a:gd name="T37" fmla="*/ 264 h 462"/>
                    <a:gd name="T38" fmla="*/ 347 w 362"/>
                    <a:gd name="T39" fmla="*/ 219 h 462"/>
                    <a:gd name="T40" fmla="*/ 329 w 362"/>
                    <a:gd name="T41" fmla="*/ 162 h 462"/>
                    <a:gd name="T42" fmla="*/ 314 w 362"/>
                    <a:gd name="T43" fmla="*/ 130 h 462"/>
                    <a:gd name="T44" fmla="*/ 286 w 362"/>
                    <a:gd name="T45" fmla="*/ 75 h 462"/>
                    <a:gd name="T46" fmla="*/ 250 w 362"/>
                    <a:gd name="T47" fmla="*/ 31 h 462"/>
                    <a:gd name="T48" fmla="*/ 200 w 362"/>
                    <a:gd name="T49" fmla="*/ 4 h 462"/>
                    <a:gd name="T50" fmla="*/ 155 w 362"/>
                    <a:gd name="T51" fmla="*/ 0 h 462"/>
                    <a:gd name="T52" fmla="*/ 122 w 362"/>
                    <a:gd name="T53" fmla="*/ 6 h 462"/>
                    <a:gd name="T54" fmla="*/ 71 w 362"/>
                    <a:gd name="T55" fmla="*/ 27 h 462"/>
                    <a:gd name="T56" fmla="*/ 30 w 362"/>
                    <a:gd name="T57" fmla="*/ 57 h 462"/>
                    <a:gd name="T58" fmla="*/ 11 w 362"/>
                    <a:gd name="T59" fmla="*/ 94 h 462"/>
                    <a:gd name="T60" fmla="*/ 3 w 362"/>
                    <a:gd name="T61" fmla="*/ 162 h 462"/>
                    <a:gd name="T62" fmla="*/ 12 w 362"/>
                    <a:gd name="T63" fmla="*/ 234 h 4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2"/>
                    <a:gd name="T97" fmla="*/ 0 h 462"/>
                    <a:gd name="T98" fmla="*/ 362 w 362"/>
                    <a:gd name="T99" fmla="*/ 462 h 4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2" h="462">
                      <a:moveTo>
                        <a:pt x="12" y="234"/>
                      </a:moveTo>
                      <a:lnTo>
                        <a:pt x="3" y="238"/>
                      </a:lnTo>
                      <a:lnTo>
                        <a:pt x="0" y="247"/>
                      </a:lnTo>
                      <a:lnTo>
                        <a:pt x="2" y="268"/>
                      </a:lnTo>
                      <a:lnTo>
                        <a:pt x="11" y="296"/>
                      </a:lnTo>
                      <a:lnTo>
                        <a:pt x="20" y="313"/>
                      </a:lnTo>
                      <a:lnTo>
                        <a:pt x="36" y="329"/>
                      </a:lnTo>
                      <a:lnTo>
                        <a:pt x="57" y="344"/>
                      </a:lnTo>
                      <a:lnTo>
                        <a:pt x="71" y="352"/>
                      </a:lnTo>
                      <a:lnTo>
                        <a:pt x="87" y="358"/>
                      </a:lnTo>
                      <a:lnTo>
                        <a:pt x="96" y="357"/>
                      </a:lnTo>
                      <a:lnTo>
                        <a:pt x="102" y="359"/>
                      </a:lnTo>
                      <a:lnTo>
                        <a:pt x="105" y="371"/>
                      </a:lnTo>
                      <a:lnTo>
                        <a:pt x="109" y="383"/>
                      </a:lnTo>
                      <a:lnTo>
                        <a:pt x="114" y="394"/>
                      </a:lnTo>
                      <a:lnTo>
                        <a:pt x="121" y="401"/>
                      </a:lnTo>
                      <a:lnTo>
                        <a:pt x="129" y="409"/>
                      </a:lnTo>
                      <a:lnTo>
                        <a:pt x="142" y="419"/>
                      </a:lnTo>
                      <a:lnTo>
                        <a:pt x="158" y="428"/>
                      </a:lnTo>
                      <a:lnTo>
                        <a:pt x="179" y="449"/>
                      </a:lnTo>
                      <a:lnTo>
                        <a:pt x="190" y="457"/>
                      </a:lnTo>
                      <a:lnTo>
                        <a:pt x="199" y="461"/>
                      </a:lnTo>
                      <a:lnTo>
                        <a:pt x="215" y="462"/>
                      </a:lnTo>
                      <a:lnTo>
                        <a:pt x="227" y="461"/>
                      </a:lnTo>
                      <a:lnTo>
                        <a:pt x="239" y="458"/>
                      </a:lnTo>
                      <a:lnTo>
                        <a:pt x="249" y="454"/>
                      </a:lnTo>
                      <a:lnTo>
                        <a:pt x="263" y="446"/>
                      </a:lnTo>
                      <a:lnTo>
                        <a:pt x="275" y="439"/>
                      </a:lnTo>
                      <a:lnTo>
                        <a:pt x="287" y="428"/>
                      </a:lnTo>
                      <a:lnTo>
                        <a:pt x="305" y="428"/>
                      </a:lnTo>
                      <a:lnTo>
                        <a:pt x="320" y="418"/>
                      </a:lnTo>
                      <a:lnTo>
                        <a:pt x="334" y="392"/>
                      </a:lnTo>
                      <a:lnTo>
                        <a:pt x="346" y="377"/>
                      </a:lnTo>
                      <a:lnTo>
                        <a:pt x="356" y="358"/>
                      </a:lnTo>
                      <a:lnTo>
                        <a:pt x="361" y="331"/>
                      </a:lnTo>
                      <a:lnTo>
                        <a:pt x="362" y="307"/>
                      </a:lnTo>
                      <a:lnTo>
                        <a:pt x="359" y="282"/>
                      </a:lnTo>
                      <a:lnTo>
                        <a:pt x="352" y="264"/>
                      </a:lnTo>
                      <a:lnTo>
                        <a:pt x="349" y="246"/>
                      </a:lnTo>
                      <a:lnTo>
                        <a:pt x="347" y="219"/>
                      </a:lnTo>
                      <a:lnTo>
                        <a:pt x="340" y="187"/>
                      </a:lnTo>
                      <a:lnTo>
                        <a:pt x="329" y="162"/>
                      </a:lnTo>
                      <a:lnTo>
                        <a:pt x="319" y="147"/>
                      </a:lnTo>
                      <a:lnTo>
                        <a:pt x="314" y="130"/>
                      </a:lnTo>
                      <a:lnTo>
                        <a:pt x="302" y="103"/>
                      </a:lnTo>
                      <a:lnTo>
                        <a:pt x="286" y="75"/>
                      </a:lnTo>
                      <a:lnTo>
                        <a:pt x="268" y="51"/>
                      </a:lnTo>
                      <a:lnTo>
                        <a:pt x="250" y="31"/>
                      </a:lnTo>
                      <a:lnTo>
                        <a:pt x="227" y="15"/>
                      </a:lnTo>
                      <a:lnTo>
                        <a:pt x="200" y="4"/>
                      </a:lnTo>
                      <a:lnTo>
                        <a:pt x="176" y="0"/>
                      </a:lnTo>
                      <a:lnTo>
                        <a:pt x="155" y="0"/>
                      </a:lnTo>
                      <a:lnTo>
                        <a:pt x="123" y="4"/>
                      </a:lnTo>
                      <a:lnTo>
                        <a:pt x="122" y="6"/>
                      </a:lnTo>
                      <a:lnTo>
                        <a:pt x="99" y="13"/>
                      </a:lnTo>
                      <a:lnTo>
                        <a:pt x="71" y="27"/>
                      </a:lnTo>
                      <a:lnTo>
                        <a:pt x="45" y="42"/>
                      </a:lnTo>
                      <a:lnTo>
                        <a:pt x="30" y="57"/>
                      </a:lnTo>
                      <a:lnTo>
                        <a:pt x="18" y="73"/>
                      </a:lnTo>
                      <a:lnTo>
                        <a:pt x="11" y="94"/>
                      </a:lnTo>
                      <a:lnTo>
                        <a:pt x="3" y="130"/>
                      </a:lnTo>
                      <a:lnTo>
                        <a:pt x="3" y="162"/>
                      </a:lnTo>
                      <a:lnTo>
                        <a:pt x="6" y="195"/>
                      </a:lnTo>
                      <a:lnTo>
                        <a:pt x="12" y="234"/>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22" name="Group 49"/>
                <p:cNvGrpSpPr>
                  <a:grpSpLocks/>
                </p:cNvGrpSpPr>
                <p:nvPr/>
              </p:nvGrpSpPr>
              <p:grpSpPr bwMode="auto">
                <a:xfrm>
                  <a:off x="2735" y="2570"/>
                  <a:ext cx="287" cy="283"/>
                  <a:chOff x="2735" y="2570"/>
                  <a:chExt cx="287" cy="283"/>
                </a:xfrm>
              </p:grpSpPr>
              <p:grpSp>
                <p:nvGrpSpPr>
                  <p:cNvPr id="32832" name="Group 42"/>
                  <p:cNvGrpSpPr>
                    <a:grpSpLocks/>
                  </p:cNvGrpSpPr>
                  <p:nvPr/>
                </p:nvGrpSpPr>
                <p:grpSpPr bwMode="auto">
                  <a:xfrm>
                    <a:off x="2735" y="2570"/>
                    <a:ext cx="287" cy="283"/>
                    <a:chOff x="2735" y="2570"/>
                    <a:chExt cx="287" cy="283"/>
                  </a:xfrm>
                </p:grpSpPr>
                <p:sp>
                  <p:nvSpPr>
                    <p:cNvPr id="32839" name="Freeform 31"/>
                    <p:cNvSpPr>
                      <a:spLocks/>
                    </p:cNvSpPr>
                    <p:nvPr/>
                  </p:nvSpPr>
                  <p:spPr bwMode="auto">
                    <a:xfrm>
                      <a:off x="2922" y="2570"/>
                      <a:ext cx="79" cy="132"/>
                    </a:xfrm>
                    <a:custGeom>
                      <a:avLst/>
                      <a:gdLst>
                        <a:gd name="T0" fmla="*/ 52 w 79"/>
                        <a:gd name="T1" fmla="*/ 0 h 132"/>
                        <a:gd name="T2" fmla="*/ 52 w 79"/>
                        <a:gd name="T3" fmla="*/ 10 h 132"/>
                        <a:gd name="T4" fmla="*/ 50 w 79"/>
                        <a:gd name="T5" fmla="*/ 18 h 132"/>
                        <a:gd name="T6" fmla="*/ 44 w 79"/>
                        <a:gd name="T7" fmla="*/ 22 h 132"/>
                        <a:gd name="T8" fmla="*/ 34 w 79"/>
                        <a:gd name="T9" fmla="*/ 31 h 132"/>
                        <a:gd name="T10" fmla="*/ 23 w 79"/>
                        <a:gd name="T11" fmla="*/ 42 h 132"/>
                        <a:gd name="T12" fmla="*/ 73 w 79"/>
                        <a:gd name="T13" fmla="*/ 32 h 132"/>
                        <a:gd name="T14" fmla="*/ 78 w 79"/>
                        <a:gd name="T15" fmla="*/ 34 h 132"/>
                        <a:gd name="T16" fmla="*/ 68 w 79"/>
                        <a:gd name="T17" fmla="*/ 39 h 132"/>
                        <a:gd name="T18" fmla="*/ 61 w 79"/>
                        <a:gd name="T19" fmla="*/ 46 h 132"/>
                        <a:gd name="T20" fmla="*/ 54 w 79"/>
                        <a:gd name="T21" fmla="*/ 52 h 132"/>
                        <a:gd name="T22" fmla="*/ 48 w 79"/>
                        <a:gd name="T23" fmla="*/ 55 h 132"/>
                        <a:gd name="T24" fmla="*/ 39 w 79"/>
                        <a:gd name="T25" fmla="*/ 55 h 132"/>
                        <a:gd name="T26" fmla="*/ 25 w 79"/>
                        <a:gd name="T27" fmla="*/ 54 h 132"/>
                        <a:gd name="T28" fmla="*/ 40 w 79"/>
                        <a:gd name="T29" fmla="*/ 58 h 132"/>
                        <a:gd name="T30" fmla="*/ 45 w 79"/>
                        <a:gd name="T31" fmla="*/ 61 h 132"/>
                        <a:gd name="T32" fmla="*/ 55 w 79"/>
                        <a:gd name="T33" fmla="*/ 61 h 132"/>
                        <a:gd name="T34" fmla="*/ 63 w 79"/>
                        <a:gd name="T35" fmla="*/ 58 h 132"/>
                        <a:gd name="T36" fmla="*/ 72 w 79"/>
                        <a:gd name="T37" fmla="*/ 53 h 132"/>
                        <a:gd name="T38" fmla="*/ 79 w 79"/>
                        <a:gd name="T39" fmla="*/ 46 h 132"/>
                        <a:gd name="T40" fmla="*/ 62 w 79"/>
                        <a:gd name="T41" fmla="*/ 63 h 132"/>
                        <a:gd name="T42" fmla="*/ 53 w 79"/>
                        <a:gd name="T43" fmla="*/ 65 h 132"/>
                        <a:gd name="T44" fmla="*/ 45 w 79"/>
                        <a:gd name="T45" fmla="*/ 65 h 132"/>
                        <a:gd name="T46" fmla="*/ 38 w 79"/>
                        <a:gd name="T47" fmla="*/ 63 h 132"/>
                        <a:gd name="T48" fmla="*/ 32 w 79"/>
                        <a:gd name="T49" fmla="*/ 61 h 132"/>
                        <a:gd name="T50" fmla="*/ 26 w 79"/>
                        <a:gd name="T51" fmla="*/ 61 h 132"/>
                        <a:gd name="T52" fmla="*/ 20 w 79"/>
                        <a:gd name="T53" fmla="*/ 61 h 132"/>
                        <a:gd name="T54" fmla="*/ 24 w 79"/>
                        <a:gd name="T55" fmla="*/ 79 h 132"/>
                        <a:gd name="T56" fmla="*/ 31 w 79"/>
                        <a:gd name="T57" fmla="*/ 91 h 132"/>
                        <a:gd name="T58" fmla="*/ 37 w 79"/>
                        <a:gd name="T59" fmla="*/ 97 h 132"/>
                        <a:gd name="T60" fmla="*/ 43 w 79"/>
                        <a:gd name="T61" fmla="*/ 102 h 132"/>
                        <a:gd name="T62" fmla="*/ 48 w 79"/>
                        <a:gd name="T63" fmla="*/ 108 h 132"/>
                        <a:gd name="T64" fmla="*/ 51 w 79"/>
                        <a:gd name="T65" fmla="*/ 115 h 132"/>
                        <a:gd name="T66" fmla="*/ 52 w 79"/>
                        <a:gd name="T67" fmla="*/ 125 h 132"/>
                        <a:gd name="T68" fmla="*/ 48 w 79"/>
                        <a:gd name="T69" fmla="*/ 132 h 132"/>
                        <a:gd name="T70" fmla="*/ 46 w 79"/>
                        <a:gd name="T71" fmla="*/ 117 h 132"/>
                        <a:gd name="T72" fmla="*/ 43 w 79"/>
                        <a:gd name="T73" fmla="*/ 109 h 132"/>
                        <a:gd name="T74" fmla="*/ 37 w 79"/>
                        <a:gd name="T75" fmla="*/ 106 h 132"/>
                        <a:gd name="T76" fmla="*/ 28 w 79"/>
                        <a:gd name="T77" fmla="*/ 102 h 132"/>
                        <a:gd name="T78" fmla="*/ 22 w 79"/>
                        <a:gd name="T79" fmla="*/ 99 h 132"/>
                        <a:gd name="T80" fmla="*/ 16 w 79"/>
                        <a:gd name="T81" fmla="*/ 94 h 132"/>
                        <a:gd name="T82" fmla="*/ 9 w 79"/>
                        <a:gd name="T83" fmla="*/ 87 h 132"/>
                        <a:gd name="T84" fmla="*/ 4 w 79"/>
                        <a:gd name="T85" fmla="*/ 79 h 132"/>
                        <a:gd name="T86" fmla="*/ 1 w 79"/>
                        <a:gd name="T87" fmla="*/ 70 h 132"/>
                        <a:gd name="T88" fmla="*/ 0 w 79"/>
                        <a:gd name="T89" fmla="*/ 59 h 132"/>
                        <a:gd name="T90" fmla="*/ 1 w 79"/>
                        <a:gd name="T91" fmla="*/ 49 h 132"/>
                        <a:gd name="T92" fmla="*/ 4 w 79"/>
                        <a:gd name="T93" fmla="*/ 37 h 132"/>
                        <a:gd name="T94" fmla="*/ 52 w 79"/>
                        <a:gd name="T95" fmla="*/ 0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132"/>
                        <a:gd name="T146" fmla="*/ 79 w 79"/>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132">
                          <a:moveTo>
                            <a:pt x="52" y="0"/>
                          </a:moveTo>
                          <a:lnTo>
                            <a:pt x="52" y="10"/>
                          </a:lnTo>
                          <a:lnTo>
                            <a:pt x="50" y="18"/>
                          </a:lnTo>
                          <a:lnTo>
                            <a:pt x="44" y="22"/>
                          </a:lnTo>
                          <a:lnTo>
                            <a:pt x="34" y="31"/>
                          </a:lnTo>
                          <a:lnTo>
                            <a:pt x="23" y="42"/>
                          </a:lnTo>
                          <a:lnTo>
                            <a:pt x="73" y="32"/>
                          </a:lnTo>
                          <a:lnTo>
                            <a:pt x="78" y="34"/>
                          </a:lnTo>
                          <a:lnTo>
                            <a:pt x="68" y="39"/>
                          </a:lnTo>
                          <a:lnTo>
                            <a:pt x="61" y="46"/>
                          </a:lnTo>
                          <a:lnTo>
                            <a:pt x="54" y="52"/>
                          </a:lnTo>
                          <a:lnTo>
                            <a:pt x="48" y="55"/>
                          </a:lnTo>
                          <a:lnTo>
                            <a:pt x="39" y="55"/>
                          </a:lnTo>
                          <a:lnTo>
                            <a:pt x="25" y="54"/>
                          </a:lnTo>
                          <a:lnTo>
                            <a:pt x="40" y="58"/>
                          </a:lnTo>
                          <a:lnTo>
                            <a:pt x="45" y="61"/>
                          </a:lnTo>
                          <a:lnTo>
                            <a:pt x="55" y="61"/>
                          </a:lnTo>
                          <a:lnTo>
                            <a:pt x="63" y="58"/>
                          </a:lnTo>
                          <a:lnTo>
                            <a:pt x="72" y="53"/>
                          </a:lnTo>
                          <a:lnTo>
                            <a:pt x="79" y="46"/>
                          </a:lnTo>
                          <a:lnTo>
                            <a:pt x="62" y="63"/>
                          </a:lnTo>
                          <a:lnTo>
                            <a:pt x="53" y="65"/>
                          </a:lnTo>
                          <a:lnTo>
                            <a:pt x="45" y="65"/>
                          </a:lnTo>
                          <a:lnTo>
                            <a:pt x="38" y="63"/>
                          </a:lnTo>
                          <a:lnTo>
                            <a:pt x="32" y="61"/>
                          </a:lnTo>
                          <a:lnTo>
                            <a:pt x="26" y="61"/>
                          </a:lnTo>
                          <a:lnTo>
                            <a:pt x="20" y="61"/>
                          </a:lnTo>
                          <a:lnTo>
                            <a:pt x="24" y="79"/>
                          </a:lnTo>
                          <a:lnTo>
                            <a:pt x="31" y="91"/>
                          </a:lnTo>
                          <a:lnTo>
                            <a:pt x="37" y="97"/>
                          </a:lnTo>
                          <a:lnTo>
                            <a:pt x="43" y="102"/>
                          </a:lnTo>
                          <a:lnTo>
                            <a:pt x="48" y="108"/>
                          </a:lnTo>
                          <a:lnTo>
                            <a:pt x="51" y="115"/>
                          </a:lnTo>
                          <a:lnTo>
                            <a:pt x="52" y="125"/>
                          </a:lnTo>
                          <a:lnTo>
                            <a:pt x="48" y="132"/>
                          </a:lnTo>
                          <a:lnTo>
                            <a:pt x="46" y="117"/>
                          </a:lnTo>
                          <a:lnTo>
                            <a:pt x="43" y="109"/>
                          </a:lnTo>
                          <a:lnTo>
                            <a:pt x="37" y="106"/>
                          </a:lnTo>
                          <a:lnTo>
                            <a:pt x="28" y="102"/>
                          </a:lnTo>
                          <a:lnTo>
                            <a:pt x="22" y="99"/>
                          </a:lnTo>
                          <a:lnTo>
                            <a:pt x="16" y="94"/>
                          </a:lnTo>
                          <a:lnTo>
                            <a:pt x="9" y="87"/>
                          </a:lnTo>
                          <a:lnTo>
                            <a:pt x="4" y="79"/>
                          </a:lnTo>
                          <a:lnTo>
                            <a:pt x="1" y="70"/>
                          </a:lnTo>
                          <a:lnTo>
                            <a:pt x="0" y="59"/>
                          </a:lnTo>
                          <a:lnTo>
                            <a:pt x="1" y="49"/>
                          </a:lnTo>
                          <a:lnTo>
                            <a:pt x="4" y="37"/>
                          </a:lnTo>
                          <a:lnTo>
                            <a:pt x="52"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40" name="Group 40"/>
                    <p:cNvGrpSpPr>
                      <a:grpSpLocks/>
                    </p:cNvGrpSpPr>
                    <p:nvPr/>
                  </p:nvGrpSpPr>
                  <p:grpSpPr bwMode="auto">
                    <a:xfrm>
                      <a:off x="2735" y="2658"/>
                      <a:ext cx="287" cy="195"/>
                      <a:chOff x="2735" y="2658"/>
                      <a:chExt cx="287" cy="195"/>
                    </a:xfrm>
                  </p:grpSpPr>
                  <p:sp>
                    <p:nvSpPr>
                      <p:cNvPr id="32842" name="Freeform 32"/>
                      <p:cNvSpPr>
                        <a:spLocks/>
                      </p:cNvSpPr>
                      <p:nvPr/>
                    </p:nvSpPr>
                    <p:spPr bwMode="auto">
                      <a:xfrm>
                        <a:off x="2735" y="2658"/>
                        <a:ext cx="234" cy="195"/>
                      </a:xfrm>
                      <a:custGeom>
                        <a:avLst/>
                        <a:gdLst>
                          <a:gd name="T0" fmla="*/ 10 w 234"/>
                          <a:gd name="T1" fmla="*/ 0 h 195"/>
                          <a:gd name="T2" fmla="*/ 13 w 234"/>
                          <a:gd name="T3" fmla="*/ 19 h 195"/>
                          <a:gd name="T4" fmla="*/ 21 w 234"/>
                          <a:gd name="T5" fmla="*/ 36 h 195"/>
                          <a:gd name="T6" fmla="*/ 36 w 234"/>
                          <a:gd name="T7" fmla="*/ 54 h 195"/>
                          <a:gd name="T8" fmla="*/ 45 w 234"/>
                          <a:gd name="T9" fmla="*/ 63 h 195"/>
                          <a:gd name="T10" fmla="*/ 56 w 234"/>
                          <a:gd name="T11" fmla="*/ 70 h 195"/>
                          <a:gd name="T12" fmla="*/ 71 w 234"/>
                          <a:gd name="T13" fmla="*/ 70 h 195"/>
                          <a:gd name="T14" fmla="*/ 92 w 234"/>
                          <a:gd name="T15" fmla="*/ 67 h 195"/>
                          <a:gd name="T16" fmla="*/ 112 w 234"/>
                          <a:gd name="T17" fmla="*/ 67 h 195"/>
                          <a:gd name="T18" fmla="*/ 123 w 234"/>
                          <a:gd name="T19" fmla="*/ 63 h 195"/>
                          <a:gd name="T20" fmla="*/ 133 w 234"/>
                          <a:gd name="T21" fmla="*/ 64 h 195"/>
                          <a:gd name="T22" fmla="*/ 132 w 234"/>
                          <a:gd name="T23" fmla="*/ 77 h 195"/>
                          <a:gd name="T24" fmla="*/ 135 w 234"/>
                          <a:gd name="T25" fmla="*/ 91 h 195"/>
                          <a:gd name="T26" fmla="*/ 125 w 234"/>
                          <a:gd name="T27" fmla="*/ 92 h 195"/>
                          <a:gd name="T28" fmla="*/ 113 w 234"/>
                          <a:gd name="T29" fmla="*/ 94 h 195"/>
                          <a:gd name="T30" fmla="*/ 112 w 234"/>
                          <a:gd name="T31" fmla="*/ 104 h 195"/>
                          <a:gd name="T32" fmla="*/ 114 w 234"/>
                          <a:gd name="T33" fmla="*/ 116 h 195"/>
                          <a:gd name="T34" fmla="*/ 118 w 234"/>
                          <a:gd name="T35" fmla="*/ 129 h 195"/>
                          <a:gd name="T36" fmla="*/ 127 w 234"/>
                          <a:gd name="T37" fmla="*/ 139 h 195"/>
                          <a:gd name="T38" fmla="*/ 140 w 234"/>
                          <a:gd name="T39" fmla="*/ 143 h 195"/>
                          <a:gd name="T40" fmla="*/ 158 w 234"/>
                          <a:gd name="T41" fmla="*/ 142 h 195"/>
                          <a:gd name="T42" fmla="*/ 167 w 234"/>
                          <a:gd name="T43" fmla="*/ 142 h 195"/>
                          <a:gd name="T44" fmla="*/ 176 w 234"/>
                          <a:gd name="T45" fmla="*/ 151 h 195"/>
                          <a:gd name="T46" fmla="*/ 187 w 234"/>
                          <a:gd name="T47" fmla="*/ 160 h 195"/>
                          <a:gd name="T48" fmla="*/ 201 w 234"/>
                          <a:gd name="T49" fmla="*/ 165 h 195"/>
                          <a:gd name="T50" fmla="*/ 215 w 234"/>
                          <a:gd name="T51" fmla="*/ 165 h 195"/>
                          <a:gd name="T52" fmla="*/ 222 w 234"/>
                          <a:gd name="T53" fmla="*/ 164 h 195"/>
                          <a:gd name="T54" fmla="*/ 228 w 234"/>
                          <a:gd name="T55" fmla="*/ 175 h 195"/>
                          <a:gd name="T56" fmla="*/ 234 w 234"/>
                          <a:gd name="T57" fmla="*/ 183 h 195"/>
                          <a:gd name="T58" fmla="*/ 223 w 234"/>
                          <a:gd name="T59" fmla="*/ 190 h 195"/>
                          <a:gd name="T60" fmla="*/ 211 w 234"/>
                          <a:gd name="T61" fmla="*/ 195 h 195"/>
                          <a:gd name="T62" fmla="*/ 195 w 234"/>
                          <a:gd name="T63" fmla="*/ 195 h 195"/>
                          <a:gd name="T64" fmla="*/ 179 w 234"/>
                          <a:gd name="T65" fmla="*/ 195 h 195"/>
                          <a:gd name="T66" fmla="*/ 177 w 234"/>
                          <a:gd name="T67" fmla="*/ 195 h 195"/>
                          <a:gd name="T68" fmla="*/ 148 w 234"/>
                          <a:gd name="T69" fmla="*/ 191 h 195"/>
                          <a:gd name="T70" fmla="*/ 133 w 234"/>
                          <a:gd name="T71" fmla="*/ 186 h 195"/>
                          <a:gd name="T72" fmla="*/ 114 w 234"/>
                          <a:gd name="T73" fmla="*/ 174 h 195"/>
                          <a:gd name="T74" fmla="*/ 90 w 234"/>
                          <a:gd name="T75" fmla="*/ 151 h 195"/>
                          <a:gd name="T76" fmla="*/ 56 w 234"/>
                          <a:gd name="T77" fmla="*/ 121 h 195"/>
                          <a:gd name="T78" fmla="*/ 24 w 234"/>
                          <a:gd name="T79" fmla="*/ 88 h 195"/>
                          <a:gd name="T80" fmla="*/ 10 w 234"/>
                          <a:gd name="T81" fmla="*/ 70 h 195"/>
                          <a:gd name="T82" fmla="*/ 1 w 234"/>
                          <a:gd name="T83" fmla="*/ 52 h 195"/>
                          <a:gd name="T84" fmla="*/ 0 w 234"/>
                          <a:gd name="T85" fmla="*/ 38 h 195"/>
                          <a:gd name="T86" fmla="*/ 10 w 234"/>
                          <a:gd name="T87" fmla="*/ 0 h 1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95"/>
                          <a:gd name="T134" fmla="*/ 234 w 234"/>
                          <a:gd name="T135" fmla="*/ 195 h 1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95">
                            <a:moveTo>
                              <a:pt x="10" y="0"/>
                            </a:moveTo>
                            <a:lnTo>
                              <a:pt x="13" y="19"/>
                            </a:lnTo>
                            <a:lnTo>
                              <a:pt x="21" y="36"/>
                            </a:lnTo>
                            <a:lnTo>
                              <a:pt x="36" y="54"/>
                            </a:lnTo>
                            <a:lnTo>
                              <a:pt x="45" y="63"/>
                            </a:lnTo>
                            <a:lnTo>
                              <a:pt x="56" y="70"/>
                            </a:lnTo>
                            <a:lnTo>
                              <a:pt x="71" y="70"/>
                            </a:lnTo>
                            <a:lnTo>
                              <a:pt x="92" y="67"/>
                            </a:lnTo>
                            <a:lnTo>
                              <a:pt x="112" y="67"/>
                            </a:lnTo>
                            <a:lnTo>
                              <a:pt x="123" y="63"/>
                            </a:lnTo>
                            <a:lnTo>
                              <a:pt x="133" y="64"/>
                            </a:lnTo>
                            <a:lnTo>
                              <a:pt x="132" y="77"/>
                            </a:lnTo>
                            <a:lnTo>
                              <a:pt x="135" y="91"/>
                            </a:lnTo>
                            <a:lnTo>
                              <a:pt x="125" y="92"/>
                            </a:lnTo>
                            <a:lnTo>
                              <a:pt x="113" y="94"/>
                            </a:lnTo>
                            <a:lnTo>
                              <a:pt x="112" y="104"/>
                            </a:lnTo>
                            <a:lnTo>
                              <a:pt x="114" y="116"/>
                            </a:lnTo>
                            <a:lnTo>
                              <a:pt x="118" y="129"/>
                            </a:lnTo>
                            <a:lnTo>
                              <a:pt x="127" y="139"/>
                            </a:lnTo>
                            <a:lnTo>
                              <a:pt x="140" y="143"/>
                            </a:lnTo>
                            <a:lnTo>
                              <a:pt x="158" y="142"/>
                            </a:lnTo>
                            <a:lnTo>
                              <a:pt x="167" y="142"/>
                            </a:lnTo>
                            <a:lnTo>
                              <a:pt x="176" y="151"/>
                            </a:lnTo>
                            <a:lnTo>
                              <a:pt x="187" y="160"/>
                            </a:lnTo>
                            <a:lnTo>
                              <a:pt x="201" y="165"/>
                            </a:lnTo>
                            <a:lnTo>
                              <a:pt x="215" y="165"/>
                            </a:lnTo>
                            <a:lnTo>
                              <a:pt x="222" y="164"/>
                            </a:lnTo>
                            <a:lnTo>
                              <a:pt x="228" y="175"/>
                            </a:lnTo>
                            <a:lnTo>
                              <a:pt x="234" y="183"/>
                            </a:lnTo>
                            <a:lnTo>
                              <a:pt x="223" y="190"/>
                            </a:lnTo>
                            <a:lnTo>
                              <a:pt x="211" y="195"/>
                            </a:lnTo>
                            <a:lnTo>
                              <a:pt x="195" y="195"/>
                            </a:lnTo>
                            <a:lnTo>
                              <a:pt x="179" y="195"/>
                            </a:lnTo>
                            <a:lnTo>
                              <a:pt x="177" y="195"/>
                            </a:lnTo>
                            <a:lnTo>
                              <a:pt x="148" y="191"/>
                            </a:lnTo>
                            <a:lnTo>
                              <a:pt x="133" y="186"/>
                            </a:lnTo>
                            <a:lnTo>
                              <a:pt x="114" y="174"/>
                            </a:lnTo>
                            <a:lnTo>
                              <a:pt x="90" y="151"/>
                            </a:lnTo>
                            <a:lnTo>
                              <a:pt x="56" y="121"/>
                            </a:lnTo>
                            <a:lnTo>
                              <a:pt x="24" y="88"/>
                            </a:lnTo>
                            <a:lnTo>
                              <a:pt x="10" y="70"/>
                            </a:lnTo>
                            <a:lnTo>
                              <a:pt x="1" y="52"/>
                            </a:lnTo>
                            <a:lnTo>
                              <a:pt x="0" y="38"/>
                            </a:lnTo>
                            <a:lnTo>
                              <a:pt x="1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3" name="Freeform 33"/>
                      <p:cNvSpPr>
                        <a:spLocks/>
                      </p:cNvSpPr>
                      <p:nvPr/>
                    </p:nvSpPr>
                    <p:spPr bwMode="auto">
                      <a:xfrm>
                        <a:off x="2884" y="2691"/>
                        <a:ext cx="41" cy="103"/>
                      </a:xfrm>
                      <a:custGeom>
                        <a:avLst/>
                        <a:gdLst>
                          <a:gd name="T0" fmla="*/ 41 w 41"/>
                          <a:gd name="T1" fmla="*/ 3 h 103"/>
                          <a:gd name="T2" fmla="*/ 31 w 41"/>
                          <a:gd name="T3" fmla="*/ 0 h 103"/>
                          <a:gd name="T4" fmla="*/ 24 w 41"/>
                          <a:gd name="T5" fmla="*/ 1 h 103"/>
                          <a:gd name="T6" fmla="*/ 18 w 41"/>
                          <a:gd name="T7" fmla="*/ 6 h 103"/>
                          <a:gd name="T8" fmla="*/ 13 w 41"/>
                          <a:gd name="T9" fmla="*/ 12 h 103"/>
                          <a:gd name="T10" fmla="*/ 9 w 41"/>
                          <a:gd name="T11" fmla="*/ 22 h 103"/>
                          <a:gd name="T12" fmla="*/ 9 w 41"/>
                          <a:gd name="T13" fmla="*/ 33 h 103"/>
                          <a:gd name="T14" fmla="*/ 7 w 41"/>
                          <a:gd name="T15" fmla="*/ 54 h 103"/>
                          <a:gd name="T16" fmla="*/ 0 w 41"/>
                          <a:gd name="T17" fmla="*/ 73 h 103"/>
                          <a:gd name="T18" fmla="*/ 7 w 41"/>
                          <a:gd name="T19" fmla="*/ 82 h 103"/>
                          <a:gd name="T20" fmla="*/ 12 w 41"/>
                          <a:gd name="T21" fmla="*/ 103 h 103"/>
                          <a:gd name="T22" fmla="*/ 10 w 41"/>
                          <a:gd name="T23" fmla="*/ 75 h 103"/>
                          <a:gd name="T24" fmla="*/ 12 w 41"/>
                          <a:gd name="T25" fmla="*/ 58 h 103"/>
                          <a:gd name="T26" fmla="*/ 12 w 41"/>
                          <a:gd name="T27" fmla="*/ 43 h 103"/>
                          <a:gd name="T28" fmla="*/ 13 w 41"/>
                          <a:gd name="T29" fmla="*/ 36 h 103"/>
                          <a:gd name="T30" fmla="*/ 17 w 41"/>
                          <a:gd name="T31" fmla="*/ 33 h 103"/>
                          <a:gd name="T32" fmla="*/ 24 w 41"/>
                          <a:gd name="T33" fmla="*/ 34 h 103"/>
                          <a:gd name="T34" fmla="*/ 29 w 41"/>
                          <a:gd name="T35" fmla="*/ 34 h 103"/>
                          <a:gd name="T36" fmla="*/ 21 w 41"/>
                          <a:gd name="T37" fmla="*/ 29 h 103"/>
                          <a:gd name="T38" fmla="*/ 19 w 41"/>
                          <a:gd name="T39" fmla="*/ 23 h 103"/>
                          <a:gd name="T40" fmla="*/ 18 w 41"/>
                          <a:gd name="T41" fmla="*/ 16 h 103"/>
                          <a:gd name="T42" fmla="*/ 22 w 41"/>
                          <a:gd name="T43" fmla="*/ 9 h 103"/>
                          <a:gd name="T44" fmla="*/ 30 w 41"/>
                          <a:gd name="T45" fmla="*/ 5 h 103"/>
                          <a:gd name="T46" fmla="*/ 41 w 41"/>
                          <a:gd name="T47" fmla="*/ 3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03"/>
                          <a:gd name="T74" fmla="*/ 41 w 41"/>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03">
                            <a:moveTo>
                              <a:pt x="41" y="3"/>
                            </a:moveTo>
                            <a:lnTo>
                              <a:pt x="31" y="0"/>
                            </a:lnTo>
                            <a:lnTo>
                              <a:pt x="24" y="1"/>
                            </a:lnTo>
                            <a:lnTo>
                              <a:pt x="18" y="6"/>
                            </a:lnTo>
                            <a:lnTo>
                              <a:pt x="13" y="12"/>
                            </a:lnTo>
                            <a:lnTo>
                              <a:pt x="9" y="22"/>
                            </a:lnTo>
                            <a:lnTo>
                              <a:pt x="9" y="33"/>
                            </a:lnTo>
                            <a:lnTo>
                              <a:pt x="7" y="54"/>
                            </a:lnTo>
                            <a:lnTo>
                              <a:pt x="0" y="73"/>
                            </a:lnTo>
                            <a:lnTo>
                              <a:pt x="7" y="82"/>
                            </a:lnTo>
                            <a:lnTo>
                              <a:pt x="12" y="103"/>
                            </a:lnTo>
                            <a:lnTo>
                              <a:pt x="10" y="75"/>
                            </a:lnTo>
                            <a:lnTo>
                              <a:pt x="12" y="58"/>
                            </a:lnTo>
                            <a:lnTo>
                              <a:pt x="12" y="43"/>
                            </a:lnTo>
                            <a:lnTo>
                              <a:pt x="13" y="36"/>
                            </a:lnTo>
                            <a:lnTo>
                              <a:pt x="17" y="33"/>
                            </a:lnTo>
                            <a:lnTo>
                              <a:pt x="24" y="34"/>
                            </a:lnTo>
                            <a:lnTo>
                              <a:pt x="29" y="34"/>
                            </a:lnTo>
                            <a:lnTo>
                              <a:pt x="21" y="29"/>
                            </a:lnTo>
                            <a:lnTo>
                              <a:pt x="19" y="23"/>
                            </a:lnTo>
                            <a:lnTo>
                              <a:pt x="18" y="16"/>
                            </a:lnTo>
                            <a:lnTo>
                              <a:pt x="22" y="9"/>
                            </a:lnTo>
                            <a:lnTo>
                              <a:pt x="30" y="5"/>
                            </a:lnTo>
                            <a:lnTo>
                              <a:pt x="41" y="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4" name="Freeform 34"/>
                      <p:cNvSpPr>
                        <a:spLocks/>
                      </p:cNvSpPr>
                      <p:nvPr/>
                    </p:nvSpPr>
                    <p:spPr bwMode="auto">
                      <a:xfrm>
                        <a:off x="2915" y="2703"/>
                        <a:ext cx="26" cy="19"/>
                      </a:xfrm>
                      <a:custGeom>
                        <a:avLst/>
                        <a:gdLst>
                          <a:gd name="T0" fmla="*/ 0 w 26"/>
                          <a:gd name="T1" fmla="*/ 19 h 19"/>
                          <a:gd name="T2" fmla="*/ 6 w 26"/>
                          <a:gd name="T3" fmla="*/ 13 h 19"/>
                          <a:gd name="T4" fmla="*/ 9 w 26"/>
                          <a:gd name="T5" fmla="*/ 7 h 19"/>
                          <a:gd name="T6" fmla="*/ 14 w 26"/>
                          <a:gd name="T7" fmla="*/ 0 h 19"/>
                          <a:gd name="T8" fmla="*/ 14 w 26"/>
                          <a:gd name="T9" fmla="*/ 10 h 19"/>
                          <a:gd name="T10" fmla="*/ 18 w 26"/>
                          <a:gd name="T11" fmla="*/ 16 h 19"/>
                          <a:gd name="T12" fmla="*/ 26 w 26"/>
                          <a:gd name="T13" fmla="*/ 18 h 19"/>
                          <a:gd name="T14" fmla="*/ 14 w 26"/>
                          <a:gd name="T15" fmla="*/ 18 h 19"/>
                          <a:gd name="T16" fmla="*/ 0 w 26"/>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9"/>
                          <a:gd name="T29" fmla="*/ 26 w 2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9">
                            <a:moveTo>
                              <a:pt x="0" y="19"/>
                            </a:moveTo>
                            <a:lnTo>
                              <a:pt x="6" y="13"/>
                            </a:lnTo>
                            <a:lnTo>
                              <a:pt x="9" y="7"/>
                            </a:lnTo>
                            <a:lnTo>
                              <a:pt x="14" y="0"/>
                            </a:lnTo>
                            <a:lnTo>
                              <a:pt x="14" y="10"/>
                            </a:lnTo>
                            <a:lnTo>
                              <a:pt x="18" y="16"/>
                            </a:lnTo>
                            <a:lnTo>
                              <a:pt x="26" y="18"/>
                            </a:lnTo>
                            <a:lnTo>
                              <a:pt x="14" y="18"/>
                            </a:lnTo>
                            <a:lnTo>
                              <a:pt x="0" y="19"/>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5" name="Freeform 35"/>
                      <p:cNvSpPr>
                        <a:spLocks/>
                      </p:cNvSpPr>
                      <p:nvPr/>
                    </p:nvSpPr>
                    <p:spPr bwMode="auto">
                      <a:xfrm>
                        <a:off x="2938" y="2710"/>
                        <a:ext cx="30" cy="11"/>
                      </a:xfrm>
                      <a:custGeom>
                        <a:avLst/>
                        <a:gdLst>
                          <a:gd name="T0" fmla="*/ 0 w 30"/>
                          <a:gd name="T1" fmla="*/ 11 h 11"/>
                          <a:gd name="T2" fmla="*/ 18 w 30"/>
                          <a:gd name="T3" fmla="*/ 8 h 11"/>
                          <a:gd name="T4" fmla="*/ 24 w 30"/>
                          <a:gd name="T5" fmla="*/ 5 h 11"/>
                          <a:gd name="T6" fmla="*/ 30 w 30"/>
                          <a:gd name="T7" fmla="*/ 0 h 11"/>
                          <a:gd name="T8" fmla="*/ 27 w 30"/>
                          <a:gd name="T9" fmla="*/ 8 h 11"/>
                          <a:gd name="T10" fmla="*/ 20 w 30"/>
                          <a:gd name="T11" fmla="*/ 11 h 11"/>
                          <a:gd name="T12" fmla="*/ 0 w 30"/>
                          <a:gd name="T13" fmla="*/ 11 h 11"/>
                          <a:gd name="T14" fmla="*/ 0 60000 65536"/>
                          <a:gd name="T15" fmla="*/ 0 60000 65536"/>
                          <a:gd name="T16" fmla="*/ 0 60000 65536"/>
                          <a:gd name="T17" fmla="*/ 0 60000 65536"/>
                          <a:gd name="T18" fmla="*/ 0 60000 65536"/>
                          <a:gd name="T19" fmla="*/ 0 60000 65536"/>
                          <a:gd name="T20" fmla="*/ 0 60000 65536"/>
                          <a:gd name="T21" fmla="*/ 0 w 30"/>
                          <a:gd name="T22" fmla="*/ 0 h 11"/>
                          <a:gd name="T23" fmla="*/ 30 w 3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1">
                            <a:moveTo>
                              <a:pt x="0" y="11"/>
                            </a:moveTo>
                            <a:lnTo>
                              <a:pt x="18" y="8"/>
                            </a:lnTo>
                            <a:lnTo>
                              <a:pt x="24" y="5"/>
                            </a:lnTo>
                            <a:lnTo>
                              <a:pt x="30" y="0"/>
                            </a:lnTo>
                            <a:lnTo>
                              <a:pt x="27" y="8"/>
                            </a:lnTo>
                            <a:lnTo>
                              <a:pt x="20" y="11"/>
                            </a:lnTo>
                            <a:lnTo>
                              <a:pt x="0" y="11"/>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6" name="Freeform 36"/>
                      <p:cNvSpPr>
                        <a:spLocks/>
                      </p:cNvSpPr>
                      <p:nvPr/>
                    </p:nvSpPr>
                    <p:spPr bwMode="auto">
                      <a:xfrm>
                        <a:off x="2971" y="2710"/>
                        <a:ext cx="51" cy="37"/>
                      </a:xfrm>
                      <a:custGeom>
                        <a:avLst/>
                        <a:gdLst>
                          <a:gd name="T0" fmla="*/ 0 w 51"/>
                          <a:gd name="T1" fmla="*/ 2 h 37"/>
                          <a:gd name="T2" fmla="*/ 11 w 51"/>
                          <a:gd name="T3" fmla="*/ 6 h 37"/>
                          <a:gd name="T4" fmla="*/ 20 w 51"/>
                          <a:gd name="T5" fmla="*/ 9 h 37"/>
                          <a:gd name="T6" fmla="*/ 30 w 51"/>
                          <a:gd name="T7" fmla="*/ 15 h 37"/>
                          <a:gd name="T8" fmla="*/ 39 w 51"/>
                          <a:gd name="T9" fmla="*/ 25 h 37"/>
                          <a:gd name="T10" fmla="*/ 51 w 51"/>
                          <a:gd name="T11" fmla="*/ 37 h 37"/>
                          <a:gd name="T12" fmla="*/ 45 w 51"/>
                          <a:gd name="T13" fmla="*/ 24 h 37"/>
                          <a:gd name="T14" fmla="*/ 38 w 51"/>
                          <a:gd name="T15" fmla="*/ 15 h 37"/>
                          <a:gd name="T16" fmla="*/ 31 w 51"/>
                          <a:gd name="T17" fmla="*/ 8 h 37"/>
                          <a:gd name="T18" fmla="*/ 23 w 51"/>
                          <a:gd name="T19" fmla="*/ 4 h 37"/>
                          <a:gd name="T20" fmla="*/ 13 w 51"/>
                          <a:gd name="T21" fmla="*/ 0 h 37"/>
                          <a:gd name="T22" fmla="*/ 0 w 51"/>
                          <a:gd name="T23" fmla="*/ 2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37"/>
                          <a:gd name="T38" fmla="*/ 51 w 51"/>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37">
                            <a:moveTo>
                              <a:pt x="0" y="2"/>
                            </a:moveTo>
                            <a:lnTo>
                              <a:pt x="11" y="6"/>
                            </a:lnTo>
                            <a:lnTo>
                              <a:pt x="20" y="9"/>
                            </a:lnTo>
                            <a:lnTo>
                              <a:pt x="30" y="15"/>
                            </a:lnTo>
                            <a:lnTo>
                              <a:pt x="39" y="25"/>
                            </a:lnTo>
                            <a:lnTo>
                              <a:pt x="51" y="37"/>
                            </a:lnTo>
                            <a:lnTo>
                              <a:pt x="45" y="24"/>
                            </a:lnTo>
                            <a:lnTo>
                              <a:pt x="38" y="15"/>
                            </a:lnTo>
                            <a:lnTo>
                              <a:pt x="31" y="8"/>
                            </a:lnTo>
                            <a:lnTo>
                              <a:pt x="23" y="4"/>
                            </a:lnTo>
                            <a:lnTo>
                              <a:pt x="13" y="0"/>
                            </a:lnTo>
                            <a:lnTo>
                              <a:pt x="0" y="2"/>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7" name="Freeform 37"/>
                      <p:cNvSpPr>
                        <a:spLocks/>
                      </p:cNvSpPr>
                      <p:nvPr/>
                    </p:nvSpPr>
                    <p:spPr bwMode="auto">
                      <a:xfrm>
                        <a:off x="2951" y="2728"/>
                        <a:ext cx="9" cy="21"/>
                      </a:xfrm>
                      <a:custGeom>
                        <a:avLst/>
                        <a:gdLst>
                          <a:gd name="T0" fmla="*/ 0 w 9"/>
                          <a:gd name="T1" fmla="*/ 0 h 21"/>
                          <a:gd name="T2" fmla="*/ 9 w 9"/>
                          <a:gd name="T3" fmla="*/ 12 h 21"/>
                          <a:gd name="T4" fmla="*/ 8 w 9"/>
                          <a:gd name="T5" fmla="*/ 21 h 21"/>
                          <a:gd name="T6" fmla="*/ 2 w 9"/>
                          <a:gd name="T7" fmla="*/ 11 h 21"/>
                          <a:gd name="T8" fmla="*/ 0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0" y="0"/>
                            </a:moveTo>
                            <a:lnTo>
                              <a:pt x="9" y="12"/>
                            </a:lnTo>
                            <a:lnTo>
                              <a:pt x="8" y="21"/>
                            </a:lnTo>
                            <a:lnTo>
                              <a:pt x="2" y="11"/>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8" name="Freeform 38"/>
                      <p:cNvSpPr>
                        <a:spLocks/>
                      </p:cNvSpPr>
                      <p:nvPr/>
                    </p:nvSpPr>
                    <p:spPr bwMode="auto">
                      <a:xfrm>
                        <a:off x="2910" y="2739"/>
                        <a:ext cx="92" cy="37"/>
                      </a:xfrm>
                      <a:custGeom>
                        <a:avLst/>
                        <a:gdLst>
                          <a:gd name="T0" fmla="*/ 0 w 92"/>
                          <a:gd name="T1" fmla="*/ 37 h 37"/>
                          <a:gd name="T2" fmla="*/ 13 w 92"/>
                          <a:gd name="T3" fmla="*/ 33 h 37"/>
                          <a:gd name="T4" fmla="*/ 23 w 92"/>
                          <a:gd name="T5" fmla="*/ 29 h 37"/>
                          <a:gd name="T6" fmla="*/ 34 w 92"/>
                          <a:gd name="T7" fmla="*/ 21 h 37"/>
                          <a:gd name="T8" fmla="*/ 44 w 92"/>
                          <a:gd name="T9" fmla="*/ 15 h 37"/>
                          <a:gd name="T10" fmla="*/ 55 w 92"/>
                          <a:gd name="T11" fmla="*/ 15 h 37"/>
                          <a:gd name="T12" fmla="*/ 58 w 92"/>
                          <a:gd name="T13" fmla="*/ 7 h 37"/>
                          <a:gd name="T14" fmla="*/ 66 w 92"/>
                          <a:gd name="T15" fmla="*/ 4 h 37"/>
                          <a:gd name="T16" fmla="*/ 77 w 92"/>
                          <a:gd name="T17" fmla="*/ 3 h 37"/>
                          <a:gd name="T18" fmla="*/ 86 w 92"/>
                          <a:gd name="T19" fmla="*/ 3 h 37"/>
                          <a:gd name="T20" fmla="*/ 92 w 92"/>
                          <a:gd name="T21" fmla="*/ 0 h 37"/>
                          <a:gd name="T22" fmla="*/ 78 w 92"/>
                          <a:gd name="T23" fmla="*/ 9 h 37"/>
                          <a:gd name="T24" fmla="*/ 70 w 92"/>
                          <a:gd name="T25" fmla="*/ 12 h 37"/>
                          <a:gd name="T26" fmla="*/ 61 w 92"/>
                          <a:gd name="T27" fmla="*/ 18 h 37"/>
                          <a:gd name="T28" fmla="*/ 55 w 92"/>
                          <a:gd name="T29" fmla="*/ 24 h 37"/>
                          <a:gd name="T30" fmla="*/ 46 w 92"/>
                          <a:gd name="T31" fmla="*/ 25 h 37"/>
                          <a:gd name="T32" fmla="*/ 37 w 92"/>
                          <a:gd name="T33" fmla="*/ 29 h 37"/>
                          <a:gd name="T34" fmla="*/ 26 w 92"/>
                          <a:gd name="T35" fmla="*/ 34 h 37"/>
                          <a:gd name="T36" fmla="*/ 17 w 92"/>
                          <a:gd name="T37" fmla="*/ 37 h 37"/>
                          <a:gd name="T38" fmla="*/ 0 w 92"/>
                          <a:gd name="T39" fmla="*/ 37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37"/>
                          <a:gd name="T62" fmla="*/ 92 w 92"/>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37">
                            <a:moveTo>
                              <a:pt x="0" y="37"/>
                            </a:moveTo>
                            <a:lnTo>
                              <a:pt x="13" y="33"/>
                            </a:lnTo>
                            <a:lnTo>
                              <a:pt x="23" y="29"/>
                            </a:lnTo>
                            <a:lnTo>
                              <a:pt x="34" y="21"/>
                            </a:lnTo>
                            <a:lnTo>
                              <a:pt x="44" y="15"/>
                            </a:lnTo>
                            <a:lnTo>
                              <a:pt x="55" y="15"/>
                            </a:lnTo>
                            <a:lnTo>
                              <a:pt x="58" y="7"/>
                            </a:lnTo>
                            <a:lnTo>
                              <a:pt x="66" y="4"/>
                            </a:lnTo>
                            <a:lnTo>
                              <a:pt x="77" y="3"/>
                            </a:lnTo>
                            <a:lnTo>
                              <a:pt x="86" y="3"/>
                            </a:lnTo>
                            <a:lnTo>
                              <a:pt x="92" y="0"/>
                            </a:lnTo>
                            <a:lnTo>
                              <a:pt x="78" y="9"/>
                            </a:lnTo>
                            <a:lnTo>
                              <a:pt x="70" y="12"/>
                            </a:lnTo>
                            <a:lnTo>
                              <a:pt x="61" y="18"/>
                            </a:lnTo>
                            <a:lnTo>
                              <a:pt x="55" y="24"/>
                            </a:lnTo>
                            <a:lnTo>
                              <a:pt x="46" y="25"/>
                            </a:lnTo>
                            <a:lnTo>
                              <a:pt x="37" y="29"/>
                            </a:lnTo>
                            <a:lnTo>
                              <a:pt x="26" y="34"/>
                            </a:lnTo>
                            <a:lnTo>
                              <a:pt x="17" y="37"/>
                            </a:lnTo>
                            <a:lnTo>
                              <a:pt x="0" y="37"/>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49" name="Freeform 39"/>
                      <p:cNvSpPr>
                        <a:spLocks/>
                      </p:cNvSpPr>
                      <p:nvPr/>
                    </p:nvSpPr>
                    <p:spPr bwMode="auto">
                      <a:xfrm>
                        <a:off x="2919" y="2763"/>
                        <a:ext cx="78" cy="25"/>
                      </a:xfrm>
                      <a:custGeom>
                        <a:avLst/>
                        <a:gdLst>
                          <a:gd name="T0" fmla="*/ 0 w 78"/>
                          <a:gd name="T1" fmla="*/ 20 h 25"/>
                          <a:gd name="T2" fmla="*/ 19 w 78"/>
                          <a:gd name="T3" fmla="*/ 22 h 25"/>
                          <a:gd name="T4" fmla="*/ 37 w 78"/>
                          <a:gd name="T5" fmla="*/ 19 h 25"/>
                          <a:gd name="T6" fmla="*/ 44 w 78"/>
                          <a:gd name="T7" fmla="*/ 15 h 25"/>
                          <a:gd name="T8" fmla="*/ 52 w 78"/>
                          <a:gd name="T9" fmla="*/ 10 h 25"/>
                          <a:gd name="T10" fmla="*/ 59 w 78"/>
                          <a:gd name="T11" fmla="*/ 5 h 25"/>
                          <a:gd name="T12" fmla="*/ 67 w 78"/>
                          <a:gd name="T13" fmla="*/ 4 h 25"/>
                          <a:gd name="T14" fmla="*/ 78 w 78"/>
                          <a:gd name="T15" fmla="*/ 0 h 25"/>
                          <a:gd name="T16" fmla="*/ 69 w 78"/>
                          <a:gd name="T17" fmla="*/ 7 h 25"/>
                          <a:gd name="T18" fmla="*/ 59 w 78"/>
                          <a:gd name="T19" fmla="*/ 8 h 25"/>
                          <a:gd name="T20" fmla="*/ 52 w 78"/>
                          <a:gd name="T21" fmla="*/ 14 h 25"/>
                          <a:gd name="T22" fmla="*/ 43 w 78"/>
                          <a:gd name="T23" fmla="*/ 21 h 25"/>
                          <a:gd name="T24" fmla="*/ 36 w 78"/>
                          <a:gd name="T25" fmla="*/ 25 h 25"/>
                          <a:gd name="T26" fmla="*/ 25 w 78"/>
                          <a:gd name="T27" fmla="*/ 25 h 25"/>
                          <a:gd name="T28" fmla="*/ 13 w 78"/>
                          <a:gd name="T29" fmla="*/ 23 h 25"/>
                          <a:gd name="T30" fmla="*/ 0 w 78"/>
                          <a:gd name="T31" fmla="*/ 2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25"/>
                          <a:gd name="T50" fmla="*/ 78 w 78"/>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25">
                            <a:moveTo>
                              <a:pt x="0" y="20"/>
                            </a:moveTo>
                            <a:lnTo>
                              <a:pt x="19" y="22"/>
                            </a:lnTo>
                            <a:lnTo>
                              <a:pt x="37" y="19"/>
                            </a:lnTo>
                            <a:lnTo>
                              <a:pt x="44" y="15"/>
                            </a:lnTo>
                            <a:lnTo>
                              <a:pt x="52" y="10"/>
                            </a:lnTo>
                            <a:lnTo>
                              <a:pt x="59" y="5"/>
                            </a:lnTo>
                            <a:lnTo>
                              <a:pt x="67" y="4"/>
                            </a:lnTo>
                            <a:lnTo>
                              <a:pt x="78" y="0"/>
                            </a:lnTo>
                            <a:lnTo>
                              <a:pt x="69" y="7"/>
                            </a:lnTo>
                            <a:lnTo>
                              <a:pt x="59" y="8"/>
                            </a:lnTo>
                            <a:lnTo>
                              <a:pt x="52" y="14"/>
                            </a:lnTo>
                            <a:lnTo>
                              <a:pt x="43" y="21"/>
                            </a:lnTo>
                            <a:lnTo>
                              <a:pt x="36" y="25"/>
                            </a:lnTo>
                            <a:lnTo>
                              <a:pt x="25" y="25"/>
                            </a:lnTo>
                            <a:lnTo>
                              <a:pt x="13" y="23"/>
                            </a:lnTo>
                            <a:lnTo>
                              <a:pt x="0" y="2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841" name="Freeform 41"/>
                    <p:cNvSpPr>
                      <a:spLocks/>
                    </p:cNvSpPr>
                    <p:nvPr/>
                  </p:nvSpPr>
                  <p:spPr bwMode="auto">
                    <a:xfrm>
                      <a:off x="2808" y="2655"/>
                      <a:ext cx="62" cy="47"/>
                    </a:xfrm>
                    <a:custGeom>
                      <a:avLst/>
                      <a:gdLst>
                        <a:gd name="T0" fmla="*/ 61 w 62"/>
                        <a:gd name="T1" fmla="*/ 0 h 47"/>
                        <a:gd name="T2" fmla="*/ 62 w 62"/>
                        <a:gd name="T3" fmla="*/ 19 h 47"/>
                        <a:gd name="T4" fmla="*/ 59 w 62"/>
                        <a:gd name="T5" fmla="*/ 30 h 47"/>
                        <a:gd name="T6" fmla="*/ 53 w 62"/>
                        <a:gd name="T7" fmla="*/ 40 h 47"/>
                        <a:gd name="T8" fmla="*/ 42 w 62"/>
                        <a:gd name="T9" fmla="*/ 45 h 47"/>
                        <a:gd name="T10" fmla="*/ 27 w 62"/>
                        <a:gd name="T11" fmla="*/ 47 h 47"/>
                        <a:gd name="T12" fmla="*/ 17 w 62"/>
                        <a:gd name="T13" fmla="*/ 46 h 47"/>
                        <a:gd name="T14" fmla="*/ 9 w 62"/>
                        <a:gd name="T15" fmla="*/ 42 h 47"/>
                        <a:gd name="T16" fmla="*/ 4 w 62"/>
                        <a:gd name="T17" fmla="*/ 38 h 47"/>
                        <a:gd name="T18" fmla="*/ 0 w 62"/>
                        <a:gd name="T19" fmla="*/ 33 h 47"/>
                        <a:gd name="T20" fmla="*/ 3 w 62"/>
                        <a:gd name="T21" fmla="*/ 29 h 47"/>
                        <a:gd name="T22" fmla="*/ 11 w 62"/>
                        <a:gd name="T23" fmla="*/ 38 h 47"/>
                        <a:gd name="T24" fmla="*/ 18 w 62"/>
                        <a:gd name="T25" fmla="*/ 43 h 47"/>
                        <a:gd name="T26" fmla="*/ 29 w 62"/>
                        <a:gd name="T27" fmla="*/ 45 h 47"/>
                        <a:gd name="T28" fmla="*/ 41 w 62"/>
                        <a:gd name="T29" fmla="*/ 43 h 47"/>
                        <a:gd name="T30" fmla="*/ 48 w 62"/>
                        <a:gd name="T31" fmla="*/ 36 h 47"/>
                        <a:gd name="T32" fmla="*/ 53 w 62"/>
                        <a:gd name="T33" fmla="*/ 27 h 47"/>
                        <a:gd name="T34" fmla="*/ 57 w 62"/>
                        <a:gd name="T35" fmla="*/ 20 h 47"/>
                        <a:gd name="T36" fmla="*/ 59 w 62"/>
                        <a:gd name="T37" fmla="*/ 12 h 47"/>
                        <a:gd name="T38" fmla="*/ 50 w 62"/>
                        <a:gd name="T39" fmla="*/ 18 h 47"/>
                        <a:gd name="T40" fmla="*/ 42 w 62"/>
                        <a:gd name="T41" fmla="*/ 21 h 47"/>
                        <a:gd name="T42" fmla="*/ 31 w 62"/>
                        <a:gd name="T43" fmla="*/ 21 h 47"/>
                        <a:gd name="T44" fmla="*/ 20 w 62"/>
                        <a:gd name="T45" fmla="*/ 21 h 47"/>
                        <a:gd name="T46" fmla="*/ 50 w 62"/>
                        <a:gd name="T47" fmla="*/ 11 h 47"/>
                        <a:gd name="T48" fmla="*/ 61 w 62"/>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47"/>
                        <a:gd name="T77" fmla="*/ 62 w 62"/>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47">
                          <a:moveTo>
                            <a:pt x="61" y="0"/>
                          </a:moveTo>
                          <a:lnTo>
                            <a:pt x="62" y="19"/>
                          </a:lnTo>
                          <a:lnTo>
                            <a:pt x="59" y="30"/>
                          </a:lnTo>
                          <a:lnTo>
                            <a:pt x="53" y="40"/>
                          </a:lnTo>
                          <a:lnTo>
                            <a:pt x="42" y="45"/>
                          </a:lnTo>
                          <a:lnTo>
                            <a:pt x="27" y="47"/>
                          </a:lnTo>
                          <a:lnTo>
                            <a:pt x="17" y="46"/>
                          </a:lnTo>
                          <a:lnTo>
                            <a:pt x="9" y="42"/>
                          </a:lnTo>
                          <a:lnTo>
                            <a:pt x="4" y="38"/>
                          </a:lnTo>
                          <a:lnTo>
                            <a:pt x="0" y="33"/>
                          </a:lnTo>
                          <a:lnTo>
                            <a:pt x="3" y="29"/>
                          </a:lnTo>
                          <a:lnTo>
                            <a:pt x="11" y="38"/>
                          </a:lnTo>
                          <a:lnTo>
                            <a:pt x="18" y="43"/>
                          </a:lnTo>
                          <a:lnTo>
                            <a:pt x="29" y="45"/>
                          </a:lnTo>
                          <a:lnTo>
                            <a:pt x="41" y="43"/>
                          </a:lnTo>
                          <a:lnTo>
                            <a:pt x="48" y="36"/>
                          </a:lnTo>
                          <a:lnTo>
                            <a:pt x="53" y="27"/>
                          </a:lnTo>
                          <a:lnTo>
                            <a:pt x="57" y="20"/>
                          </a:lnTo>
                          <a:lnTo>
                            <a:pt x="59" y="12"/>
                          </a:lnTo>
                          <a:lnTo>
                            <a:pt x="50" y="18"/>
                          </a:lnTo>
                          <a:lnTo>
                            <a:pt x="42" y="21"/>
                          </a:lnTo>
                          <a:lnTo>
                            <a:pt x="31" y="21"/>
                          </a:lnTo>
                          <a:lnTo>
                            <a:pt x="20" y="21"/>
                          </a:lnTo>
                          <a:lnTo>
                            <a:pt x="50" y="11"/>
                          </a:lnTo>
                          <a:lnTo>
                            <a:pt x="61"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2833" name="Group 45"/>
                  <p:cNvGrpSpPr>
                    <a:grpSpLocks/>
                  </p:cNvGrpSpPr>
                  <p:nvPr/>
                </p:nvGrpSpPr>
                <p:grpSpPr bwMode="auto">
                  <a:xfrm>
                    <a:off x="2940" y="2598"/>
                    <a:ext cx="58" cy="25"/>
                    <a:chOff x="2940" y="2598"/>
                    <a:chExt cx="58" cy="25"/>
                  </a:xfrm>
                </p:grpSpPr>
                <p:sp>
                  <p:nvSpPr>
                    <p:cNvPr id="32837" name="Freeform 43"/>
                    <p:cNvSpPr>
                      <a:spLocks/>
                    </p:cNvSpPr>
                    <p:nvPr/>
                  </p:nvSpPr>
                  <p:spPr bwMode="auto">
                    <a:xfrm>
                      <a:off x="2941" y="2599"/>
                      <a:ext cx="57" cy="24"/>
                    </a:xfrm>
                    <a:custGeom>
                      <a:avLst/>
                      <a:gdLst>
                        <a:gd name="T0" fmla="*/ 0 w 57"/>
                        <a:gd name="T1" fmla="*/ 22 h 24"/>
                        <a:gd name="T2" fmla="*/ 5 w 57"/>
                        <a:gd name="T3" fmla="*/ 14 h 24"/>
                        <a:gd name="T4" fmla="*/ 11 w 57"/>
                        <a:gd name="T5" fmla="*/ 9 h 24"/>
                        <a:gd name="T6" fmla="*/ 18 w 57"/>
                        <a:gd name="T7" fmla="*/ 4 h 24"/>
                        <a:gd name="T8" fmla="*/ 27 w 57"/>
                        <a:gd name="T9" fmla="*/ 1 h 24"/>
                        <a:gd name="T10" fmla="*/ 36 w 57"/>
                        <a:gd name="T11" fmla="*/ 0 h 24"/>
                        <a:gd name="T12" fmla="*/ 45 w 57"/>
                        <a:gd name="T13" fmla="*/ 1 h 24"/>
                        <a:gd name="T14" fmla="*/ 57 w 57"/>
                        <a:gd name="T15" fmla="*/ 5 h 24"/>
                        <a:gd name="T16" fmla="*/ 43 w 57"/>
                        <a:gd name="T17" fmla="*/ 8 h 24"/>
                        <a:gd name="T18" fmla="*/ 37 w 57"/>
                        <a:gd name="T19" fmla="*/ 14 h 24"/>
                        <a:gd name="T20" fmla="*/ 31 w 57"/>
                        <a:gd name="T21" fmla="*/ 20 h 24"/>
                        <a:gd name="T22" fmla="*/ 25 w 57"/>
                        <a:gd name="T23" fmla="*/ 23 h 24"/>
                        <a:gd name="T24" fmla="*/ 18 w 57"/>
                        <a:gd name="T25" fmla="*/ 24 h 24"/>
                        <a:gd name="T26" fmla="*/ 0 w 57"/>
                        <a:gd name="T27" fmla="*/ 22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24"/>
                        <a:gd name="T44" fmla="*/ 57 w 57"/>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24">
                          <a:moveTo>
                            <a:pt x="0" y="22"/>
                          </a:moveTo>
                          <a:lnTo>
                            <a:pt x="5" y="14"/>
                          </a:lnTo>
                          <a:lnTo>
                            <a:pt x="11" y="9"/>
                          </a:lnTo>
                          <a:lnTo>
                            <a:pt x="18" y="4"/>
                          </a:lnTo>
                          <a:lnTo>
                            <a:pt x="27" y="1"/>
                          </a:lnTo>
                          <a:lnTo>
                            <a:pt x="36" y="0"/>
                          </a:lnTo>
                          <a:lnTo>
                            <a:pt x="45" y="1"/>
                          </a:lnTo>
                          <a:lnTo>
                            <a:pt x="57" y="5"/>
                          </a:lnTo>
                          <a:lnTo>
                            <a:pt x="43" y="8"/>
                          </a:lnTo>
                          <a:lnTo>
                            <a:pt x="37" y="14"/>
                          </a:lnTo>
                          <a:lnTo>
                            <a:pt x="31" y="20"/>
                          </a:lnTo>
                          <a:lnTo>
                            <a:pt x="25" y="23"/>
                          </a:lnTo>
                          <a:lnTo>
                            <a:pt x="18" y="24"/>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38" name="Freeform 44"/>
                    <p:cNvSpPr>
                      <a:spLocks/>
                    </p:cNvSpPr>
                    <p:nvPr/>
                  </p:nvSpPr>
                  <p:spPr bwMode="auto">
                    <a:xfrm>
                      <a:off x="2940" y="2598"/>
                      <a:ext cx="57" cy="25"/>
                    </a:xfrm>
                    <a:custGeom>
                      <a:avLst/>
                      <a:gdLst>
                        <a:gd name="T0" fmla="*/ 0 w 57"/>
                        <a:gd name="T1" fmla="*/ 22 h 25"/>
                        <a:gd name="T2" fmla="*/ 5 w 57"/>
                        <a:gd name="T3" fmla="*/ 14 h 25"/>
                        <a:gd name="T4" fmla="*/ 11 w 57"/>
                        <a:gd name="T5" fmla="*/ 9 h 25"/>
                        <a:gd name="T6" fmla="*/ 18 w 57"/>
                        <a:gd name="T7" fmla="*/ 4 h 25"/>
                        <a:gd name="T8" fmla="*/ 27 w 57"/>
                        <a:gd name="T9" fmla="*/ 1 h 25"/>
                        <a:gd name="T10" fmla="*/ 36 w 57"/>
                        <a:gd name="T11" fmla="*/ 0 h 25"/>
                        <a:gd name="T12" fmla="*/ 45 w 57"/>
                        <a:gd name="T13" fmla="*/ 1 h 25"/>
                        <a:gd name="T14" fmla="*/ 57 w 57"/>
                        <a:gd name="T15" fmla="*/ 5 h 25"/>
                        <a:gd name="T16" fmla="*/ 40 w 57"/>
                        <a:gd name="T17" fmla="*/ 4 h 25"/>
                        <a:gd name="T18" fmla="*/ 40 w 57"/>
                        <a:gd name="T19" fmla="*/ 10 h 25"/>
                        <a:gd name="T20" fmla="*/ 38 w 57"/>
                        <a:gd name="T21" fmla="*/ 17 h 25"/>
                        <a:gd name="T22" fmla="*/ 29 w 57"/>
                        <a:gd name="T23" fmla="*/ 23 h 25"/>
                        <a:gd name="T24" fmla="*/ 22 w 57"/>
                        <a:gd name="T25" fmla="*/ 25 h 25"/>
                        <a:gd name="T26" fmla="*/ 17 w 57"/>
                        <a:gd name="T27" fmla="*/ 21 h 25"/>
                        <a:gd name="T28" fmla="*/ 14 w 57"/>
                        <a:gd name="T29" fmla="*/ 16 h 25"/>
                        <a:gd name="T30" fmla="*/ 12 w 57"/>
                        <a:gd name="T31" fmla="*/ 11 h 25"/>
                        <a:gd name="T32" fmla="*/ 0 w 57"/>
                        <a:gd name="T33" fmla="*/ 2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25"/>
                        <a:gd name="T53" fmla="*/ 57 w 5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25">
                          <a:moveTo>
                            <a:pt x="0" y="22"/>
                          </a:moveTo>
                          <a:lnTo>
                            <a:pt x="5" y="14"/>
                          </a:lnTo>
                          <a:lnTo>
                            <a:pt x="11" y="9"/>
                          </a:lnTo>
                          <a:lnTo>
                            <a:pt x="18" y="4"/>
                          </a:lnTo>
                          <a:lnTo>
                            <a:pt x="27" y="1"/>
                          </a:lnTo>
                          <a:lnTo>
                            <a:pt x="36" y="0"/>
                          </a:lnTo>
                          <a:lnTo>
                            <a:pt x="45" y="1"/>
                          </a:lnTo>
                          <a:lnTo>
                            <a:pt x="57" y="5"/>
                          </a:lnTo>
                          <a:lnTo>
                            <a:pt x="40" y="4"/>
                          </a:lnTo>
                          <a:lnTo>
                            <a:pt x="40" y="10"/>
                          </a:lnTo>
                          <a:lnTo>
                            <a:pt x="38" y="17"/>
                          </a:lnTo>
                          <a:lnTo>
                            <a:pt x="29" y="23"/>
                          </a:lnTo>
                          <a:lnTo>
                            <a:pt x="22" y="25"/>
                          </a:lnTo>
                          <a:lnTo>
                            <a:pt x="17" y="21"/>
                          </a:lnTo>
                          <a:lnTo>
                            <a:pt x="14" y="16"/>
                          </a:lnTo>
                          <a:lnTo>
                            <a:pt x="12" y="11"/>
                          </a:lnTo>
                          <a:lnTo>
                            <a:pt x="0" y="22"/>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2834" name="Group 48"/>
                  <p:cNvGrpSpPr>
                    <a:grpSpLocks/>
                  </p:cNvGrpSpPr>
                  <p:nvPr/>
                </p:nvGrpSpPr>
                <p:grpSpPr bwMode="auto">
                  <a:xfrm>
                    <a:off x="2802" y="2649"/>
                    <a:ext cx="67" cy="30"/>
                    <a:chOff x="2802" y="2649"/>
                    <a:chExt cx="67" cy="30"/>
                  </a:xfrm>
                </p:grpSpPr>
                <p:sp>
                  <p:nvSpPr>
                    <p:cNvPr id="32835" name="Freeform 46"/>
                    <p:cNvSpPr>
                      <a:spLocks/>
                    </p:cNvSpPr>
                    <p:nvPr/>
                  </p:nvSpPr>
                  <p:spPr bwMode="auto">
                    <a:xfrm>
                      <a:off x="2803" y="2649"/>
                      <a:ext cx="66" cy="30"/>
                    </a:xfrm>
                    <a:custGeom>
                      <a:avLst/>
                      <a:gdLst>
                        <a:gd name="T0" fmla="*/ 0 w 66"/>
                        <a:gd name="T1" fmla="*/ 29 h 30"/>
                        <a:gd name="T2" fmla="*/ 20 w 66"/>
                        <a:gd name="T3" fmla="*/ 21 h 30"/>
                        <a:gd name="T4" fmla="*/ 32 w 66"/>
                        <a:gd name="T5" fmla="*/ 15 h 30"/>
                        <a:gd name="T6" fmla="*/ 46 w 66"/>
                        <a:gd name="T7" fmla="*/ 7 h 30"/>
                        <a:gd name="T8" fmla="*/ 56 w 66"/>
                        <a:gd name="T9" fmla="*/ 1 h 30"/>
                        <a:gd name="T10" fmla="*/ 61 w 66"/>
                        <a:gd name="T11" fmla="*/ 0 h 30"/>
                        <a:gd name="T12" fmla="*/ 66 w 66"/>
                        <a:gd name="T13" fmla="*/ 4 h 30"/>
                        <a:gd name="T14" fmla="*/ 66 w 66"/>
                        <a:gd name="T15" fmla="*/ 12 h 30"/>
                        <a:gd name="T16" fmla="*/ 61 w 66"/>
                        <a:gd name="T17" fmla="*/ 20 h 30"/>
                        <a:gd name="T18" fmla="*/ 60 w 66"/>
                        <a:gd name="T19" fmla="*/ 21 h 30"/>
                        <a:gd name="T20" fmla="*/ 52 w 66"/>
                        <a:gd name="T21" fmla="*/ 25 h 30"/>
                        <a:gd name="T22" fmla="*/ 51 w 66"/>
                        <a:gd name="T23" fmla="*/ 26 h 30"/>
                        <a:gd name="T24" fmla="*/ 35 w 66"/>
                        <a:gd name="T25" fmla="*/ 29 h 30"/>
                        <a:gd name="T26" fmla="*/ 13 w 66"/>
                        <a:gd name="T27" fmla="*/ 30 h 30"/>
                        <a:gd name="T28" fmla="*/ 0 w 66"/>
                        <a:gd name="T29" fmla="*/ 29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30"/>
                        <a:gd name="T47" fmla="*/ 66 w 6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30">
                          <a:moveTo>
                            <a:pt x="0" y="29"/>
                          </a:moveTo>
                          <a:lnTo>
                            <a:pt x="20" y="21"/>
                          </a:lnTo>
                          <a:lnTo>
                            <a:pt x="32" y="15"/>
                          </a:lnTo>
                          <a:lnTo>
                            <a:pt x="46" y="7"/>
                          </a:lnTo>
                          <a:lnTo>
                            <a:pt x="56" y="1"/>
                          </a:lnTo>
                          <a:lnTo>
                            <a:pt x="61" y="0"/>
                          </a:lnTo>
                          <a:lnTo>
                            <a:pt x="66" y="4"/>
                          </a:lnTo>
                          <a:lnTo>
                            <a:pt x="66" y="12"/>
                          </a:lnTo>
                          <a:lnTo>
                            <a:pt x="61" y="20"/>
                          </a:lnTo>
                          <a:lnTo>
                            <a:pt x="60" y="21"/>
                          </a:lnTo>
                          <a:lnTo>
                            <a:pt x="52" y="25"/>
                          </a:lnTo>
                          <a:lnTo>
                            <a:pt x="51" y="26"/>
                          </a:lnTo>
                          <a:lnTo>
                            <a:pt x="35" y="29"/>
                          </a:lnTo>
                          <a:lnTo>
                            <a:pt x="13" y="3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36" name="Freeform 47"/>
                    <p:cNvSpPr>
                      <a:spLocks/>
                    </p:cNvSpPr>
                    <p:nvPr/>
                  </p:nvSpPr>
                  <p:spPr bwMode="auto">
                    <a:xfrm>
                      <a:off x="2802" y="2649"/>
                      <a:ext cx="66" cy="29"/>
                    </a:xfrm>
                    <a:custGeom>
                      <a:avLst/>
                      <a:gdLst>
                        <a:gd name="T0" fmla="*/ 0 w 66"/>
                        <a:gd name="T1" fmla="*/ 29 h 29"/>
                        <a:gd name="T2" fmla="*/ 20 w 66"/>
                        <a:gd name="T3" fmla="*/ 21 h 29"/>
                        <a:gd name="T4" fmla="*/ 32 w 66"/>
                        <a:gd name="T5" fmla="*/ 15 h 29"/>
                        <a:gd name="T6" fmla="*/ 46 w 66"/>
                        <a:gd name="T7" fmla="*/ 7 h 29"/>
                        <a:gd name="T8" fmla="*/ 56 w 66"/>
                        <a:gd name="T9" fmla="*/ 1 h 29"/>
                        <a:gd name="T10" fmla="*/ 61 w 66"/>
                        <a:gd name="T11" fmla="*/ 0 h 29"/>
                        <a:gd name="T12" fmla="*/ 66 w 66"/>
                        <a:gd name="T13" fmla="*/ 2 h 29"/>
                        <a:gd name="T14" fmla="*/ 58 w 66"/>
                        <a:gd name="T15" fmla="*/ 4 h 29"/>
                        <a:gd name="T16" fmla="*/ 62 w 66"/>
                        <a:gd name="T17" fmla="*/ 8 h 29"/>
                        <a:gd name="T18" fmla="*/ 63 w 66"/>
                        <a:gd name="T19" fmla="*/ 14 h 29"/>
                        <a:gd name="T20" fmla="*/ 59 w 66"/>
                        <a:gd name="T21" fmla="*/ 24 h 29"/>
                        <a:gd name="T22" fmla="*/ 51 w 66"/>
                        <a:gd name="T23" fmla="*/ 27 h 29"/>
                        <a:gd name="T24" fmla="*/ 41 w 66"/>
                        <a:gd name="T25" fmla="*/ 29 h 29"/>
                        <a:gd name="T26" fmla="*/ 33 w 66"/>
                        <a:gd name="T27" fmla="*/ 25 h 29"/>
                        <a:gd name="T28" fmla="*/ 28 w 66"/>
                        <a:gd name="T29" fmla="*/ 20 h 29"/>
                        <a:gd name="T30" fmla="*/ 15 w 66"/>
                        <a:gd name="T31" fmla="*/ 25 h 29"/>
                        <a:gd name="T32" fmla="*/ 0 w 6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9"/>
                        <a:gd name="T53" fmla="*/ 66 w 6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9">
                          <a:moveTo>
                            <a:pt x="0" y="29"/>
                          </a:moveTo>
                          <a:lnTo>
                            <a:pt x="20" y="21"/>
                          </a:lnTo>
                          <a:lnTo>
                            <a:pt x="32" y="15"/>
                          </a:lnTo>
                          <a:lnTo>
                            <a:pt x="46" y="7"/>
                          </a:lnTo>
                          <a:lnTo>
                            <a:pt x="56" y="1"/>
                          </a:lnTo>
                          <a:lnTo>
                            <a:pt x="61" y="0"/>
                          </a:lnTo>
                          <a:lnTo>
                            <a:pt x="66" y="2"/>
                          </a:lnTo>
                          <a:lnTo>
                            <a:pt x="58" y="4"/>
                          </a:lnTo>
                          <a:lnTo>
                            <a:pt x="62" y="8"/>
                          </a:lnTo>
                          <a:lnTo>
                            <a:pt x="63" y="14"/>
                          </a:lnTo>
                          <a:lnTo>
                            <a:pt x="59" y="24"/>
                          </a:lnTo>
                          <a:lnTo>
                            <a:pt x="51" y="27"/>
                          </a:lnTo>
                          <a:lnTo>
                            <a:pt x="41" y="29"/>
                          </a:lnTo>
                          <a:lnTo>
                            <a:pt x="33" y="25"/>
                          </a:lnTo>
                          <a:lnTo>
                            <a:pt x="28" y="20"/>
                          </a:lnTo>
                          <a:lnTo>
                            <a:pt x="15" y="25"/>
                          </a:lnTo>
                          <a:lnTo>
                            <a:pt x="0" y="29"/>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nvGrpSpPr>
                <p:cNvPr id="32823" name="Group 58"/>
                <p:cNvGrpSpPr>
                  <a:grpSpLocks/>
                </p:cNvGrpSpPr>
                <p:nvPr/>
              </p:nvGrpSpPr>
              <p:grpSpPr bwMode="auto">
                <a:xfrm>
                  <a:off x="2669" y="2411"/>
                  <a:ext cx="341" cy="297"/>
                  <a:chOff x="2669" y="2411"/>
                  <a:chExt cx="341" cy="297"/>
                </a:xfrm>
              </p:grpSpPr>
              <p:grpSp>
                <p:nvGrpSpPr>
                  <p:cNvPr id="32824" name="Group 52"/>
                  <p:cNvGrpSpPr>
                    <a:grpSpLocks/>
                  </p:cNvGrpSpPr>
                  <p:nvPr/>
                </p:nvGrpSpPr>
                <p:grpSpPr bwMode="auto">
                  <a:xfrm>
                    <a:off x="2783" y="2553"/>
                    <a:ext cx="197" cy="115"/>
                    <a:chOff x="2783" y="2553"/>
                    <a:chExt cx="197" cy="115"/>
                  </a:xfrm>
                </p:grpSpPr>
                <p:sp>
                  <p:nvSpPr>
                    <p:cNvPr id="32830" name="Freeform 50"/>
                    <p:cNvSpPr>
                      <a:spLocks/>
                    </p:cNvSpPr>
                    <p:nvPr/>
                  </p:nvSpPr>
                  <p:spPr bwMode="auto">
                    <a:xfrm>
                      <a:off x="2783" y="2625"/>
                      <a:ext cx="93" cy="43"/>
                    </a:xfrm>
                    <a:custGeom>
                      <a:avLst/>
                      <a:gdLst>
                        <a:gd name="T0" fmla="*/ 93 w 93"/>
                        <a:gd name="T1" fmla="*/ 5 h 43"/>
                        <a:gd name="T2" fmla="*/ 86 w 93"/>
                        <a:gd name="T3" fmla="*/ 3 h 43"/>
                        <a:gd name="T4" fmla="*/ 81 w 93"/>
                        <a:gd name="T5" fmla="*/ 0 h 43"/>
                        <a:gd name="T6" fmla="*/ 70 w 93"/>
                        <a:gd name="T7" fmla="*/ 3 h 43"/>
                        <a:gd name="T8" fmla="*/ 57 w 93"/>
                        <a:gd name="T9" fmla="*/ 3 h 43"/>
                        <a:gd name="T10" fmla="*/ 41 w 93"/>
                        <a:gd name="T11" fmla="*/ 4 h 43"/>
                        <a:gd name="T12" fmla="*/ 27 w 93"/>
                        <a:gd name="T13" fmla="*/ 4 h 43"/>
                        <a:gd name="T14" fmla="*/ 22 w 93"/>
                        <a:gd name="T15" fmla="*/ 0 h 43"/>
                        <a:gd name="T16" fmla="*/ 15 w 93"/>
                        <a:gd name="T17" fmla="*/ 0 h 43"/>
                        <a:gd name="T18" fmla="*/ 12 w 93"/>
                        <a:gd name="T19" fmla="*/ 5 h 43"/>
                        <a:gd name="T20" fmla="*/ 11 w 93"/>
                        <a:gd name="T21" fmla="*/ 11 h 43"/>
                        <a:gd name="T22" fmla="*/ 8 w 93"/>
                        <a:gd name="T23" fmla="*/ 19 h 43"/>
                        <a:gd name="T24" fmla="*/ 5 w 93"/>
                        <a:gd name="T25" fmla="*/ 27 h 43"/>
                        <a:gd name="T26" fmla="*/ 0 w 93"/>
                        <a:gd name="T27" fmla="*/ 33 h 43"/>
                        <a:gd name="T28" fmla="*/ 5 w 93"/>
                        <a:gd name="T29" fmla="*/ 39 h 43"/>
                        <a:gd name="T30" fmla="*/ 6 w 93"/>
                        <a:gd name="T31" fmla="*/ 43 h 43"/>
                        <a:gd name="T32" fmla="*/ 11 w 93"/>
                        <a:gd name="T33" fmla="*/ 36 h 43"/>
                        <a:gd name="T34" fmla="*/ 20 w 93"/>
                        <a:gd name="T35" fmla="*/ 27 h 43"/>
                        <a:gd name="T36" fmla="*/ 25 w 93"/>
                        <a:gd name="T37" fmla="*/ 22 h 43"/>
                        <a:gd name="T38" fmla="*/ 33 w 93"/>
                        <a:gd name="T39" fmla="*/ 18 h 43"/>
                        <a:gd name="T40" fmla="*/ 41 w 93"/>
                        <a:gd name="T41" fmla="*/ 16 h 43"/>
                        <a:gd name="T42" fmla="*/ 51 w 93"/>
                        <a:gd name="T43" fmla="*/ 15 h 43"/>
                        <a:gd name="T44" fmla="*/ 63 w 93"/>
                        <a:gd name="T45" fmla="*/ 14 h 43"/>
                        <a:gd name="T46" fmla="*/ 72 w 93"/>
                        <a:gd name="T47" fmla="*/ 13 h 43"/>
                        <a:gd name="T48" fmla="*/ 80 w 93"/>
                        <a:gd name="T49" fmla="*/ 13 h 43"/>
                        <a:gd name="T50" fmla="*/ 84 w 93"/>
                        <a:gd name="T51" fmla="*/ 9 h 43"/>
                        <a:gd name="T52" fmla="*/ 93 w 93"/>
                        <a:gd name="T53" fmla="*/ 5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43"/>
                        <a:gd name="T83" fmla="*/ 93 w 93"/>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43">
                          <a:moveTo>
                            <a:pt x="93" y="5"/>
                          </a:moveTo>
                          <a:lnTo>
                            <a:pt x="86" y="3"/>
                          </a:lnTo>
                          <a:lnTo>
                            <a:pt x="81" y="0"/>
                          </a:lnTo>
                          <a:lnTo>
                            <a:pt x="70" y="3"/>
                          </a:lnTo>
                          <a:lnTo>
                            <a:pt x="57" y="3"/>
                          </a:lnTo>
                          <a:lnTo>
                            <a:pt x="41" y="4"/>
                          </a:lnTo>
                          <a:lnTo>
                            <a:pt x="27" y="4"/>
                          </a:lnTo>
                          <a:lnTo>
                            <a:pt x="22" y="0"/>
                          </a:lnTo>
                          <a:lnTo>
                            <a:pt x="15" y="0"/>
                          </a:lnTo>
                          <a:lnTo>
                            <a:pt x="12" y="5"/>
                          </a:lnTo>
                          <a:lnTo>
                            <a:pt x="11" y="11"/>
                          </a:lnTo>
                          <a:lnTo>
                            <a:pt x="8" y="19"/>
                          </a:lnTo>
                          <a:lnTo>
                            <a:pt x="5" y="27"/>
                          </a:lnTo>
                          <a:lnTo>
                            <a:pt x="0" y="33"/>
                          </a:lnTo>
                          <a:lnTo>
                            <a:pt x="5" y="39"/>
                          </a:lnTo>
                          <a:lnTo>
                            <a:pt x="6" y="43"/>
                          </a:lnTo>
                          <a:lnTo>
                            <a:pt x="11" y="36"/>
                          </a:lnTo>
                          <a:lnTo>
                            <a:pt x="20" y="27"/>
                          </a:lnTo>
                          <a:lnTo>
                            <a:pt x="25" y="22"/>
                          </a:lnTo>
                          <a:lnTo>
                            <a:pt x="33" y="18"/>
                          </a:lnTo>
                          <a:lnTo>
                            <a:pt x="41" y="16"/>
                          </a:lnTo>
                          <a:lnTo>
                            <a:pt x="51" y="15"/>
                          </a:lnTo>
                          <a:lnTo>
                            <a:pt x="63" y="14"/>
                          </a:lnTo>
                          <a:lnTo>
                            <a:pt x="72" y="13"/>
                          </a:lnTo>
                          <a:lnTo>
                            <a:pt x="80" y="13"/>
                          </a:lnTo>
                          <a:lnTo>
                            <a:pt x="84" y="9"/>
                          </a:lnTo>
                          <a:lnTo>
                            <a:pt x="93" y="5"/>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31" name="Freeform 51"/>
                    <p:cNvSpPr>
                      <a:spLocks/>
                    </p:cNvSpPr>
                    <p:nvPr/>
                  </p:nvSpPr>
                  <p:spPr bwMode="auto">
                    <a:xfrm>
                      <a:off x="2917" y="2553"/>
                      <a:ext cx="63" cy="72"/>
                    </a:xfrm>
                    <a:custGeom>
                      <a:avLst/>
                      <a:gdLst>
                        <a:gd name="T0" fmla="*/ 0 w 63"/>
                        <a:gd name="T1" fmla="*/ 72 h 72"/>
                        <a:gd name="T2" fmla="*/ 15 w 63"/>
                        <a:gd name="T3" fmla="*/ 50 h 72"/>
                        <a:gd name="T4" fmla="*/ 29 w 63"/>
                        <a:gd name="T5" fmla="*/ 42 h 72"/>
                        <a:gd name="T6" fmla="*/ 40 w 63"/>
                        <a:gd name="T7" fmla="*/ 37 h 72"/>
                        <a:gd name="T8" fmla="*/ 48 w 63"/>
                        <a:gd name="T9" fmla="*/ 28 h 72"/>
                        <a:gd name="T10" fmla="*/ 55 w 63"/>
                        <a:gd name="T11" fmla="*/ 21 h 72"/>
                        <a:gd name="T12" fmla="*/ 61 w 63"/>
                        <a:gd name="T13" fmla="*/ 15 h 72"/>
                        <a:gd name="T14" fmla="*/ 60 w 63"/>
                        <a:gd name="T15" fmla="*/ 15 h 72"/>
                        <a:gd name="T16" fmla="*/ 63 w 63"/>
                        <a:gd name="T17" fmla="*/ 7 h 72"/>
                        <a:gd name="T18" fmla="*/ 61 w 63"/>
                        <a:gd name="T19" fmla="*/ 3 h 72"/>
                        <a:gd name="T20" fmla="*/ 57 w 63"/>
                        <a:gd name="T21" fmla="*/ 0 h 72"/>
                        <a:gd name="T22" fmla="*/ 56 w 63"/>
                        <a:gd name="T23" fmla="*/ 0 h 72"/>
                        <a:gd name="T24" fmla="*/ 48 w 63"/>
                        <a:gd name="T25" fmla="*/ 2 h 72"/>
                        <a:gd name="T26" fmla="*/ 45 w 63"/>
                        <a:gd name="T27" fmla="*/ 9 h 72"/>
                        <a:gd name="T28" fmla="*/ 41 w 63"/>
                        <a:gd name="T29" fmla="*/ 15 h 72"/>
                        <a:gd name="T30" fmla="*/ 34 w 63"/>
                        <a:gd name="T31" fmla="*/ 20 h 72"/>
                        <a:gd name="T32" fmla="*/ 24 w 63"/>
                        <a:gd name="T33" fmla="*/ 28 h 72"/>
                        <a:gd name="T34" fmla="*/ 18 w 63"/>
                        <a:gd name="T35" fmla="*/ 40 h 72"/>
                        <a:gd name="T36" fmla="*/ 11 w 63"/>
                        <a:gd name="T37" fmla="*/ 52 h 72"/>
                        <a:gd name="T38" fmla="*/ 6 w 63"/>
                        <a:gd name="T39" fmla="*/ 60 h 72"/>
                        <a:gd name="T40" fmla="*/ 0 w 63"/>
                        <a:gd name="T41" fmla="*/ 72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72"/>
                        <a:gd name="T65" fmla="*/ 63 w 63"/>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72">
                          <a:moveTo>
                            <a:pt x="0" y="72"/>
                          </a:moveTo>
                          <a:lnTo>
                            <a:pt x="15" y="50"/>
                          </a:lnTo>
                          <a:lnTo>
                            <a:pt x="29" y="42"/>
                          </a:lnTo>
                          <a:lnTo>
                            <a:pt x="40" y="37"/>
                          </a:lnTo>
                          <a:lnTo>
                            <a:pt x="48" y="28"/>
                          </a:lnTo>
                          <a:lnTo>
                            <a:pt x="55" y="21"/>
                          </a:lnTo>
                          <a:lnTo>
                            <a:pt x="61" y="15"/>
                          </a:lnTo>
                          <a:lnTo>
                            <a:pt x="60" y="15"/>
                          </a:lnTo>
                          <a:lnTo>
                            <a:pt x="63" y="7"/>
                          </a:lnTo>
                          <a:lnTo>
                            <a:pt x="61" y="3"/>
                          </a:lnTo>
                          <a:lnTo>
                            <a:pt x="57" y="0"/>
                          </a:lnTo>
                          <a:lnTo>
                            <a:pt x="56" y="0"/>
                          </a:lnTo>
                          <a:lnTo>
                            <a:pt x="48" y="2"/>
                          </a:lnTo>
                          <a:lnTo>
                            <a:pt x="45" y="9"/>
                          </a:lnTo>
                          <a:lnTo>
                            <a:pt x="41" y="15"/>
                          </a:lnTo>
                          <a:lnTo>
                            <a:pt x="34" y="20"/>
                          </a:lnTo>
                          <a:lnTo>
                            <a:pt x="24" y="28"/>
                          </a:lnTo>
                          <a:lnTo>
                            <a:pt x="18" y="40"/>
                          </a:lnTo>
                          <a:lnTo>
                            <a:pt x="11" y="52"/>
                          </a:lnTo>
                          <a:lnTo>
                            <a:pt x="6" y="60"/>
                          </a:lnTo>
                          <a:lnTo>
                            <a:pt x="0" y="72"/>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2825" name="Group 57"/>
                  <p:cNvGrpSpPr>
                    <a:grpSpLocks/>
                  </p:cNvGrpSpPr>
                  <p:nvPr/>
                </p:nvGrpSpPr>
                <p:grpSpPr bwMode="auto">
                  <a:xfrm>
                    <a:off x="2669" y="2411"/>
                    <a:ext cx="341" cy="297"/>
                    <a:chOff x="2669" y="2411"/>
                    <a:chExt cx="341" cy="297"/>
                  </a:xfrm>
                </p:grpSpPr>
                <p:grpSp>
                  <p:nvGrpSpPr>
                    <p:cNvPr id="32826" name="Group 55"/>
                    <p:cNvGrpSpPr>
                      <a:grpSpLocks/>
                    </p:cNvGrpSpPr>
                    <p:nvPr/>
                  </p:nvGrpSpPr>
                  <p:grpSpPr bwMode="auto">
                    <a:xfrm>
                      <a:off x="2669" y="2411"/>
                      <a:ext cx="341" cy="297"/>
                      <a:chOff x="2669" y="2411"/>
                      <a:chExt cx="341" cy="297"/>
                    </a:xfrm>
                  </p:grpSpPr>
                  <p:sp>
                    <p:nvSpPr>
                      <p:cNvPr id="32828" name="Freeform 53"/>
                      <p:cNvSpPr>
                        <a:spLocks/>
                      </p:cNvSpPr>
                      <p:nvPr/>
                    </p:nvSpPr>
                    <p:spPr bwMode="auto">
                      <a:xfrm>
                        <a:off x="2669" y="2411"/>
                        <a:ext cx="341" cy="297"/>
                      </a:xfrm>
                      <a:custGeom>
                        <a:avLst/>
                        <a:gdLst>
                          <a:gd name="T0" fmla="*/ 19 w 341"/>
                          <a:gd name="T1" fmla="*/ 251 h 297"/>
                          <a:gd name="T2" fmla="*/ 34 w 341"/>
                          <a:gd name="T3" fmla="*/ 266 h 297"/>
                          <a:gd name="T4" fmla="*/ 46 w 341"/>
                          <a:gd name="T5" fmla="*/ 281 h 297"/>
                          <a:gd name="T6" fmla="*/ 63 w 341"/>
                          <a:gd name="T7" fmla="*/ 290 h 297"/>
                          <a:gd name="T8" fmla="*/ 70 w 341"/>
                          <a:gd name="T9" fmla="*/ 297 h 297"/>
                          <a:gd name="T10" fmla="*/ 73 w 341"/>
                          <a:gd name="T11" fmla="*/ 269 h 297"/>
                          <a:gd name="T12" fmla="*/ 79 w 341"/>
                          <a:gd name="T13" fmla="*/ 243 h 297"/>
                          <a:gd name="T14" fmla="*/ 84 w 341"/>
                          <a:gd name="T15" fmla="*/ 221 h 297"/>
                          <a:gd name="T16" fmla="*/ 87 w 341"/>
                          <a:gd name="T17" fmla="*/ 203 h 297"/>
                          <a:gd name="T18" fmla="*/ 85 w 341"/>
                          <a:gd name="T19" fmla="*/ 180 h 297"/>
                          <a:gd name="T20" fmla="*/ 78 w 341"/>
                          <a:gd name="T21" fmla="*/ 165 h 297"/>
                          <a:gd name="T22" fmla="*/ 70 w 341"/>
                          <a:gd name="T23" fmla="*/ 158 h 297"/>
                          <a:gd name="T24" fmla="*/ 91 w 341"/>
                          <a:gd name="T25" fmla="*/ 161 h 297"/>
                          <a:gd name="T26" fmla="*/ 117 w 341"/>
                          <a:gd name="T27" fmla="*/ 155 h 297"/>
                          <a:gd name="T28" fmla="*/ 133 w 341"/>
                          <a:gd name="T29" fmla="*/ 147 h 297"/>
                          <a:gd name="T30" fmla="*/ 151 w 341"/>
                          <a:gd name="T31" fmla="*/ 140 h 297"/>
                          <a:gd name="T32" fmla="*/ 171 w 341"/>
                          <a:gd name="T33" fmla="*/ 132 h 297"/>
                          <a:gd name="T34" fmla="*/ 189 w 341"/>
                          <a:gd name="T35" fmla="*/ 125 h 297"/>
                          <a:gd name="T36" fmla="*/ 202 w 341"/>
                          <a:gd name="T37" fmla="*/ 116 h 297"/>
                          <a:gd name="T38" fmla="*/ 222 w 341"/>
                          <a:gd name="T39" fmla="*/ 99 h 297"/>
                          <a:gd name="T40" fmla="*/ 222 w 341"/>
                          <a:gd name="T41" fmla="*/ 98 h 297"/>
                          <a:gd name="T42" fmla="*/ 231 w 341"/>
                          <a:gd name="T43" fmla="*/ 80 h 297"/>
                          <a:gd name="T44" fmla="*/ 239 w 341"/>
                          <a:gd name="T45" fmla="*/ 65 h 297"/>
                          <a:gd name="T46" fmla="*/ 255 w 341"/>
                          <a:gd name="T47" fmla="*/ 69 h 297"/>
                          <a:gd name="T48" fmla="*/ 275 w 341"/>
                          <a:gd name="T49" fmla="*/ 80 h 297"/>
                          <a:gd name="T50" fmla="*/ 294 w 341"/>
                          <a:gd name="T51" fmla="*/ 93 h 297"/>
                          <a:gd name="T52" fmla="*/ 308 w 341"/>
                          <a:gd name="T53" fmla="*/ 108 h 297"/>
                          <a:gd name="T54" fmla="*/ 318 w 341"/>
                          <a:gd name="T55" fmla="*/ 126 h 297"/>
                          <a:gd name="T56" fmla="*/ 326 w 341"/>
                          <a:gd name="T57" fmla="*/ 143 h 297"/>
                          <a:gd name="T58" fmla="*/ 330 w 341"/>
                          <a:gd name="T59" fmla="*/ 161 h 297"/>
                          <a:gd name="T60" fmla="*/ 341 w 341"/>
                          <a:gd name="T61" fmla="*/ 176 h 297"/>
                          <a:gd name="T62" fmla="*/ 338 w 341"/>
                          <a:gd name="T63" fmla="*/ 146 h 297"/>
                          <a:gd name="T64" fmla="*/ 332 w 341"/>
                          <a:gd name="T65" fmla="*/ 128 h 297"/>
                          <a:gd name="T66" fmla="*/ 324 w 341"/>
                          <a:gd name="T67" fmla="*/ 108 h 297"/>
                          <a:gd name="T68" fmla="*/ 320 w 341"/>
                          <a:gd name="T69" fmla="*/ 86 h 297"/>
                          <a:gd name="T70" fmla="*/ 303 w 341"/>
                          <a:gd name="T71" fmla="*/ 65 h 297"/>
                          <a:gd name="T72" fmla="*/ 279 w 341"/>
                          <a:gd name="T73" fmla="*/ 38 h 297"/>
                          <a:gd name="T74" fmla="*/ 264 w 341"/>
                          <a:gd name="T75" fmla="*/ 23 h 297"/>
                          <a:gd name="T76" fmla="*/ 252 w 341"/>
                          <a:gd name="T77" fmla="*/ 12 h 297"/>
                          <a:gd name="T78" fmla="*/ 239 w 341"/>
                          <a:gd name="T79" fmla="*/ 6 h 297"/>
                          <a:gd name="T80" fmla="*/ 227 w 341"/>
                          <a:gd name="T81" fmla="*/ 2 h 297"/>
                          <a:gd name="T82" fmla="*/ 208 w 341"/>
                          <a:gd name="T83" fmla="*/ 2 h 297"/>
                          <a:gd name="T84" fmla="*/ 201 w 341"/>
                          <a:gd name="T85" fmla="*/ 2 h 297"/>
                          <a:gd name="T86" fmla="*/ 178 w 341"/>
                          <a:gd name="T87" fmla="*/ 0 h 297"/>
                          <a:gd name="T88" fmla="*/ 147 w 341"/>
                          <a:gd name="T89" fmla="*/ 0 h 297"/>
                          <a:gd name="T90" fmla="*/ 118 w 341"/>
                          <a:gd name="T91" fmla="*/ 8 h 297"/>
                          <a:gd name="T92" fmla="*/ 94 w 341"/>
                          <a:gd name="T93" fmla="*/ 17 h 297"/>
                          <a:gd name="T94" fmla="*/ 72 w 341"/>
                          <a:gd name="T95" fmla="*/ 24 h 297"/>
                          <a:gd name="T96" fmla="*/ 55 w 341"/>
                          <a:gd name="T97" fmla="*/ 32 h 297"/>
                          <a:gd name="T98" fmla="*/ 43 w 341"/>
                          <a:gd name="T99" fmla="*/ 41 h 297"/>
                          <a:gd name="T100" fmla="*/ 33 w 341"/>
                          <a:gd name="T101" fmla="*/ 50 h 297"/>
                          <a:gd name="T102" fmla="*/ 22 w 341"/>
                          <a:gd name="T103" fmla="*/ 62 h 297"/>
                          <a:gd name="T104" fmla="*/ 12 w 341"/>
                          <a:gd name="T105" fmla="*/ 77 h 297"/>
                          <a:gd name="T106" fmla="*/ 4 w 341"/>
                          <a:gd name="T107" fmla="*/ 89 h 297"/>
                          <a:gd name="T108" fmla="*/ 0 w 341"/>
                          <a:gd name="T109" fmla="*/ 105 h 297"/>
                          <a:gd name="T110" fmla="*/ 0 w 341"/>
                          <a:gd name="T111" fmla="*/ 128 h 297"/>
                          <a:gd name="T112" fmla="*/ 0 w 341"/>
                          <a:gd name="T113" fmla="*/ 149 h 297"/>
                          <a:gd name="T114" fmla="*/ 3 w 341"/>
                          <a:gd name="T115" fmla="*/ 170 h 297"/>
                          <a:gd name="T116" fmla="*/ 3 w 341"/>
                          <a:gd name="T117" fmla="*/ 195 h 297"/>
                          <a:gd name="T118" fmla="*/ 4 w 341"/>
                          <a:gd name="T119" fmla="*/ 215 h 297"/>
                          <a:gd name="T120" fmla="*/ 9 w 341"/>
                          <a:gd name="T121" fmla="*/ 228 h 297"/>
                          <a:gd name="T122" fmla="*/ 19 w 341"/>
                          <a:gd name="T123" fmla="*/ 251 h 2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1"/>
                          <a:gd name="T187" fmla="*/ 0 h 297"/>
                          <a:gd name="T188" fmla="*/ 341 w 341"/>
                          <a:gd name="T189" fmla="*/ 297 h 2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1" h="297">
                            <a:moveTo>
                              <a:pt x="19" y="251"/>
                            </a:moveTo>
                            <a:lnTo>
                              <a:pt x="34" y="266"/>
                            </a:lnTo>
                            <a:lnTo>
                              <a:pt x="46" y="281"/>
                            </a:lnTo>
                            <a:lnTo>
                              <a:pt x="63" y="290"/>
                            </a:lnTo>
                            <a:lnTo>
                              <a:pt x="70" y="297"/>
                            </a:lnTo>
                            <a:lnTo>
                              <a:pt x="73" y="269"/>
                            </a:lnTo>
                            <a:lnTo>
                              <a:pt x="79" y="243"/>
                            </a:lnTo>
                            <a:lnTo>
                              <a:pt x="84" y="221"/>
                            </a:lnTo>
                            <a:lnTo>
                              <a:pt x="87" y="203"/>
                            </a:lnTo>
                            <a:lnTo>
                              <a:pt x="85" y="180"/>
                            </a:lnTo>
                            <a:lnTo>
                              <a:pt x="78" y="165"/>
                            </a:lnTo>
                            <a:lnTo>
                              <a:pt x="70" y="158"/>
                            </a:lnTo>
                            <a:lnTo>
                              <a:pt x="91" y="161"/>
                            </a:lnTo>
                            <a:lnTo>
                              <a:pt x="117" y="155"/>
                            </a:lnTo>
                            <a:lnTo>
                              <a:pt x="133" y="147"/>
                            </a:lnTo>
                            <a:lnTo>
                              <a:pt x="151" y="140"/>
                            </a:lnTo>
                            <a:lnTo>
                              <a:pt x="171" y="132"/>
                            </a:lnTo>
                            <a:lnTo>
                              <a:pt x="189" y="125"/>
                            </a:lnTo>
                            <a:lnTo>
                              <a:pt x="202" y="116"/>
                            </a:lnTo>
                            <a:lnTo>
                              <a:pt x="222" y="99"/>
                            </a:lnTo>
                            <a:lnTo>
                              <a:pt x="222" y="98"/>
                            </a:lnTo>
                            <a:lnTo>
                              <a:pt x="231" y="80"/>
                            </a:lnTo>
                            <a:lnTo>
                              <a:pt x="239" y="65"/>
                            </a:lnTo>
                            <a:lnTo>
                              <a:pt x="255" y="69"/>
                            </a:lnTo>
                            <a:lnTo>
                              <a:pt x="275" y="80"/>
                            </a:lnTo>
                            <a:lnTo>
                              <a:pt x="294" y="93"/>
                            </a:lnTo>
                            <a:lnTo>
                              <a:pt x="308" y="108"/>
                            </a:lnTo>
                            <a:lnTo>
                              <a:pt x="318" y="126"/>
                            </a:lnTo>
                            <a:lnTo>
                              <a:pt x="326" y="143"/>
                            </a:lnTo>
                            <a:lnTo>
                              <a:pt x="330" y="161"/>
                            </a:lnTo>
                            <a:lnTo>
                              <a:pt x="341" y="176"/>
                            </a:lnTo>
                            <a:lnTo>
                              <a:pt x="338" y="146"/>
                            </a:lnTo>
                            <a:lnTo>
                              <a:pt x="332" y="128"/>
                            </a:lnTo>
                            <a:lnTo>
                              <a:pt x="324" y="108"/>
                            </a:lnTo>
                            <a:lnTo>
                              <a:pt x="320" y="86"/>
                            </a:lnTo>
                            <a:lnTo>
                              <a:pt x="303" y="65"/>
                            </a:lnTo>
                            <a:lnTo>
                              <a:pt x="279" y="38"/>
                            </a:lnTo>
                            <a:lnTo>
                              <a:pt x="264" y="23"/>
                            </a:lnTo>
                            <a:lnTo>
                              <a:pt x="252" y="12"/>
                            </a:lnTo>
                            <a:lnTo>
                              <a:pt x="239" y="6"/>
                            </a:lnTo>
                            <a:lnTo>
                              <a:pt x="227" y="2"/>
                            </a:lnTo>
                            <a:lnTo>
                              <a:pt x="208" y="2"/>
                            </a:lnTo>
                            <a:lnTo>
                              <a:pt x="201" y="2"/>
                            </a:lnTo>
                            <a:lnTo>
                              <a:pt x="178" y="0"/>
                            </a:lnTo>
                            <a:lnTo>
                              <a:pt x="147" y="0"/>
                            </a:lnTo>
                            <a:lnTo>
                              <a:pt x="118" y="8"/>
                            </a:lnTo>
                            <a:lnTo>
                              <a:pt x="94" y="17"/>
                            </a:lnTo>
                            <a:lnTo>
                              <a:pt x="72" y="24"/>
                            </a:lnTo>
                            <a:lnTo>
                              <a:pt x="55" y="32"/>
                            </a:lnTo>
                            <a:lnTo>
                              <a:pt x="43" y="41"/>
                            </a:lnTo>
                            <a:lnTo>
                              <a:pt x="33" y="50"/>
                            </a:lnTo>
                            <a:lnTo>
                              <a:pt x="22" y="62"/>
                            </a:lnTo>
                            <a:lnTo>
                              <a:pt x="12" y="77"/>
                            </a:lnTo>
                            <a:lnTo>
                              <a:pt x="4" y="89"/>
                            </a:lnTo>
                            <a:lnTo>
                              <a:pt x="0" y="105"/>
                            </a:lnTo>
                            <a:lnTo>
                              <a:pt x="0" y="128"/>
                            </a:lnTo>
                            <a:lnTo>
                              <a:pt x="0" y="149"/>
                            </a:lnTo>
                            <a:lnTo>
                              <a:pt x="3" y="170"/>
                            </a:lnTo>
                            <a:lnTo>
                              <a:pt x="3" y="195"/>
                            </a:lnTo>
                            <a:lnTo>
                              <a:pt x="4" y="215"/>
                            </a:lnTo>
                            <a:lnTo>
                              <a:pt x="9" y="228"/>
                            </a:lnTo>
                            <a:lnTo>
                              <a:pt x="19" y="25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29" name="Freeform 54"/>
                      <p:cNvSpPr>
                        <a:spLocks/>
                      </p:cNvSpPr>
                      <p:nvPr/>
                    </p:nvSpPr>
                    <p:spPr bwMode="auto">
                      <a:xfrm>
                        <a:off x="2684" y="2418"/>
                        <a:ext cx="209" cy="264"/>
                      </a:xfrm>
                      <a:custGeom>
                        <a:avLst/>
                        <a:gdLst>
                          <a:gd name="T0" fmla="*/ 141 w 209"/>
                          <a:gd name="T1" fmla="*/ 2 h 264"/>
                          <a:gd name="T2" fmla="*/ 164 w 209"/>
                          <a:gd name="T3" fmla="*/ 0 h 264"/>
                          <a:gd name="T4" fmla="*/ 188 w 209"/>
                          <a:gd name="T5" fmla="*/ 6 h 264"/>
                          <a:gd name="T6" fmla="*/ 202 w 209"/>
                          <a:gd name="T7" fmla="*/ 28 h 264"/>
                          <a:gd name="T8" fmla="*/ 209 w 209"/>
                          <a:gd name="T9" fmla="*/ 47 h 264"/>
                          <a:gd name="T10" fmla="*/ 198 w 209"/>
                          <a:gd name="T11" fmla="*/ 72 h 264"/>
                          <a:gd name="T12" fmla="*/ 180 w 209"/>
                          <a:gd name="T13" fmla="*/ 94 h 264"/>
                          <a:gd name="T14" fmla="*/ 159 w 209"/>
                          <a:gd name="T15" fmla="*/ 110 h 264"/>
                          <a:gd name="T16" fmla="*/ 129 w 209"/>
                          <a:gd name="T17" fmla="*/ 120 h 264"/>
                          <a:gd name="T18" fmla="*/ 105 w 209"/>
                          <a:gd name="T19" fmla="*/ 129 h 264"/>
                          <a:gd name="T20" fmla="*/ 90 w 209"/>
                          <a:gd name="T21" fmla="*/ 132 h 264"/>
                          <a:gd name="T22" fmla="*/ 101 w 209"/>
                          <a:gd name="T23" fmla="*/ 135 h 264"/>
                          <a:gd name="T24" fmla="*/ 80 w 209"/>
                          <a:gd name="T25" fmla="*/ 144 h 264"/>
                          <a:gd name="T26" fmla="*/ 51 w 209"/>
                          <a:gd name="T27" fmla="*/ 144 h 264"/>
                          <a:gd name="T28" fmla="*/ 54 w 209"/>
                          <a:gd name="T29" fmla="*/ 164 h 264"/>
                          <a:gd name="T30" fmla="*/ 58 w 209"/>
                          <a:gd name="T31" fmla="*/ 198 h 264"/>
                          <a:gd name="T32" fmla="*/ 61 w 209"/>
                          <a:gd name="T33" fmla="*/ 227 h 264"/>
                          <a:gd name="T34" fmla="*/ 51 w 209"/>
                          <a:gd name="T35" fmla="*/ 262 h 264"/>
                          <a:gd name="T36" fmla="*/ 40 w 209"/>
                          <a:gd name="T37" fmla="*/ 257 h 264"/>
                          <a:gd name="T38" fmla="*/ 6 w 209"/>
                          <a:gd name="T39" fmla="*/ 229 h 264"/>
                          <a:gd name="T40" fmla="*/ 17 w 209"/>
                          <a:gd name="T41" fmla="*/ 209 h 264"/>
                          <a:gd name="T42" fmla="*/ 15 w 209"/>
                          <a:gd name="T43" fmla="*/ 185 h 264"/>
                          <a:gd name="T44" fmla="*/ 18 w 209"/>
                          <a:gd name="T45" fmla="*/ 182 h 264"/>
                          <a:gd name="T46" fmla="*/ 20 w 209"/>
                          <a:gd name="T47" fmla="*/ 165 h 264"/>
                          <a:gd name="T48" fmla="*/ 0 w 209"/>
                          <a:gd name="T49" fmla="*/ 122 h 264"/>
                          <a:gd name="T50" fmla="*/ 3 w 209"/>
                          <a:gd name="T51" fmla="*/ 115 h 264"/>
                          <a:gd name="T52" fmla="*/ 32 w 209"/>
                          <a:gd name="T53" fmla="*/ 113 h 264"/>
                          <a:gd name="T54" fmla="*/ 38 w 209"/>
                          <a:gd name="T55" fmla="*/ 100 h 264"/>
                          <a:gd name="T56" fmla="*/ 12 w 209"/>
                          <a:gd name="T57" fmla="*/ 83 h 264"/>
                          <a:gd name="T58" fmla="*/ 52 w 209"/>
                          <a:gd name="T59" fmla="*/ 94 h 264"/>
                          <a:gd name="T60" fmla="*/ 84 w 209"/>
                          <a:gd name="T61" fmla="*/ 97 h 264"/>
                          <a:gd name="T62" fmla="*/ 107 w 209"/>
                          <a:gd name="T63" fmla="*/ 93 h 264"/>
                          <a:gd name="T64" fmla="*/ 122 w 209"/>
                          <a:gd name="T65" fmla="*/ 83 h 264"/>
                          <a:gd name="T66" fmla="*/ 89 w 209"/>
                          <a:gd name="T67" fmla="*/ 78 h 264"/>
                          <a:gd name="T68" fmla="*/ 53 w 209"/>
                          <a:gd name="T69" fmla="*/ 78 h 264"/>
                          <a:gd name="T70" fmla="*/ 50 w 209"/>
                          <a:gd name="T71" fmla="*/ 72 h 264"/>
                          <a:gd name="T72" fmla="*/ 24 w 209"/>
                          <a:gd name="T73" fmla="*/ 68 h 264"/>
                          <a:gd name="T74" fmla="*/ 33 w 209"/>
                          <a:gd name="T75" fmla="*/ 63 h 264"/>
                          <a:gd name="T76" fmla="*/ 54 w 209"/>
                          <a:gd name="T77" fmla="*/ 56 h 264"/>
                          <a:gd name="T78" fmla="*/ 48 w 209"/>
                          <a:gd name="T79" fmla="*/ 54 h 264"/>
                          <a:gd name="T80" fmla="*/ 57 w 209"/>
                          <a:gd name="T81" fmla="*/ 41 h 264"/>
                          <a:gd name="T82" fmla="*/ 66 w 209"/>
                          <a:gd name="T83" fmla="*/ 38 h 264"/>
                          <a:gd name="T84" fmla="*/ 97 w 209"/>
                          <a:gd name="T85" fmla="*/ 44 h 264"/>
                          <a:gd name="T86" fmla="*/ 120 w 209"/>
                          <a:gd name="T87" fmla="*/ 45 h 264"/>
                          <a:gd name="T88" fmla="*/ 140 w 209"/>
                          <a:gd name="T89" fmla="*/ 40 h 264"/>
                          <a:gd name="T90" fmla="*/ 153 w 209"/>
                          <a:gd name="T91" fmla="*/ 33 h 264"/>
                          <a:gd name="T92" fmla="*/ 127 w 209"/>
                          <a:gd name="T93" fmla="*/ 31 h 264"/>
                          <a:gd name="T94" fmla="*/ 134 w 209"/>
                          <a:gd name="T95" fmla="*/ 27 h 264"/>
                          <a:gd name="T96" fmla="*/ 158 w 209"/>
                          <a:gd name="T97" fmla="*/ 22 h 264"/>
                          <a:gd name="T98" fmla="*/ 153 w 209"/>
                          <a:gd name="T99" fmla="*/ 18 h 264"/>
                          <a:gd name="T100" fmla="*/ 165 w 209"/>
                          <a:gd name="T101" fmla="*/ 8 h 264"/>
                          <a:gd name="T102" fmla="*/ 138 w 209"/>
                          <a:gd name="T103" fmla="*/ 9 h 2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264"/>
                          <a:gd name="T158" fmla="*/ 209 w 209"/>
                          <a:gd name="T159" fmla="*/ 264 h 2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264">
                            <a:moveTo>
                              <a:pt x="129" y="8"/>
                            </a:moveTo>
                            <a:lnTo>
                              <a:pt x="141" y="2"/>
                            </a:lnTo>
                            <a:lnTo>
                              <a:pt x="153" y="0"/>
                            </a:lnTo>
                            <a:lnTo>
                              <a:pt x="164" y="0"/>
                            </a:lnTo>
                            <a:lnTo>
                              <a:pt x="180" y="3"/>
                            </a:lnTo>
                            <a:lnTo>
                              <a:pt x="188" y="6"/>
                            </a:lnTo>
                            <a:lnTo>
                              <a:pt x="195" y="15"/>
                            </a:lnTo>
                            <a:lnTo>
                              <a:pt x="202" y="28"/>
                            </a:lnTo>
                            <a:lnTo>
                              <a:pt x="209" y="37"/>
                            </a:lnTo>
                            <a:lnTo>
                              <a:pt x="209" y="47"/>
                            </a:lnTo>
                            <a:lnTo>
                              <a:pt x="208" y="58"/>
                            </a:lnTo>
                            <a:lnTo>
                              <a:pt x="198" y="72"/>
                            </a:lnTo>
                            <a:lnTo>
                              <a:pt x="190" y="84"/>
                            </a:lnTo>
                            <a:lnTo>
                              <a:pt x="180" y="94"/>
                            </a:lnTo>
                            <a:lnTo>
                              <a:pt x="168" y="103"/>
                            </a:lnTo>
                            <a:lnTo>
                              <a:pt x="159" y="110"/>
                            </a:lnTo>
                            <a:lnTo>
                              <a:pt x="144" y="114"/>
                            </a:lnTo>
                            <a:lnTo>
                              <a:pt x="129" y="120"/>
                            </a:lnTo>
                            <a:lnTo>
                              <a:pt x="116" y="125"/>
                            </a:lnTo>
                            <a:lnTo>
                              <a:pt x="105" y="129"/>
                            </a:lnTo>
                            <a:lnTo>
                              <a:pt x="96" y="129"/>
                            </a:lnTo>
                            <a:lnTo>
                              <a:pt x="90" y="132"/>
                            </a:lnTo>
                            <a:lnTo>
                              <a:pt x="87" y="135"/>
                            </a:lnTo>
                            <a:lnTo>
                              <a:pt x="101" y="135"/>
                            </a:lnTo>
                            <a:lnTo>
                              <a:pt x="92" y="140"/>
                            </a:lnTo>
                            <a:lnTo>
                              <a:pt x="80" y="144"/>
                            </a:lnTo>
                            <a:lnTo>
                              <a:pt x="63" y="144"/>
                            </a:lnTo>
                            <a:lnTo>
                              <a:pt x="51" y="144"/>
                            </a:lnTo>
                            <a:lnTo>
                              <a:pt x="47" y="147"/>
                            </a:lnTo>
                            <a:lnTo>
                              <a:pt x="54" y="164"/>
                            </a:lnTo>
                            <a:lnTo>
                              <a:pt x="58" y="182"/>
                            </a:lnTo>
                            <a:lnTo>
                              <a:pt x="58" y="198"/>
                            </a:lnTo>
                            <a:lnTo>
                              <a:pt x="58" y="215"/>
                            </a:lnTo>
                            <a:lnTo>
                              <a:pt x="61" y="227"/>
                            </a:lnTo>
                            <a:lnTo>
                              <a:pt x="57" y="243"/>
                            </a:lnTo>
                            <a:lnTo>
                              <a:pt x="51" y="262"/>
                            </a:lnTo>
                            <a:lnTo>
                              <a:pt x="45" y="264"/>
                            </a:lnTo>
                            <a:lnTo>
                              <a:pt x="40" y="257"/>
                            </a:lnTo>
                            <a:lnTo>
                              <a:pt x="23" y="239"/>
                            </a:lnTo>
                            <a:lnTo>
                              <a:pt x="6" y="229"/>
                            </a:lnTo>
                            <a:lnTo>
                              <a:pt x="25" y="229"/>
                            </a:lnTo>
                            <a:lnTo>
                              <a:pt x="17" y="209"/>
                            </a:lnTo>
                            <a:lnTo>
                              <a:pt x="7" y="200"/>
                            </a:lnTo>
                            <a:lnTo>
                              <a:pt x="15" y="185"/>
                            </a:lnTo>
                            <a:lnTo>
                              <a:pt x="10" y="180"/>
                            </a:lnTo>
                            <a:lnTo>
                              <a:pt x="18" y="182"/>
                            </a:lnTo>
                            <a:lnTo>
                              <a:pt x="9" y="164"/>
                            </a:lnTo>
                            <a:lnTo>
                              <a:pt x="20" y="165"/>
                            </a:lnTo>
                            <a:lnTo>
                              <a:pt x="2" y="142"/>
                            </a:lnTo>
                            <a:lnTo>
                              <a:pt x="0" y="122"/>
                            </a:lnTo>
                            <a:lnTo>
                              <a:pt x="9" y="129"/>
                            </a:lnTo>
                            <a:lnTo>
                              <a:pt x="3" y="115"/>
                            </a:lnTo>
                            <a:lnTo>
                              <a:pt x="24" y="117"/>
                            </a:lnTo>
                            <a:lnTo>
                              <a:pt x="32" y="113"/>
                            </a:lnTo>
                            <a:lnTo>
                              <a:pt x="23" y="102"/>
                            </a:lnTo>
                            <a:lnTo>
                              <a:pt x="38" y="100"/>
                            </a:lnTo>
                            <a:lnTo>
                              <a:pt x="24" y="92"/>
                            </a:lnTo>
                            <a:lnTo>
                              <a:pt x="12" y="83"/>
                            </a:lnTo>
                            <a:lnTo>
                              <a:pt x="36" y="90"/>
                            </a:lnTo>
                            <a:lnTo>
                              <a:pt x="52" y="94"/>
                            </a:lnTo>
                            <a:lnTo>
                              <a:pt x="66" y="95"/>
                            </a:lnTo>
                            <a:lnTo>
                              <a:pt x="84" y="97"/>
                            </a:lnTo>
                            <a:lnTo>
                              <a:pt x="101" y="96"/>
                            </a:lnTo>
                            <a:lnTo>
                              <a:pt x="107" y="93"/>
                            </a:lnTo>
                            <a:lnTo>
                              <a:pt x="102" y="86"/>
                            </a:lnTo>
                            <a:lnTo>
                              <a:pt x="122" y="83"/>
                            </a:lnTo>
                            <a:lnTo>
                              <a:pt x="105" y="80"/>
                            </a:lnTo>
                            <a:lnTo>
                              <a:pt x="89" y="78"/>
                            </a:lnTo>
                            <a:lnTo>
                              <a:pt x="71" y="78"/>
                            </a:lnTo>
                            <a:lnTo>
                              <a:pt x="53" y="78"/>
                            </a:lnTo>
                            <a:lnTo>
                              <a:pt x="66" y="68"/>
                            </a:lnTo>
                            <a:lnTo>
                              <a:pt x="50" y="72"/>
                            </a:lnTo>
                            <a:lnTo>
                              <a:pt x="36" y="70"/>
                            </a:lnTo>
                            <a:lnTo>
                              <a:pt x="24" y="68"/>
                            </a:lnTo>
                            <a:lnTo>
                              <a:pt x="17" y="67"/>
                            </a:lnTo>
                            <a:lnTo>
                              <a:pt x="33" y="63"/>
                            </a:lnTo>
                            <a:lnTo>
                              <a:pt x="45" y="60"/>
                            </a:lnTo>
                            <a:lnTo>
                              <a:pt x="54" y="56"/>
                            </a:lnTo>
                            <a:lnTo>
                              <a:pt x="59" y="54"/>
                            </a:lnTo>
                            <a:lnTo>
                              <a:pt x="48" y="54"/>
                            </a:lnTo>
                            <a:lnTo>
                              <a:pt x="68" y="44"/>
                            </a:lnTo>
                            <a:lnTo>
                              <a:pt x="57" y="41"/>
                            </a:lnTo>
                            <a:lnTo>
                              <a:pt x="48" y="41"/>
                            </a:lnTo>
                            <a:lnTo>
                              <a:pt x="66" y="38"/>
                            </a:lnTo>
                            <a:lnTo>
                              <a:pt x="87" y="40"/>
                            </a:lnTo>
                            <a:lnTo>
                              <a:pt x="97" y="44"/>
                            </a:lnTo>
                            <a:lnTo>
                              <a:pt x="109" y="45"/>
                            </a:lnTo>
                            <a:lnTo>
                              <a:pt x="120" y="45"/>
                            </a:lnTo>
                            <a:lnTo>
                              <a:pt x="132" y="44"/>
                            </a:lnTo>
                            <a:lnTo>
                              <a:pt x="140" y="40"/>
                            </a:lnTo>
                            <a:lnTo>
                              <a:pt x="148" y="36"/>
                            </a:lnTo>
                            <a:lnTo>
                              <a:pt x="153" y="33"/>
                            </a:lnTo>
                            <a:lnTo>
                              <a:pt x="141" y="33"/>
                            </a:lnTo>
                            <a:lnTo>
                              <a:pt x="127" y="31"/>
                            </a:lnTo>
                            <a:lnTo>
                              <a:pt x="108" y="30"/>
                            </a:lnTo>
                            <a:lnTo>
                              <a:pt x="134" y="27"/>
                            </a:lnTo>
                            <a:lnTo>
                              <a:pt x="148" y="24"/>
                            </a:lnTo>
                            <a:lnTo>
                              <a:pt x="158" y="22"/>
                            </a:lnTo>
                            <a:lnTo>
                              <a:pt x="165" y="17"/>
                            </a:lnTo>
                            <a:lnTo>
                              <a:pt x="153" y="18"/>
                            </a:lnTo>
                            <a:lnTo>
                              <a:pt x="159" y="10"/>
                            </a:lnTo>
                            <a:lnTo>
                              <a:pt x="165" y="8"/>
                            </a:lnTo>
                            <a:lnTo>
                              <a:pt x="150" y="8"/>
                            </a:lnTo>
                            <a:lnTo>
                              <a:pt x="138" y="9"/>
                            </a:lnTo>
                            <a:lnTo>
                              <a:pt x="129" y="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827" name="Freeform 56"/>
                    <p:cNvSpPr>
                      <a:spLocks/>
                    </p:cNvSpPr>
                    <p:nvPr/>
                  </p:nvSpPr>
                  <p:spPr bwMode="auto">
                    <a:xfrm>
                      <a:off x="2896" y="2416"/>
                      <a:ext cx="58" cy="68"/>
                    </a:xfrm>
                    <a:custGeom>
                      <a:avLst/>
                      <a:gdLst>
                        <a:gd name="T0" fmla="*/ 0 w 58"/>
                        <a:gd name="T1" fmla="*/ 0 h 68"/>
                        <a:gd name="T2" fmla="*/ 12 w 58"/>
                        <a:gd name="T3" fmla="*/ 14 h 68"/>
                        <a:gd name="T4" fmla="*/ 19 w 58"/>
                        <a:gd name="T5" fmla="*/ 19 h 68"/>
                        <a:gd name="T6" fmla="*/ 27 w 58"/>
                        <a:gd name="T7" fmla="*/ 26 h 68"/>
                        <a:gd name="T8" fmla="*/ 36 w 58"/>
                        <a:gd name="T9" fmla="*/ 30 h 68"/>
                        <a:gd name="T10" fmla="*/ 47 w 58"/>
                        <a:gd name="T11" fmla="*/ 35 h 68"/>
                        <a:gd name="T12" fmla="*/ 33 w 58"/>
                        <a:gd name="T13" fmla="*/ 32 h 68"/>
                        <a:gd name="T14" fmla="*/ 23 w 58"/>
                        <a:gd name="T15" fmla="*/ 29 h 68"/>
                        <a:gd name="T16" fmla="*/ 19 w 58"/>
                        <a:gd name="T17" fmla="*/ 31 h 68"/>
                        <a:gd name="T18" fmla="*/ 26 w 58"/>
                        <a:gd name="T19" fmla="*/ 40 h 68"/>
                        <a:gd name="T20" fmla="*/ 31 w 58"/>
                        <a:gd name="T21" fmla="*/ 50 h 68"/>
                        <a:gd name="T22" fmla="*/ 43 w 58"/>
                        <a:gd name="T23" fmla="*/ 57 h 68"/>
                        <a:gd name="T24" fmla="*/ 58 w 58"/>
                        <a:gd name="T25" fmla="*/ 68 h 68"/>
                        <a:gd name="T26" fmla="*/ 38 w 58"/>
                        <a:gd name="T27" fmla="*/ 58 h 68"/>
                        <a:gd name="T28" fmla="*/ 27 w 58"/>
                        <a:gd name="T29" fmla="*/ 52 h 68"/>
                        <a:gd name="T30" fmla="*/ 16 w 58"/>
                        <a:gd name="T31" fmla="*/ 48 h 68"/>
                        <a:gd name="T32" fmla="*/ 9 w 58"/>
                        <a:gd name="T33" fmla="*/ 39 h 68"/>
                        <a:gd name="T34" fmla="*/ 9 w 58"/>
                        <a:gd name="T35" fmla="*/ 27 h 68"/>
                        <a:gd name="T36" fmla="*/ 3 w 58"/>
                        <a:gd name="T37" fmla="*/ 16 h 68"/>
                        <a:gd name="T38" fmla="*/ 0 w 58"/>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68"/>
                        <a:gd name="T62" fmla="*/ 58 w 58"/>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68">
                          <a:moveTo>
                            <a:pt x="0" y="0"/>
                          </a:moveTo>
                          <a:lnTo>
                            <a:pt x="12" y="14"/>
                          </a:lnTo>
                          <a:lnTo>
                            <a:pt x="19" y="19"/>
                          </a:lnTo>
                          <a:lnTo>
                            <a:pt x="27" y="26"/>
                          </a:lnTo>
                          <a:lnTo>
                            <a:pt x="36" y="30"/>
                          </a:lnTo>
                          <a:lnTo>
                            <a:pt x="47" y="35"/>
                          </a:lnTo>
                          <a:lnTo>
                            <a:pt x="33" y="32"/>
                          </a:lnTo>
                          <a:lnTo>
                            <a:pt x="23" y="29"/>
                          </a:lnTo>
                          <a:lnTo>
                            <a:pt x="19" y="31"/>
                          </a:lnTo>
                          <a:lnTo>
                            <a:pt x="26" y="40"/>
                          </a:lnTo>
                          <a:lnTo>
                            <a:pt x="31" y="50"/>
                          </a:lnTo>
                          <a:lnTo>
                            <a:pt x="43" y="57"/>
                          </a:lnTo>
                          <a:lnTo>
                            <a:pt x="58" y="68"/>
                          </a:lnTo>
                          <a:lnTo>
                            <a:pt x="38" y="58"/>
                          </a:lnTo>
                          <a:lnTo>
                            <a:pt x="27" y="52"/>
                          </a:lnTo>
                          <a:lnTo>
                            <a:pt x="16" y="48"/>
                          </a:lnTo>
                          <a:lnTo>
                            <a:pt x="9" y="39"/>
                          </a:lnTo>
                          <a:lnTo>
                            <a:pt x="9" y="27"/>
                          </a:lnTo>
                          <a:lnTo>
                            <a:pt x="3" y="16"/>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grpSp>
        <p:sp>
          <p:nvSpPr>
            <p:cNvPr id="32774" name="Freeform 61"/>
            <p:cNvSpPr>
              <a:spLocks/>
            </p:cNvSpPr>
            <p:nvPr/>
          </p:nvSpPr>
          <p:spPr bwMode="auto">
            <a:xfrm>
              <a:off x="1872" y="3423"/>
              <a:ext cx="2851" cy="657"/>
            </a:xfrm>
            <a:custGeom>
              <a:avLst/>
              <a:gdLst>
                <a:gd name="T0" fmla="*/ 5 w 3666"/>
                <a:gd name="T1" fmla="*/ 0 h 652"/>
                <a:gd name="T2" fmla="*/ 0 w 3666"/>
                <a:gd name="T3" fmla="*/ 746 h 652"/>
                <a:gd name="T4" fmla="*/ 40 w 3666"/>
                <a:gd name="T5" fmla="*/ 746 h 652"/>
                <a:gd name="T6" fmla="*/ 37 w 3666"/>
                <a:gd name="T7" fmla="*/ 0 h 652"/>
                <a:gd name="T8" fmla="*/ 5 w 3666"/>
                <a:gd name="T9" fmla="*/ 0 h 652"/>
                <a:gd name="T10" fmla="*/ 0 60000 65536"/>
                <a:gd name="T11" fmla="*/ 0 60000 65536"/>
                <a:gd name="T12" fmla="*/ 0 60000 65536"/>
                <a:gd name="T13" fmla="*/ 0 60000 65536"/>
                <a:gd name="T14" fmla="*/ 0 60000 65536"/>
                <a:gd name="T15" fmla="*/ 0 w 3666"/>
                <a:gd name="T16" fmla="*/ 0 h 652"/>
                <a:gd name="T17" fmla="*/ 3666 w 3666"/>
                <a:gd name="T18" fmla="*/ 652 h 652"/>
              </a:gdLst>
              <a:ahLst/>
              <a:cxnLst>
                <a:cxn ang="T10">
                  <a:pos x="T0" y="T1"/>
                </a:cxn>
                <a:cxn ang="T11">
                  <a:pos x="T2" y="T3"/>
                </a:cxn>
                <a:cxn ang="T12">
                  <a:pos x="T4" y="T5"/>
                </a:cxn>
                <a:cxn ang="T13">
                  <a:pos x="T6" y="T7"/>
                </a:cxn>
                <a:cxn ang="T14">
                  <a:pos x="T8" y="T9"/>
                </a:cxn>
              </a:cxnLst>
              <a:rect l="T15" t="T16" r="T17" b="T18"/>
              <a:pathLst>
                <a:path w="3666" h="652">
                  <a:moveTo>
                    <a:pt x="464" y="0"/>
                  </a:moveTo>
                  <a:lnTo>
                    <a:pt x="0" y="652"/>
                  </a:lnTo>
                  <a:lnTo>
                    <a:pt x="3666" y="652"/>
                  </a:lnTo>
                  <a:lnTo>
                    <a:pt x="3335" y="0"/>
                  </a:lnTo>
                  <a:lnTo>
                    <a:pt x="464"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775" name="Group 66"/>
            <p:cNvGrpSpPr>
              <a:grpSpLocks/>
            </p:cNvGrpSpPr>
            <p:nvPr/>
          </p:nvGrpSpPr>
          <p:grpSpPr bwMode="auto">
            <a:xfrm>
              <a:off x="2342" y="3266"/>
              <a:ext cx="177" cy="182"/>
              <a:chOff x="2342" y="3266"/>
              <a:chExt cx="177" cy="182"/>
            </a:xfrm>
          </p:grpSpPr>
          <p:sp>
            <p:nvSpPr>
              <p:cNvPr id="32815" name="Freeform 62"/>
              <p:cNvSpPr>
                <a:spLocks/>
              </p:cNvSpPr>
              <p:nvPr/>
            </p:nvSpPr>
            <p:spPr bwMode="auto">
              <a:xfrm>
                <a:off x="2342" y="3266"/>
                <a:ext cx="176" cy="182"/>
              </a:xfrm>
              <a:custGeom>
                <a:avLst/>
                <a:gdLst>
                  <a:gd name="T0" fmla="*/ 29 w 176"/>
                  <a:gd name="T1" fmla="*/ 28 h 182"/>
                  <a:gd name="T2" fmla="*/ 55 w 176"/>
                  <a:gd name="T3" fmla="*/ 4 h 182"/>
                  <a:gd name="T4" fmla="*/ 70 w 176"/>
                  <a:gd name="T5" fmla="*/ 0 h 182"/>
                  <a:gd name="T6" fmla="*/ 101 w 176"/>
                  <a:gd name="T7" fmla="*/ 4 h 182"/>
                  <a:gd name="T8" fmla="*/ 133 w 176"/>
                  <a:gd name="T9" fmla="*/ 9 h 182"/>
                  <a:gd name="T10" fmla="*/ 154 w 176"/>
                  <a:gd name="T11" fmla="*/ 14 h 182"/>
                  <a:gd name="T12" fmla="*/ 161 w 176"/>
                  <a:gd name="T13" fmla="*/ 19 h 182"/>
                  <a:gd name="T14" fmla="*/ 165 w 176"/>
                  <a:gd name="T15" fmla="*/ 30 h 182"/>
                  <a:gd name="T16" fmla="*/ 166 w 176"/>
                  <a:gd name="T17" fmla="*/ 37 h 182"/>
                  <a:gd name="T18" fmla="*/ 161 w 176"/>
                  <a:gd name="T19" fmla="*/ 44 h 182"/>
                  <a:gd name="T20" fmla="*/ 167 w 176"/>
                  <a:gd name="T21" fmla="*/ 51 h 182"/>
                  <a:gd name="T22" fmla="*/ 170 w 176"/>
                  <a:gd name="T23" fmla="*/ 61 h 182"/>
                  <a:gd name="T24" fmla="*/ 168 w 176"/>
                  <a:gd name="T25" fmla="*/ 67 h 182"/>
                  <a:gd name="T26" fmla="*/ 173 w 176"/>
                  <a:gd name="T27" fmla="*/ 74 h 182"/>
                  <a:gd name="T28" fmla="*/ 175 w 176"/>
                  <a:gd name="T29" fmla="*/ 82 h 182"/>
                  <a:gd name="T30" fmla="*/ 174 w 176"/>
                  <a:gd name="T31" fmla="*/ 91 h 182"/>
                  <a:gd name="T32" fmla="*/ 168 w 176"/>
                  <a:gd name="T33" fmla="*/ 101 h 182"/>
                  <a:gd name="T34" fmla="*/ 173 w 176"/>
                  <a:gd name="T35" fmla="*/ 111 h 182"/>
                  <a:gd name="T36" fmla="*/ 176 w 176"/>
                  <a:gd name="T37" fmla="*/ 123 h 182"/>
                  <a:gd name="T38" fmla="*/ 172 w 176"/>
                  <a:gd name="T39" fmla="*/ 135 h 182"/>
                  <a:gd name="T40" fmla="*/ 165 w 176"/>
                  <a:gd name="T41" fmla="*/ 141 h 182"/>
                  <a:gd name="T42" fmla="*/ 165 w 176"/>
                  <a:gd name="T43" fmla="*/ 161 h 182"/>
                  <a:gd name="T44" fmla="*/ 158 w 176"/>
                  <a:gd name="T45" fmla="*/ 172 h 182"/>
                  <a:gd name="T46" fmla="*/ 143 w 176"/>
                  <a:gd name="T47" fmla="*/ 177 h 182"/>
                  <a:gd name="T48" fmla="*/ 78 w 176"/>
                  <a:gd name="T49" fmla="*/ 182 h 182"/>
                  <a:gd name="T50" fmla="*/ 46 w 176"/>
                  <a:gd name="T51" fmla="*/ 170 h 182"/>
                  <a:gd name="T52" fmla="*/ 7 w 176"/>
                  <a:gd name="T53" fmla="*/ 126 h 182"/>
                  <a:gd name="T54" fmla="*/ 1 w 176"/>
                  <a:gd name="T55" fmla="*/ 107 h 182"/>
                  <a:gd name="T56" fmla="*/ 0 w 176"/>
                  <a:gd name="T57" fmla="*/ 92 h 182"/>
                  <a:gd name="T58" fmla="*/ 2 w 176"/>
                  <a:gd name="T59" fmla="*/ 78 h 182"/>
                  <a:gd name="T60" fmla="*/ 8 w 176"/>
                  <a:gd name="T61" fmla="*/ 56 h 182"/>
                  <a:gd name="T62" fmla="*/ 15 w 176"/>
                  <a:gd name="T63" fmla="*/ 45 h 182"/>
                  <a:gd name="T64" fmla="*/ 29 w 176"/>
                  <a:gd name="T65" fmla="*/ 28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182"/>
                  <a:gd name="T101" fmla="*/ 176 w 176"/>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182">
                    <a:moveTo>
                      <a:pt x="29" y="28"/>
                    </a:moveTo>
                    <a:lnTo>
                      <a:pt x="55" y="4"/>
                    </a:lnTo>
                    <a:lnTo>
                      <a:pt x="70" y="0"/>
                    </a:lnTo>
                    <a:lnTo>
                      <a:pt x="101" y="4"/>
                    </a:lnTo>
                    <a:lnTo>
                      <a:pt x="133" y="9"/>
                    </a:lnTo>
                    <a:lnTo>
                      <a:pt x="154" y="14"/>
                    </a:lnTo>
                    <a:lnTo>
                      <a:pt x="161" y="19"/>
                    </a:lnTo>
                    <a:lnTo>
                      <a:pt x="165" y="30"/>
                    </a:lnTo>
                    <a:lnTo>
                      <a:pt x="166" y="37"/>
                    </a:lnTo>
                    <a:lnTo>
                      <a:pt x="161" y="44"/>
                    </a:lnTo>
                    <a:lnTo>
                      <a:pt x="167" y="51"/>
                    </a:lnTo>
                    <a:lnTo>
                      <a:pt x="170" y="61"/>
                    </a:lnTo>
                    <a:lnTo>
                      <a:pt x="168" y="67"/>
                    </a:lnTo>
                    <a:lnTo>
                      <a:pt x="173" y="74"/>
                    </a:lnTo>
                    <a:lnTo>
                      <a:pt x="175" y="82"/>
                    </a:lnTo>
                    <a:lnTo>
                      <a:pt x="174" y="91"/>
                    </a:lnTo>
                    <a:lnTo>
                      <a:pt x="168" y="101"/>
                    </a:lnTo>
                    <a:lnTo>
                      <a:pt x="173" y="111"/>
                    </a:lnTo>
                    <a:lnTo>
                      <a:pt x="176" y="123"/>
                    </a:lnTo>
                    <a:lnTo>
                      <a:pt x="172" y="135"/>
                    </a:lnTo>
                    <a:lnTo>
                      <a:pt x="165" y="141"/>
                    </a:lnTo>
                    <a:lnTo>
                      <a:pt x="165" y="161"/>
                    </a:lnTo>
                    <a:lnTo>
                      <a:pt x="158" y="172"/>
                    </a:lnTo>
                    <a:lnTo>
                      <a:pt x="143" y="177"/>
                    </a:lnTo>
                    <a:lnTo>
                      <a:pt x="78" y="182"/>
                    </a:lnTo>
                    <a:lnTo>
                      <a:pt x="46" y="170"/>
                    </a:lnTo>
                    <a:lnTo>
                      <a:pt x="7" y="126"/>
                    </a:lnTo>
                    <a:lnTo>
                      <a:pt x="1" y="107"/>
                    </a:lnTo>
                    <a:lnTo>
                      <a:pt x="0" y="92"/>
                    </a:lnTo>
                    <a:lnTo>
                      <a:pt x="2" y="78"/>
                    </a:lnTo>
                    <a:lnTo>
                      <a:pt x="8" y="56"/>
                    </a:lnTo>
                    <a:lnTo>
                      <a:pt x="15" y="45"/>
                    </a:lnTo>
                    <a:lnTo>
                      <a:pt x="29" y="2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16" name="Group 65"/>
              <p:cNvGrpSpPr>
                <a:grpSpLocks/>
              </p:cNvGrpSpPr>
              <p:nvPr/>
            </p:nvGrpSpPr>
            <p:grpSpPr bwMode="auto">
              <a:xfrm>
                <a:off x="2386" y="3289"/>
                <a:ext cx="133" cy="159"/>
                <a:chOff x="2386" y="3289"/>
                <a:chExt cx="133" cy="159"/>
              </a:xfrm>
            </p:grpSpPr>
            <p:sp>
              <p:nvSpPr>
                <p:cNvPr id="32817" name="Freeform 63"/>
                <p:cNvSpPr>
                  <a:spLocks/>
                </p:cNvSpPr>
                <p:nvPr/>
              </p:nvSpPr>
              <p:spPr bwMode="auto">
                <a:xfrm>
                  <a:off x="2386" y="3326"/>
                  <a:ext cx="133" cy="122"/>
                </a:xfrm>
                <a:custGeom>
                  <a:avLst/>
                  <a:gdLst>
                    <a:gd name="T0" fmla="*/ 55 w 133"/>
                    <a:gd name="T1" fmla="*/ 18 h 122"/>
                    <a:gd name="T2" fmla="*/ 64 w 133"/>
                    <a:gd name="T3" fmla="*/ 0 h 122"/>
                    <a:gd name="T4" fmla="*/ 76 w 133"/>
                    <a:gd name="T5" fmla="*/ 15 h 122"/>
                    <a:gd name="T6" fmla="*/ 97 w 133"/>
                    <a:gd name="T7" fmla="*/ 15 h 122"/>
                    <a:gd name="T8" fmla="*/ 116 w 133"/>
                    <a:gd name="T9" fmla="*/ 7 h 122"/>
                    <a:gd name="T10" fmla="*/ 127 w 133"/>
                    <a:gd name="T11" fmla="*/ 1 h 122"/>
                    <a:gd name="T12" fmla="*/ 130 w 133"/>
                    <a:gd name="T13" fmla="*/ 14 h 122"/>
                    <a:gd name="T14" fmla="*/ 131 w 133"/>
                    <a:gd name="T15" fmla="*/ 31 h 122"/>
                    <a:gd name="T16" fmla="*/ 130 w 133"/>
                    <a:gd name="T17" fmla="*/ 51 h 122"/>
                    <a:gd name="T18" fmla="*/ 129 w 133"/>
                    <a:gd name="T19" fmla="*/ 75 h 122"/>
                    <a:gd name="T20" fmla="*/ 122 w 133"/>
                    <a:gd name="T21" fmla="*/ 101 h 122"/>
                    <a:gd name="T22" fmla="*/ 100 w 133"/>
                    <a:gd name="T23" fmla="*/ 117 h 122"/>
                    <a:gd name="T24" fmla="*/ 3 w 133"/>
                    <a:gd name="T25" fmla="*/ 110 h 122"/>
                    <a:gd name="T26" fmla="*/ 39 w 133"/>
                    <a:gd name="T27" fmla="*/ 119 h 122"/>
                    <a:gd name="T28" fmla="*/ 62 w 133"/>
                    <a:gd name="T29" fmla="*/ 115 h 122"/>
                    <a:gd name="T30" fmla="*/ 66 w 133"/>
                    <a:gd name="T31" fmla="*/ 118 h 122"/>
                    <a:gd name="T32" fmla="*/ 101 w 133"/>
                    <a:gd name="T33" fmla="*/ 115 h 122"/>
                    <a:gd name="T34" fmla="*/ 115 w 133"/>
                    <a:gd name="T35" fmla="*/ 102 h 122"/>
                    <a:gd name="T36" fmla="*/ 120 w 133"/>
                    <a:gd name="T37" fmla="*/ 85 h 122"/>
                    <a:gd name="T38" fmla="*/ 97 w 133"/>
                    <a:gd name="T39" fmla="*/ 90 h 122"/>
                    <a:gd name="T40" fmla="*/ 68 w 133"/>
                    <a:gd name="T41" fmla="*/ 92 h 122"/>
                    <a:gd name="T42" fmla="*/ 45 w 133"/>
                    <a:gd name="T43" fmla="*/ 90 h 122"/>
                    <a:gd name="T44" fmla="*/ 17 w 133"/>
                    <a:gd name="T45" fmla="*/ 81 h 122"/>
                    <a:gd name="T46" fmla="*/ 21 w 133"/>
                    <a:gd name="T47" fmla="*/ 80 h 122"/>
                    <a:gd name="T48" fmla="*/ 42 w 133"/>
                    <a:gd name="T49" fmla="*/ 83 h 122"/>
                    <a:gd name="T50" fmla="*/ 68 w 133"/>
                    <a:gd name="T51" fmla="*/ 86 h 122"/>
                    <a:gd name="T52" fmla="*/ 87 w 133"/>
                    <a:gd name="T53" fmla="*/ 77 h 122"/>
                    <a:gd name="T54" fmla="*/ 95 w 133"/>
                    <a:gd name="T55" fmla="*/ 84 h 122"/>
                    <a:gd name="T56" fmla="*/ 115 w 133"/>
                    <a:gd name="T57" fmla="*/ 82 h 122"/>
                    <a:gd name="T58" fmla="*/ 122 w 133"/>
                    <a:gd name="T59" fmla="*/ 74 h 122"/>
                    <a:gd name="T60" fmla="*/ 127 w 133"/>
                    <a:gd name="T61" fmla="*/ 63 h 122"/>
                    <a:gd name="T62" fmla="*/ 124 w 133"/>
                    <a:gd name="T63" fmla="*/ 52 h 122"/>
                    <a:gd name="T64" fmla="*/ 105 w 133"/>
                    <a:gd name="T65" fmla="*/ 55 h 122"/>
                    <a:gd name="T66" fmla="*/ 80 w 133"/>
                    <a:gd name="T67" fmla="*/ 61 h 122"/>
                    <a:gd name="T68" fmla="*/ 53 w 133"/>
                    <a:gd name="T69" fmla="*/ 63 h 122"/>
                    <a:gd name="T70" fmla="*/ 23 w 133"/>
                    <a:gd name="T71" fmla="*/ 59 h 122"/>
                    <a:gd name="T72" fmla="*/ 0 w 133"/>
                    <a:gd name="T73" fmla="*/ 46 h 122"/>
                    <a:gd name="T74" fmla="*/ 30 w 133"/>
                    <a:gd name="T75" fmla="*/ 56 h 122"/>
                    <a:gd name="T76" fmla="*/ 54 w 133"/>
                    <a:gd name="T77" fmla="*/ 58 h 122"/>
                    <a:gd name="T78" fmla="*/ 72 w 133"/>
                    <a:gd name="T79" fmla="*/ 54 h 122"/>
                    <a:gd name="T80" fmla="*/ 87 w 133"/>
                    <a:gd name="T81" fmla="*/ 42 h 122"/>
                    <a:gd name="T82" fmla="*/ 86 w 133"/>
                    <a:gd name="T83" fmla="*/ 54 h 122"/>
                    <a:gd name="T84" fmla="*/ 101 w 133"/>
                    <a:gd name="T85" fmla="*/ 51 h 122"/>
                    <a:gd name="T86" fmla="*/ 120 w 133"/>
                    <a:gd name="T87" fmla="*/ 41 h 122"/>
                    <a:gd name="T88" fmla="*/ 128 w 133"/>
                    <a:gd name="T89" fmla="*/ 27 h 122"/>
                    <a:gd name="T90" fmla="*/ 126 w 133"/>
                    <a:gd name="T91" fmla="*/ 9 h 122"/>
                    <a:gd name="T92" fmla="*/ 105 w 133"/>
                    <a:gd name="T93" fmla="*/ 18 h 122"/>
                    <a:gd name="T94" fmla="*/ 69 w 133"/>
                    <a:gd name="T95" fmla="*/ 24 h 122"/>
                    <a:gd name="T96" fmla="*/ 33 w 133"/>
                    <a:gd name="T97" fmla="*/ 20 h 122"/>
                    <a:gd name="T98" fmla="*/ 39 w 133"/>
                    <a:gd name="T99" fmla="*/ 1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3"/>
                    <a:gd name="T151" fmla="*/ 0 h 122"/>
                    <a:gd name="T152" fmla="*/ 133 w 133"/>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3" h="122">
                      <a:moveTo>
                        <a:pt x="39" y="17"/>
                      </a:moveTo>
                      <a:lnTo>
                        <a:pt x="55" y="18"/>
                      </a:lnTo>
                      <a:lnTo>
                        <a:pt x="65" y="18"/>
                      </a:lnTo>
                      <a:lnTo>
                        <a:pt x="64" y="0"/>
                      </a:lnTo>
                      <a:lnTo>
                        <a:pt x="71" y="10"/>
                      </a:lnTo>
                      <a:lnTo>
                        <a:pt x="76" y="15"/>
                      </a:lnTo>
                      <a:lnTo>
                        <a:pt x="83" y="17"/>
                      </a:lnTo>
                      <a:lnTo>
                        <a:pt x="97" y="15"/>
                      </a:lnTo>
                      <a:lnTo>
                        <a:pt x="107" y="11"/>
                      </a:lnTo>
                      <a:lnTo>
                        <a:pt x="116" y="7"/>
                      </a:lnTo>
                      <a:lnTo>
                        <a:pt x="124" y="5"/>
                      </a:lnTo>
                      <a:lnTo>
                        <a:pt x="127" y="1"/>
                      </a:lnTo>
                      <a:lnTo>
                        <a:pt x="125" y="7"/>
                      </a:lnTo>
                      <a:lnTo>
                        <a:pt x="130" y="14"/>
                      </a:lnTo>
                      <a:lnTo>
                        <a:pt x="132" y="22"/>
                      </a:lnTo>
                      <a:lnTo>
                        <a:pt x="131" y="31"/>
                      </a:lnTo>
                      <a:lnTo>
                        <a:pt x="125" y="41"/>
                      </a:lnTo>
                      <a:lnTo>
                        <a:pt x="130" y="51"/>
                      </a:lnTo>
                      <a:lnTo>
                        <a:pt x="133" y="63"/>
                      </a:lnTo>
                      <a:lnTo>
                        <a:pt x="129" y="75"/>
                      </a:lnTo>
                      <a:lnTo>
                        <a:pt x="122" y="81"/>
                      </a:lnTo>
                      <a:lnTo>
                        <a:pt x="122" y="101"/>
                      </a:lnTo>
                      <a:lnTo>
                        <a:pt x="115" y="112"/>
                      </a:lnTo>
                      <a:lnTo>
                        <a:pt x="100" y="117"/>
                      </a:lnTo>
                      <a:lnTo>
                        <a:pt x="35" y="122"/>
                      </a:lnTo>
                      <a:lnTo>
                        <a:pt x="3" y="110"/>
                      </a:lnTo>
                      <a:lnTo>
                        <a:pt x="22" y="116"/>
                      </a:lnTo>
                      <a:lnTo>
                        <a:pt x="39" y="119"/>
                      </a:lnTo>
                      <a:lnTo>
                        <a:pt x="52" y="118"/>
                      </a:lnTo>
                      <a:lnTo>
                        <a:pt x="62" y="115"/>
                      </a:lnTo>
                      <a:lnTo>
                        <a:pt x="66" y="105"/>
                      </a:lnTo>
                      <a:lnTo>
                        <a:pt x="66" y="118"/>
                      </a:lnTo>
                      <a:lnTo>
                        <a:pt x="81" y="116"/>
                      </a:lnTo>
                      <a:lnTo>
                        <a:pt x="101" y="115"/>
                      </a:lnTo>
                      <a:lnTo>
                        <a:pt x="111" y="110"/>
                      </a:lnTo>
                      <a:lnTo>
                        <a:pt x="115" y="102"/>
                      </a:lnTo>
                      <a:lnTo>
                        <a:pt x="119" y="92"/>
                      </a:lnTo>
                      <a:lnTo>
                        <a:pt x="120" y="85"/>
                      </a:lnTo>
                      <a:lnTo>
                        <a:pt x="109" y="87"/>
                      </a:lnTo>
                      <a:lnTo>
                        <a:pt x="97" y="90"/>
                      </a:lnTo>
                      <a:lnTo>
                        <a:pt x="83" y="91"/>
                      </a:lnTo>
                      <a:lnTo>
                        <a:pt x="68" y="92"/>
                      </a:lnTo>
                      <a:lnTo>
                        <a:pt x="57" y="91"/>
                      </a:lnTo>
                      <a:lnTo>
                        <a:pt x="45" y="90"/>
                      </a:lnTo>
                      <a:lnTo>
                        <a:pt x="32" y="86"/>
                      </a:lnTo>
                      <a:lnTo>
                        <a:pt x="17" y="81"/>
                      </a:lnTo>
                      <a:lnTo>
                        <a:pt x="8" y="73"/>
                      </a:lnTo>
                      <a:lnTo>
                        <a:pt x="21" y="80"/>
                      </a:lnTo>
                      <a:lnTo>
                        <a:pt x="30" y="81"/>
                      </a:lnTo>
                      <a:lnTo>
                        <a:pt x="42" y="83"/>
                      </a:lnTo>
                      <a:lnTo>
                        <a:pt x="54" y="85"/>
                      </a:lnTo>
                      <a:lnTo>
                        <a:pt x="68" y="86"/>
                      </a:lnTo>
                      <a:lnTo>
                        <a:pt x="78" y="82"/>
                      </a:lnTo>
                      <a:lnTo>
                        <a:pt x="87" y="77"/>
                      </a:lnTo>
                      <a:lnTo>
                        <a:pt x="89" y="85"/>
                      </a:lnTo>
                      <a:lnTo>
                        <a:pt x="95" y="84"/>
                      </a:lnTo>
                      <a:lnTo>
                        <a:pt x="106" y="83"/>
                      </a:lnTo>
                      <a:lnTo>
                        <a:pt x="115" y="82"/>
                      </a:lnTo>
                      <a:lnTo>
                        <a:pt x="119" y="79"/>
                      </a:lnTo>
                      <a:lnTo>
                        <a:pt x="122" y="74"/>
                      </a:lnTo>
                      <a:lnTo>
                        <a:pt x="125" y="69"/>
                      </a:lnTo>
                      <a:lnTo>
                        <a:pt x="127" y="63"/>
                      </a:lnTo>
                      <a:lnTo>
                        <a:pt x="126" y="57"/>
                      </a:lnTo>
                      <a:lnTo>
                        <a:pt x="124" y="52"/>
                      </a:lnTo>
                      <a:lnTo>
                        <a:pt x="118" y="52"/>
                      </a:lnTo>
                      <a:lnTo>
                        <a:pt x="105" y="55"/>
                      </a:lnTo>
                      <a:lnTo>
                        <a:pt x="93" y="59"/>
                      </a:lnTo>
                      <a:lnTo>
                        <a:pt x="80" y="61"/>
                      </a:lnTo>
                      <a:lnTo>
                        <a:pt x="66" y="62"/>
                      </a:lnTo>
                      <a:lnTo>
                        <a:pt x="53" y="63"/>
                      </a:lnTo>
                      <a:lnTo>
                        <a:pt x="37" y="63"/>
                      </a:lnTo>
                      <a:lnTo>
                        <a:pt x="23" y="59"/>
                      </a:lnTo>
                      <a:lnTo>
                        <a:pt x="12" y="55"/>
                      </a:lnTo>
                      <a:lnTo>
                        <a:pt x="0" y="46"/>
                      </a:lnTo>
                      <a:lnTo>
                        <a:pt x="20" y="53"/>
                      </a:lnTo>
                      <a:lnTo>
                        <a:pt x="30" y="56"/>
                      </a:lnTo>
                      <a:lnTo>
                        <a:pt x="42" y="59"/>
                      </a:lnTo>
                      <a:lnTo>
                        <a:pt x="54" y="58"/>
                      </a:lnTo>
                      <a:lnTo>
                        <a:pt x="63" y="57"/>
                      </a:lnTo>
                      <a:lnTo>
                        <a:pt x="72" y="54"/>
                      </a:lnTo>
                      <a:lnTo>
                        <a:pt x="79" y="47"/>
                      </a:lnTo>
                      <a:lnTo>
                        <a:pt x="87" y="42"/>
                      </a:lnTo>
                      <a:lnTo>
                        <a:pt x="82" y="50"/>
                      </a:lnTo>
                      <a:lnTo>
                        <a:pt x="86" y="54"/>
                      </a:lnTo>
                      <a:lnTo>
                        <a:pt x="90" y="53"/>
                      </a:lnTo>
                      <a:lnTo>
                        <a:pt x="101" y="51"/>
                      </a:lnTo>
                      <a:lnTo>
                        <a:pt x="111" y="48"/>
                      </a:lnTo>
                      <a:lnTo>
                        <a:pt x="120" y="41"/>
                      </a:lnTo>
                      <a:lnTo>
                        <a:pt x="127" y="34"/>
                      </a:lnTo>
                      <a:lnTo>
                        <a:pt x="128" y="27"/>
                      </a:lnTo>
                      <a:lnTo>
                        <a:pt x="127" y="19"/>
                      </a:lnTo>
                      <a:lnTo>
                        <a:pt x="126" y="9"/>
                      </a:lnTo>
                      <a:lnTo>
                        <a:pt x="117" y="12"/>
                      </a:lnTo>
                      <a:lnTo>
                        <a:pt x="105" y="18"/>
                      </a:lnTo>
                      <a:lnTo>
                        <a:pt x="88" y="23"/>
                      </a:lnTo>
                      <a:lnTo>
                        <a:pt x="69" y="24"/>
                      </a:lnTo>
                      <a:lnTo>
                        <a:pt x="50" y="23"/>
                      </a:lnTo>
                      <a:lnTo>
                        <a:pt x="33" y="20"/>
                      </a:lnTo>
                      <a:lnTo>
                        <a:pt x="17" y="14"/>
                      </a:lnTo>
                      <a:lnTo>
                        <a:pt x="39" y="17"/>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18" name="Freeform 64"/>
                <p:cNvSpPr>
                  <a:spLocks/>
                </p:cNvSpPr>
                <p:nvPr/>
              </p:nvSpPr>
              <p:spPr bwMode="auto">
                <a:xfrm>
                  <a:off x="2391" y="3289"/>
                  <a:ext cx="89" cy="15"/>
                </a:xfrm>
                <a:custGeom>
                  <a:avLst/>
                  <a:gdLst>
                    <a:gd name="T0" fmla="*/ 89 w 89"/>
                    <a:gd name="T1" fmla="*/ 0 h 15"/>
                    <a:gd name="T2" fmla="*/ 80 w 89"/>
                    <a:gd name="T3" fmla="*/ 6 h 15"/>
                    <a:gd name="T4" fmla="*/ 73 w 89"/>
                    <a:gd name="T5" fmla="*/ 14 h 15"/>
                    <a:gd name="T6" fmla="*/ 64 w 89"/>
                    <a:gd name="T7" fmla="*/ 12 h 15"/>
                    <a:gd name="T8" fmla="*/ 55 w 89"/>
                    <a:gd name="T9" fmla="*/ 7 h 15"/>
                    <a:gd name="T10" fmla="*/ 46 w 89"/>
                    <a:gd name="T11" fmla="*/ 7 h 15"/>
                    <a:gd name="T12" fmla="*/ 31 w 89"/>
                    <a:gd name="T13" fmla="*/ 11 h 15"/>
                    <a:gd name="T14" fmla="*/ 20 w 89"/>
                    <a:gd name="T15" fmla="*/ 15 h 15"/>
                    <a:gd name="T16" fmla="*/ 28 w 89"/>
                    <a:gd name="T17" fmla="*/ 9 h 15"/>
                    <a:gd name="T18" fmla="*/ 13 w 89"/>
                    <a:gd name="T19" fmla="*/ 7 h 15"/>
                    <a:gd name="T20" fmla="*/ 0 w 89"/>
                    <a:gd name="T21" fmla="*/ 5 h 15"/>
                    <a:gd name="T22" fmla="*/ 17 w 89"/>
                    <a:gd name="T23" fmla="*/ 4 h 15"/>
                    <a:gd name="T24" fmla="*/ 31 w 89"/>
                    <a:gd name="T25" fmla="*/ 6 h 15"/>
                    <a:gd name="T26" fmla="*/ 42 w 89"/>
                    <a:gd name="T27" fmla="*/ 6 h 15"/>
                    <a:gd name="T28" fmla="*/ 50 w 89"/>
                    <a:gd name="T29" fmla="*/ 4 h 15"/>
                    <a:gd name="T30" fmla="*/ 58 w 89"/>
                    <a:gd name="T31" fmla="*/ 4 h 15"/>
                    <a:gd name="T32" fmla="*/ 64 w 89"/>
                    <a:gd name="T33" fmla="*/ 7 h 15"/>
                    <a:gd name="T34" fmla="*/ 73 w 89"/>
                    <a:gd name="T35" fmla="*/ 10 h 15"/>
                    <a:gd name="T36" fmla="*/ 89 w 89"/>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5"/>
                    <a:gd name="T59" fmla="*/ 89 w 89"/>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5">
                      <a:moveTo>
                        <a:pt x="89" y="0"/>
                      </a:moveTo>
                      <a:lnTo>
                        <a:pt x="80" y="6"/>
                      </a:lnTo>
                      <a:lnTo>
                        <a:pt x="73" y="14"/>
                      </a:lnTo>
                      <a:lnTo>
                        <a:pt x="64" y="12"/>
                      </a:lnTo>
                      <a:lnTo>
                        <a:pt x="55" y="7"/>
                      </a:lnTo>
                      <a:lnTo>
                        <a:pt x="46" y="7"/>
                      </a:lnTo>
                      <a:lnTo>
                        <a:pt x="31" y="11"/>
                      </a:lnTo>
                      <a:lnTo>
                        <a:pt x="20" y="15"/>
                      </a:lnTo>
                      <a:lnTo>
                        <a:pt x="28" y="9"/>
                      </a:lnTo>
                      <a:lnTo>
                        <a:pt x="13" y="7"/>
                      </a:lnTo>
                      <a:lnTo>
                        <a:pt x="0" y="5"/>
                      </a:lnTo>
                      <a:lnTo>
                        <a:pt x="17" y="4"/>
                      </a:lnTo>
                      <a:lnTo>
                        <a:pt x="31" y="6"/>
                      </a:lnTo>
                      <a:lnTo>
                        <a:pt x="42" y="6"/>
                      </a:lnTo>
                      <a:lnTo>
                        <a:pt x="50" y="4"/>
                      </a:lnTo>
                      <a:lnTo>
                        <a:pt x="58" y="4"/>
                      </a:lnTo>
                      <a:lnTo>
                        <a:pt x="64" y="7"/>
                      </a:lnTo>
                      <a:lnTo>
                        <a:pt x="73" y="10"/>
                      </a:lnTo>
                      <a:lnTo>
                        <a:pt x="89"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nvGrpSpPr>
            <p:cNvPr id="32776" name="Group 70"/>
            <p:cNvGrpSpPr>
              <a:grpSpLocks/>
            </p:cNvGrpSpPr>
            <p:nvPr/>
          </p:nvGrpSpPr>
          <p:grpSpPr bwMode="auto">
            <a:xfrm>
              <a:off x="2469" y="3434"/>
              <a:ext cx="1172" cy="391"/>
              <a:chOff x="2469" y="3434"/>
              <a:chExt cx="1172" cy="391"/>
            </a:xfrm>
          </p:grpSpPr>
          <p:sp>
            <p:nvSpPr>
              <p:cNvPr id="32812" name="Freeform 67"/>
              <p:cNvSpPr>
                <a:spLocks/>
              </p:cNvSpPr>
              <p:nvPr/>
            </p:nvSpPr>
            <p:spPr bwMode="auto">
              <a:xfrm>
                <a:off x="2469" y="3449"/>
                <a:ext cx="437" cy="376"/>
              </a:xfrm>
              <a:custGeom>
                <a:avLst/>
                <a:gdLst>
                  <a:gd name="T0" fmla="*/ 93 w 437"/>
                  <a:gd name="T1" fmla="*/ 0 h 376"/>
                  <a:gd name="T2" fmla="*/ 0 w 437"/>
                  <a:gd name="T3" fmla="*/ 337 h 376"/>
                  <a:gd name="T4" fmla="*/ 351 w 437"/>
                  <a:gd name="T5" fmla="*/ 376 h 376"/>
                  <a:gd name="T6" fmla="*/ 437 w 437"/>
                  <a:gd name="T7" fmla="*/ 27 h 376"/>
                  <a:gd name="T8" fmla="*/ 93 w 437"/>
                  <a:gd name="T9" fmla="*/ 0 h 376"/>
                  <a:gd name="T10" fmla="*/ 0 60000 65536"/>
                  <a:gd name="T11" fmla="*/ 0 60000 65536"/>
                  <a:gd name="T12" fmla="*/ 0 60000 65536"/>
                  <a:gd name="T13" fmla="*/ 0 60000 65536"/>
                  <a:gd name="T14" fmla="*/ 0 60000 65536"/>
                  <a:gd name="T15" fmla="*/ 0 w 437"/>
                  <a:gd name="T16" fmla="*/ 0 h 376"/>
                  <a:gd name="T17" fmla="*/ 437 w 437"/>
                  <a:gd name="T18" fmla="*/ 376 h 376"/>
                </a:gdLst>
                <a:ahLst/>
                <a:cxnLst>
                  <a:cxn ang="T10">
                    <a:pos x="T0" y="T1"/>
                  </a:cxn>
                  <a:cxn ang="T11">
                    <a:pos x="T2" y="T3"/>
                  </a:cxn>
                  <a:cxn ang="T12">
                    <a:pos x="T4" y="T5"/>
                  </a:cxn>
                  <a:cxn ang="T13">
                    <a:pos x="T6" y="T7"/>
                  </a:cxn>
                  <a:cxn ang="T14">
                    <a:pos x="T8" y="T9"/>
                  </a:cxn>
                </a:cxnLst>
                <a:rect l="T15" t="T16" r="T17" b="T18"/>
                <a:pathLst>
                  <a:path w="437" h="376">
                    <a:moveTo>
                      <a:pt x="93" y="0"/>
                    </a:moveTo>
                    <a:lnTo>
                      <a:pt x="0" y="337"/>
                    </a:lnTo>
                    <a:lnTo>
                      <a:pt x="351" y="376"/>
                    </a:lnTo>
                    <a:lnTo>
                      <a:pt x="437" y="27"/>
                    </a:lnTo>
                    <a:lnTo>
                      <a:pt x="9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13" name="Freeform 68"/>
              <p:cNvSpPr>
                <a:spLocks/>
              </p:cNvSpPr>
              <p:nvPr/>
            </p:nvSpPr>
            <p:spPr bwMode="auto">
              <a:xfrm>
                <a:off x="2658" y="3434"/>
                <a:ext cx="521" cy="289"/>
              </a:xfrm>
              <a:custGeom>
                <a:avLst/>
                <a:gdLst>
                  <a:gd name="T0" fmla="*/ 0 w 521"/>
                  <a:gd name="T1" fmla="*/ 63 h 289"/>
                  <a:gd name="T2" fmla="*/ 162 w 521"/>
                  <a:gd name="T3" fmla="*/ 289 h 289"/>
                  <a:gd name="T4" fmla="*/ 521 w 521"/>
                  <a:gd name="T5" fmla="*/ 180 h 289"/>
                  <a:gd name="T6" fmla="*/ 344 w 521"/>
                  <a:gd name="T7" fmla="*/ 0 h 289"/>
                  <a:gd name="T8" fmla="*/ 0 w 521"/>
                  <a:gd name="T9" fmla="*/ 63 h 289"/>
                  <a:gd name="T10" fmla="*/ 0 60000 65536"/>
                  <a:gd name="T11" fmla="*/ 0 60000 65536"/>
                  <a:gd name="T12" fmla="*/ 0 60000 65536"/>
                  <a:gd name="T13" fmla="*/ 0 60000 65536"/>
                  <a:gd name="T14" fmla="*/ 0 60000 65536"/>
                  <a:gd name="T15" fmla="*/ 0 w 521"/>
                  <a:gd name="T16" fmla="*/ 0 h 289"/>
                  <a:gd name="T17" fmla="*/ 521 w 521"/>
                  <a:gd name="T18" fmla="*/ 289 h 289"/>
                </a:gdLst>
                <a:ahLst/>
                <a:cxnLst>
                  <a:cxn ang="T10">
                    <a:pos x="T0" y="T1"/>
                  </a:cxn>
                  <a:cxn ang="T11">
                    <a:pos x="T2" y="T3"/>
                  </a:cxn>
                  <a:cxn ang="T12">
                    <a:pos x="T4" y="T5"/>
                  </a:cxn>
                  <a:cxn ang="T13">
                    <a:pos x="T6" y="T7"/>
                  </a:cxn>
                  <a:cxn ang="T14">
                    <a:pos x="T8" y="T9"/>
                  </a:cxn>
                </a:cxnLst>
                <a:rect l="T15" t="T16" r="T17" b="T18"/>
                <a:pathLst>
                  <a:path w="521" h="289">
                    <a:moveTo>
                      <a:pt x="0" y="63"/>
                    </a:moveTo>
                    <a:lnTo>
                      <a:pt x="162" y="289"/>
                    </a:lnTo>
                    <a:lnTo>
                      <a:pt x="521" y="180"/>
                    </a:lnTo>
                    <a:lnTo>
                      <a:pt x="344" y="0"/>
                    </a:lnTo>
                    <a:lnTo>
                      <a:pt x="0" y="63"/>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14" name="Freeform 69"/>
              <p:cNvSpPr>
                <a:spLocks/>
              </p:cNvSpPr>
              <p:nvPr/>
            </p:nvSpPr>
            <p:spPr bwMode="auto">
              <a:xfrm>
                <a:off x="3020" y="3446"/>
                <a:ext cx="621" cy="247"/>
              </a:xfrm>
              <a:custGeom>
                <a:avLst/>
                <a:gdLst>
                  <a:gd name="T0" fmla="*/ 0 w 621"/>
                  <a:gd name="T1" fmla="*/ 27 h 247"/>
                  <a:gd name="T2" fmla="*/ 432 w 621"/>
                  <a:gd name="T3" fmla="*/ 0 h 247"/>
                  <a:gd name="T4" fmla="*/ 621 w 621"/>
                  <a:gd name="T5" fmla="*/ 175 h 247"/>
                  <a:gd name="T6" fmla="*/ 123 w 621"/>
                  <a:gd name="T7" fmla="*/ 247 h 247"/>
                  <a:gd name="T8" fmla="*/ 0 w 621"/>
                  <a:gd name="T9" fmla="*/ 27 h 247"/>
                  <a:gd name="T10" fmla="*/ 0 60000 65536"/>
                  <a:gd name="T11" fmla="*/ 0 60000 65536"/>
                  <a:gd name="T12" fmla="*/ 0 60000 65536"/>
                  <a:gd name="T13" fmla="*/ 0 60000 65536"/>
                  <a:gd name="T14" fmla="*/ 0 60000 65536"/>
                  <a:gd name="T15" fmla="*/ 0 w 621"/>
                  <a:gd name="T16" fmla="*/ 0 h 247"/>
                  <a:gd name="T17" fmla="*/ 621 w 621"/>
                  <a:gd name="T18" fmla="*/ 247 h 247"/>
                </a:gdLst>
                <a:ahLst/>
                <a:cxnLst>
                  <a:cxn ang="T10">
                    <a:pos x="T0" y="T1"/>
                  </a:cxn>
                  <a:cxn ang="T11">
                    <a:pos x="T2" y="T3"/>
                  </a:cxn>
                  <a:cxn ang="T12">
                    <a:pos x="T4" y="T5"/>
                  </a:cxn>
                  <a:cxn ang="T13">
                    <a:pos x="T6" y="T7"/>
                  </a:cxn>
                  <a:cxn ang="T14">
                    <a:pos x="T8" y="T9"/>
                  </a:cxn>
                </a:cxnLst>
                <a:rect l="T15" t="T16" r="T17" b="T18"/>
                <a:pathLst>
                  <a:path w="621" h="247">
                    <a:moveTo>
                      <a:pt x="0" y="27"/>
                    </a:moveTo>
                    <a:lnTo>
                      <a:pt x="432" y="0"/>
                    </a:lnTo>
                    <a:lnTo>
                      <a:pt x="621" y="175"/>
                    </a:lnTo>
                    <a:lnTo>
                      <a:pt x="123" y="247"/>
                    </a:lnTo>
                    <a:lnTo>
                      <a:pt x="0"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2777" name="Group 105"/>
            <p:cNvGrpSpPr>
              <a:grpSpLocks/>
            </p:cNvGrpSpPr>
            <p:nvPr/>
          </p:nvGrpSpPr>
          <p:grpSpPr bwMode="auto">
            <a:xfrm>
              <a:off x="3158" y="2255"/>
              <a:ext cx="1214" cy="1234"/>
              <a:chOff x="3158" y="2255"/>
              <a:chExt cx="1214" cy="1234"/>
            </a:xfrm>
          </p:grpSpPr>
          <p:grpSp>
            <p:nvGrpSpPr>
              <p:cNvPr id="32778" name="Group 95"/>
              <p:cNvGrpSpPr>
                <a:grpSpLocks/>
              </p:cNvGrpSpPr>
              <p:nvPr/>
            </p:nvGrpSpPr>
            <p:grpSpPr bwMode="auto">
              <a:xfrm>
                <a:off x="3315" y="2255"/>
                <a:ext cx="1057" cy="1200"/>
                <a:chOff x="3315" y="2255"/>
                <a:chExt cx="1057" cy="1200"/>
              </a:xfrm>
            </p:grpSpPr>
            <p:sp>
              <p:nvSpPr>
                <p:cNvPr id="32788" name="Freeform 71"/>
                <p:cNvSpPr>
                  <a:spLocks/>
                </p:cNvSpPr>
                <p:nvPr/>
              </p:nvSpPr>
              <p:spPr bwMode="auto">
                <a:xfrm>
                  <a:off x="3315" y="2704"/>
                  <a:ext cx="1057" cy="751"/>
                </a:xfrm>
                <a:custGeom>
                  <a:avLst/>
                  <a:gdLst>
                    <a:gd name="T0" fmla="*/ 628 w 1057"/>
                    <a:gd name="T1" fmla="*/ 7 h 751"/>
                    <a:gd name="T2" fmla="*/ 682 w 1057"/>
                    <a:gd name="T3" fmla="*/ 0 h 751"/>
                    <a:gd name="T4" fmla="*/ 736 w 1057"/>
                    <a:gd name="T5" fmla="*/ 7 h 751"/>
                    <a:gd name="T6" fmla="*/ 763 w 1057"/>
                    <a:gd name="T7" fmla="*/ 19 h 751"/>
                    <a:gd name="T8" fmla="*/ 826 w 1057"/>
                    <a:gd name="T9" fmla="*/ 67 h 751"/>
                    <a:gd name="T10" fmla="*/ 865 w 1057"/>
                    <a:gd name="T11" fmla="*/ 106 h 751"/>
                    <a:gd name="T12" fmla="*/ 907 w 1057"/>
                    <a:gd name="T13" fmla="*/ 163 h 751"/>
                    <a:gd name="T14" fmla="*/ 943 w 1057"/>
                    <a:gd name="T15" fmla="*/ 220 h 751"/>
                    <a:gd name="T16" fmla="*/ 970 w 1057"/>
                    <a:gd name="T17" fmla="*/ 265 h 751"/>
                    <a:gd name="T18" fmla="*/ 982 w 1057"/>
                    <a:gd name="T19" fmla="*/ 289 h 751"/>
                    <a:gd name="T20" fmla="*/ 1000 w 1057"/>
                    <a:gd name="T21" fmla="*/ 361 h 751"/>
                    <a:gd name="T22" fmla="*/ 1024 w 1057"/>
                    <a:gd name="T23" fmla="*/ 472 h 751"/>
                    <a:gd name="T24" fmla="*/ 1039 w 1057"/>
                    <a:gd name="T25" fmla="*/ 550 h 751"/>
                    <a:gd name="T26" fmla="*/ 1048 w 1057"/>
                    <a:gd name="T27" fmla="*/ 652 h 751"/>
                    <a:gd name="T28" fmla="*/ 1057 w 1057"/>
                    <a:gd name="T29" fmla="*/ 736 h 751"/>
                    <a:gd name="T30" fmla="*/ 832 w 1057"/>
                    <a:gd name="T31" fmla="*/ 739 h 751"/>
                    <a:gd name="T32" fmla="*/ 694 w 1057"/>
                    <a:gd name="T33" fmla="*/ 748 h 751"/>
                    <a:gd name="T34" fmla="*/ 586 w 1057"/>
                    <a:gd name="T35" fmla="*/ 751 h 751"/>
                    <a:gd name="T36" fmla="*/ 282 w 1057"/>
                    <a:gd name="T37" fmla="*/ 736 h 751"/>
                    <a:gd name="T38" fmla="*/ 162 w 1057"/>
                    <a:gd name="T39" fmla="*/ 730 h 751"/>
                    <a:gd name="T40" fmla="*/ 63 w 1057"/>
                    <a:gd name="T41" fmla="*/ 724 h 751"/>
                    <a:gd name="T42" fmla="*/ 66 w 1057"/>
                    <a:gd name="T43" fmla="*/ 691 h 751"/>
                    <a:gd name="T44" fmla="*/ 54 w 1057"/>
                    <a:gd name="T45" fmla="*/ 655 h 751"/>
                    <a:gd name="T46" fmla="*/ 24 w 1057"/>
                    <a:gd name="T47" fmla="*/ 631 h 751"/>
                    <a:gd name="T48" fmla="*/ 0 w 1057"/>
                    <a:gd name="T49" fmla="*/ 616 h 751"/>
                    <a:gd name="T50" fmla="*/ 126 w 1057"/>
                    <a:gd name="T51" fmla="*/ 571 h 751"/>
                    <a:gd name="T52" fmla="*/ 231 w 1057"/>
                    <a:gd name="T53" fmla="*/ 529 h 751"/>
                    <a:gd name="T54" fmla="*/ 276 w 1057"/>
                    <a:gd name="T55" fmla="*/ 508 h 751"/>
                    <a:gd name="T56" fmla="*/ 315 w 1057"/>
                    <a:gd name="T57" fmla="*/ 490 h 751"/>
                    <a:gd name="T58" fmla="*/ 342 w 1057"/>
                    <a:gd name="T59" fmla="*/ 451 h 751"/>
                    <a:gd name="T60" fmla="*/ 348 w 1057"/>
                    <a:gd name="T61" fmla="*/ 436 h 751"/>
                    <a:gd name="T62" fmla="*/ 351 w 1057"/>
                    <a:gd name="T63" fmla="*/ 403 h 751"/>
                    <a:gd name="T64" fmla="*/ 354 w 1057"/>
                    <a:gd name="T65" fmla="*/ 382 h 751"/>
                    <a:gd name="T66" fmla="*/ 366 w 1057"/>
                    <a:gd name="T67" fmla="*/ 343 h 751"/>
                    <a:gd name="T68" fmla="*/ 372 w 1057"/>
                    <a:gd name="T69" fmla="*/ 325 h 751"/>
                    <a:gd name="T70" fmla="*/ 375 w 1057"/>
                    <a:gd name="T71" fmla="*/ 295 h 751"/>
                    <a:gd name="T72" fmla="*/ 381 w 1057"/>
                    <a:gd name="T73" fmla="*/ 250 h 751"/>
                    <a:gd name="T74" fmla="*/ 396 w 1057"/>
                    <a:gd name="T75" fmla="*/ 223 h 751"/>
                    <a:gd name="T76" fmla="*/ 396 w 1057"/>
                    <a:gd name="T77" fmla="*/ 193 h 751"/>
                    <a:gd name="T78" fmla="*/ 471 w 1057"/>
                    <a:gd name="T79" fmla="*/ 106 h 751"/>
                    <a:gd name="T80" fmla="*/ 486 w 1057"/>
                    <a:gd name="T81" fmla="*/ 121 h 751"/>
                    <a:gd name="T82" fmla="*/ 628 w 1057"/>
                    <a:gd name="T83" fmla="*/ 7 h 7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7"/>
                    <a:gd name="T127" fmla="*/ 0 h 751"/>
                    <a:gd name="T128" fmla="*/ 1057 w 1057"/>
                    <a:gd name="T129" fmla="*/ 751 h 7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7" h="751">
                      <a:moveTo>
                        <a:pt x="628" y="7"/>
                      </a:moveTo>
                      <a:lnTo>
                        <a:pt x="682" y="0"/>
                      </a:lnTo>
                      <a:lnTo>
                        <a:pt x="736" y="7"/>
                      </a:lnTo>
                      <a:lnTo>
                        <a:pt x="763" y="19"/>
                      </a:lnTo>
                      <a:lnTo>
                        <a:pt x="826" y="67"/>
                      </a:lnTo>
                      <a:lnTo>
                        <a:pt x="865" y="106"/>
                      </a:lnTo>
                      <a:lnTo>
                        <a:pt x="907" y="163"/>
                      </a:lnTo>
                      <a:lnTo>
                        <a:pt x="943" y="220"/>
                      </a:lnTo>
                      <a:lnTo>
                        <a:pt x="970" y="265"/>
                      </a:lnTo>
                      <a:lnTo>
                        <a:pt x="982" y="289"/>
                      </a:lnTo>
                      <a:lnTo>
                        <a:pt x="1000" y="361"/>
                      </a:lnTo>
                      <a:lnTo>
                        <a:pt x="1024" y="472"/>
                      </a:lnTo>
                      <a:lnTo>
                        <a:pt x="1039" y="550"/>
                      </a:lnTo>
                      <a:lnTo>
                        <a:pt x="1048" y="652"/>
                      </a:lnTo>
                      <a:lnTo>
                        <a:pt x="1057" y="736"/>
                      </a:lnTo>
                      <a:lnTo>
                        <a:pt x="832" y="739"/>
                      </a:lnTo>
                      <a:lnTo>
                        <a:pt x="694" y="748"/>
                      </a:lnTo>
                      <a:lnTo>
                        <a:pt x="586" y="751"/>
                      </a:lnTo>
                      <a:lnTo>
                        <a:pt x="282" y="736"/>
                      </a:lnTo>
                      <a:lnTo>
                        <a:pt x="162" y="730"/>
                      </a:lnTo>
                      <a:lnTo>
                        <a:pt x="63" y="724"/>
                      </a:lnTo>
                      <a:lnTo>
                        <a:pt x="66" y="691"/>
                      </a:lnTo>
                      <a:lnTo>
                        <a:pt x="54" y="655"/>
                      </a:lnTo>
                      <a:lnTo>
                        <a:pt x="24" y="631"/>
                      </a:lnTo>
                      <a:lnTo>
                        <a:pt x="0" y="616"/>
                      </a:lnTo>
                      <a:lnTo>
                        <a:pt x="126" y="571"/>
                      </a:lnTo>
                      <a:lnTo>
                        <a:pt x="231" y="529"/>
                      </a:lnTo>
                      <a:lnTo>
                        <a:pt x="276" y="508"/>
                      </a:lnTo>
                      <a:lnTo>
                        <a:pt x="315" y="490"/>
                      </a:lnTo>
                      <a:lnTo>
                        <a:pt x="342" y="451"/>
                      </a:lnTo>
                      <a:lnTo>
                        <a:pt x="348" y="436"/>
                      </a:lnTo>
                      <a:lnTo>
                        <a:pt x="351" y="403"/>
                      </a:lnTo>
                      <a:lnTo>
                        <a:pt x="354" y="382"/>
                      </a:lnTo>
                      <a:lnTo>
                        <a:pt x="366" y="343"/>
                      </a:lnTo>
                      <a:lnTo>
                        <a:pt x="372" y="325"/>
                      </a:lnTo>
                      <a:lnTo>
                        <a:pt x="375" y="295"/>
                      </a:lnTo>
                      <a:lnTo>
                        <a:pt x="381" y="250"/>
                      </a:lnTo>
                      <a:lnTo>
                        <a:pt x="396" y="223"/>
                      </a:lnTo>
                      <a:lnTo>
                        <a:pt x="396" y="193"/>
                      </a:lnTo>
                      <a:lnTo>
                        <a:pt x="471" y="106"/>
                      </a:lnTo>
                      <a:lnTo>
                        <a:pt x="486" y="121"/>
                      </a:lnTo>
                      <a:lnTo>
                        <a:pt x="628" y="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89" name="Freeform 72"/>
                <p:cNvSpPr>
                  <a:spLocks/>
                </p:cNvSpPr>
                <p:nvPr/>
              </p:nvSpPr>
              <p:spPr bwMode="auto">
                <a:xfrm>
                  <a:off x="4015" y="2882"/>
                  <a:ext cx="207" cy="570"/>
                </a:xfrm>
                <a:custGeom>
                  <a:avLst/>
                  <a:gdLst>
                    <a:gd name="T0" fmla="*/ 162 w 207"/>
                    <a:gd name="T1" fmla="*/ 0 h 570"/>
                    <a:gd name="T2" fmla="*/ 183 w 207"/>
                    <a:gd name="T3" fmla="*/ 21 h 570"/>
                    <a:gd name="T4" fmla="*/ 189 w 207"/>
                    <a:gd name="T5" fmla="*/ 69 h 570"/>
                    <a:gd name="T6" fmla="*/ 189 w 207"/>
                    <a:gd name="T7" fmla="*/ 120 h 570"/>
                    <a:gd name="T8" fmla="*/ 189 w 207"/>
                    <a:gd name="T9" fmla="*/ 153 h 570"/>
                    <a:gd name="T10" fmla="*/ 207 w 207"/>
                    <a:gd name="T11" fmla="*/ 171 h 570"/>
                    <a:gd name="T12" fmla="*/ 192 w 207"/>
                    <a:gd name="T13" fmla="*/ 180 h 570"/>
                    <a:gd name="T14" fmla="*/ 189 w 207"/>
                    <a:gd name="T15" fmla="*/ 213 h 570"/>
                    <a:gd name="T16" fmla="*/ 180 w 207"/>
                    <a:gd name="T17" fmla="*/ 231 h 570"/>
                    <a:gd name="T18" fmla="*/ 174 w 207"/>
                    <a:gd name="T19" fmla="*/ 258 h 570"/>
                    <a:gd name="T20" fmla="*/ 165 w 207"/>
                    <a:gd name="T21" fmla="*/ 270 h 570"/>
                    <a:gd name="T22" fmla="*/ 165 w 207"/>
                    <a:gd name="T23" fmla="*/ 300 h 570"/>
                    <a:gd name="T24" fmla="*/ 153 w 207"/>
                    <a:gd name="T25" fmla="*/ 330 h 570"/>
                    <a:gd name="T26" fmla="*/ 150 w 207"/>
                    <a:gd name="T27" fmla="*/ 381 h 570"/>
                    <a:gd name="T28" fmla="*/ 141 w 207"/>
                    <a:gd name="T29" fmla="*/ 432 h 570"/>
                    <a:gd name="T30" fmla="*/ 135 w 207"/>
                    <a:gd name="T31" fmla="*/ 444 h 570"/>
                    <a:gd name="T32" fmla="*/ 135 w 207"/>
                    <a:gd name="T33" fmla="*/ 462 h 570"/>
                    <a:gd name="T34" fmla="*/ 120 w 207"/>
                    <a:gd name="T35" fmla="*/ 465 h 570"/>
                    <a:gd name="T36" fmla="*/ 120 w 207"/>
                    <a:gd name="T37" fmla="*/ 477 h 570"/>
                    <a:gd name="T38" fmla="*/ 114 w 207"/>
                    <a:gd name="T39" fmla="*/ 495 h 570"/>
                    <a:gd name="T40" fmla="*/ 96 w 207"/>
                    <a:gd name="T41" fmla="*/ 516 h 570"/>
                    <a:gd name="T42" fmla="*/ 78 w 207"/>
                    <a:gd name="T43" fmla="*/ 540 h 570"/>
                    <a:gd name="T44" fmla="*/ 66 w 207"/>
                    <a:gd name="T45" fmla="*/ 570 h 570"/>
                    <a:gd name="T46" fmla="*/ 15 w 207"/>
                    <a:gd name="T47" fmla="*/ 570 h 570"/>
                    <a:gd name="T48" fmla="*/ 96 w 207"/>
                    <a:gd name="T49" fmla="*/ 498 h 570"/>
                    <a:gd name="T50" fmla="*/ 111 w 207"/>
                    <a:gd name="T51" fmla="*/ 468 h 570"/>
                    <a:gd name="T52" fmla="*/ 105 w 207"/>
                    <a:gd name="T53" fmla="*/ 438 h 570"/>
                    <a:gd name="T54" fmla="*/ 123 w 207"/>
                    <a:gd name="T55" fmla="*/ 423 h 570"/>
                    <a:gd name="T56" fmla="*/ 123 w 207"/>
                    <a:gd name="T57" fmla="*/ 330 h 570"/>
                    <a:gd name="T58" fmla="*/ 69 w 207"/>
                    <a:gd name="T59" fmla="*/ 321 h 570"/>
                    <a:gd name="T60" fmla="*/ 36 w 207"/>
                    <a:gd name="T61" fmla="*/ 312 h 570"/>
                    <a:gd name="T62" fmla="*/ 0 w 207"/>
                    <a:gd name="T63" fmla="*/ 300 h 570"/>
                    <a:gd name="T64" fmla="*/ 114 w 207"/>
                    <a:gd name="T65" fmla="*/ 297 h 570"/>
                    <a:gd name="T66" fmla="*/ 132 w 207"/>
                    <a:gd name="T67" fmla="*/ 288 h 570"/>
                    <a:gd name="T68" fmla="*/ 129 w 207"/>
                    <a:gd name="T69" fmla="*/ 270 h 570"/>
                    <a:gd name="T70" fmla="*/ 96 w 207"/>
                    <a:gd name="T71" fmla="*/ 264 h 570"/>
                    <a:gd name="T72" fmla="*/ 60 w 207"/>
                    <a:gd name="T73" fmla="*/ 261 h 570"/>
                    <a:gd name="T74" fmla="*/ 108 w 207"/>
                    <a:gd name="T75" fmla="*/ 249 h 570"/>
                    <a:gd name="T76" fmla="*/ 120 w 207"/>
                    <a:gd name="T77" fmla="*/ 240 h 570"/>
                    <a:gd name="T78" fmla="*/ 78 w 207"/>
                    <a:gd name="T79" fmla="*/ 198 h 570"/>
                    <a:gd name="T80" fmla="*/ 39 w 207"/>
                    <a:gd name="T81" fmla="*/ 177 h 570"/>
                    <a:gd name="T82" fmla="*/ 15 w 207"/>
                    <a:gd name="T83" fmla="*/ 150 h 570"/>
                    <a:gd name="T84" fmla="*/ 6 w 207"/>
                    <a:gd name="T85" fmla="*/ 144 h 570"/>
                    <a:gd name="T86" fmla="*/ 33 w 207"/>
                    <a:gd name="T87" fmla="*/ 141 h 570"/>
                    <a:gd name="T88" fmla="*/ 66 w 207"/>
                    <a:gd name="T89" fmla="*/ 156 h 570"/>
                    <a:gd name="T90" fmla="*/ 108 w 207"/>
                    <a:gd name="T91" fmla="*/ 180 h 570"/>
                    <a:gd name="T92" fmla="*/ 144 w 207"/>
                    <a:gd name="T93" fmla="*/ 195 h 570"/>
                    <a:gd name="T94" fmla="*/ 165 w 207"/>
                    <a:gd name="T95" fmla="*/ 189 h 570"/>
                    <a:gd name="T96" fmla="*/ 177 w 207"/>
                    <a:gd name="T97" fmla="*/ 165 h 570"/>
                    <a:gd name="T98" fmla="*/ 177 w 207"/>
                    <a:gd name="T99" fmla="*/ 114 h 570"/>
                    <a:gd name="T100" fmla="*/ 162 w 207"/>
                    <a:gd name="T101" fmla="*/ 0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7"/>
                    <a:gd name="T154" fmla="*/ 0 h 570"/>
                    <a:gd name="T155" fmla="*/ 207 w 207"/>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7" h="570">
                      <a:moveTo>
                        <a:pt x="162" y="0"/>
                      </a:moveTo>
                      <a:lnTo>
                        <a:pt x="183" y="21"/>
                      </a:lnTo>
                      <a:lnTo>
                        <a:pt x="189" y="69"/>
                      </a:lnTo>
                      <a:lnTo>
                        <a:pt x="189" y="120"/>
                      </a:lnTo>
                      <a:lnTo>
                        <a:pt x="189" y="153"/>
                      </a:lnTo>
                      <a:lnTo>
                        <a:pt x="207" y="171"/>
                      </a:lnTo>
                      <a:lnTo>
                        <a:pt x="192" y="180"/>
                      </a:lnTo>
                      <a:lnTo>
                        <a:pt x="189" y="213"/>
                      </a:lnTo>
                      <a:lnTo>
                        <a:pt x="180" y="231"/>
                      </a:lnTo>
                      <a:lnTo>
                        <a:pt x="174" y="258"/>
                      </a:lnTo>
                      <a:lnTo>
                        <a:pt x="165" y="270"/>
                      </a:lnTo>
                      <a:lnTo>
                        <a:pt x="165" y="300"/>
                      </a:lnTo>
                      <a:lnTo>
                        <a:pt x="153" y="330"/>
                      </a:lnTo>
                      <a:lnTo>
                        <a:pt x="150" y="381"/>
                      </a:lnTo>
                      <a:lnTo>
                        <a:pt x="141" y="432"/>
                      </a:lnTo>
                      <a:lnTo>
                        <a:pt x="135" y="444"/>
                      </a:lnTo>
                      <a:lnTo>
                        <a:pt x="135" y="462"/>
                      </a:lnTo>
                      <a:lnTo>
                        <a:pt x="120" y="465"/>
                      </a:lnTo>
                      <a:lnTo>
                        <a:pt x="120" y="477"/>
                      </a:lnTo>
                      <a:lnTo>
                        <a:pt x="114" y="495"/>
                      </a:lnTo>
                      <a:lnTo>
                        <a:pt x="96" y="516"/>
                      </a:lnTo>
                      <a:lnTo>
                        <a:pt x="78" y="540"/>
                      </a:lnTo>
                      <a:lnTo>
                        <a:pt x="66" y="570"/>
                      </a:lnTo>
                      <a:lnTo>
                        <a:pt x="15" y="570"/>
                      </a:lnTo>
                      <a:lnTo>
                        <a:pt x="96" y="498"/>
                      </a:lnTo>
                      <a:lnTo>
                        <a:pt x="111" y="468"/>
                      </a:lnTo>
                      <a:lnTo>
                        <a:pt x="105" y="438"/>
                      </a:lnTo>
                      <a:lnTo>
                        <a:pt x="123" y="423"/>
                      </a:lnTo>
                      <a:lnTo>
                        <a:pt x="123" y="330"/>
                      </a:lnTo>
                      <a:lnTo>
                        <a:pt x="69" y="321"/>
                      </a:lnTo>
                      <a:lnTo>
                        <a:pt x="36" y="312"/>
                      </a:lnTo>
                      <a:lnTo>
                        <a:pt x="0" y="300"/>
                      </a:lnTo>
                      <a:lnTo>
                        <a:pt x="114" y="297"/>
                      </a:lnTo>
                      <a:lnTo>
                        <a:pt x="132" y="288"/>
                      </a:lnTo>
                      <a:lnTo>
                        <a:pt x="129" y="270"/>
                      </a:lnTo>
                      <a:lnTo>
                        <a:pt x="96" y="264"/>
                      </a:lnTo>
                      <a:lnTo>
                        <a:pt x="60" y="261"/>
                      </a:lnTo>
                      <a:lnTo>
                        <a:pt x="108" y="249"/>
                      </a:lnTo>
                      <a:lnTo>
                        <a:pt x="120" y="240"/>
                      </a:lnTo>
                      <a:lnTo>
                        <a:pt x="78" y="198"/>
                      </a:lnTo>
                      <a:lnTo>
                        <a:pt x="39" y="177"/>
                      </a:lnTo>
                      <a:lnTo>
                        <a:pt x="15" y="150"/>
                      </a:lnTo>
                      <a:lnTo>
                        <a:pt x="6" y="144"/>
                      </a:lnTo>
                      <a:lnTo>
                        <a:pt x="33" y="141"/>
                      </a:lnTo>
                      <a:lnTo>
                        <a:pt x="66" y="156"/>
                      </a:lnTo>
                      <a:lnTo>
                        <a:pt x="108" y="180"/>
                      </a:lnTo>
                      <a:lnTo>
                        <a:pt x="144" y="195"/>
                      </a:lnTo>
                      <a:lnTo>
                        <a:pt x="165" y="189"/>
                      </a:lnTo>
                      <a:lnTo>
                        <a:pt x="177" y="165"/>
                      </a:lnTo>
                      <a:lnTo>
                        <a:pt x="177" y="114"/>
                      </a:lnTo>
                      <a:lnTo>
                        <a:pt x="16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90" name="Freeform 73"/>
                <p:cNvSpPr>
                  <a:spLocks/>
                </p:cNvSpPr>
                <p:nvPr/>
              </p:nvSpPr>
              <p:spPr bwMode="auto">
                <a:xfrm>
                  <a:off x="3435" y="3032"/>
                  <a:ext cx="412" cy="393"/>
                </a:xfrm>
                <a:custGeom>
                  <a:avLst/>
                  <a:gdLst>
                    <a:gd name="T0" fmla="*/ 0 w 412"/>
                    <a:gd name="T1" fmla="*/ 393 h 393"/>
                    <a:gd name="T2" fmla="*/ 258 w 412"/>
                    <a:gd name="T3" fmla="*/ 303 h 393"/>
                    <a:gd name="T4" fmla="*/ 279 w 412"/>
                    <a:gd name="T5" fmla="*/ 285 h 393"/>
                    <a:gd name="T6" fmla="*/ 300 w 412"/>
                    <a:gd name="T7" fmla="*/ 255 h 393"/>
                    <a:gd name="T8" fmla="*/ 303 w 412"/>
                    <a:gd name="T9" fmla="*/ 225 h 393"/>
                    <a:gd name="T10" fmla="*/ 306 w 412"/>
                    <a:gd name="T11" fmla="*/ 138 h 393"/>
                    <a:gd name="T12" fmla="*/ 315 w 412"/>
                    <a:gd name="T13" fmla="*/ 198 h 393"/>
                    <a:gd name="T14" fmla="*/ 333 w 412"/>
                    <a:gd name="T15" fmla="*/ 213 h 393"/>
                    <a:gd name="T16" fmla="*/ 345 w 412"/>
                    <a:gd name="T17" fmla="*/ 165 h 393"/>
                    <a:gd name="T18" fmla="*/ 357 w 412"/>
                    <a:gd name="T19" fmla="*/ 120 h 393"/>
                    <a:gd name="T20" fmla="*/ 400 w 412"/>
                    <a:gd name="T21" fmla="*/ 0 h 393"/>
                    <a:gd name="T22" fmla="*/ 373 w 412"/>
                    <a:gd name="T23" fmla="*/ 102 h 393"/>
                    <a:gd name="T24" fmla="*/ 357 w 412"/>
                    <a:gd name="T25" fmla="*/ 165 h 393"/>
                    <a:gd name="T26" fmla="*/ 348 w 412"/>
                    <a:gd name="T27" fmla="*/ 213 h 393"/>
                    <a:gd name="T28" fmla="*/ 333 w 412"/>
                    <a:gd name="T29" fmla="*/ 243 h 393"/>
                    <a:gd name="T30" fmla="*/ 315 w 412"/>
                    <a:gd name="T31" fmla="*/ 267 h 393"/>
                    <a:gd name="T32" fmla="*/ 336 w 412"/>
                    <a:gd name="T33" fmla="*/ 285 h 393"/>
                    <a:gd name="T34" fmla="*/ 363 w 412"/>
                    <a:gd name="T35" fmla="*/ 282 h 393"/>
                    <a:gd name="T36" fmla="*/ 412 w 412"/>
                    <a:gd name="T37" fmla="*/ 240 h 393"/>
                    <a:gd name="T38" fmla="*/ 348 w 412"/>
                    <a:gd name="T39" fmla="*/ 315 h 393"/>
                    <a:gd name="T40" fmla="*/ 282 w 412"/>
                    <a:gd name="T41" fmla="*/ 330 h 393"/>
                    <a:gd name="T42" fmla="*/ 207 w 412"/>
                    <a:gd name="T43" fmla="*/ 345 h 393"/>
                    <a:gd name="T44" fmla="*/ 135 w 412"/>
                    <a:gd name="T45" fmla="*/ 360 h 393"/>
                    <a:gd name="T46" fmla="*/ 54 w 412"/>
                    <a:gd name="T47" fmla="*/ 378 h 393"/>
                    <a:gd name="T48" fmla="*/ 0 w 412"/>
                    <a:gd name="T49" fmla="*/ 393 h 3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2"/>
                    <a:gd name="T76" fmla="*/ 0 h 393"/>
                    <a:gd name="T77" fmla="*/ 412 w 412"/>
                    <a:gd name="T78" fmla="*/ 393 h 3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2" h="393">
                      <a:moveTo>
                        <a:pt x="0" y="393"/>
                      </a:moveTo>
                      <a:lnTo>
                        <a:pt x="258" y="303"/>
                      </a:lnTo>
                      <a:lnTo>
                        <a:pt x="279" y="285"/>
                      </a:lnTo>
                      <a:lnTo>
                        <a:pt x="300" y="255"/>
                      </a:lnTo>
                      <a:lnTo>
                        <a:pt x="303" y="225"/>
                      </a:lnTo>
                      <a:lnTo>
                        <a:pt x="306" y="138"/>
                      </a:lnTo>
                      <a:lnTo>
                        <a:pt x="315" y="198"/>
                      </a:lnTo>
                      <a:lnTo>
                        <a:pt x="333" y="213"/>
                      </a:lnTo>
                      <a:lnTo>
                        <a:pt x="345" y="165"/>
                      </a:lnTo>
                      <a:lnTo>
                        <a:pt x="357" y="120"/>
                      </a:lnTo>
                      <a:lnTo>
                        <a:pt x="400" y="0"/>
                      </a:lnTo>
                      <a:lnTo>
                        <a:pt x="373" y="102"/>
                      </a:lnTo>
                      <a:lnTo>
                        <a:pt x="357" y="165"/>
                      </a:lnTo>
                      <a:lnTo>
                        <a:pt x="348" y="213"/>
                      </a:lnTo>
                      <a:lnTo>
                        <a:pt x="333" y="243"/>
                      </a:lnTo>
                      <a:lnTo>
                        <a:pt x="315" y="267"/>
                      </a:lnTo>
                      <a:lnTo>
                        <a:pt x="336" y="285"/>
                      </a:lnTo>
                      <a:lnTo>
                        <a:pt x="363" y="282"/>
                      </a:lnTo>
                      <a:lnTo>
                        <a:pt x="412" y="240"/>
                      </a:lnTo>
                      <a:lnTo>
                        <a:pt x="348" y="315"/>
                      </a:lnTo>
                      <a:lnTo>
                        <a:pt x="282" y="330"/>
                      </a:lnTo>
                      <a:lnTo>
                        <a:pt x="207" y="345"/>
                      </a:lnTo>
                      <a:lnTo>
                        <a:pt x="135" y="360"/>
                      </a:lnTo>
                      <a:lnTo>
                        <a:pt x="54" y="378"/>
                      </a:lnTo>
                      <a:lnTo>
                        <a:pt x="0" y="39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91" name="Freeform 74"/>
                <p:cNvSpPr>
                  <a:spLocks/>
                </p:cNvSpPr>
                <p:nvPr/>
              </p:nvSpPr>
              <p:spPr bwMode="auto">
                <a:xfrm>
                  <a:off x="3801" y="2762"/>
                  <a:ext cx="322" cy="654"/>
                </a:xfrm>
                <a:custGeom>
                  <a:avLst/>
                  <a:gdLst>
                    <a:gd name="T0" fmla="*/ 322 w 322"/>
                    <a:gd name="T1" fmla="*/ 6 h 654"/>
                    <a:gd name="T2" fmla="*/ 256 w 322"/>
                    <a:gd name="T3" fmla="*/ 0 h 654"/>
                    <a:gd name="T4" fmla="*/ 220 w 322"/>
                    <a:gd name="T5" fmla="*/ 6 h 654"/>
                    <a:gd name="T6" fmla="*/ 160 w 322"/>
                    <a:gd name="T7" fmla="*/ 66 h 654"/>
                    <a:gd name="T8" fmla="*/ 103 w 322"/>
                    <a:gd name="T9" fmla="*/ 138 h 654"/>
                    <a:gd name="T10" fmla="*/ 70 w 322"/>
                    <a:gd name="T11" fmla="*/ 279 h 654"/>
                    <a:gd name="T12" fmla="*/ 58 w 322"/>
                    <a:gd name="T13" fmla="*/ 318 h 654"/>
                    <a:gd name="T14" fmla="*/ 46 w 322"/>
                    <a:gd name="T15" fmla="*/ 432 h 654"/>
                    <a:gd name="T16" fmla="*/ 40 w 322"/>
                    <a:gd name="T17" fmla="*/ 513 h 654"/>
                    <a:gd name="T18" fmla="*/ 0 w 322"/>
                    <a:gd name="T19" fmla="*/ 564 h 654"/>
                    <a:gd name="T20" fmla="*/ 88 w 322"/>
                    <a:gd name="T21" fmla="*/ 654 h 654"/>
                    <a:gd name="T22" fmla="*/ 46 w 322"/>
                    <a:gd name="T23" fmla="*/ 588 h 654"/>
                    <a:gd name="T24" fmla="*/ 55 w 322"/>
                    <a:gd name="T25" fmla="*/ 582 h 654"/>
                    <a:gd name="T26" fmla="*/ 115 w 322"/>
                    <a:gd name="T27" fmla="*/ 615 h 654"/>
                    <a:gd name="T28" fmla="*/ 187 w 322"/>
                    <a:gd name="T29" fmla="*/ 633 h 654"/>
                    <a:gd name="T30" fmla="*/ 91 w 322"/>
                    <a:gd name="T31" fmla="*/ 594 h 654"/>
                    <a:gd name="T32" fmla="*/ 55 w 322"/>
                    <a:gd name="T33" fmla="*/ 561 h 654"/>
                    <a:gd name="T34" fmla="*/ 55 w 322"/>
                    <a:gd name="T35" fmla="*/ 528 h 654"/>
                    <a:gd name="T36" fmla="*/ 115 w 322"/>
                    <a:gd name="T37" fmla="*/ 525 h 654"/>
                    <a:gd name="T38" fmla="*/ 52 w 322"/>
                    <a:gd name="T39" fmla="*/ 510 h 654"/>
                    <a:gd name="T40" fmla="*/ 58 w 322"/>
                    <a:gd name="T41" fmla="*/ 432 h 654"/>
                    <a:gd name="T42" fmla="*/ 73 w 322"/>
                    <a:gd name="T43" fmla="*/ 303 h 654"/>
                    <a:gd name="T44" fmla="*/ 121 w 322"/>
                    <a:gd name="T45" fmla="*/ 141 h 654"/>
                    <a:gd name="T46" fmla="*/ 154 w 322"/>
                    <a:gd name="T47" fmla="*/ 90 h 654"/>
                    <a:gd name="T48" fmla="*/ 220 w 322"/>
                    <a:gd name="T49" fmla="*/ 24 h 654"/>
                    <a:gd name="T50" fmla="*/ 256 w 322"/>
                    <a:gd name="T51" fmla="*/ 15 h 654"/>
                    <a:gd name="T52" fmla="*/ 322 w 322"/>
                    <a:gd name="T53" fmla="*/ 6 h 6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2"/>
                    <a:gd name="T82" fmla="*/ 0 h 654"/>
                    <a:gd name="T83" fmla="*/ 322 w 322"/>
                    <a:gd name="T84" fmla="*/ 654 h 6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2" h="654">
                      <a:moveTo>
                        <a:pt x="322" y="6"/>
                      </a:moveTo>
                      <a:lnTo>
                        <a:pt x="256" y="0"/>
                      </a:lnTo>
                      <a:lnTo>
                        <a:pt x="220" y="6"/>
                      </a:lnTo>
                      <a:lnTo>
                        <a:pt x="160" y="66"/>
                      </a:lnTo>
                      <a:lnTo>
                        <a:pt x="103" y="138"/>
                      </a:lnTo>
                      <a:lnTo>
                        <a:pt x="70" y="279"/>
                      </a:lnTo>
                      <a:lnTo>
                        <a:pt x="58" y="318"/>
                      </a:lnTo>
                      <a:lnTo>
                        <a:pt x="46" y="432"/>
                      </a:lnTo>
                      <a:lnTo>
                        <a:pt x="40" y="513"/>
                      </a:lnTo>
                      <a:lnTo>
                        <a:pt x="0" y="564"/>
                      </a:lnTo>
                      <a:lnTo>
                        <a:pt x="88" y="654"/>
                      </a:lnTo>
                      <a:lnTo>
                        <a:pt x="46" y="588"/>
                      </a:lnTo>
                      <a:lnTo>
                        <a:pt x="55" y="582"/>
                      </a:lnTo>
                      <a:lnTo>
                        <a:pt x="115" y="615"/>
                      </a:lnTo>
                      <a:lnTo>
                        <a:pt x="187" y="633"/>
                      </a:lnTo>
                      <a:lnTo>
                        <a:pt x="91" y="594"/>
                      </a:lnTo>
                      <a:lnTo>
                        <a:pt x="55" y="561"/>
                      </a:lnTo>
                      <a:lnTo>
                        <a:pt x="55" y="528"/>
                      </a:lnTo>
                      <a:lnTo>
                        <a:pt x="115" y="525"/>
                      </a:lnTo>
                      <a:lnTo>
                        <a:pt x="52" y="510"/>
                      </a:lnTo>
                      <a:lnTo>
                        <a:pt x="58" y="432"/>
                      </a:lnTo>
                      <a:lnTo>
                        <a:pt x="73" y="303"/>
                      </a:lnTo>
                      <a:lnTo>
                        <a:pt x="121" y="141"/>
                      </a:lnTo>
                      <a:lnTo>
                        <a:pt x="154" y="90"/>
                      </a:lnTo>
                      <a:lnTo>
                        <a:pt x="220" y="24"/>
                      </a:lnTo>
                      <a:lnTo>
                        <a:pt x="256" y="15"/>
                      </a:lnTo>
                      <a:lnTo>
                        <a:pt x="322" y="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792" name="Group 93"/>
                <p:cNvGrpSpPr>
                  <a:grpSpLocks/>
                </p:cNvGrpSpPr>
                <p:nvPr/>
              </p:nvGrpSpPr>
              <p:grpSpPr bwMode="auto">
                <a:xfrm>
                  <a:off x="3533" y="2255"/>
                  <a:ext cx="526" cy="825"/>
                  <a:chOff x="3533" y="2255"/>
                  <a:chExt cx="526" cy="825"/>
                </a:xfrm>
              </p:grpSpPr>
              <p:sp>
                <p:nvSpPr>
                  <p:cNvPr id="32794" name="Freeform 75"/>
                  <p:cNvSpPr>
                    <a:spLocks/>
                  </p:cNvSpPr>
                  <p:nvPr/>
                </p:nvSpPr>
                <p:spPr bwMode="auto">
                  <a:xfrm>
                    <a:off x="3757" y="2700"/>
                    <a:ext cx="190" cy="195"/>
                  </a:xfrm>
                  <a:custGeom>
                    <a:avLst/>
                    <a:gdLst>
                      <a:gd name="T0" fmla="*/ 166 w 190"/>
                      <a:gd name="T1" fmla="*/ 0 h 195"/>
                      <a:gd name="T2" fmla="*/ 36 w 190"/>
                      <a:gd name="T3" fmla="*/ 115 h 195"/>
                      <a:gd name="T4" fmla="*/ 27 w 190"/>
                      <a:gd name="T5" fmla="*/ 100 h 195"/>
                      <a:gd name="T6" fmla="*/ 7 w 190"/>
                      <a:gd name="T7" fmla="*/ 148 h 195"/>
                      <a:gd name="T8" fmla="*/ 0 w 190"/>
                      <a:gd name="T9" fmla="*/ 175 h 195"/>
                      <a:gd name="T10" fmla="*/ 15 w 190"/>
                      <a:gd name="T11" fmla="*/ 160 h 195"/>
                      <a:gd name="T12" fmla="*/ 29 w 190"/>
                      <a:gd name="T13" fmla="*/ 128 h 195"/>
                      <a:gd name="T14" fmla="*/ 57 w 190"/>
                      <a:gd name="T15" fmla="*/ 195 h 195"/>
                      <a:gd name="T16" fmla="*/ 100 w 190"/>
                      <a:gd name="T17" fmla="*/ 144 h 195"/>
                      <a:gd name="T18" fmla="*/ 148 w 190"/>
                      <a:gd name="T19" fmla="*/ 64 h 195"/>
                      <a:gd name="T20" fmla="*/ 190 w 190"/>
                      <a:gd name="T21" fmla="*/ 13 h 195"/>
                      <a:gd name="T22" fmla="*/ 166 w 190"/>
                      <a:gd name="T23" fmla="*/ 0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
                      <a:gd name="T37" fmla="*/ 0 h 195"/>
                      <a:gd name="T38" fmla="*/ 190 w 190"/>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 h="195">
                        <a:moveTo>
                          <a:pt x="166" y="0"/>
                        </a:moveTo>
                        <a:lnTo>
                          <a:pt x="36" y="115"/>
                        </a:lnTo>
                        <a:lnTo>
                          <a:pt x="27" y="100"/>
                        </a:lnTo>
                        <a:lnTo>
                          <a:pt x="7" y="148"/>
                        </a:lnTo>
                        <a:lnTo>
                          <a:pt x="0" y="175"/>
                        </a:lnTo>
                        <a:lnTo>
                          <a:pt x="15" y="160"/>
                        </a:lnTo>
                        <a:lnTo>
                          <a:pt x="29" y="128"/>
                        </a:lnTo>
                        <a:lnTo>
                          <a:pt x="57" y="195"/>
                        </a:lnTo>
                        <a:lnTo>
                          <a:pt x="100" y="144"/>
                        </a:lnTo>
                        <a:lnTo>
                          <a:pt x="148" y="64"/>
                        </a:lnTo>
                        <a:lnTo>
                          <a:pt x="190" y="13"/>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95" name="Freeform 76"/>
                  <p:cNvSpPr>
                    <a:spLocks/>
                  </p:cNvSpPr>
                  <p:nvPr/>
                </p:nvSpPr>
                <p:spPr bwMode="auto">
                  <a:xfrm>
                    <a:off x="3755" y="2828"/>
                    <a:ext cx="54" cy="244"/>
                  </a:xfrm>
                  <a:custGeom>
                    <a:avLst/>
                    <a:gdLst>
                      <a:gd name="T0" fmla="*/ 30 w 54"/>
                      <a:gd name="T1" fmla="*/ 0 h 244"/>
                      <a:gd name="T2" fmla="*/ 21 w 54"/>
                      <a:gd name="T3" fmla="*/ 11 h 244"/>
                      <a:gd name="T4" fmla="*/ 15 w 54"/>
                      <a:gd name="T5" fmla="*/ 20 h 244"/>
                      <a:gd name="T6" fmla="*/ 10 w 54"/>
                      <a:gd name="T7" fmla="*/ 32 h 244"/>
                      <a:gd name="T8" fmla="*/ 5 w 54"/>
                      <a:gd name="T9" fmla="*/ 51 h 244"/>
                      <a:gd name="T10" fmla="*/ 3 w 54"/>
                      <a:gd name="T11" fmla="*/ 71 h 244"/>
                      <a:gd name="T12" fmla="*/ 5 w 54"/>
                      <a:gd name="T13" fmla="*/ 90 h 244"/>
                      <a:gd name="T14" fmla="*/ 8 w 54"/>
                      <a:gd name="T15" fmla="*/ 110 h 244"/>
                      <a:gd name="T16" fmla="*/ 11 w 54"/>
                      <a:gd name="T17" fmla="*/ 121 h 244"/>
                      <a:gd name="T18" fmla="*/ 1 w 54"/>
                      <a:gd name="T19" fmla="*/ 166 h 244"/>
                      <a:gd name="T20" fmla="*/ 0 w 54"/>
                      <a:gd name="T21" fmla="*/ 186 h 244"/>
                      <a:gd name="T22" fmla="*/ 0 w 54"/>
                      <a:gd name="T23" fmla="*/ 211 h 244"/>
                      <a:gd name="T24" fmla="*/ 3 w 54"/>
                      <a:gd name="T25" fmla="*/ 244 h 244"/>
                      <a:gd name="T26" fmla="*/ 20 w 54"/>
                      <a:gd name="T27" fmla="*/ 169 h 244"/>
                      <a:gd name="T28" fmla="*/ 29 w 54"/>
                      <a:gd name="T29" fmla="*/ 119 h 244"/>
                      <a:gd name="T30" fmla="*/ 54 w 54"/>
                      <a:gd name="T31" fmla="*/ 56 h 244"/>
                      <a:gd name="T32" fmla="*/ 30 w 54"/>
                      <a:gd name="T33" fmla="*/ 0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4"/>
                      <a:gd name="T53" fmla="*/ 54 w 54"/>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4">
                        <a:moveTo>
                          <a:pt x="30" y="0"/>
                        </a:moveTo>
                        <a:lnTo>
                          <a:pt x="21" y="11"/>
                        </a:lnTo>
                        <a:lnTo>
                          <a:pt x="15" y="20"/>
                        </a:lnTo>
                        <a:lnTo>
                          <a:pt x="10" y="32"/>
                        </a:lnTo>
                        <a:lnTo>
                          <a:pt x="5" y="51"/>
                        </a:lnTo>
                        <a:lnTo>
                          <a:pt x="3" y="71"/>
                        </a:lnTo>
                        <a:lnTo>
                          <a:pt x="5" y="90"/>
                        </a:lnTo>
                        <a:lnTo>
                          <a:pt x="8" y="110"/>
                        </a:lnTo>
                        <a:lnTo>
                          <a:pt x="11" y="121"/>
                        </a:lnTo>
                        <a:lnTo>
                          <a:pt x="1" y="166"/>
                        </a:lnTo>
                        <a:lnTo>
                          <a:pt x="0" y="186"/>
                        </a:lnTo>
                        <a:lnTo>
                          <a:pt x="0" y="211"/>
                        </a:lnTo>
                        <a:lnTo>
                          <a:pt x="3" y="244"/>
                        </a:lnTo>
                        <a:lnTo>
                          <a:pt x="20" y="169"/>
                        </a:lnTo>
                        <a:lnTo>
                          <a:pt x="29" y="119"/>
                        </a:lnTo>
                        <a:lnTo>
                          <a:pt x="54" y="56"/>
                        </a:lnTo>
                        <a:lnTo>
                          <a:pt x="3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96" name="Freeform 77"/>
                  <p:cNvSpPr>
                    <a:spLocks/>
                  </p:cNvSpPr>
                  <p:nvPr/>
                </p:nvSpPr>
                <p:spPr bwMode="auto">
                  <a:xfrm>
                    <a:off x="3757" y="2829"/>
                    <a:ext cx="51" cy="129"/>
                  </a:xfrm>
                  <a:custGeom>
                    <a:avLst/>
                    <a:gdLst>
                      <a:gd name="T0" fmla="*/ 27 w 51"/>
                      <a:gd name="T1" fmla="*/ 0 h 129"/>
                      <a:gd name="T2" fmla="*/ 18 w 51"/>
                      <a:gd name="T3" fmla="*/ 11 h 129"/>
                      <a:gd name="T4" fmla="*/ 12 w 51"/>
                      <a:gd name="T5" fmla="*/ 20 h 129"/>
                      <a:gd name="T6" fmla="*/ 7 w 51"/>
                      <a:gd name="T7" fmla="*/ 32 h 129"/>
                      <a:gd name="T8" fmla="*/ 2 w 51"/>
                      <a:gd name="T9" fmla="*/ 51 h 129"/>
                      <a:gd name="T10" fmla="*/ 0 w 51"/>
                      <a:gd name="T11" fmla="*/ 71 h 129"/>
                      <a:gd name="T12" fmla="*/ 2 w 51"/>
                      <a:gd name="T13" fmla="*/ 90 h 129"/>
                      <a:gd name="T14" fmla="*/ 5 w 51"/>
                      <a:gd name="T15" fmla="*/ 110 h 129"/>
                      <a:gd name="T16" fmla="*/ 8 w 51"/>
                      <a:gd name="T17" fmla="*/ 121 h 129"/>
                      <a:gd name="T18" fmla="*/ 22 w 51"/>
                      <a:gd name="T19" fmla="*/ 129 h 129"/>
                      <a:gd name="T20" fmla="*/ 26 w 51"/>
                      <a:gd name="T21" fmla="*/ 116 h 129"/>
                      <a:gd name="T22" fmla="*/ 51 w 51"/>
                      <a:gd name="T23" fmla="*/ 56 h 129"/>
                      <a:gd name="T24" fmla="*/ 27 w 51"/>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129"/>
                      <a:gd name="T41" fmla="*/ 51 w 51"/>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129">
                        <a:moveTo>
                          <a:pt x="27" y="0"/>
                        </a:moveTo>
                        <a:lnTo>
                          <a:pt x="18" y="11"/>
                        </a:lnTo>
                        <a:lnTo>
                          <a:pt x="12" y="20"/>
                        </a:lnTo>
                        <a:lnTo>
                          <a:pt x="7" y="32"/>
                        </a:lnTo>
                        <a:lnTo>
                          <a:pt x="2" y="51"/>
                        </a:lnTo>
                        <a:lnTo>
                          <a:pt x="0" y="71"/>
                        </a:lnTo>
                        <a:lnTo>
                          <a:pt x="2" y="90"/>
                        </a:lnTo>
                        <a:lnTo>
                          <a:pt x="5" y="110"/>
                        </a:lnTo>
                        <a:lnTo>
                          <a:pt x="8" y="121"/>
                        </a:lnTo>
                        <a:lnTo>
                          <a:pt x="22" y="129"/>
                        </a:lnTo>
                        <a:lnTo>
                          <a:pt x="26" y="116"/>
                        </a:lnTo>
                        <a:lnTo>
                          <a:pt x="51" y="56"/>
                        </a:lnTo>
                        <a:lnTo>
                          <a:pt x="2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797" name="Group 90"/>
                  <p:cNvGrpSpPr>
                    <a:grpSpLocks/>
                  </p:cNvGrpSpPr>
                  <p:nvPr/>
                </p:nvGrpSpPr>
                <p:grpSpPr bwMode="auto">
                  <a:xfrm>
                    <a:off x="3533" y="2255"/>
                    <a:ext cx="526" cy="573"/>
                    <a:chOff x="3533" y="2255"/>
                    <a:chExt cx="526" cy="573"/>
                  </a:xfrm>
                </p:grpSpPr>
                <p:grpSp>
                  <p:nvGrpSpPr>
                    <p:cNvPr id="32800" name="Group 83"/>
                    <p:cNvGrpSpPr>
                      <a:grpSpLocks/>
                    </p:cNvGrpSpPr>
                    <p:nvPr/>
                  </p:nvGrpSpPr>
                  <p:grpSpPr bwMode="auto">
                    <a:xfrm>
                      <a:off x="3589" y="2318"/>
                      <a:ext cx="389" cy="509"/>
                      <a:chOff x="3589" y="2318"/>
                      <a:chExt cx="389" cy="509"/>
                    </a:xfrm>
                  </p:grpSpPr>
                  <p:sp>
                    <p:nvSpPr>
                      <p:cNvPr id="32807" name="Freeform 78"/>
                      <p:cNvSpPr>
                        <a:spLocks/>
                      </p:cNvSpPr>
                      <p:nvPr/>
                    </p:nvSpPr>
                    <p:spPr bwMode="auto">
                      <a:xfrm>
                        <a:off x="3589" y="2318"/>
                        <a:ext cx="389" cy="509"/>
                      </a:xfrm>
                      <a:custGeom>
                        <a:avLst/>
                        <a:gdLst>
                          <a:gd name="T0" fmla="*/ 121 w 389"/>
                          <a:gd name="T1" fmla="*/ 15 h 509"/>
                          <a:gd name="T2" fmla="*/ 93 w 389"/>
                          <a:gd name="T3" fmla="*/ 31 h 509"/>
                          <a:gd name="T4" fmla="*/ 67 w 389"/>
                          <a:gd name="T5" fmla="*/ 48 h 509"/>
                          <a:gd name="T6" fmla="*/ 48 w 389"/>
                          <a:gd name="T7" fmla="*/ 64 h 509"/>
                          <a:gd name="T8" fmla="*/ 30 w 389"/>
                          <a:gd name="T9" fmla="*/ 81 h 509"/>
                          <a:gd name="T10" fmla="*/ 16 w 389"/>
                          <a:gd name="T11" fmla="*/ 99 h 509"/>
                          <a:gd name="T12" fmla="*/ 7 w 389"/>
                          <a:gd name="T13" fmla="*/ 118 h 509"/>
                          <a:gd name="T14" fmla="*/ 4 w 389"/>
                          <a:gd name="T15" fmla="*/ 138 h 509"/>
                          <a:gd name="T16" fmla="*/ 1 w 389"/>
                          <a:gd name="T17" fmla="*/ 160 h 509"/>
                          <a:gd name="T18" fmla="*/ 0 w 389"/>
                          <a:gd name="T19" fmla="*/ 187 h 509"/>
                          <a:gd name="T20" fmla="*/ 3 w 389"/>
                          <a:gd name="T21" fmla="*/ 211 h 509"/>
                          <a:gd name="T22" fmla="*/ 0 w 389"/>
                          <a:gd name="T23" fmla="*/ 244 h 509"/>
                          <a:gd name="T24" fmla="*/ 13 w 389"/>
                          <a:gd name="T25" fmla="*/ 253 h 509"/>
                          <a:gd name="T26" fmla="*/ 24 w 389"/>
                          <a:gd name="T27" fmla="*/ 262 h 509"/>
                          <a:gd name="T28" fmla="*/ 25 w 389"/>
                          <a:gd name="T29" fmla="*/ 270 h 509"/>
                          <a:gd name="T30" fmla="*/ 25 w 389"/>
                          <a:gd name="T31" fmla="*/ 283 h 509"/>
                          <a:gd name="T32" fmla="*/ 21 w 389"/>
                          <a:gd name="T33" fmla="*/ 298 h 509"/>
                          <a:gd name="T34" fmla="*/ 9 w 389"/>
                          <a:gd name="T35" fmla="*/ 339 h 509"/>
                          <a:gd name="T36" fmla="*/ 9 w 389"/>
                          <a:gd name="T37" fmla="*/ 357 h 509"/>
                          <a:gd name="T38" fmla="*/ 19 w 389"/>
                          <a:gd name="T39" fmla="*/ 361 h 509"/>
                          <a:gd name="T40" fmla="*/ 34 w 389"/>
                          <a:gd name="T41" fmla="*/ 361 h 509"/>
                          <a:gd name="T42" fmla="*/ 45 w 389"/>
                          <a:gd name="T43" fmla="*/ 361 h 509"/>
                          <a:gd name="T44" fmla="*/ 63 w 389"/>
                          <a:gd name="T45" fmla="*/ 410 h 509"/>
                          <a:gd name="T46" fmla="*/ 64 w 389"/>
                          <a:gd name="T47" fmla="*/ 428 h 509"/>
                          <a:gd name="T48" fmla="*/ 70 w 389"/>
                          <a:gd name="T49" fmla="*/ 436 h 509"/>
                          <a:gd name="T50" fmla="*/ 78 w 389"/>
                          <a:gd name="T51" fmla="*/ 439 h 509"/>
                          <a:gd name="T52" fmla="*/ 79 w 389"/>
                          <a:gd name="T53" fmla="*/ 449 h 509"/>
                          <a:gd name="T54" fmla="*/ 78 w 389"/>
                          <a:gd name="T55" fmla="*/ 463 h 509"/>
                          <a:gd name="T56" fmla="*/ 85 w 389"/>
                          <a:gd name="T57" fmla="*/ 485 h 509"/>
                          <a:gd name="T58" fmla="*/ 94 w 389"/>
                          <a:gd name="T59" fmla="*/ 499 h 509"/>
                          <a:gd name="T60" fmla="*/ 103 w 389"/>
                          <a:gd name="T61" fmla="*/ 505 h 509"/>
                          <a:gd name="T62" fmla="*/ 124 w 389"/>
                          <a:gd name="T63" fmla="*/ 509 h 509"/>
                          <a:gd name="T64" fmla="*/ 141 w 389"/>
                          <a:gd name="T65" fmla="*/ 508 h 509"/>
                          <a:gd name="T66" fmla="*/ 165 w 389"/>
                          <a:gd name="T67" fmla="*/ 497 h 509"/>
                          <a:gd name="T68" fmla="*/ 193 w 389"/>
                          <a:gd name="T69" fmla="*/ 481 h 509"/>
                          <a:gd name="T70" fmla="*/ 205 w 389"/>
                          <a:gd name="T71" fmla="*/ 496 h 509"/>
                          <a:gd name="T72" fmla="*/ 374 w 389"/>
                          <a:gd name="T73" fmla="*/ 360 h 509"/>
                          <a:gd name="T74" fmla="*/ 364 w 389"/>
                          <a:gd name="T75" fmla="*/ 337 h 509"/>
                          <a:gd name="T76" fmla="*/ 374 w 389"/>
                          <a:gd name="T77" fmla="*/ 306 h 509"/>
                          <a:gd name="T78" fmla="*/ 385 w 389"/>
                          <a:gd name="T79" fmla="*/ 265 h 509"/>
                          <a:gd name="T80" fmla="*/ 389 w 389"/>
                          <a:gd name="T81" fmla="*/ 213 h 509"/>
                          <a:gd name="T82" fmla="*/ 388 w 389"/>
                          <a:gd name="T83" fmla="*/ 174 h 509"/>
                          <a:gd name="T84" fmla="*/ 377 w 389"/>
                          <a:gd name="T85" fmla="*/ 109 h 509"/>
                          <a:gd name="T86" fmla="*/ 361 w 389"/>
                          <a:gd name="T87" fmla="*/ 51 h 509"/>
                          <a:gd name="T88" fmla="*/ 343 w 389"/>
                          <a:gd name="T89" fmla="*/ 9 h 509"/>
                          <a:gd name="T90" fmla="*/ 275 w 389"/>
                          <a:gd name="T91" fmla="*/ 0 h 509"/>
                          <a:gd name="T92" fmla="*/ 171 w 389"/>
                          <a:gd name="T93" fmla="*/ 1 h 509"/>
                          <a:gd name="T94" fmla="*/ 121 w 389"/>
                          <a:gd name="T95" fmla="*/ 15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9"/>
                          <a:gd name="T145" fmla="*/ 0 h 509"/>
                          <a:gd name="T146" fmla="*/ 389 w 389"/>
                          <a:gd name="T147" fmla="*/ 509 h 5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9" h="509">
                            <a:moveTo>
                              <a:pt x="121" y="15"/>
                            </a:moveTo>
                            <a:lnTo>
                              <a:pt x="93" y="31"/>
                            </a:lnTo>
                            <a:lnTo>
                              <a:pt x="67" y="48"/>
                            </a:lnTo>
                            <a:lnTo>
                              <a:pt x="48" y="64"/>
                            </a:lnTo>
                            <a:lnTo>
                              <a:pt x="30" y="81"/>
                            </a:lnTo>
                            <a:lnTo>
                              <a:pt x="16" y="99"/>
                            </a:lnTo>
                            <a:lnTo>
                              <a:pt x="7" y="118"/>
                            </a:lnTo>
                            <a:lnTo>
                              <a:pt x="4" y="138"/>
                            </a:lnTo>
                            <a:lnTo>
                              <a:pt x="1" y="160"/>
                            </a:lnTo>
                            <a:lnTo>
                              <a:pt x="0" y="187"/>
                            </a:lnTo>
                            <a:lnTo>
                              <a:pt x="3" y="211"/>
                            </a:lnTo>
                            <a:lnTo>
                              <a:pt x="0" y="244"/>
                            </a:lnTo>
                            <a:lnTo>
                              <a:pt x="13" y="253"/>
                            </a:lnTo>
                            <a:lnTo>
                              <a:pt x="24" y="262"/>
                            </a:lnTo>
                            <a:lnTo>
                              <a:pt x="25" y="270"/>
                            </a:lnTo>
                            <a:lnTo>
                              <a:pt x="25" y="283"/>
                            </a:lnTo>
                            <a:lnTo>
                              <a:pt x="21" y="298"/>
                            </a:lnTo>
                            <a:lnTo>
                              <a:pt x="9" y="339"/>
                            </a:lnTo>
                            <a:lnTo>
                              <a:pt x="9" y="357"/>
                            </a:lnTo>
                            <a:lnTo>
                              <a:pt x="19" y="361"/>
                            </a:lnTo>
                            <a:lnTo>
                              <a:pt x="34" y="361"/>
                            </a:lnTo>
                            <a:lnTo>
                              <a:pt x="45" y="361"/>
                            </a:lnTo>
                            <a:lnTo>
                              <a:pt x="63" y="410"/>
                            </a:lnTo>
                            <a:lnTo>
                              <a:pt x="64" y="428"/>
                            </a:lnTo>
                            <a:lnTo>
                              <a:pt x="70" y="436"/>
                            </a:lnTo>
                            <a:lnTo>
                              <a:pt x="78" y="439"/>
                            </a:lnTo>
                            <a:lnTo>
                              <a:pt x="79" y="449"/>
                            </a:lnTo>
                            <a:lnTo>
                              <a:pt x="78" y="463"/>
                            </a:lnTo>
                            <a:lnTo>
                              <a:pt x="85" y="485"/>
                            </a:lnTo>
                            <a:lnTo>
                              <a:pt x="94" y="499"/>
                            </a:lnTo>
                            <a:lnTo>
                              <a:pt x="103" y="505"/>
                            </a:lnTo>
                            <a:lnTo>
                              <a:pt x="124" y="509"/>
                            </a:lnTo>
                            <a:lnTo>
                              <a:pt x="141" y="508"/>
                            </a:lnTo>
                            <a:lnTo>
                              <a:pt x="165" y="497"/>
                            </a:lnTo>
                            <a:lnTo>
                              <a:pt x="193" y="481"/>
                            </a:lnTo>
                            <a:lnTo>
                              <a:pt x="205" y="496"/>
                            </a:lnTo>
                            <a:lnTo>
                              <a:pt x="374" y="360"/>
                            </a:lnTo>
                            <a:lnTo>
                              <a:pt x="364" y="337"/>
                            </a:lnTo>
                            <a:lnTo>
                              <a:pt x="374" y="306"/>
                            </a:lnTo>
                            <a:lnTo>
                              <a:pt x="385" y="265"/>
                            </a:lnTo>
                            <a:lnTo>
                              <a:pt x="389" y="213"/>
                            </a:lnTo>
                            <a:lnTo>
                              <a:pt x="388" y="174"/>
                            </a:lnTo>
                            <a:lnTo>
                              <a:pt x="377" y="109"/>
                            </a:lnTo>
                            <a:lnTo>
                              <a:pt x="361" y="51"/>
                            </a:lnTo>
                            <a:lnTo>
                              <a:pt x="343" y="9"/>
                            </a:lnTo>
                            <a:lnTo>
                              <a:pt x="275" y="0"/>
                            </a:lnTo>
                            <a:lnTo>
                              <a:pt x="171" y="1"/>
                            </a:lnTo>
                            <a:lnTo>
                              <a:pt x="121" y="15"/>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808" name="Group 81"/>
                      <p:cNvGrpSpPr>
                        <a:grpSpLocks/>
                      </p:cNvGrpSpPr>
                      <p:nvPr/>
                    </p:nvGrpSpPr>
                    <p:grpSpPr bwMode="auto">
                      <a:xfrm>
                        <a:off x="3744" y="2575"/>
                        <a:ext cx="66" cy="120"/>
                        <a:chOff x="3744" y="2575"/>
                        <a:chExt cx="66" cy="120"/>
                      </a:xfrm>
                    </p:grpSpPr>
                    <p:sp>
                      <p:nvSpPr>
                        <p:cNvPr id="32810" name="Freeform 79"/>
                        <p:cNvSpPr>
                          <a:spLocks/>
                        </p:cNvSpPr>
                        <p:nvPr/>
                      </p:nvSpPr>
                      <p:spPr bwMode="auto">
                        <a:xfrm>
                          <a:off x="3744" y="2575"/>
                          <a:ext cx="50" cy="76"/>
                        </a:xfrm>
                        <a:custGeom>
                          <a:avLst/>
                          <a:gdLst>
                            <a:gd name="T0" fmla="*/ 0 w 50"/>
                            <a:gd name="T1" fmla="*/ 32 h 76"/>
                            <a:gd name="T2" fmla="*/ 5 w 50"/>
                            <a:gd name="T3" fmla="*/ 16 h 76"/>
                            <a:gd name="T4" fmla="*/ 9 w 50"/>
                            <a:gd name="T5" fmla="*/ 5 h 76"/>
                            <a:gd name="T6" fmla="*/ 13 w 50"/>
                            <a:gd name="T7" fmla="*/ 2 h 76"/>
                            <a:gd name="T8" fmla="*/ 20 w 50"/>
                            <a:gd name="T9" fmla="*/ 0 h 76"/>
                            <a:gd name="T10" fmla="*/ 28 w 50"/>
                            <a:gd name="T11" fmla="*/ 0 h 76"/>
                            <a:gd name="T12" fmla="*/ 36 w 50"/>
                            <a:gd name="T13" fmla="*/ 2 h 76"/>
                            <a:gd name="T14" fmla="*/ 42 w 50"/>
                            <a:gd name="T15" fmla="*/ 6 h 76"/>
                            <a:gd name="T16" fmla="*/ 46 w 50"/>
                            <a:gd name="T17" fmla="*/ 14 h 76"/>
                            <a:gd name="T18" fmla="*/ 49 w 50"/>
                            <a:gd name="T19" fmla="*/ 27 h 76"/>
                            <a:gd name="T20" fmla="*/ 50 w 50"/>
                            <a:gd name="T21" fmla="*/ 38 h 76"/>
                            <a:gd name="T22" fmla="*/ 48 w 50"/>
                            <a:gd name="T23" fmla="*/ 53 h 76"/>
                            <a:gd name="T24" fmla="*/ 45 w 50"/>
                            <a:gd name="T25" fmla="*/ 67 h 76"/>
                            <a:gd name="T26" fmla="*/ 39 w 50"/>
                            <a:gd name="T27" fmla="*/ 76 h 76"/>
                            <a:gd name="T28" fmla="*/ 36 w 50"/>
                            <a:gd name="T29" fmla="*/ 65 h 76"/>
                            <a:gd name="T30" fmla="*/ 42 w 50"/>
                            <a:gd name="T31" fmla="*/ 55 h 76"/>
                            <a:gd name="T32" fmla="*/ 38 w 50"/>
                            <a:gd name="T33" fmla="*/ 42 h 76"/>
                            <a:gd name="T34" fmla="*/ 33 w 50"/>
                            <a:gd name="T35" fmla="*/ 47 h 76"/>
                            <a:gd name="T36" fmla="*/ 22 w 50"/>
                            <a:gd name="T37" fmla="*/ 52 h 76"/>
                            <a:gd name="T38" fmla="*/ 18 w 50"/>
                            <a:gd name="T39" fmla="*/ 41 h 76"/>
                            <a:gd name="T40" fmla="*/ 27 w 50"/>
                            <a:gd name="T41" fmla="*/ 37 h 76"/>
                            <a:gd name="T42" fmla="*/ 36 w 50"/>
                            <a:gd name="T43" fmla="*/ 35 h 76"/>
                            <a:gd name="T44" fmla="*/ 36 w 50"/>
                            <a:gd name="T45" fmla="*/ 28 h 76"/>
                            <a:gd name="T46" fmla="*/ 35 w 50"/>
                            <a:gd name="T47" fmla="*/ 19 h 76"/>
                            <a:gd name="T48" fmla="*/ 40 w 50"/>
                            <a:gd name="T49" fmla="*/ 20 h 76"/>
                            <a:gd name="T50" fmla="*/ 39 w 50"/>
                            <a:gd name="T51" fmla="*/ 9 h 76"/>
                            <a:gd name="T52" fmla="*/ 37 w 50"/>
                            <a:gd name="T53" fmla="*/ 6 h 76"/>
                            <a:gd name="T54" fmla="*/ 29 w 50"/>
                            <a:gd name="T55" fmla="*/ 5 h 76"/>
                            <a:gd name="T56" fmla="*/ 15 w 50"/>
                            <a:gd name="T57" fmla="*/ 6 h 76"/>
                            <a:gd name="T58" fmla="*/ 8 w 50"/>
                            <a:gd name="T59" fmla="*/ 17 h 76"/>
                            <a:gd name="T60" fmla="*/ 0 w 50"/>
                            <a:gd name="T61" fmla="*/ 32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76"/>
                            <a:gd name="T95" fmla="*/ 50 w 50"/>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76">
                              <a:moveTo>
                                <a:pt x="0" y="32"/>
                              </a:moveTo>
                              <a:lnTo>
                                <a:pt x="5" y="16"/>
                              </a:lnTo>
                              <a:lnTo>
                                <a:pt x="9" y="5"/>
                              </a:lnTo>
                              <a:lnTo>
                                <a:pt x="13" y="2"/>
                              </a:lnTo>
                              <a:lnTo>
                                <a:pt x="20" y="0"/>
                              </a:lnTo>
                              <a:lnTo>
                                <a:pt x="28" y="0"/>
                              </a:lnTo>
                              <a:lnTo>
                                <a:pt x="36" y="2"/>
                              </a:lnTo>
                              <a:lnTo>
                                <a:pt x="42" y="6"/>
                              </a:lnTo>
                              <a:lnTo>
                                <a:pt x="46" y="14"/>
                              </a:lnTo>
                              <a:lnTo>
                                <a:pt x="49" y="27"/>
                              </a:lnTo>
                              <a:lnTo>
                                <a:pt x="50" y="38"/>
                              </a:lnTo>
                              <a:lnTo>
                                <a:pt x="48" y="53"/>
                              </a:lnTo>
                              <a:lnTo>
                                <a:pt x="45" y="67"/>
                              </a:lnTo>
                              <a:lnTo>
                                <a:pt x="39" y="76"/>
                              </a:lnTo>
                              <a:lnTo>
                                <a:pt x="36" y="65"/>
                              </a:lnTo>
                              <a:lnTo>
                                <a:pt x="42" y="55"/>
                              </a:lnTo>
                              <a:lnTo>
                                <a:pt x="38" y="42"/>
                              </a:lnTo>
                              <a:lnTo>
                                <a:pt x="33" y="47"/>
                              </a:lnTo>
                              <a:lnTo>
                                <a:pt x="22" y="52"/>
                              </a:lnTo>
                              <a:lnTo>
                                <a:pt x="18" y="41"/>
                              </a:lnTo>
                              <a:lnTo>
                                <a:pt x="27" y="37"/>
                              </a:lnTo>
                              <a:lnTo>
                                <a:pt x="36" y="35"/>
                              </a:lnTo>
                              <a:lnTo>
                                <a:pt x="36" y="28"/>
                              </a:lnTo>
                              <a:lnTo>
                                <a:pt x="35" y="19"/>
                              </a:lnTo>
                              <a:lnTo>
                                <a:pt x="40" y="20"/>
                              </a:lnTo>
                              <a:lnTo>
                                <a:pt x="39" y="9"/>
                              </a:lnTo>
                              <a:lnTo>
                                <a:pt x="37" y="6"/>
                              </a:lnTo>
                              <a:lnTo>
                                <a:pt x="29" y="5"/>
                              </a:lnTo>
                              <a:lnTo>
                                <a:pt x="15" y="6"/>
                              </a:lnTo>
                              <a:lnTo>
                                <a:pt x="8" y="17"/>
                              </a:lnTo>
                              <a:lnTo>
                                <a:pt x="0" y="32"/>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11" name="Freeform 80"/>
                        <p:cNvSpPr>
                          <a:spLocks/>
                        </p:cNvSpPr>
                        <p:nvPr/>
                      </p:nvSpPr>
                      <p:spPr bwMode="auto">
                        <a:xfrm>
                          <a:off x="3765" y="2653"/>
                          <a:ext cx="45" cy="42"/>
                        </a:xfrm>
                        <a:custGeom>
                          <a:avLst/>
                          <a:gdLst>
                            <a:gd name="T0" fmla="*/ 33 w 45"/>
                            <a:gd name="T1" fmla="*/ 0 h 42"/>
                            <a:gd name="T2" fmla="*/ 27 w 45"/>
                            <a:gd name="T3" fmla="*/ 14 h 42"/>
                            <a:gd name="T4" fmla="*/ 24 w 45"/>
                            <a:gd name="T5" fmla="*/ 21 h 42"/>
                            <a:gd name="T6" fmla="*/ 18 w 45"/>
                            <a:gd name="T7" fmla="*/ 26 h 42"/>
                            <a:gd name="T8" fmla="*/ 10 w 45"/>
                            <a:gd name="T9" fmla="*/ 27 h 42"/>
                            <a:gd name="T10" fmla="*/ 0 w 45"/>
                            <a:gd name="T11" fmla="*/ 27 h 42"/>
                            <a:gd name="T12" fmla="*/ 22 w 45"/>
                            <a:gd name="T13" fmla="*/ 30 h 42"/>
                            <a:gd name="T14" fmla="*/ 35 w 45"/>
                            <a:gd name="T15" fmla="*/ 36 h 42"/>
                            <a:gd name="T16" fmla="*/ 45 w 45"/>
                            <a:gd name="T17" fmla="*/ 42 h 42"/>
                            <a:gd name="T18" fmla="*/ 36 w 45"/>
                            <a:gd name="T19" fmla="*/ 28 h 42"/>
                            <a:gd name="T20" fmla="*/ 34 w 45"/>
                            <a:gd name="T21" fmla="*/ 14 h 42"/>
                            <a:gd name="T22" fmla="*/ 33 w 45"/>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42"/>
                            <a:gd name="T38" fmla="*/ 45 w 4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42">
                              <a:moveTo>
                                <a:pt x="33" y="0"/>
                              </a:moveTo>
                              <a:lnTo>
                                <a:pt x="27" y="14"/>
                              </a:lnTo>
                              <a:lnTo>
                                <a:pt x="24" y="21"/>
                              </a:lnTo>
                              <a:lnTo>
                                <a:pt x="18" y="26"/>
                              </a:lnTo>
                              <a:lnTo>
                                <a:pt x="10" y="27"/>
                              </a:lnTo>
                              <a:lnTo>
                                <a:pt x="0" y="27"/>
                              </a:lnTo>
                              <a:lnTo>
                                <a:pt x="22" y="30"/>
                              </a:lnTo>
                              <a:lnTo>
                                <a:pt x="35" y="36"/>
                              </a:lnTo>
                              <a:lnTo>
                                <a:pt x="45" y="42"/>
                              </a:lnTo>
                              <a:lnTo>
                                <a:pt x="36" y="28"/>
                              </a:lnTo>
                              <a:lnTo>
                                <a:pt x="34" y="14"/>
                              </a:lnTo>
                              <a:lnTo>
                                <a:pt x="33"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809" name="Freeform 82"/>
                      <p:cNvSpPr>
                        <a:spLocks/>
                      </p:cNvSpPr>
                      <p:nvPr/>
                    </p:nvSpPr>
                    <p:spPr bwMode="auto">
                      <a:xfrm>
                        <a:off x="3654" y="2646"/>
                        <a:ext cx="38" cy="57"/>
                      </a:xfrm>
                      <a:custGeom>
                        <a:avLst/>
                        <a:gdLst>
                          <a:gd name="T0" fmla="*/ 6 w 38"/>
                          <a:gd name="T1" fmla="*/ 0 h 57"/>
                          <a:gd name="T2" fmla="*/ 11 w 38"/>
                          <a:gd name="T3" fmla="*/ 5 h 57"/>
                          <a:gd name="T4" fmla="*/ 12 w 38"/>
                          <a:gd name="T5" fmla="*/ 11 h 57"/>
                          <a:gd name="T6" fmla="*/ 10 w 38"/>
                          <a:gd name="T7" fmla="*/ 16 h 57"/>
                          <a:gd name="T8" fmla="*/ 6 w 38"/>
                          <a:gd name="T9" fmla="*/ 21 h 57"/>
                          <a:gd name="T10" fmla="*/ 0 w 38"/>
                          <a:gd name="T11" fmla="*/ 26 h 57"/>
                          <a:gd name="T12" fmla="*/ 5 w 38"/>
                          <a:gd name="T13" fmla="*/ 30 h 57"/>
                          <a:gd name="T14" fmla="*/ 14 w 38"/>
                          <a:gd name="T15" fmla="*/ 32 h 57"/>
                          <a:gd name="T16" fmla="*/ 22 w 38"/>
                          <a:gd name="T17" fmla="*/ 37 h 57"/>
                          <a:gd name="T18" fmla="*/ 38 w 38"/>
                          <a:gd name="T19" fmla="*/ 57 h 57"/>
                          <a:gd name="T20" fmla="*/ 18 w 38"/>
                          <a:gd name="T21" fmla="*/ 25 h 57"/>
                          <a:gd name="T22" fmla="*/ 15 w 38"/>
                          <a:gd name="T23" fmla="*/ 18 h 57"/>
                          <a:gd name="T24" fmla="*/ 15 w 38"/>
                          <a:gd name="T25" fmla="*/ 10 h 57"/>
                          <a:gd name="T26" fmla="*/ 17 w 38"/>
                          <a:gd name="T27" fmla="*/ 6 h 57"/>
                          <a:gd name="T28" fmla="*/ 6 w 38"/>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57"/>
                          <a:gd name="T47" fmla="*/ 38 w 38"/>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57">
                            <a:moveTo>
                              <a:pt x="6" y="0"/>
                            </a:moveTo>
                            <a:lnTo>
                              <a:pt x="11" y="5"/>
                            </a:lnTo>
                            <a:lnTo>
                              <a:pt x="12" y="11"/>
                            </a:lnTo>
                            <a:lnTo>
                              <a:pt x="10" y="16"/>
                            </a:lnTo>
                            <a:lnTo>
                              <a:pt x="6" y="21"/>
                            </a:lnTo>
                            <a:lnTo>
                              <a:pt x="0" y="26"/>
                            </a:lnTo>
                            <a:lnTo>
                              <a:pt x="5" y="30"/>
                            </a:lnTo>
                            <a:lnTo>
                              <a:pt x="14" y="32"/>
                            </a:lnTo>
                            <a:lnTo>
                              <a:pt x="22" y="37"/>
                            </a:lnTo>
                            <a:lnTo>
                              <a:pt x="38" y="57"/>
                            </a:lnTo>
                            <a:lnTo>
                              <a:pt x="18" y="25"/>
                            </a:lnTo>
                            <a:lnTo>
                              <a:pt x="15" y="18"/>
                            </a:lnTo>
                            <a:lnTo>
                              <a:pt x="15" y="10"/>
                            </a:lnTo>
                            <a:lnTo>
                              <a:pt x="17" y="6"/>
                            </a:lnTo>
                            <a:lnTo>
                              <a:pt x="6"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2801" name="Group 89"/>
                    <p:cNvGrpSpPr>
                      <a:grpSpLocks/>
                    </p:cNvGrpSpPr>
                    <p:nvPr/>
                  </p:nvGrpSpPr>
                  <p:grpSpPr bwMode="auto">
                    <a:xfrm>
                      <a:off x="3533" y="2255"/>
                      <a:ext cx="526" cy="573"/>
                      <a:chOff x="3533" y="2255"/>
                      <a:chExt cx="526" cy="573"/>
                    </a:xfrm>
                  </p:grpSpPr>
                  <p:sp>
                    <p:nvSpPr>
                      <p:cNvPr id="32802" name="Freeform 84"/>
                      <p:cNvSpPr>
                        <a:spLocks/>
                      </p:cNvSpPr>
                      <p:nvPr/>
                    </p:nvSpPr>
                    <p:spPr bwMode="auto">
                      <a:xfrm>
                        <a:off x="3533" y="2255"/>
                        <a:ext cx="526" cy="573"/>
                      </a:xfrm>
                      <a:custGeom>
                        <a:avLst/>
                        <a:gdLst>
                          <a:gd name="T0" fmla="*/ 228 w 526"/>
                          <a:gd name="T1" fmla="*/ 1 h 573"/>
                          <a:gd name="T2" fmla="*/ 190 w 526"/>
                          <a:gd name="T3" fmla="*/ 9 h 573"/>
                          <a:gd name="T4" fmla="*/ 148 w 526"/>
                          <a:gd name="T5" fmla="*/ 25 h 573"/>
                          <a:gd name="T6" fmla="*/ 106 w 526"/>
                          <a:gd name="T7" fmla="*/ 63 h 573"/>
                          <a:gd name="T8" fmla="*/ 45 w 526"/>
                          <a:gd name="T9" fmla="*/ 111 h 573"/>
                          <a:gd name="T10" fmla="*/ 19 w 526"/>
                          <a:gd name="T11" fmla="*/ 132 h 573"/>
                          <a:gd name="T12" fmla="*/ 4 w 526"/>
                          <a:gd name="T13" fmla="*/ 154 h 573"/>
                          <a:gd name="T14" fmla="*/ 0 w 526"/>
                          <a:gd name="T15" fmla="*/ 179 h 573"/>
                          <a:gd name="T16" fmla="*/ 3 w 526"/>
                          <a:gd name="T17" fmla="*/ 207 h 573"/>
                          <a:gd name="T18" fmla="*/ 18 w 526"/>
                          <a:gd name="T19" fmla="*/ 233 h 573"/>
                          <a:gd name="T20" fmla="*/ 40 w 526"/>
                          <a:gd name="T21" fmla="*/ 244 h 573"/>
                          <a:gd name="T22" fmla="*/ 74 w 526"/>
                          <a:gd name="T23" fmla="*/ 251 h 573"/>
                          <a:gd name="T24" fmla="*/ 58 w 526"/>
                          <a:gd name="T25" fmla="*/ 220 h 573"/>
                          <a:gd name="T26" fmla="*/ 63 w 526"/>
                          <a:gd name="T27" fmla="*/ 184 h 573"/>
                          <a:gd name="T28" fmla="*/ 77 w 526"/>
                          <a:gd name="T29" fmla="*/ 161 h 573"/>
                          <a:gd name="T30" fmla="*/ 99 w 526"/>
                          <a:gd name="T31" fmla="*/ 142 h 573"/>
                          <a:gd name="T32" fmla="*/ 162 w 526"/>
                          <a:gd name="T33" fmla="*/ 119 h 573"/>
                          <a:gd name="T34" fmla="*/ 146 w 526"/>
                          <a:gd name="T35" fmla="*/ 135 h 573"/>
                          <a:gd name="T36" fmla="*/ 121 w 526"/>
                          <a:gd name="T37" fmla="*/ 144 h 573"/>
                          <a:gd name="T38" fmla="*/ 100 w 526"/>
                          <a:gd name="T39" fmla="*/ 154 h 573"/>
                          <a:gd name="T40" fmla="*/ 91 w 526"/>
                          <a:gd name="T41" fmla="*/ 172 h 573"/>
                          <a:gd name="T42" fmla="*/ 89 w 526"/>
                          <a:gd name="T43" fmla="*/ 193 h 573"/>
                          <a:gd name="T44" fmla="*/ 96 w 526"/>
                          <a:gd name="T45" fmla="*/ 223 h 573"/>
                          <a:gd name="T46" fmla="*/ 116 w 526"/>
                          <a:gd name="T47" fmla="*/ 265 h 573"/>
                          <a:gd name="T48" fmla="*/ 152 w 526"/>
                          <a:gd name="T49" fmla="*/ 344 h 573"/>
                          <a:gd name="T50" fmla="*/ 173 w 526"/>
                          <a:gd name="T51" fmla="*/ 376 h 573"/>
                          <a:gd name="T52" fmla="*/ 179 w 526"/>
                          <a:gd name="T53" fmla="*/ 457 h 573"/>
                          <a:gd name="T54" fmla="*/ 181 w 526"/>
                          <a:gd name="T55" fmla="*/ 482 h 573"/>
                          <a:gd name="T56" fmla="*/ 161 w 526"/>
                          <a:gd name="T57" fmla="*/ 500 h 573"/>
                          <a:gd name="T58" fmla="*/ 136 w 526"/>
                          <a:gd name="T59" fmla="*/ 517 h 573"/>
                          <a:gd name="T60" fmla="*/ 134 w 526"/>
                          <a:gd name="T61" fmla="*/ 532 h 573"/>
                          <a:gd name="T62" fmla="*/ 139 w 526"/>
                          <a:gd name="T63" fmla="*/ 545 h 573"/>
                          <a:gd name="T64" fmla="*/ 149 w 526"/>
                          <a:gd name="T65" fmla="*/ 562 h 573"/>
                          <a:gd name="T66" fmla="*/ 164 w 526"/>
                          <a:gd name="T67" fmla="*/ 570 h 573"/>
                          <a:gd name="T68" fmla="*/ 185 w 526"/>
                          <a:gd name="T69" fmla="*/ 573 h 573"/>
                          <a:gd name="T70" fmla="*/ 205 w 526"/>
                          <a:gd name="T71" fmla="*/ 569 h 573"/>
                          <a:gd name="T72" fmla="*/ 224 w 526"/>
                          <a:gd name="T73" fmla="*/ 560 h 573"/>
                          <a:gd name="T74" fmla="*/ 243 w 526"/>
                          <a:gd name="T75" fmla="*/ 547 h 573"/>
                          <a:gd name="T76" fmla="*/ 234 w 526"/>
                          <a:gd name="T77" fmla="*/ 438 h 573"/>
                          <a:gd name="T78" fmla="*/ 201 w 526"/>
                          <a:gd name="T79" fmla="*/ 370 h 573"/>
                          <a:gd name="T80" fmla="*/ 202 w 526"/>
                          <a:gd name="T81" fmla="*/ 339 h 573"/>
                          <a:gd name="T82" fmla="*/ 216 w 526"/>
                          <a:gd name="T83" fmla="*/ 318 h 573"/>
                          <a:gd name="T84" fmla="*/ 239 w 526"/>
                          <a:gd name="T85" fmla="*/ 314 h 573"/>
                          <a:gd name="T86" fmla="*/ 265 w 526"/>
                          <a:gd name="T87" fmla="*/ 328 h 573"/>
                          <a:gd name="T88" fmla="*/ 274 w 526"/>
                          <a:gd name="T89" fmla="*/ 352 h 573"/>
                          <a:gd name="T90" fmla="*/ 272 w 526"/>
                          <a:gd name="T91" fmla="*/ 380 h 573"/>
                          <a:gd name="T92" fmla="*/ 269 w 526"/>
                          <a:gd name="T93" fmla="*/ 401 h 573"/>
                          <a:gd name="T94" fmla="*/ 373 w 526"/>
                          <a:gd name="T95" fmla="*/ 476 h 573"/>
                          <a:gd name="T96" fmla="*/ 453 w 526"/>
                          <a:gd name="T97" fmla="*/ 469 h 573"/>
                          <a:gd name="T98" fmla="*/ 507 w 526"/>
                          <a:gd name="T99" fmla="*/ 443 h 573"/>
                          <a:gd name="T100" fmla="*/ 520 w 526"/>
                          <a:gd name="T101" fmla="*/ 419 h 573"/>
                          <a:gd name="T102" fmla="*/ 526 w 526"/>
                          <a:gd name="T103" fmla="*/ 373 h 573"/>
                          <a:gd name="T104" fmla="*/ 513 w 526"/>
                          <a:gd name="T105" fmla="*/ 306 h 573"/>
                          <a:gd name="T106" fmla="*/ 486 w 526"/>
                          <a:gd name="T107" fmla="*/ 189 h 573"/>
                          <a:gd name="T108" fmla="*/ 441 w 526"/>
                          <a:gd name="T109" fmla="*/ 96 h 573"/>
                          <a:gd name="T110" fmla="*/ 411 w 526"/>
                          <a:gd name="T111" fmla="*/ 50 h 573"/>
                          <a:gd name="T112" fmla="*/ 365 w 526"/>
                          <a:gd name="T113" fmla="*/ 21 h 573"/>
                          <a:gd name="T114" fmla="*/ 308 w 526"/>
                          <a:gd name="T115" fmla="*/ 2 h 573"/>
                          <a:gd name="T116" fmla="*/ 252 w 526"/>
                          <a:gd name="T117" fmla="*/ 0 h 5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6"/>
                          <a:gd name="T178" fmla="*/ 0 h 573"/>
                          <a:gd name="T179" fmla="*/ 526 w 526"/>
                          <a:gd name="T180" fmla="*/ 573 h 5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6" h="573">
                            <a:moveTo>
                              <a:pt x="252" y="0"/>
                            </a:moveTo>
                            <a:lnTo>
                              <a:pt x="228" y="1"/>
                            </a:lnTo>
                            <a:lnTo>
                              <a:pt x="210" y="4"/>
                            </a:lnTo>
                            <a:lnTo>
                              <a:pt x="190" y="9"/>
                            </a:lnTo>
                            <a:lnTo>
                              <a:pt x="167" y="17"/>
                            </a:lnTo>
                            <a:lnTo>
                              <a:pt x="148" y="25"/>
                            </a:lnTo>
                            <a:lnTo>
                              <a:pt x="126" y="44"/>
                            </a:lnTo>
                            <a:lnTo>
                              <a:pt x="106" y="63"/>
                            </a:lnTo>
                            <a:lnTo>
                              <a:pt x="87" y="84"/>
                            </a:lnTo>
                            <a:lnTo>
                              <a:pt x="45" y="111"/>
                            </a:lnTo>
                            <a:lnTo>
                              <a:pt x="30" y="121"/>
                            </a:lnTo>
                            <a:lnTo>
                              <a:pt x="19" y="132"/>
                            </a:lnTo>
                            <a:lnTo>
                              <a:pt x="12" y="142"/>
                            </a:lnTo>
                            <a:lnTo>
                              <a:pt x="4" y="154"/>
                            </a:lnTo>
                            <a:lnTo>
                              <a:pt x="1" y="166"/>
                            </a:lnTo>
                            <a:lnTo>
                              <a:pt x="0" y="179"/>
                            </a:lnTo>
                            <a:lnTo>
                              <a:pt x="0" y="192"/>
                            </a:lnTo>
                            <a:lnTo>
                              <a:pt x="3" y="207"/>
                            </a:lnTo>
                            <a:lnTo>
                              <a:pt x="11" y="224"/>
                            </a:lnTo>
                            <a:lnTo>
                              <a:pt x="18" y="233"/>
                            </a:lnTo>
                            <a:lnTo>
                              <a:pt x="27" y="240"/>
                            </a:lnTo>
                            <a:lnTo>
                              <a:pt x="40" y="244"/>
                            </a:lnTo>
                            <a:lnTo>
                              <a:pt x="54" y="247"/>
                            </a:lnTo>
                            <a:lnTo>
                              <a:pt x="74" y="251"/>
                            </a:lnTo>
                            <a:lnTo>
                              <a:pt x="62" y="235"/>
                            </a:lnTo>
                            <a:lnTo>
                              <a:pt x="58" y="220"/>
                            </a:lnTo>
                            <a:lnTo>
                              <a:pt x="59" y="202"/>
                            </a:lnTo>
                            <a:lnTo>
                              <a:pt x="63" y="184"/>
                            </a:lnTo>
                            <a:lnTo>
                              <a:pt x="69" y="173"/>
                            </a:lnTo>
                            <a:lnTo>
                              <a:pt x="77" y="161"/>
                            </a:lnTo>
                            <a:lnTo>
                              <a:pt x="87" y="151"/>
                            </a:lnTo>
                            <a:lnTo>
                              <a:pt x="99" y="142"/>
                            </a:lnTo>
                            <a:lnTo>
                              <a:pt x="114" y="134"/>
                            </a:lnTo>
                            <a:lnTo>
                              <a:pt x="162" y="119"/>
                            </a:lnTo>
                            <a:lnTo>
                              <a:pt x="153" y="129"/>
                            </a:lnTo>
                            <a:lnTo>
                              <a:pt x="146" y="135"/>
                            </a:lnTo>
                            <a:lnTo>
                              <a:pt x="136" y="139"/>
                            </a:lnTo>
                            <a:lnTo>
                              <a:pt x="121" y="144"/>
                            </a:lnTo>
                            <a:lnTo>
                              <a:pt x="111" y="147"/>
                            </a:lnTo>
                            <a:lnTo>
                              <a:pt x="100" y="154"/>
                            </a:lnTo>
                            <a:lnTo>
                              <a:pt x="95" y="163"/>
                            </a:lnTo>
                            <a:lnTo>
                              <a:pt x="91" y="172"/>
                            </a:lnTo>
                            <a:lnTo>
                              <a:pt x="89" y="182"/>
                            </a:lnTo>
                            <a:lnTo>
                              <a:pt x="89" y="193"/>
                            </a:lnTo>
                            <a:lnTo>
                              <a:pt x="93" y="205"/>
                            </a:lnTo>
                            <a:lnTo>
                              <a:pt x="96" y="223"/>
                            </a:lnTo>
                            <a:lnTo>
                              <a:pt x="104" y="239"/>
                            </a:lnTo>
                            <a:lnTo>
                              <a:pt x="116" y="265"/>
                            </a:lnTo>
                            <a:lnTo>
                              <a:pt x="137" y="316"/>
                            </a:lnTo>
                            <a:lnTo>
                              <a:pt x="152" y="344"/>
                            </a:lnTo>
                            <a:lnTo>
                              <a:pt x="169" y="351"/>
                            </a:lnTo>
                            <a:lnTo>
                              <a:pt x="173" y="376"/>
                            </a:lnTo>
                            <a:lnTo>
                              <a:pt x="176" y="439"/>
                            </a:lnTo>
                            <a:lnTo>
                              <a:pt x="179" y="457"/>
                            </a:lnTo>
                            <a:lnTo>
                              <a:pt x="181" y="472"/>
                            </a:lnTo>
                            <a:lnTo>
                              <a:pt x="181" y="482"/>
                            </a:lnTo>
                            <a:lnTo>
                              <a:pt x="172" y="493"/>
                            </a:lnTo>
                            <a:lnTo>
                              <a:pt x="161" y="500"/>
                            </a:lnTo>
                            <a:lnTo>
                              <a:pt x="147" y="508"/>
                            </a:lnTo>
                            <a:lnTo>
                              <a:pt x="136" y="517"/>
                            </a:lnTo>
                            <a:lnTo>
                              <a:pt x="134" y="523"/>
                            </a:lnTo>
                            <a:lnTo>
                              <a:pt x="134" y="532"/>
                            </a:lnTo>
                            <a:lnTo>
                              <a:pt x="136" y="539"/>
                            </a:lnTo>
                            <a:lnTo>
                              <a:pt x="139" y="545"/>
                            </a:lnTo>
                            <a:lnTo>
                              <a:pt x="142" y="553"/>
                            </a:lnTo>
                            <a:lnTo>
                              <a:pt x="149" y="562"/>
                            </a:lnTo>
                            <a:lnTo>
                              <a:pt x="156" y="567"/>
                            </a:lnTo>
                            <a:lnTo>
                              <a:pt x="164" y="570"/>
                            </a:lnTo>
                            <a:lnTo>
                              <a:pt x="173" y="572"/>
                            </a:lnTo>
                            <a:lnTo>
                              <a:pt x="185" y="573"/>
                            </a:lnTo>
                            <a:lnTo>
                              <a:pt x="194" y="572"/>
                            </a:lnTo>
                            <a:lnTo>
                              <a:pt x="205" y="569"/>
                            </a:lnTo>
                            <a:lnTo>
                              <a:pt x="214" y="566"/>
                            </a:lnTo>
                            <a:lnTo>
                              <a:pt x="224" y="560"/>
                            </a:lnTo>
                            <a:lnTo>
                              <a:pt x="236" y="552"/>
                            </a:lnTo>
                            <a:lnTo>
                              <a:pt x="243" y="547"/>
                            </a:lnTo>
                            <a:lnTo>
                              <a:pt x="242" y="522"/>
                            </a:lnTo>
                            <a:lnTo>
                              <a:pt x="234" y="438"/>
                            </a:lnTo>
                            <a:lnTo>
                              <a:pt x="208" y="390"/>
                            </a:lnTo>
                            <a:lnTo>
                              <a:pt x="201" y="370"/>
                            </a:lnTo>
                            <a:lnTo>
                              <a:pt x="197" y="350"/>
                            </a:lnTo>
                            <a:lnTo>
                              <a:pt x="202" y="339"/>
                            </a:lnTo>
                            <a:lnTo>
                              <a:pt x="208" y="326"/>
                            </a:lnTo>
                            <a:lnTo>
                              <a:pt x="216" y="318"/>
                            </a:lnTo>
                            <a:lnTo>
                              <a:pt x="228" y="313"/>
                            </a:lnTo>
                            <a:lnTo>
                              <a:pt x="239" y="314"/>
                            </a:lnTo>
                            <a:lnTo>
                              <a:pt x="252" y="318"/>
                            </a:lnTo>
                            <a:lnTo>
                              <a:pt x="265" y="328"/>
                            </a:lnTo>
                            <a:lnTo>
                              <a:pt x="270" y="337"/>
                            </a:lnTo>
                            <a:lnTo>
                              <a:pt x="274" y="352"/>
                            </a:lnTo>
                            <a:lnTo>
                              <a:pt x="275" y="366"/>
                            </a:lnTo>
                            <a:lnTo>
                              <a:pt x="272" y="380"/>
                            </a:lnTo>
                            <a:lnTo>
                              <a:pt x="269" y="392"/>
                            </a:lnTo>
                            <a:lnTo>
                              <a:pt x="269" y="401"/>
                            </a:lnTo>
                            <a:lnTo>
                              <a:pt x="275" y="409"/>
                            </a:lnTo>
                            <a:lnTo>
                              <a:pt x="373" y="476"/>
                            </a:lnTo>
                            <a:lnTo>
                              <a:pt x="410" y="472"/>
                            </a:lnTo>
                            <a:lnTo>
                              <a:pt x="453" y="469"/>
                            </a:lnTo>
                            <a:lnTo>
                              <a:pt x="491" y="459"/>
                            </a:lnTo>
                            <a:lnTo>
                              <a:pt x="507" y="443"/>
                            </a:lnTo>
                            <a:lnTo>
                              <a:pt x="516" y="434"/>
                            </a:lnTo>
                            <a:lnTo>
                              <a:pt x="520" y="419"/>
                            </a:lnTo>
                            <a:lnTo>
                              <a:pt x="523" y="402"/>
                            </a:lnTo>
                            <a:lnTo>
                              <a:pt x="526" y="373"/>
                            </a:lnTo>
                            <a:lnTo>
                              <a:pt x="517" y="354"/>
                            </a:lnTo>
                            <a:lnTo>
                              <a:pt x="513" y="306"/>
                            </a:lnTo>
                            <a:lnTo>
                              <a:pt x="498" y="240"/>
                            </a:lnTo>
                            <a:lnTo>
                              <a:pt x="486" y="189"/>
                            </a:lnTo>
                            <a:lnTo>
                              <a:pt x="462" y="139"/>
                            </a:lnTo>
                            <a:lnTo>
                              <a:pt x="441" y="96"/>
                            </a:lnTo>
                            <a:lnTo>
                              <a:pt x="429" y="75"/>
                            </a:lnTo>
                            <a:lnTo>
                              <a:pt x="411" y="50"/>
                            </a:lnTo>
                            <a:lnTo>
                              <a:pt x="396" y="37"/>
                            </a:lnTo>
                            <a:lnTo>
                              <a:pt x="365" y="21"/>
                            </a:lnTo>
                            <a:lnTo>
                              <a:pt x="338" y="9"/>
                            </a:lnTo>
                            <a:lnTo>
                              <a:pt x="308" y="2"/>
                            </a:lnTo>
                            <a:lnTo>
                              <a:pt x="279" y="0"/>
                            </a:lnTo>
                            <a:lnTo>
                              <a:pt x="252"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03" name="Freeform 85"/>
                      <p:cNvSpPr>
                        <a:spLocks/>
                      </p:cNvSpPr>
                      <p:nvPr/>
                    </p:nvSpPr>
                    <p:spPr bwMode="auto">
                      <a:xfrm>
                        <a:off x="3587" y="2546"/>
                        <a:ext cx="45" cy="32"/>
                      </a:xfrm>
                      <a:custGeom>
                        <a:avLst/>
                        <a:gdLst>
                          <a:gd name="T0" fmla="*/ 2 w 45"/>
                          <a:gd name="T1" fmla="*/ 0 h 32"/>
                          <a:gd name="T2" fmla="*/ 1 w 45"/>
                          <a:gd name="T3" fmla="*/ 6 h 32"/>
                          <a:gd name="T4" fmla="*/ 0 w 45"/>
                          <a:gd name="T5" fmla="*/ 15 h 32"/>
                          <a:gd name="T6" fmla="*/ 3 w 45"/>
                          <a:gd name="T7" fmla="*/ 20 h 32"/>
                          <a:gd name="T8" fmla="*/ 9 w 45"/>
                          <a:gd name="T9" fmla="*/ 24 h 32"/>
                          <a:gd name="T10" fmla="*/ 19 w 45"/>
                          <a:gd name="T11" fmla="*/ 26 h 32"/>
                          <a:gd name="T12" fmla="*/ 29 w 45"/>
                          <a:gd name="T13" fmla="*/ 27 h 32"/>
                          <a:gd name="T14" fmla="*/ 40 w 45"/>
                          <a:gd name="T15" fmla="*/ 30 h 32"/>
                          <a:gd name="T16" fmla="*/ 45 w 45"/>
                          <a:gd name="T17" fmla="*/ 32 h 32"/>
                          <a:gd name="T18" fmla="*/ 45 w 45"/>
                          <a:gd name="T19" fmla="*/ 25 h 32"/>
                          <a:gd name="T20" fmla="*/ 35 w 45"/>
                          <a:gd name="T21" fmla="*/ 16 h 32"/>
                          <a:gd name="T22" fmla="*/ 26 w 45"/>
                          <a:gd name="T23" fmla="*/ 10 h 32"/>
                          <a:gd name="T24" fmla="*/ 16 w 45"/>
                          <a:gd name="T25" fmla="*/ 5 h 32"/>
                          <a:gd name="T26" fmla="*/ 11 w 45"/>
                          <a:gd name="T27" fmla="*/ 3 h 32"/>
                          <a:gd name="T28" fmla="*/ 2 w 45"/>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32"/>
                          <a:gd name="T47" fmla="*/ 45 w 45"/>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32">
                            <a:moveTo>
                              <a:pt x="2" y="0"/>
                            </a:moveTo>
                            <a:lnTo>
                              <a:pt x="1" y="6"/>
                            </a:lnTo>
                            <a:lnTo>
                              <a:pt x="0" y="15"/>
                            </a:lnTo>
                            <a:lnTo>
                              <a:pt x="3" y="20"/>
                            </a:lnTo>
                            <a:lnTo>
                              <a:pt x="9" y="24"/>
                            </a:lnTo>
                            <a:lnTo>
                              <a:pt x="19" y="26"/>
                            </a:lnTo>
                            <a:lnTo>
                              <a:pt x="29" y="27"/>
                            </a:lnTo>
                            <a:lnTo>
                              <a:pt x="40" y="30"/>
                            </a:lnTo>
                            <a:lnTo>
                              <a:pt x="45" y="32"/>
                            </a:lnTo>
                            <a:lnTo>
                              <a:pt x="45" y="25"/>
                            </a:lnTo>
                            <a:lnTo>
                              <a:pt x="35" y="16"/>
                            </a:lnTo>
                            <a:lnTo>
                              <a:pt x="26" y="10"/>
                            </a:lnTo>
                            <a:lnTo>
                              <a:pt x="16" y="5"/>
                            </a:lnTo>
                            <a:lnTo>
                              <a:pt x="11" y="3"/>
                            </a:lnTo>
                            <a:lnTo>
                              <a:pt x="2"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04" name="Freeform 86"/>
                      <p:cNvSpPr>
                        <a:spLocks/>
                      </p:cNvSpPr>
                      <p:nvPr/>
                    </p:nvSpPr>
                    <p:spPr bwMode="auto">
                      <a:xfrm>
                        <a:off x="3604" y="2583"/>
                        <a:ext cx="27" cy="11"/>
                      </a:xfrm>
                      <a:custGeom>
                        <a:avLst/>
                        <a:gdLst>
                          <a:gd name="T0" fmla="*/ 15 w 27"/>
                          <a:gd name="T1" fmla="*/ 0 h 11"/>
                          <a:gd name="T2" fmla="*/ 12 w 27"/>
                          <a:gd name="T3" fmla="*/ 5 h 11"/>
                          <a:gd name="T4" fmla="*/ 7 w 27"/>
                          <a:gd name="T5" fmla="*/ 7 h 11"/>
                          <a:gd name="T6" fmla="*/ 0 w 27"/>
                          <a:gd name="T7" fmla="*/ 8 h 11"/>
                          <a:gd name="T8" fmla="*/ 8 w 27"/>
                          <a:gd name="T9" fmla="*/ 11 h 11"/>
                          <a:gd name="T10" fmla="*/ 20 w 27"/>
                          <a:gd name="T11" fmla="*/ 11 h 11"/>
                          <a:gd name="T12" fmla="*/ 27 w 27"/>
                          <a:gd name="T13" fmla="*/ 11 h 11"/>
                          <a:gd name="T14" fmla="*/ 15 w 2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15" y="0"/>
                            </a:moveTo>
                            <a:lnTo>
                              <a:pt x="12" y="5"/>
                            </a:lnTo>
                            <a:lnTo>
                              <a:pt x="7" y="7"/>
                            </a:lnTo>
                            <a:lnTo>
                              <a:pt x="0" y="8"/>
                            </a:lnTo>
                            <a:lnTo>
                              <a:pt x="8" y="11"/>
                            </a:lnTo>
                            <a:lnTo>
                              <a:pt x="20" y="11"/>
                            </a:lnTo>
                            <a:lnTo>
                              <a:pt x="27" y="11"/>
                            </a:lnTo>
                            <a:lnTo>
                              <a:pt x="15"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05" name="Freeform 87"/>
                      <p:cNvSpPr>
                        <a:spLocks/>
                      </p:cNvSpPr>
                      <p:nvPr/>
                    </p:nvSpPr>
                    <p:spPr bwMode="auto">
                      <a:xfrm>
                        <a:off x="3627" y="2674"/>
                        <a:ext cx="50" cy="59"/>
                      </a:xfrm>
                      <a:custGeom>
                        <a:avLst/>
                        <a:gdLst>
                          <a:gd name="T0" fmla="*/ 8 w 50"/>
                          <a:gd name="T1" fmla="*/ 1 h 59"/>
                          <a:gd name="T2" fmla="*/ 3 w 50"/>
                          <a:gd name="T3" fmla="*/ 9 h 59"/>
                          <a:gd name="T4" fmla="*/ 1 w 50"/>
                          <a:gd name="T5" fmla="*/ 15 h 59"/>
                          <a:gd name="T6" fmla="*/ 0 w 50"/>
                          <a:gd name="T7" fmla="*/ 22 h 59"/>
                          <a:gd name="T8" fmla="*/ 0 w 50"/>
                          <a:gd name="T9" fmla="*/ 29 h 59"/>
                          <a:gd name="T10" fmla="*/ 2 w 50"/>
                          <a:gd name="T11" fmla="*/ 38 h 59"/>
                          <a:gd name="T12" fmla="*/ 4 w 50"/>
                          <a:gd name="T13" fmla="*/ 45 h 59"/>
                          <a:gd name="T14" fmla="*/ 8 w 50"/>
                          <a:gd name="T15" fmla="*/ 49 h 59"/>
                          <a:gd name="T16" fmla="*/ 12 w 50"/>
                          <a:gd name="T17" fmla="*/ 52 h 59"/>
                          <a:gd name="T18" fmla="*/ 18 w 50"/>
                          <a:gd name="T19" fmla="*/ 52 h 59"/>
                          <a:gd name="T20" fmla="*/ 25 w 50"/>
                          <a:gd name="T21" fmla="*/ 52 h 59"/>
                          <a:gd name="T22" fmla="*/ 37 w 50"/>
                          <a:gd name="T23" fmla="*/ 54 h 59"/>
                          <a:gd name="T24" fmla="*/ 50 w 50"/>
                          <a:gd name="T25" fmla="*/ 59 h 59"/>
                          <a:gd name="T26" fmla="*/ 50 w 50"/>
                          <a:gd name="T27" fmla="*/ 52 h 59"/>
                          <a:gd name="T28" fmla="*/ 46 w 50"/>
                          <a:gd name="T29" fmla="*/ 43 h 59"/>
                          <a:gd name="T30" fmla="*/ 45 w 50"/>
                          <a:gd name="T31" fmla="*/ 33 h 59"/>
                          <a:gd name="T32" fmla="*/ 39 w 50"/>
                          <a:gd name="T33" fmla="*/ 24 h 59"/>
                          <a:gd name="T34" fmla="*/ 35 w 50"/>
                          <a:gd name="T35" fmla="*/ 19 h 59"/>
                          <a:gd name="T36" fmla="*/ 29 w 50"/>
                          <a:gd name="T37" fmla="*/ 13 h 59"/>
                          <a:gd name="T38" fmla="*/ 24 w 50"/>
                          <a:gd name="T39" fmla="*/ 8 h 59"/>
                          <a:gd name="T40" fmla="*/ 20 w 50"/>
                          <a:gd name="T41" fmla="*/ 4 h 59"/>
                          <a:gd name="T42" fmla="*/ 17 w 50"/>
                          <a:gd name="T43" fmla="*/ 0 h 59"/>
                          <a:gd name="T44" fmla="*/ 8 w 50"/>
                          <a:gd name="T45" fmla="*/ 1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59"/>
                          <a:gd name="T71" fmla="*/ 50 w 50"/>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59">
                            <a:moveTo>
                              <a:pt x="8" y="1"/>
                            </a:moveTo>
                            <a:lnTo>
                              <a:pt x="3" y="9"/>
                            </a:lnTo>
                            <a:lnTo>
                              <a:pt x="1" y="15"/>
                            </a:lnTo>
                            <a:lnTo>
                              <a:pt x="0" y="22"/>
                            </a:lnTo>
                            <a:lnTo>
                              <a:pt x="0" y="29"/>
                            </a:lnTo>
                            <a:lnTo>
                              <a:pt x="2" y="38"/>
                            </a:lnTo>
                            <a:lnTo>
                              <a:pt x="4" y="45"/>
                            </a:lnTo>
                            <a:lnTo>
                              <a:pt x="8" y="49"/>
                            </a:lnTo>
                            <a:lnTo>
                              <a:pt x="12" y="52"/>
                            </a:lnTo>
                            <a:lnTo>
                              <a:pt x="18" y="52"/>
                            </a:lnTo>
                            <a:lnTo>
                              <a:pt x="25" y="52"/>
                            </a:lnTo>
                            <a:lnTo>
                              <a:pt x="37" y="54"/>
                            </a:lnTo>
                            <a:lnTo>
                              <a:pt x="50" y="59"/>
                            </a:lnTo>
                            <a:lnTo>
                              <a:pt x="50" y="52"/>
                            </a:lnTo>
                            <a:lnTo>
                              <a:pt x="46" y="43"/>
                            </a:lnTo>
                            <a:lnTo>
                              <a:pt x="45" y="33"/>
                            </a:lnTo>
                            <a:lnTo>
                              <a:pt x="39" y="24"/>
                            </a:lnTo>
                            <a:lnTo>
                              <a:pt x="35" y="19"/>
                            </a:lnTo>
                            <a:lnTo>
                              <a:pt x="29" y="13"/>
                            </a:lnTo>
                            <a:lnTo>
                              <a:pt x="24" y="8"/>
                            </a:lnTo>
                            <a:lnTo>
                              <a:pt x="20" y="4"/>
                            </a:lnTo>
                            <a:lnTo>
                              <a:pt x="17" y="0"/>
                            </a:lnTo>
                            <a:lnTo>
                              <a:pt x="8" y="1"/>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806" name="Freeform 88"/>
                      <p:cNvSpPr>
                        <a:spLocks/>
                      </p:cNvSpPr>
                      <p:nvPr/>
                    </p:nvSpPr>
                    <p:spPr bwMode="auto">
                      <a:xfrm>
                        <a:off x="3543" y="2355"/>
                        <a:ext cx="120" cy="124"/>
                      </a:xfrm>
                      <a:custGeom>
                        <a:avLst/>
                        <a:gdLst>
                          <a:gd name="T0" fmla="*/ 120 w 120"/>
                          <a:gd name="T1" fmla="*/ 0 h 124"/>
                          <a:gd name="T2" fmla="*/ 99 w 120"/>
                          <a:gd name="T3" fmla="*/ 9 h 124"/>
                          <a:gd name="T4" fmla="*/ 82 w 120"/>
                          <a:gd name="T5" fmla="*/ 12 h 124"/>
                          <a:gd name="T6" fmla="*/ 65 w 120"/>
                          <a:gd name="T7" fmla="*/ 17 h 124"/>
                          <a:gd name="T8" fmla="*/ 50 w 120"/>
                          <a:gd name="T9" fmla="*/ 23 h 124"/>
                          <a:gd name="T10" fmla="*/ 35 w 120"/>
                          <a:gd name="T11" fmla="*/ 30 h 124"/>
                          <a:gd name="T12" fmla="*/ 23 w 120"/>
                          <a:gd name="T13" fmla="*/ 40 h 124"/>
                          <a:gd name="T14" fmla="*/ 15 w 120"/>
                          <a:gd name="T15" fmla="*/ 50 h 124"/>
                          <a:gd name="T16" fmla="*/ 9 w 120"/>
                          <a:gd name="T17" fmla="*/ 59 h 124"/>
                          <a:gd name="T18" fmla="*/ 4 w 120"/>
                          <a:gd name="T19" fmla="*/ 68 h 124"/>
                          <a:gd name="T20" fmla="*/ 0 w 120"/>
                          <a:gd name="T21" fmla="*/ 78 h 124"/>
                          <a:gd name="T22" fmla="*/ 6 w 120"/>
                          <a:gd name="T23" fmla="*/ 71 h 124"/>
                          <a:gd name="T24" fmla="*/ 6 w 120"/>
                          <a:gd name="T25" fmla="*/ 83 h 124"/>
                          <a:gd name="T26" fmla="*/ 6 w 120"/>
                          <a:gd name="T27" fmla="*/ 101 h 124"/>
                          <a:gd name="T28" fmla="*/ 9 w 120"/>
                          <a:gd name="T29" fmla="*/ 111 h 124"/>
                          <a:gd name="T30" fmla="*/ 15 w 120"/>
                          <a:gd name="T31" fmla="*/ 124 h 124"/>
                          <a:gd name="T32" fmla="*/ 21 w 120"/>
                          <a:gd name="T33" fmla="*/ 102 h 124"/>
                          <a:gd name="T34" fmla="*/ 27 w 120"/>
                          <a:gd name="T35" fmla="*/ 81 h 124"/>
                          <a:gd name="T36" fmla="*/ 35 w 120"/>
                          <a:gd name="T37" fmla="*/ 62 h 124"/>
                          <a:gd name="T38" fmla="*/ 45 w 120"/>
                          <a:gd name="T39" fmla="*/ 45 h 124"/>
                          <a:gd name="T40" fmla="*/ 57 w 120"/>
                          <a:gd name="T41" fmla="*/ 34 h 124"/>
                          <a:gd name="T42" fmla="*/ 68 w 120"/>
                          <a:gd name="T43" fmla="*/ 25 h 124"/>
                          <a:gd name="T44" fmla="*/ 83 w 120"/>
                          <a:gd name="T45" fmla="*/ 18 h 124"/>
                          <a:gd name="T46" fmla="*/ 120 w 120"/>
                          <a:gd name="T47" fmla="*/ 0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24"/>
                          <a:gd name="T74" fmla="*/ 120 w 120"/>
                          <a:gd name="T75" fmla="*/ 124 h 1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24">
                            <a:moveTo>
                              <a:pt x="120" y="0"/>
                            </a:moveTo>
                            <a:lnTo>
                              <a:pt x="99" y="9"/>
                            </a:lnTo>
                            <a:lnTo>
                              <a:pt x="82" y="12"/>
                            </a:lnTo>
                            <a:lnTo>
                              <a:pt x="65" y="17"/>
                            </a:lnTo>
                            <a:lnTo>
                              <a:pt x="50" y="23"/>
                            </a:lnTo>
                            <a:lnTo>
                              <a:pt x="35" y="30"/>
                            </a:lnTo>
                            <a:lnTo>
                              <a:pt x="23" y="40"/>
                            </a:lnTo>
                            <a:lnTo>
                              <a:pt x="15" y="50"/>
                            </a:lnTo>
                            <a:lnTo>
                              <a:pt x="9" y="59"/>
                            </a:lnTo>
                            <a:lnTo>
                              <a:pt x="4" y="68"/>
                            </a:lnTo>
                            <a:lnTo>
                              <a:pt x="0" y="78"/>
                            </a:lnTo>
                            <a:lnTo>
                              <a:pt x="6" y="71"/>
                            </a:lnTo>
                            <a:lnTo>
                              <a:pt x="6" y="83"/>
                            </a:lnTo>
                            <a:lnTo>
                              <a:pt x="6" y="101"/>
                            </a:lnTo>
                            <a:lnTo>
                              <a:pt x="9" y="111"/>
                            </a:lnTo>
                            <a:lnTo>
                              <a:pt x="15" y="124"/>
                            </a:lnTo>
                            <a:lnTo>
                              <a:pt x="21" y="102"/>
                            </a:lnTo>
                            <a:lnTo>
                              <a:pt x="27" y="81"/>
                            </a:lnTo>
                            <a:lnTo>
                              <a:pt x="35" y="62"/>
                            </a:lnTo>
                            <a:lnTo>
                              <a:pt x="45" y="45"/>
                            </a:lnTo>
                            <a:lnTo>
                              <a:pt x="57" y="34"/>
                            </a:lnTo>
                            <a:lnTo>
                              <a:pt x="68" y="25"/>
                            </a:lnTo>
                            <a:lnTo>
                              <a:pt x="83" y="18"/>
                            </a:lnTo>
                            <a:lnTo>
                              <a:pt x="12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sp>
                <p:nvSpPr>
                  <p:cNvPr id="32798" name="Freeform 91"/>
                  <p:cNvSpPr>
                    <a:spLocks/>
                  </p:cNvSpPr>
                  <p:nvPr/>
                </p:nvSpPr>
                <p:spPr bwMode="auto">
                  <a:xfrm>
                    <a:off x="3826" y="2711"/>
                    <a:ext cx="150" cy="324"/>
                  </a:xfrm>
                  <a:custGeom>
                    <a:avLst/>
                    <a:gdLst>
                      <a:gd name="T0" fmla="*/ 150 w 150"/>
                      <a:gd name="T1" fmla="*/ 0 h 324"/>
                      <a:gd name="T2" fmla="*/ 33 w 150"/>
                      <a:gd name="T3" fmla="*/ 210 h 324"/>
                      <a:gd name="T4" fmla="*/ 0 w 150"/>
                      <a:gd name="T5" fmla="*/ 324 h 324"/>
                      <a:gd name="T6" fmla="*/ 51 w 150"/>
                      <a:gd name="T7" fmla="*/ 198 h 324"/>
                      <a:gd name="T8" fmla="*/ 150 w 150"/>
                      <a:gd name="T9" fmla="*/ 0 h 324"/>
                      <a:gd name="T10" fmla="*/ 0 60000 65536"/>
                      <a:gd name="T11" fmla="*/ 0 60000 65536"/>
                      <a:gd name="T12" fmla="*/ 0 60000 65536"/>
                      <a:gd name="T13" fmla="*/ 0 60000 65536"/>
                      <a:gd name="T14" fmla="*/ 0 60000 65536"/>
                      <a:gd name="T15" fmla="*/ 0 w 150"/>
                      <a:gd name="T16" fmla="*/ 0 h 324"/>
                      <a:gd name="T17" fmla="*/ 150 w 150"/>
                      <a:gd name="T18" fmla="*/ 324 h 324"/>
                    </a:gdLst>
                    <a:ahLst/>
                    <a:cxnLst>
                      <a:cxn ang="T10">
                        <a:pos x="T0" y="T1"/>
                      </a:cxn>
                      <a:cxn ang="T11">
                        <a:pos x="T2" y="T3"/>
                      </a:cxn>
                      <a:cxn ang="T12">
                        <a:pos x="T4" y="T5"/>
                      </a:cxn>
                      <a:cxn ang="T13">
                        <a:pos x="T6" y="T7"/>
                      </a:cxn>
                      <a:cxn ang="T14">
                        <a:pos x="T8" y="T9"/>
                      </a:cxn>
                    </a:cxnLst>
                    <a:rect l="T15" t="T16" r="T17" b="T18"/>
                    <a:pathLst>
                      <a:path w="150" h="324">
                        <a:moveTo>
                          <a:pt x="150" y="0"/>
                        </a:moveTo>
                        <a:lnTo>
                          <a:pt x="33" y="210"/>
                        </a:lnTo>
                        <a:lnTo>
                          <a:pt x="0" y="324"/>
                        </a:lnTo>
                        <a:lnTo>
                          <a:pt x="51" y="198"/>
                        </a:lnTo>
                        <a:lnTo>
                          <a:pt x="15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99" name="Freeform 92"/>
                  <p:cNvSpPr>
                    <a:spLocks/>
                  </p:cNvSpPr>
                  <p:nvPr/>
                </p:nvSpPr>
                <p:spPr bwMode="auto">
                  <a:xfrm>
                    <a:off x="3676" y="2937"/>
                    <a:ext cx="57" cy="143"/>
                  </a:xfrm>
                  <a:custGeom>
                    <a:avLst/>
                    <a:gdLst>
                      <a:gd name="T0" fmla="*/ 30 w 57"/>
                      <a:gd name="T1" fmla="*/ 0 h 143"/>
                      <a:gd name="T2" fmla="*/ 31 w 57"/>
                      <a:gd name="T3" fmla="*/ 110 h 143"/>
                      <a:gd name="T4" fmla="*/ 57 w 57"/>
                      <a:gd name="T5" fmla="*/ 143 h 143"/>
                      <a:gd name="T6" fmla="*/ 19 w 57"/>
                      <a:gd name="T7" fmla="*/ 114 h 143"/>
                      <a:gd name="T8" fmla="*/ 0 w 57"/>
                      <a:gd name="T9" fmla="*/ 131 h 143"/>
                      <a:gd name="T10" fmla="*/ 12 w 57"/>
                      <a:gd name="T11" fmla="*/ 90 h 143"/>
                      <a:gd name="T12" fmla="*/ 18 w 57"/>
                      <a:gd name="T13" fmla="*/ 23 h 143"/>
                      <a:gd name="T14" fmla="*/ 30 w 57"/>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43"/>
                      <a:gd name="T26" fmla="*/ 57 w 57"/>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43">
                        <a:moveTo>
                          <a:pt x="30" y="0"/>
                        </a:moveTo>
                        <a:lnTo>
                          <a:pt x="31" y="110"/>
                        </a:lnTo>
                        <a:lnTo>
                          <a:pt x="57" y="143"/>
                        </a:lnTo>
                        <a:lnTo>
                          <a:pt x="19" y="114"/>
                        </a:lnTo>
                        <a:lnTo>
                          <a:pt x="0" y="131"/>
                        </a:lnTo>
                        <a:lnTo>
                          <a:pt x="12" y="90"/>
                        </a:lnTo>
                        <a:lnTo>
                          <a:pt x="18" y="23"/>
                        </a:lnTo>
                        <a:lnTo>
                          <a:pt x="3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793" name="Freeform 94"/>
                <p:cNvSpPr>
                  <a:spLocks/>
                </p:cNvSpPr>
                <p:nvPr/>
              </p:nvSpPr>
              <p:spPr bwMode="auto">
                <a:xfrm>
                  <a:off x="3613" y="3139"/>
                  <a:ext cx="87" cy="154"/>
                </a:xfrm>
                <a:custGeom>
                  <a:avLst/>
                  <a:gdLst>
                    <a:gd name="T0" fmla="*/ 52 w 87"/>
                    <a:gd name="T1" fmla="*/ 0 h 154"/>
                    <a:gd name="T2" fmla="*/ 85 w 87"/>
                    <a:gd name="T3" fmla="*/ 79 h 154"/>
                    <a:gd name="T4" fmla="*/ 87 w 87"/>
                    <a:gd name="T5" fmla="*/ 154 h 154"/>
                    <a:gd name="T6" fmla="*/ 72 w 87"/>
                    <a:gd name="T7" fmla="*/ 70 h 154"/>
                    <a:gd name="T8" fmla="*/ 51 w 87"/>
                    <a:gd name="T9" fmla="*/ 34 h 154"/>
                    <a:gd name="T10" fmla="*/ 0 w 87"/>
                    <a:gd name="T11" fmla="*/ 65 h 154"/>
                    <a:gd name="T12" fmla="*/ 31 w 87"/>
                    <a:gd name="T13" fmla="*/ 38 h 154"/>
                    <a:gd name="T14" fmla="*/ 52 w 87"/>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54"/>
                    <a:gd name="T26" fmla="*/ 87 w 87"/>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54">
                      <a:moveTo>
                        <a:pt x="52" y="0"/>
                      </a:moveTo>
                      <a:lnTo>
                        <a:pt x="85" y="79"/>
                      </a:lnTo>
                      <a:lnTo>
                        <a:pt x="87" y="154"/>
                      </a:lnTo>
                      <a:lnTo>
                        <a:pt x="72" y="70"/>
                      </a:lnTo>
                      <a:lnTo>
                        <a:pt x="51" y="34"/>
                      </a:lnTo>
                      <a:lnTo>
                        <a:pt x="0" y="65"/>
                      </a:lnTo>
                      <a:lnTo>
                        <a:pt x="31" y="38"/>
                      </a:lnTo>
                      <a:lnTo>
                        <a:pt x="5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779" name="Freeform 96"/>
              <p:cNvSpPr>
                <a:spLocks/>
              </p:cNvSpPr>
              <p:nvPr/>
            </p:nvSpPr>
            <p:spPr bwMode="auto">
              <a:xfrm>
                <a:off x="3162" y="3387"/>
                <a:ext cx="62" cy="102"/>
              </a:xfrm>
              <a:custGeom>
                <a:avLst/>
                <a:gdLst>
                  <a:gd name="T0" fmla="*/ 44 w 62"/>
                  <a:gd name="T1" fmla="*/ 0 h 102"/>
                  <a:gd name="T2" fmla="*/ 2 w 62"/>
                  <a:gd name="T3" fmla="*/ 83 h 102"/>
                  <a:gd name="T4" fmla="*/ 0 w 62"/>
                  <a:gd name="T5" fmla="*/ 102 h 102"/>
                  <a:gd name="T6" fmla="*/ 15 w 62"/>
                  <a:gd name="T7" fmla="*/ 89 h 102"/>
                  <a:gd name="T8" fmla="*/ 62 w 62"/>
                  <a:gd name="T9" fmla="*/ 5 h 102"/>
                  <a:gd name="T10" fmla="*/ 55 w 62"/>
                  <a:gd name="T11" fmla="*/ 4 h 102"/>
                  <a:gd name="T12" fmla="*/ 48 w 62"/>
                  <a:gd name="T13" fmla="*/ 2 h 102"/>
                  <a:gd name="T14" fmla="*/ 44 w 62"/>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02"/>
                  <a:gd name="T26" fmla="*/ 62 w 62"/>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02">
                    <a:moveTo>
                      <a:pt x="44" y="0"/>
                    </a:moveTo>
                    <a:lnTo>
                      <a:pt x="2" y="83"/>
                    </a:lnTo>
                    <a:lnTo>
                      <a:pt x="0" y="102"/>
                    </a:lnTo>
                    <a:lnTo>
                      <a:pt x="15" y="89"/>
                    </a:lnTo>
                    <a:lnTo>
                      <a:pt x="62" y="5"/>
                    </a:lnTo>
                    <a:lnTo>
                      <a:pt x="55" y="4"/>
                    </a:lnTo>
                    <a:lnTo>
                      <a:pt x="48" y="2"/>
                    </a:lnTo>
                    <a:lnTo>
                      <a:pt x="4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32780" name="Group 104"/>
              <p:cNvGrpSpPr>
                <a:grpSpLocks/>
              </p:cNvGrpSpPr>
              <p:nvPr/>
            </p:nvGrpSpPr>
            <p:grpSpPr bwMode="auto">
              <a:xfrm>
                <a:off x="3158" y="3281"/>
                <a:ext cx="232" cy="200"/>
                <a:chOff x="3158" y="3281"/>
                <a:chExt cx="232" cy="200"/>
              </a:xfrm>
            </p:grpSpPr>
            <p:grpSp>
              <p:nvGrpSpPr>
                <p:cNvPr id="32781" name="Group 102"/>
                <p:cNvGrpSpPr>
                  <a:grpSpLocks/>
                </p:cNvGrpSpPr>
                <p:nvPr/>
              </p:nvGrpSpPr>
              <p:grpSpPr bwMode="auto">
                <a:xfrm>
                  <a:off x="3158" y="3281"/>
                  <a:ext cx="219" cy="200"/>
                  <a:chOff x="3158" y="3281"/>
                  <a:chExt cx="219" cy="200"/>
                </a:xfrm>
              </p:grpSpPr>
              <p:sp>
                <p:nvSpPr>
                  <p:cNvPr id="32783" name="Freeform 97"/>
                  <p:cNvSpPr>
                    <a:spLocks/>
                  </p:cNvSpPr>
                  <p:nvPr/>
                </p:nvSpPr>
                <p:spPr bwMode="auto">
                  <a:xfrm>
                    <a:off x="3158" y="3303"/>
                    <a:ext cx="219" cy="178"/>
                  </a:xfrm>
                  <a:custGeom>
                    <a:avLst/>
                    <a:gdLst>
                      <a:gd name="T0" fmla="*/ 162 w 219"/>
                      <a:gd name="T1" fmla="*/ 24 h 178"/>
                      <a:gd name="T2" fmla="*/ 149 w 219"/>
                      <a:gd name="T3" fmla="*/ 27 h 178"/>
                      <a:gd name="T4" fmla="*/ 138 w 219"/>
                      <a:gd name="T5" fmla="*/ 21 h 178"/>
                      <a:gd name="T6" fmla="*/ 124 w 219"/>
                      <a:gd name="T7" fmla="*/ 14 h 178"/>
                      <a:gd name="T8" fmla="*/ 110 w 219"/>
                      <a:gd name="T9" fmla="*/ 9 h 178"/>
                      <a:gd name="T10" fmla="*/ 88 w 219"/>
                      <a:gd name="T11" fmla="*/ 3 h 178"/>
                      <a:gd name="T12" fmla="*/ 76 w 219"/>
                      <a:gd name="T13" fmla="*/ 0 h 178"/>
                      <a:gd name="T14" fmla="*/ 34 w 219"/>
                      <a:gd name="T15" fmla="*/ 10 h 178"/>
                      <a:gd name="T16" fmla="*/ 27 w 219"/>
                      <a:gd name="T17" fmla="*/ 14 h 178"/>
                      <a:gd name="T18" fmla="*/ 21 w 219"/>
                      <a:gd name="T19" fmla="*/ 18 h 178"/>
                      <a:gd name="T20" fmla="*/ 16 w 219"/>
                      <a:gd name="T21" fmla="*/ 26 h 178"/>
                      <a:gd name="T22" fmla="*/ 12 w 219"/>
                      <a:gd name="T23" fmla="*/ 37 h 178"/>
                      <a:gd name="T24" fmla="*/ 8 w 219"/>
                      <a:gd name="T25" fmla="*/ 54 h 178"/>
                      <a:gd name="T26" fmla="*/ 4 w 219"/>
                      <a:gd name="T27" fmla="*/ 76 h 178"/>
                      <a:gd name="T28" fmla="*/ 3 w 219"/>
                      <a:gd name="T29" fmla="*/ 96 h 178"/>
                      <a:gd name="T30" fmla="*/ 0 w 219"/>
                      <a:gd name="T31" fmla="*/ 110 h 178"/>
                      <a:gd name="T32" fmla="*/ 0 w 219"/>
                      <a:gd name="T33" fmla="*/ 119 h 178"/>
                      <a:gd name="T34" fmla="*/ 3 w 219"/>
                      <a:gd name="T35" fmla="*/ 126 h 178"/>
                      <a:gd name="T36" fmla="*/ 4 w 219"/>
                      <a:gd name="T37" fmla="*/ 132 h 178"/>
                      <a:gd name="T38" fmla="*/ 9 w 219"/>
                      <a:gd name="T39" fmla="*/ 140 h 178"/>
                      <a:gd name="T40" fmla="*/ 28 w 219"/>
                      <a:gd name="T41" fmla="*/ 160 h 178"/>
                      <a:gd name="T42" fmla="*/ 37 w 219"/>
                      <a:gd name="T43" fmla="*/ 165 h 178"/>
                      <a:gd name="T44" fmla="*/ 53 w 219"/>
                      <a:gd name="T45" fmla="*/ 173 h 178"/>
                      <a:gd name="T46" fmla="*/ 63 w 219"/>
                      <a:gd name="T47" fmla="*/ 178 h 178"/>
                      <a:gd name="T48" fmla="*/ 71 w 219"/>
                      <a:gd name="T49" fmla="*/ 174 h 178"/>
                      <a:gd name="T50" fmla="*/ 73 w 219"/>
                      <a:gd name="T51" fmla="*/ 168 h 178"/>
                      <a:gd name="T52" fmla="*/ 82 w 219"/>
                      <a:gd name="T53" fmla="*/ 168 h 178"/>
                      <a:gd name="T54" fmla="*/ 91 w 219"/>
                      <a:gd name="T55" fmla="*/ 168 h 178"/>
                      <a:gd name="T56" fmla="*/ 103 w 219"/>
                      <a:gd name="T57" fmla="*/ 171 h 178"/>
                      <a:gd name="T58" fmla="*/ 110 w 219"/>
                      <a:gd name="T59" fmla="*/ 172 h 178"/>
                      <a:gd name="T60" fmla="*/ 113 w 219"/>
                      <a:gd name="T61" fmla="*/ 165 h 178"/>
                      <a:gd name="T62" fmla="*/ 115 w 219"/>
                      <a:gd name="T63" fmla="*/ 160 h 178"/>
                      <a:gd name="T64" fmla="*/ 122 w 219"/>
                      <a:gd name="T65" fmla="*/ 162 h 178"/>
                      <a:gd name="T66" fmla="*/ 130 w 219"/>
                      <a:gd name="T67" fmla="*/ 162 h 178"/>
                      <a:gd name="T68" fmla="*/ 133 w 219"/>
                      <a:gd name="T69" fmla="*/ 157 h 178"/>
                      <a:gd name="T70" fmla="*/ 136 w 219"/>
                      <a:gd name="T71" fmla="*/ 151 h 178"/>
                      <a:gd name="T72" fmla="*/ 138 w 219"/>
                      <a:gd name="T73" fmla="*/ 143 h 178"/>
                      <a:gd name="T74" fmla="*/ 151 w 219"/>
                      <a:gd name="T75" fmla="*/ 144 h 178"/>
                      <a:gd name="T76" fmla="*/ 163 w 219"/>
                      <a:gd name="T77" fmla="*/ 144 h 178"/>
                      <a:gd name="T78" fmla="*/ 171 w 219"/>
                      <a:gd name="T79" fmla="*/ 141 h 178"/>
                      <a:gd name="T80" fmla="*/ 179 w 219"/>
                      <a:gd name="T81" fmla="*/ 137 h 178"/>
                      <a:gd name="T82" fmla="*/ 185 w 219"/>
                      <a:gd name="T83" fmla="*/ 131 h 178"/>
                      <a:gd name="T84" fmla="*/ 192 w 219"/>
                      <a:gd name="T85" fmla="*/ 123 h 178"/>
                      <a:gd name="T86" fmla="*/ 214 w 219"/>
                      <a:gd name="T87" fmla="*/ 118 h 178"/>
                      <a:gd name="T88" fmla="*/ 218 w 219"/>
                      <a:gd name="T89" fmla="*/ 91 h 178"/>
                      <a:gd name="T90" fmla="*/ 219 w 219"/>
                      <a:gd name="T91" fmla="*/ 73 h 178"/>
                      <a:gd name="T92" fmla="*/ 213 w 219"/>
                      <a:gd name="T93" fmla="*/ 52 h 178"/>
                      <a:gd name="T94" fmla="*/ 206 w 219"/>
                      <a:gd name="T95" fmla="*/ 40 h 178"/>
                      <a:gd name="T96" fmla="*/ 198 w 219"/>
                      <a:gd name="T97" fmla="*/ 33 h 178"/>
                      <a:gd name="T98" fmla="*/ 186 w 219"/>
                      <a:gd name="T99" fmla="*/ 26 h 178"/>
                      <a:gd name="T100" fmla="*/ 171 w 219"/>
                      <a:gd name="T101" fmla="*/ 21 h 178"/>
                      <a:gd name="T102" fmla="*/ 162 w 219"/>
                      <a:gd name="T103" fmla="*/ 24 h 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
                      <a:gd name="T157" fmla="*/ 0 h 178"/>
                      <a:gd name="T158" fmla="*/ 219 w 219"/>
                      <a:gd name="T159" fmla="*/ 178 h 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 h="178">
                        <a:moveTo>
                          <a:pt x="162" y="24"/>
                        </a:moveTo>
                        <a:lnTo>
                          <a:pt x="149" y="27"/>
                        </a:lnTo>
                        <a:lnTo>
                          <a:pt x="138" y="21"/>
                        </a:lnTo>
                        <a:lnTo>
                          <a:pt x="124" y="14"/>
                        </a:lnTo>
                        <a:lnTo>
                          <a:pt x="110" y="9"/>
                        </a:lnTo>
                        <a:lnTo>
                          <a:pt x="88" y="3"/>
                        </a:lnTo>
                        <a:lnTo>
                          <a:pt x="76" y="0"/>
                        </a:lnTo>
                        <a:lnTo>
                          <a:pt x="34" y="10"/>
                        </a:lnTo>
                        <a:lnTo>
                          <a:pt x="27" y="14"/>
                        </a:lnTo>
                        <a:lnTo>
                          <a:pt x="21" y="18"/>
                        </a:lnTo>
                        <a:lnTo>
                          <a:pt x="16" y="26"/>
                        </a:lnTo>
                        <a:lnTo>
                          <a:pt x="12" y="37"/>
                        </a:lnTo>
                        <a:lnTo>
                          <a:pt x="8" y="54"/>
                        </a:lnTo>
                        <a:lnTo>
                          <a:pt x="4" y="76"/>
                        </a:lnTo>
                        <a:lnTo>
                          <a:pt x="3" y="96"/>
                        </a:lnTo>
                        <a:lnTo>
                          <a:pt x="0" y="110"/>
                        </a:lnTo>
                        <a:lnTo>
                          <a:pt x="0" y="119"/>
                        </a:lnTo>
                        <a:lnTo>
                          <a:pt x="3" y="126"/>
                        </a:lnTo>
                        <a:lnTo>
                          <a:pt x="4" y="132"/>
                        </a:lnTo>
                        <a:lnTo>
                          <a:pt x="9" y="140"/>
                        </a:lnTo>
                        <a:lnTo>
                          <a:pt x="28" y="160"/>
                        </a:lnTo>
                        <a:lnTo>
                          <a:pt x="37" y="165"/>
                        </a:lnTo>
                        <a:lnTo>
                          <a:pt x="53" y="173"/>
                        </a:lnTo>
                        <a:lnTo>
                          <a:pt x="63" y="178"/>
                        </a:lnTo>
                        <a:lnTo>
                          <a:pt x="71" y="174"/>
                        </a:lnTo>
                        <a:lnTo>
                          <a:pt x="73" y="168"/>
                        </a:lnTo>
                        <a:lnTo>
                          <a:pt x="82" y="168"/>
                        </a:lnTo>
                        <a:lnTo>
                          <a:pt x="91" y="168"/>
                        </a:lnTo>
                        <a:lnTo>
                          <a:pt x="103" y="171"/>
                        </a:lnTo>
                        <a:lnTo>
                          <a:pt x="110" y="172"/>
                        </a:lnTo>
                        <a:lnTo>
                          <a:pt x="113" y="165"/>
                        </a:lnTo>
                        <a:lnTo>
                          <a:pt x="115" y="160"/>
                        </a:lnTo>
                        <a:lnTo>
                          <a:pt x="122" y="162"/>
                        </a:lnTo>
                        <a:lnTo>
                          <a:pt x="130" y="162"/>
                        </a:lnTo>
                        <a:lnTo>
                          <a:pt x="133" y="157"/>
                        </a:lnTo>
                        <a:lnTo>
                          <a:pt x="136" y="151"/>
                        </a:lnTo>
                        <a:lnTo>
                          <a:pt x="138" y="143"/>
                        </a:lnTo>
                        <a:lnTo>
                          <a:pt x="151" y="144"/>
                        </a:lnTo>
                        <a:lnTo>
                          <a:pt x="163" y="144"/>
                        </a:lnTo>
                        <a:lnTo>
                          <a:pt x="171" y="141"/>
                        </a:lnTo>
                        <a:lnTo>
                          <a:pt x="179" y="137"/>
                        </a:lnTo>
                        <a:lnTo>
                          <a:pt x="185" y="131"/>
                        </a:lnTo>
                        <a:lnTo>
                          <a:pt x="192" y="123"/>
                        </a:lnTo>
                        <a:lnTo>
                          <a:pt x="214" y="118"/>
                        </a:lnTo>
                        <a:lnTo>
                          <a:pt x="218" y="91"/>
                        </a:lnTo>
                        <a:lnTo>
                          <a:pt x="219" y="73"/>
                        </a:lnTo>
                        <a:lnTo>
                          <a:pt x="213" y="52"/>
                        </a:lnTo>
                        <a:lnTo>
                          <a:pt x="206" y="40"/>
                        </a:lnTo>
                        <a:lnTo>
                          <a:pt x="198" y="33"/>
                        </a:lnTo>
                        <a:lnTo>
                          <a:pt x="186" y="26"/>
                        </a:lnTo>
                        <a:lnTo>
                          <a:pt x="171" y="21"/>
                        </a:lnTo>
                        <a:lnTo>
                          <a:pt x="162" y="24"/>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84" name="Freeform 98"/>
                  <p:cNvSpPr>
                    <a:spLocks/>
                  </p:cNvSpPr>
                  <p:nvPr/>
                </p:nvSpPr>
                <p:spPr bwMode="auto">
                  <a:xfrm>
                    <a:off x="3175" y="3339"/>
                    <a:ext cx="149" cy="129"/>
                  </a:xfrm>
                  <a:custGeom>
                    <a:avLst/>
                    <a:gdLst>
                      <a:gd name="T0" fmla="*/ 137 w 149"/>
                      <a:gd name="T1" fmla="*/ 51 h 129"/>
                      <a:gd name="T2" fmla="*/ 116 w 149"/>
                      <a:gd name="T3" fmla="*/ 48 h 129"/>
                      <a:gd name="T4" fmla="*/ 104 w 149"/>
                      <a:gd name="T5" fmla="*/ 40 h 129"/>
                      <a:gd name="T6" fmla="*/ 90 w 149"/>
                      <a:gd name="T7" fmla="*/ 45 h 129"/>
                      <a:gd name="T8" fmla="*/ 66 w 149"/>
                      <a:gd name="T9" fmla="*/ 52 h 129"/>
                      <a:gd name="T10" fmla="*/ 48 w 149"/>
                      <a:gd name="T11" fmla="*/ 53 h 129"/>
                      <a:gd name="T12" fmla="*/ 32 w 149"/>
                      <a:gd name="T13" fmla="*/ 48 h 129"/>
                      <a:gd name="T14" fmla="*/ 27 w 149"/>
                      <a:gd name="T15" fmla="*/ 36 h 129"/>
                      <a:gd name="T16" fmla="*/ 30 w 149"/>
                      <a:gd name="T17" fmla="*/ 25 h 129"/>
                      <a:gd name="T18" fmla="*/ 46 w 149"/>
                      <a:gd name="T19" fmla="*/ 20 h 129"/>
                      <a:gd name="T20" fmla="*/ 67 w 149"/>
                      <a:gd name="T21" fmla="*/ 18 h 129"/>
                      <a:gd name="T22" fmla="*/ 87 w 149"/>
                      <a:gd name="T23" fmla="*/ 6 h 129"/>
                      <a:gd name="T24" fmla="*/ 64 w 149"/>
                      <a:gd name="T25" fmla="*/ 1 h 129"/>
                      <a:gd name="T26" fmla="*/ 45 w 149"/>
                      <a:gd name="T27" fmla="*/ 3 h 129"/>
                      <a:gd name="T28" fmla="*/ 31 w 149"/>
                      <a:gd name="T29" fmla="*/ 12 h 129"/>
                      <a:gd name="T30" fmla="*/ 23 w 149"/>
                      <a:gd name="T31" fmla="*/ 9 h 129"/>
                      <a:gd name="T32" fmla="*/ 18 w 149"/>
                      <a:gd name="T33" fmla="*/ 16 h 129"/>
                      <a:gd name="T34" fmla="*/ 19 w 149"/>
                      <a:gd name="T35" fmla="*/ 48 h 129"/>
                      <a:gd name="T36" fmla="*/ 11 w 149"/>
                      <a:gd name="T37" fmla="*/ 58 h 129"/>
                      <a:gd name="T38" fmla="*/ 8 w 149"/>
                      <a:gd name="T39" fmla="*/ 63 h 129"/>
                      <a:gd name="T40" fmla="*/ 5 w 149"/>
                      <a:gd name="T41" fmla="*/ 87 h 129"/>
                      <a:gd name="T42" fmla="*/ 20 w 149"/>
                      <a:gd name="T43" fmla="*/ 80 h 129"/>
                      <a:gd name="T44" fmla="*/ 32 w 149"/>
                      <a:gd name="T45" fmla="*/ 95 h 129"/>
                      <a:gd name="T46" fmla="*/ 34 w 149"/>
                      <a:gd name="T47" fmla="*/ 101 h 129"/>
                      <a:gd name="T48" fmla="*/ 45 w 149"/>
                      <a:gd name="T49" fmla="*/ 105 h 129"/>
                      <a:gd name="T50" fmla="*/ 54 w 149"/>
                      <a:gd name="T51" fmla="*/ 122 h 129"/>
                      <a:gd name="T52" fmla="*/ 59 w 149"/>
                      <a:gd name="T53" fmla="*/ 117 h 129"/>
                      <a:gd name="T54" fmla="*/ 49 w 149"/>
                      <a:gd name="T55" fmla="*/ 101 h 129"/>
                      <a:gd name="T56" fmla="*/ 60 w 149"/>
                      <a:gd name="T57" fmla="*/ 94 h 129"/>
                      <a:gd name="T58" fmla="*/ 78 w 149"/>
                      <a:gd name="T59" fmla="*/ 96 h 129"/>
                      <a:gd name="T60" fmla="*/ 98 w 149"/>
                      <a:gd name="T61" fmla="*/ 87 h 129"/>
                      <a:gd name="T62" fmla="*/ 112 w 149"/>
                      <a:gd name="T63" fmla="*/ 84 h 129"/>
                      <a:gd name="T64" fmla="*/ 123 w 149"/>
                      <a:gd name="T65" fmla="*/ 87 h 129"/>
                      <a:gd name="T66" fmla="*/ 140 w 149"/>
                      <a:gd name="T67" fmla="*/ 90 h 129"/>
                      <a:gd name="T68" fmla="*/ 121 w 149"/>
                      <a:gd name="T69" fmla="*/ 70 h 129"/>
                      <a:gd name="T70" fmla="*/ 130 w 149"/>
                      <a:gd name="T71" fmla="*/ 54 h 129"/>
                      <a:gd name="T72" fmla="*/ 149 w 149"/>
                      <a:gd name="T73" fmla="*/ 43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129"/>
                      <a:gd name="T113" fmla="*/ 149 w 149"/>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129">
                        <a:moveTo>
                          <a:pt x="149" y="43"/>
                        </a:moveTo>
                        <a:lnTo>
                          <a:pt x="137" y="51"/>
                        </a:lnTo>
                        <a:lnTo>
                          <a:pt x="126" y="51"/>
                        </a:lnTo>
                        <a:lnTo>
                          <a:pt x="116" y="48"/>
                        </a:lnTo>
                        <a:lnTo>
                          <a:pt x="110" y="44"/>
                        </a:lnTo>
                        <a:lnTo>
                          <a:pt x="104" y="40"/>
                        </a:lnTo>
                        <a:lnTo>
                          <a:pt x="98" y="40"/>
                        </a:lnTo>
                        <a:lnTo>
                          <a:pt x="90" y="45"/>
                        </a:lnTo>
                        <a:lnTo>
                          <a:pt x="78" y="49"/>
                        </a:lnTo>
                        <a:lnTo>
                          <a:pt x="66" y="52"/>
                        </a:lnTo>
                        <a:lnTo>
                          <a:pt x="58" y="53"/>
                        </a:lnTo>
                        <a:lnTo>
                          <a:pt x="48" y="53"/>
                        </a:lnTo>
                        <a:lnTo>
                          <a:pt x="38" y="51"/>
                        </a:lnTo>
                        <a:lnTo>
                          <a:pt x="32" y="48"/>
                        </a:lnTo>
                        <a:lnTo>
                          <a:pt x="29" y="44"/>
                        </a:lnTo>
                        <a:lnTo>
                          <a:pt x="27" y="36"/>
                        </a:lnTo>
                        <a:lnTo>
                          <a:pt x="27" y="30"/>
                        </a:lnTo>
                        <a:lnTo>
                          <a:pt x="30" y="25"/>
                        </a:lnTo>
                        <a:lnTo>
                          <a:pt x="36" y="22"/>
                        </a:lnTo>
                        <a:lnTo>
                          <a:pt x="46" y="20"/>
                        </a:lnTo>
                        <a:lnTo>
                          <a:pt x="58" y="18"/>
                        </a:lnTo>
                        <a:lnTo>
                          <a:pt x="67" y="18"/>
                        </a:lnTo>
                        <a:lnTo>
                          <a:pt x="77" y="12"/>
                        </a:lnTo>
                        <a:lnTo>
                          <a:pt x="87" y="6"/>
                        </a:lnTo>
                        <a:lnTo>
                          <a:pt x="73" y="6"/>
                        </a:lnTo>
                        <a:lnTo>
                          <a:pt x="64" y="1"/>
                        </a:lnTo>
                        <a:lnTo>
                          <a:pt x="53" y="0"/>
                        </a:lnTo>
                        <a:lnTo>
                          <a:pt x="45" y="3"/>
                        </a:lnTo>
                        <a:lnTo>
                          <a:pt x="35" y="9"/>
                        </a:lnTo>
                        <a:lnTo>
                          <a:pt x="31" y="12"/>
                        </a:lnTo>
                        <a:lnTo>
                          <a:pt x="17" y="2"/>
                        </a:lnTo>
                        <a:lnTo>
                          <a:pt x="23" y="9"/>
                        </a:lnTo>
                        <a:lnTo>
                          <a:pt x="25" y="15"/>
                        </a:lnTo>
                        <a:lnTo>
                          <a:pt x="18" y="16"/>
                        </a:lnTo>
                        <a:lnTo>
                          <a:pt x="25" y="18"/>
                        </a:lnTo>
                        <a:lnTo>
                          <a:pt x="19" y="48"/>
                        </a:lnTo>
                        <a:lnTo>
                          <a:pt x="15" y="54"/>
                        </a:lnTo>
                        <a:lnTo>
                          <a:pt x="11" y="58"/>
                        </a:lnTo>
                        <a:lnTo>
                          <a:pt x="0" y="60"/>
                        </a:lnTo>
                        <a:lnTo>
                          <a:pt x="8" y="63"/>
                        </a:lnTo>
                        <a:lnTo>
                          <a:pt x="11" y="71"/>
                        </a:lnTo>
                        <a:lnTo>
                          <a:pt x="5" y="87"/>
                        </a:lnTo>
                        <a:lnTo>
                          <a:pt x="3" y="98"/>
                        </a:lnTo>
                        <a:lnTo>
                          <a:pt x="20" y="80"/>
                        </a:lnTo>
                        <a:lnTo>
                          <a:pt x="29" y="85"/>
                        </a:lnTo>
                        <a:lnTo>
                          <a:pt x="32" y="95"/>
                        </a:lnTo>
                        <a:lnTo>
                          <a:pt x="19" y="102"/>
                        </a:lnTo>
                        <a:lnTo>
                          <a:pt x="34" y="101"/>
                        </a:lnTo>
                        <a:lnTo>
                          <a:pt x="41" y="101"/>
                        </a:lnTo>
                        <a:lnTo>
                          <a:pt x="45" y="105"/>
                        </a:lnTo>
                        <a:lnTo>
                          <a:pt x="50" y="113"/>
                        </a:lnTo>
                        <a:lnTo>
                          <a:pt x="54" y="122"/>
                        </a:lnTo>
                        <a:lnTo>
                          <a:pt x="59" y="129"/>
                        </a:lnTo>
                        <a:lnTo>
                          <a:pt x="59" y="117"/>
                        </a:lnTo>
                        <a:lnTo>
                          <a:pt x="54" y="108"/>
                        </a:lnTo>
                        <a:lnTo>
                          <a:pt x="49" y="101"/>
                        </a:lnTo>
                        <a:lnTo>
                          <a:pt x="53" y="96"/>
                        </a:lnTo>
                        <a:lnTo>
                          <a:pt x="60" y="94"/>
                        </a:lnTo>
                        <a:lnTo>
                          <a:pt x="67" y="95"/>
                        </a:lnTo>
                        <a:lnTo>
                          <a:pt x="78" y="96"/>
                        </a:lnTo>
                        <a:lnTo>
                          <a:pt x="87" y="90"/>
                        </a:lnTo>
                        <a:lnTo>
                          <a:pt x="98" y="87"/>
                        </a:lnTo>
                        <a:lnTo>
                          <a:pt x="107" y="85"/>
                        </a:lnTo>
                        <a:lnTo>
                          <a:pt x="112" y="84"/>
                        </a:lnTo>
                        <a:lnTo>
                          <a:pt x="115" y="81"/>
                        </a:lnTo>
                        <a:lnTo>
                          <a:pt x="123" y="87"/>
                        </a:lnTo>
                        <a:lnTo>
                          <a:pt x="120" y="77"/>
                        </a:lnTo>
                        <a:lnTo>
                          <a:pt x="140" y="90"/>
                        </a:lnTo>
                        <a:lnTo>
                          <a:pt x="137" y="81"/>
                        </a:lnTo>
                        <a:lnTo>
                          <a:pt x="121" y="70"/>
                        </a:lnTo>
                        <a:lnTo>
                          <a:pt x="124" y="62"/>
                        </a:lnTo>
                        <a:lnTo>
                          <a:pt x="130" y="54"/>
                        </a:lnTo>
                        <a:lnTo>
                          <a:pt x="139" y="53"/>
                        </a:lnTo>
                        <a:lnTo>
                          <a:pt x="149" y="43"/>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85" name="Freeform 99"/>
                  <p:cNvSpPr>
                    <a:spLocks/>
                  </p:cNvSpPr>
                  <p:nvPr/>
                </p:nvSpPr>
                <p:spPr bwMode="auto">
                  <a:xfrm>
                    <a:off x="3222" y="3281"/>
                    <a:ext cx="53" cy="77"/>
                  </a:xfrm>
                  <a:custGeom>
                    <a:avLst/>
                    <a:gdLst>
                      <a:gd name="T0" fmla="*/ 46 w 53"/>
                      <a:gd name="T1" fmla="*/ 0 h 77"/>
                      <a:gd name="T2" fmla="*/ 36 w 53"/>
                      <a:gd name="T3" fmla="*/ 3 h 77"/>
                      <a:gd name="T4" fmla="*/ 34 w 53"/>
                      <a:gd name="T5" fmla="*/ 9 h 77"/>
                      <a:gd name="T6" fmla="*/ 0 w 53"/>
                      <a:gd name="T7" fmla="*/ 77 h 77"/>
                      <a:gd name="T8" fmla="*/ 18 w 53"/>
                      <a:gd name="T9" fmla="*/ 75 h 77"/>
                      <a:gd name="T10" fmla="*/ 52 w 53"/>
                      <a:gd name="T11" fmla="*/ 14 h 77"/>
                      <a:gd name="T12" fmla="*/ 53 w 53"/>
                      <a:gd name="T13" fmla="*/ 4 h 77"/>
                      <a:gd name="T14" fmla="*/ 46 w 53"/>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77"/>
                      <a:gd name="T26" fmla="*/ 53 w 53"/>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77">
                        <a:moveTo>
                          <a:pt x="46" y="0"/>
                        </a:moveTo>
                        <a:lnTo>
                          <a:pt x="36" y="3"/>
                        </a:lnTo>
                        <a:lnTo>
                          <a:pt x="34" y="9"/>
                        </a:lnTo>
                        <a:lnTo>
                          <a:pt x="0" y="77"/>
                        </a:lnTo>
                        <a:lnTo>
                          <a:pt x="18" y="75"/>
                        </a:lnTo>
                        <a:lnTo>
                          <a:pt x="52" y="14"/>
                        </a:lnTo>
                        <a:lnTo>
                          <a:pt x="53" y="4"/>
                        </a:lnTo>
                        <a:lnTo>
                          <a:pt x="4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86" name="Freeform 100"/>
                  <p:cNvSpPr>
                    <a:spLocks/>
                  </p:cNvSpPr>
                  <p:nvPr/>
                </p:nvSpPr>
                <p:spPr bwMode="auto">
                  <a:xfrm>
                    <a:off x="3326" y="3346"/>
                    <a:ext cx="37" cy="71"/>
                  </a:xfrm>
                  <a:custGeom>
                    <a:avLst/>
                    <a:gdLst>
                      <a:gd name="T0" fmla="*/ 0 w 37"/>
                      <a:gd name="T1" fmla="*/ 0 h 71"/>
                      <a:gd name="T2" fmla="*/ 7 w 37"/>
                      <a:gd name="T3" fmla="*/ 10 h 71"/>
                      <a:gd name="T4" fmla="*/ 11 w 37"/>
                      <a:gd name="T5" fmla="*/ 19 h 71"/>
                      <a:gd name="T6" fmla="*/ 14 w 37"/>
                      <a:gd name="T7" fmla="*/ 30 h 71"/>
                      <a:gd name="T8" fmla="*/ 15 w 37"/>
                      <a:gd name="T9" fmla="*/ 41 h 71"/>
                      <a:gd name="T10" fmla="*/ 14 w 37"/>
                      <a:gd name="T11" fmla="*/ 53 h 71"/>
                      <a:gd name="T12" fmla="*/ 10 w 37"/>
                      <a:gd name="T13" fmla="*/ 71 h 71"/>
                      <a:gd name="T14" fmla="*/ 23 w 37"/>
                      <a:gd name="T15" fmla="*/ 38 h 71"/>
                      <a:gd name="T16" fmla="*/ 31 w 37"/>
                      <a:gd name="T17" fmla="*/ 28 h 71"/>
                      <a:gd name="T18" fmla="*/ 37 w 37"/>
                      <a:gd name="T19" fmla="*/ 19 h 71"/>
                      <a:gd name="T20" fmla="*/ 27 w 37"/>
                      <a:gd name="T21" fmla="*/ 15 h 71"/>
                      <a:gd name="T22" fmla="*/ 17 w 37"/>
                      <a:gd name="T23" fmla="*/ 8 h 71"/>
                      <a:gd name="T24" fmla="*/ 10 w 37"/>
                      <a:gd name="T25" fmla="*/ 2 h 71"/>
                      <a:gd name="T26" fmla="*/ 0 w 37"/>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71"/>
                      <a:gd name="T44" fmla="*/ 37 w 37"/>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71">
                        <a:moveTo>
                          <a:pt x="0" y="0"/>
                        </a:moveTo>
                        <a:lnTo>
                          <a:pt x="7" y="10"/>
                        </a:lnTo>
                        <a:lnTo>
                          <a:pt x="11" y="19"/>
                        </a:lnTo>
                        <a:lnTo>
                          <a:pt x="14" y="30"/>
                        </a:lnTo>
                        <a:lnTo>
                          <a:pt x="15" y="41"/>
                        </a:lnTo>
                        <a:lnTo>
                          <a:pt x="14" y="53"/>
                        </a:lnTo>
                        <a:lnTo>
                          <a:pt x="10" y="71"/>
                        </a:lnTo>
                        <a:lnTo>
                          <a:pt x="23" y="38"/>
                        </a:lnTo>
                        <a:lnTo>
                          <a:pt x="31" y="28"/>
                        </a:lnTo>
                        <a:lnTo>
                          <a:pt x="37" y="19"/>
                        </a:lnTo>
                        <a:lnTo>
                          <a:pt x="27" y="15"/>
                        </a:lnTo>
                        <a:lnTo>
                          <a:pt x="17" y="8"/>
                        </a:lnTo>
                        <a:lnTo>
                          <a:pt x="10" y="2"/>
                        </a:lnTo>
                        <a:lnTo>
                          <a:pt x="0" y="0"/>
                        </a:lnTo>
                        <a:close/>
                      </a:path>
                    </a:pathLst>
                  </a:custGeom>
                  <a:solidFill>
                    <a:srgbClr val="D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787" name="Freeform 101"/>
                  <p:cNvSpPr>
                    <a:spLocks/>
                  </p:cNvSpPr>
                  <p:nvPr/>
                </p:nvSpPr>
                <p:spPr bwMode="auto">
                  <a:xfrm>
                    <a:off x="3242" y="3288"/>
                    <a:ext cx="31" cy="72"/>
                  </a:xfrm>
                  <a:custGeom>
                    <a:avLst/>
                    <a:gdLst>
                      <a:gd name="T0" fmla="*/ 30 w 31"/>
                      <a:gd name="T1" fmla="*/ 6 h 72"/>
                      <a:gd name="T2" fmla="*/ 31 w 31"/>
                      <a:gd name="T3" fmla="*/ 9 h 72"/>
                      <a:gd name="T4" fmla="*/ 3 w 31"/>
                      <a:gd name="T5" fmla="*/ 72 h 72"/>
                      <a:gd name="T6" fmla="*/ 0 w 31"/>
                      <a:gd name="T7" fmla="*/ 65 h 72"/>
                      <a:gd name="T8" fmla="*/ 2 w 31"/>
                      <a:gd name="T9" fmla="*/ 59 h 72"/>
                      <a:gd name="T10" fmla="*/ 5 w 31"/>
                      <a:gd name="T11" fmla="*/ 54 h 72"/>
                      <a:gd name="T12" fmla="*/ 10 w 31"/>
                      <a:gd name="T13" fmla="*/ 52 h 72"/>
                      <a:gd name="T14" fmla="*/ 29 w 31"/>
                      <a:gd name="T15" fmla="*/ 9 h 72"/>
                      <a:gd name="T16" fmla="*/ 15 w 31"/>
                      <a:gd name="T17" fmla="*/ 2 h 72"/>
                      <a:gd name="T18" fmla="*/ 15 w 31"/>
                      <a:gd name="T19" fmla="*/ 0 h 72"/>
                      <a:gd name="T20" fmla="*/ 30 w 31"/>
                      <a:gd name="T21" fmla="*/ 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72"/>
                      <a:gd name="T35" fmla="*/ 31 w 31"/>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72">
                        <a:moveTo>
                          <a:pt x="30" y="6"/>
                        </a:moveTo>
                        <a:lnTo>
                          <a:pt x="31" y="9"/>
                        </a:lnTo>
                        <a:lnTo>
                          <a:pt x="3" y="72"/>
                        </a:lnTo>
                        <a:lnTo>
                          <a:pt x="0" y="65"/>
                        </a:lnTo>
                        <a:lnTo>
                          <a:pt x="2" y="59"/>
                        </a:lnTo>
                        <a:lnTo>
                          <a:pt x="5" y="54"/>
                        </a:lnTo>
                        <a:lnTo>
                          <a:pt x="10" y="52"/>
                        </a:lnTo>
                        <a:lnTo>
                          <a:pt x="29" y="9"/>
                        </a:lnTo>
                        <a:lnTo>
                          <a:pt x="15" y="2"/>
                        </a:lnTo>
                        <a:lnTo>
                          <a:pt x="15" y="0"/>
                        </a:lnTo>
                        <a:lnTo>
                          <a:pt x="30" y="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32782" name="Freeform 103"/>
                <p:cNvSpPr>
                  <a:spLocks/>
                </p:cNvSpPr>
                <p:nvPr/>
              </p:nvSpPr>
              <p:spPr bwMode="auto">
                <a:xfrm>
                  <a:off x="3306" y="3320"/>
                  <a:ext cx="84" cy="112"/>
                </a:xfrm>
                <a:custGeom>
                  <a:avLst/>
                  <a:gdLst>
                    <a:gd name="T0" fmla="*/ 0 w 84"/>
                    <a:gd name="T1" fmla="*/ 6 h 112"/>
                    <a:gd name="T2" fmla="*/ 15 w 84"/>
                    <a:gd name="T3" fmla="*/ 12 h 112"/>
                    <a:gd name="T4" fmla="*/ 31 w 84"/>
                    <a:gd name="T5" fmla="*/ 22 h 112"/>
                    <a:gd name="T6" fmla="*/ 39 w 84"/>
                    <a:gd name="T7" fmla="*/ 29 h 112"/>
                    <a:gd name="T8" fmla="*/ 46 w 84"/>
                    <a:gd name="T9" fmla="*/ 40 h 112"/>
                    <a:gd name="T10" fmla="*/ 52 w 84"/>
                    <a:gd name="T11" fmla="*/ 49 h 112"/>
                    <a:gd name="T12" fmla="*/ 56 w 84"/>
                    <a:gd name="T13" fmla="*/ 62 h 112"/>
                    <a:gd name="T14" fmla="*/ 59 w 84"/>
                    <a:gd name="T15" fmla="*/ 81 h 112"/>
                    <a:gd name="T16" fmla="*/ 58 w 84"/>
                    <a:gd name="T17" fmla="*/ 99 h 112"/>
                    <a:gd name="T18" fmla="*/ 54 w 84"/>
                    <a:gd name="T19" fmla="*/ 112 h 112"/>
                    <a:gd name="T20" fmla="*/ 80 w 84"/>
                    <a:gd name="T21" fmla="*/ 110 h 112"/>
                    <a:gd name="T22" fmla="*/ 84 w 84"/>
                    <a:gd name="T23" fmla="*/ 89 h 112"/>
                    <a:gd name="T24" fmla="*/ 84 w 84"/>
                    <a:gd name="T25" fmla="*/ 73 h 112"/>
                    <a:gd name="T26" fmla="*/ 82 w 84"/>
                    <a:gd name="T27" fmla="*/ 55 h 112"/>
                    <a:gd name="T28" fmla="*/ 77 w 84"/>
                    <a:gd name="T29" fmla="*/ 41 h 112"/>
                    <a:gd name="T30" fmla="*/ 67 w 84"/>
                    <a:gd name="T31" fmla="*/ 24 h 112"/>
                    <a:gd name="T32" fmla="*/ 58 w 84"/>
                    <a:gd name="T33" fmla="*/ 16 h 112"/>
                    <a:gd name="T34" fmla="*/ 43 w 84"/>
                    <a:gd name="T35" fmla="*/ 7 h 112"/>
                    <a:gd name="T36" fmla="*/ 26 w 84"/>
                    <a:gd name="T37" fmla="*/ 0 h 112"/>
                    <a:gd name="T38" fmla="*/ 0 w 84"/>
                    <a:gd name="T39" fmla="*/ 6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112"/>
                    <a:gd name="T62" fmla="*/ 84 w 84"/>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112">
                      <a:moveTo>
                        <a:pt x="0" y="6"/>
                      </a:moveTo>
                      <a:lnTo>
                        <a:pt x="15" y="12"/>
                      </a:lnTo>
                      <a:lnTo>
                        <a:pt x="31" y="22"/>
                      </a:lnTo>
                      <a:lnTo>
                        <a:pt x="39" y="29"/>
                      </a:lnTo>
                      <a:lnTo>
                        <a:pt x="46" y="40"/>
                      </a:lnTo>
                      <a:lnTo>
                        <a:pt x="52" y="49"/>
                      </a:lnTo>
                      <a:lnTo>
                        <a:pt x="56" y="62"/>
                      </a:lnTo>
                      <a:lnTo>
                        <a:pt x="59" y="81"/>
                      </a:lnTo>
                      <a:lnTo>
                        <a:pt x="58" y="99"/>
                      </a:lnTo>
                      <a:lnTo>
                        <a:pt x="54" y="112"/>
                      </a:lnTo>
                      <a:lnTo>
                        <a:pt x="80" y="110"/>
                      </a:lnTo>
                      <a:lnTo>
                        <a:pt x="84" y="89"/>
                      </a:lnTo>
                      <a:lnTo>
                        <a:pt x="84" y="73"/>
                      </a:lnTo>
                      <a:lnTo>
                        <a:pt x="82" y="55"/>
                      </a:lnTo>
                      <a:lnTo>
                        <a:pt x="77" y="41"/>
                      </a:lnTo>
                      <a:lnTo>
                        <a:pt x="67" y="24"/>
                      </a:lnTo>
                      <a:lnTo>
                        <a:pt x="58" y="16"/>
                      </a:lnTo>
                      <a:lnTo>
                        <a:pt x="43" y="7"/>
                      </a:lnTo>
                      <a:lnTo>
                        <a:pt x="2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spTree>
    <p:extLst>
      <p:ext uri="{BB962C8B-B14F-4D97-AF65-F5344CB8AC3E}">
        <p14:creationId xmlns:p14="http://schemas.microsoft.com/office/powerpoint/2010/main" val="3103502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سياسات البيع الشخصي</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lnSpcReduction="10000"/>
          </a:bodyPr>
          <a:lstStyle/>
          <a:p>
            <a:r>
              <a:rPr lang="ar-SA" sz="2800" dirty="0" smtClean="0">
                <a:solidFill>
                  <a:srgbClr val="002060"/>
                </a:solidFill>
                <a:latin typeface="Arial" panose="020B0604020202020204" pitchFamily="34" charset="0"/>
                <a:cs typeface="Arial" panose="020B0604020202020204" pitchFamily="34" charset="0"/>
              </a:rPr>
              <a:t>أنواع رجال البيع : </a:t>
            </a:r>
          </a:p>
          <a:p>
            <a:r>
              <a:rPr lang="ar-SA" sz="2800" dirty="0" smtClean="0">
                <a:solidFill>
                  <a:srgbClr val="002060"/>
                </a:solidFill>
                <a:latin typeface="Arial" panose="020B0604020202020204" pitchFamily="34" charset="0"/>
                <a:cs typeface="Arial" panose="020B0604020202020204" pitchFamily="34" charset="0"/>
              </a:rPr>
              <a:t>1- الباحثون عن الطلبيات </a:t>
            </a:r>
            <a:r>
              <a:rPr lang="en-US" sz="2800" dirty="0" smtClean="0">
                <a:solidFill>
                  <a:srgbClr val="002060"/>
                </a:solidFill>
                <a:latin typeface="Arial" panose="020B0604020202020204" pitchFamily="34" charset="0"/>
                <a:cs typeface="Arial" panose="020B0604020202020204" pitchFamily="34" charset="0"/>
              </a:rPr>
              <a:t>Order Getters</a:t>
            </a:r>
            <a:r>
              <a:rPr lang="ar-SA" sz="2800" dirty="0" smtClean="0">
                <a:solidFill>
                  <a:srgbClr val="002060"/>
                </a:solidFill>
                <a:latin typeface="Arial" panose="020B0604020202020204" pitchFamily="34" charset="0"/>
                <a:cs typeface="Arial" panose="020B0604020202020204" pitchFamily="34" charset="0"/>
              </a:rPr>
              <a:t> </a:t>
            </a:r>
          </a:p>
          <a:p>
            <a:r>
              <a:rPr lang="ar-SA" sz="2800" dirty="0" smtClean="0">
                <a:solidFill>
                  <a:srgbClr val="002060"/>
                </a:solidFill>
                <a:latin typeface="Arial" panose="020B0604020202020204" pitchFamily="34" charset="0"/>
                <a:cs typeface="Arial" panose="020B0604020202020204" pitchFamily="34" charset="0"/>
              </a:rPr>
              <a:t>2- جامعوا الطلبيات </a:t>
            </a:r>
            <a:r>
              <a:rPr lang="en-US" sz="2800" dirty="0" smtClean="0">
                <a:solidFill>
                  <a:srgbClr val="002060"/>
                </a:solidFill>
                <a:latin typeface="Arial" panose="020B0604020202020204" pitchFamily="34" charset="0"/>
                <a:cs typeface="Arial" panose="020B0604020202020204" pitchFamily="34" charset="0"/>
              </a:rPr>
              <a:t>Order Takers</a:t>
            </a:r>
            <a:r>
              <a:rPr lang="ar-SA" sz="2800" dirty="0" smtClean="0">
                <a:solidFill>
                  <a:srgbClr val="002060"/>
                </a:solidFill>
                <a:latin typeface="Arial" panose="020B0604020202020204" pitchFamily="34" charset="0"/>
                <a:cs typeface="Arial" panose="020B0604020202020204" pitchFamily="34" charset="0"/>
              </a:rPr>
              <a:t> </a:t>
            </a:r>
          </a:p>
          <a:p>
            <a:r>
              <a:rPr lang="ar-SA" sz="2800" dirty="0" smtClean="0">
                <a:solidFill>
                  <a:srgbClr val="002060"/>
                </a:solidFill>
                <a:latin typeface="Arial" panose="020B0604020202020204" pitchFamily="34" charset="0"/>
                <a:cs typeface="Arial" panose="020B0604020202020204" pitchFamily="34" charset="0"/>
              </a:rPr>
              <a:t>3- </a:t>
            </a:r>
            <a:r>
              <a:rPr lang="ar-SA" sz="2800" dirty="0" err="1" smtClean="0">
                <a:solidFill>
                  <a:srgbClr val="002060"/>
                </a:solidFill>
                <a:latin typeface="Arial" panose="020B0604020202020204" pitchFamily="34" charset="0"/>
                <a:cs typeface="Arial" panose="020B0604020202020204" pitchFamily="34" charset="0"/>
              </a:rPr>
              <a:t>مقدموا</a:t>
            </a:r>
            <a:r>
              <a:rPr lang="ar-SA" sz="2800" dirty="0" smtClean="0">
                <a:solidFill>
                  <a:srgbClr val="002060"/>
                </a:solidFill>
                <a:latin typeface="Arial" panose="020B0604020202020204" pitchFamily="34" charset="0"/>
                <a:cs typeface="Arial" panose="020B0604020202020204" pitchFamily="34" charset="0"/>
              </a:rPr>
              <a:t> الخدمات البيعية </a:t>
            </a:r>
            <a:r>
              <a:rPr lang="en-US" sz="2800" dirty="0" smtClean="0">
                <a:solidFill>
                  <a:srgbClr val="002060"/>
                </a:solidFill>
                <a:latin typeface="Arial" panose="020B0604020202020204" pitchFamily="34" charset="0"/>
                <a:cs typeface="Arial" panose="020B0604020202020204" pitchFamily="34" charset="0"/>
              </a:rPr>
              <a:t>Support Personal</a:t>
            </a:r>
            <a:r>
              <a:rPr lang="ar-SA" sz="2800" dirty="0" smtClean="0">
                <a:solidFill>
                  <a:srgbClr val="002060"/>
                </a:solidFill>
                <a:latin typeface="Arial" panose="020B0604020202020204" pitchFamily="34" charset="0"/>
                <a:cs typeface="Arial" panose="020B0604020202020204" pitchFamily="34" charset="0"/>
              </a:rPr>
              <a:t> ، من اهم انواعهم : </a:t>
            </a:r>
          </a:p>
          <a:p>
            <a:r>
              <a:rPr lang="ar-SA" sz="2800" dirty="0" smtClean="0">
                <a:solidFill>
                  <a:srgbClr val="002060"/>
                </a:solidFill>
                <a:latin typeface="Arial" panose="020B0604020202020204" pitchFamily="34" charset="0"/>
                <a:cs typeface="Arial" panose="020B0604020202020204" pitchFamily="34" charset="0"/>
              </a:rPr>
              <a:t>أ- رجال البيع الفنيون </a:t>
            </a:r>
          </a:p>
          <a:p>
            <a:r>
              <a:rPr lang="ar-SA" sz="2800" dirty="0" smtClean="0">
                <a:solidFill>
                  <a:srgbClr val="002060"/>
                </a:solidFill>
                <a:latin typeface="Arial" panose="020B0604020202020204" pitchFamily="34" charset="0"/>
                <a:cs typeface="Arial" panose="020B0604020202020204" pitchFamily="34" charset="0"/>
              </a:rPr>
              <a:t>ب- رجال البيع التجاريون </a:t>
            </a:r>
          </a:p>
          <a:p>
            <a:r>
              <a:rPr lang="ar-SA" sz="2800" dirty="0" smtClean="0">
                <a:solidFill>
                  <a:srgbClr val="002060"/>
                </a:solidFill>
                <a:latin typeface="Arial" panose="020B0604020202020204" pitchFamily="34" charset="0"/>
                <a:cs typeface="Arial" panose="020B0604020202020204" pitchFamily="34" charset="0"/>
              </a:rPr>
              <a:t>ج- المستشارون الفنيون </a:t>
            </a:r>
          </a:p>
        </p:txBody>
      </p:sp>
    </p:spTree>
    <p:extLst>
      <p:ext uri="{BB962C8B-B14F-4D97-AF65-F5344CB8AC3E}">
        <p14:creationId xmlns:p14="http://schemas.microsoft.com/office/powerpoint/2010/main" val="26863489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مكونات عملية البيع الشخصي</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58020" y="1376127"/>
            <a:ext cx="7429519" cy="4327556"/>
          </a:xfrm>
        </p:spPr>
        <p:txBody>
          <a:bodyPr>
            <a:noAutofit/>
          </a:bodyPr>
          <a:lstStyle/>
          <a:p>
            <a:r>
              <a:rPr lang="ar-SA" sz="3200" dirty="0" smtClean="0">
                <a:solidFill>
                  <a:srgbClr val="002060"/>
                </a:solidFill>
                <a:latin typeface="Arial" panose="020B0604020202020204" pitchFamily="34" charset="0"/>
                <a:cs typeface="Arial" panose="020B0604020202020204" pitchFamily="34" charset="0"/>
              </a:rPr>
              <a:t>1- تحديد العملاء المرتقبين</a:t>
            </a:r>
          </a:p>
          <a:p>
            <a:r>
              <a:rPr lang="ar-SA" sz="3200" dirty="0" smtClean="0">
                <a:solidFill>
                  <a:srgbClr val="002060"/>
                </a:solidFill>
                <a:latin typeface="Arial" panose="020B0604020202020204" pitchFamily="34" charset="0"/>
                <a:cs typeface="Arial" panose="020B0604020202020204" pitchFamily="34" charset="0"/>
              </a:rPr>
              <a:t>2- تحديد خطة البيع والاقناع ، وهناك عدة طرق : </a:t>
            </a:r>
          </a:p>
          <a:p>
            <a:r>
              <a:rPr lang="ar-SA" sz="3200" dirty="0" smtClean="0">
                <a:solidFill>
                  <a:srgbClr val="002060"/>
                </a:solidFill>
                <a:latin typeface="Arial" panose="020B0604020202020204" pitchFamily="34" charset="0"/>
                <a:cs typeface="Arial" panose="020B0604020202020204" pitchFamily="34" charset="0"/>
              </a:rPr>
              <a:t>      أ- أسلوب المؤثر </a:t>
            </a:r>
            <a:r>
              <a:rPr lang="ar-SA" sz="3200" dirty="0" smtClean="0">
                <a:solidFill>
                  <a:srgbClr val="002060"/>
                </a:solidFill>
                <a:latin typeface="Arial" panose="020B0604020202020204" pitchFamily="34" charset="0"/>
                <a:cs typeface="Arial" panose="020B0604020202020204" pitchFamily="34" charset="0"/>
              </a:rPr>
              <a:t>والاستجابة</a:t>
            </a:r>
            <a:endParaRPr lang="ar-SA" sz="3200" dirty="0" smtClean="0">
              <a:solidFill>
                <a:srgbClr val="002060"/>
              </a:solidFill>
              <a:latin typeface="Arial" panose="020B0604020202020204" pitchFamily="34" charset="0"/>
              <a:cs typeface="Arial" panose="020B0604020202020204" pitchFamily="34" charset="0"/>
            </a:endParaRPr>
          </a:p>
          <a:p>
            <a:r>
              <a:rPr lang="ar-SA" sz="3200" dirty="0" smtClean="0">
                <a:solidFill>
                  <a:srgbClr val="002060"/>
                </a:solidFill>
                <a:latin typeface="Arial" panose="020B0604020202020204" pitchFamily="34" charset="0"/>
                <a:cs typeface="Arial" panose="020B0604020202020204" pitchFamily="34" charset="0"/>
              </a:rPr>
              <a:t>     ب- الأحاديث المعدة خصيصا </a:t>
            </a:r>
            <a:r>
              <a:rPr lang="ar-SA" sz="3200" dirty="0" smtClean="0">
                <a:solidFill>
                  <a:srgbClr val="002060"/>
                </a:solidFill>
                <a:latin typeface="Arial" panose="020B0604020202020204" pitchFamily="34" charset="0"/>
                <a:cs typeface="Arial" panose="020B0604020202020204" pitchFamily="34" charset="0"/>
              </a:rPr>
              <a:t>للعملاء</a:t>
            </a:r>
            <a:endParaRPr lang="ar-SA" sz="3200" dirty="0" smtClean="0">
              <a:solidFill>
                <a:srgbClr val="002060"/>
              </a:solidFill>
              <a:latin typeface="Arial" panose="020B0604020202020204" pitchFamily="34" charset="0"/>
              <a:cs typeface="Arial" panose="020B0604020202020204" pitchFamily="34" charset="0"/>
            </a:endParaRPr>
          </a:p>
          <a:p>
            <a:r>
              <a:rPr lang="ar-SA" sz="3200" dirty="0" smtClean="0">
                <a:solidFill>
                  <a:srgbClr val="002060"/>
                </a:solidFill>
                <a:latin typeface="Arial" panose="020B0604020202020204" pitchFamily="34" charset="0"/>
                <a:cs typeface="Arial" panose="020B0604020202020204" pitchFamily="34" charset="0"/>
              </a:rPr>
              <a:t>     ج- أسلوب إشباع </a:t>
            </a:r>
            <a:r>
              <a:rPr lang="ar-SA" sz="3200" dirty="0" smtClean="0">
                <a:solidFill>
                  <a:srgbClr val="002060"/>
                </a:solidFill>
                <a:latin typeface="Arial" panose="020B0604020202020204" pitchFamily="34" charset="0"/>
                <a:cs typeface="Arial" panose="020B0604020202020204" pitchFamily="34" charset="0"/>
              </a:rPr>
              <a:t>الاحتياجات</a:t>
            </a:r>
            <a:endParaRPr lang="ar-SA" sz="3200" dirty="0" smtClean="0">
              <a:solidFill>
                <a:srgbClr val="002060"/>
              </a:solidFill>
              <a:latin typeface="Arial" panose="020B0604020202020204" pitchFamily="34" charset="0"/>
              <a:cs typeface="Arial" panose="020B0604020202020204" pitchFamily="34" charset="0"/>
            </a:endParaRPr>
          </a:p>
          <a:p>
            <a:r>
              <a:rPr lang="ar-SA" sz="3200" dirty="0" smtClean="0">
                <a:solidFill>
                  <a:srgbClr val="002060"/>
                </a:solidFill>
                <a:latin typeface="Arial" panose="020B0604020202020204" pitchFamily="34" charset="0"/>
                <a:cs typeface="Arial" panose="020B0604020202020204" pitchFamily="34" charset="0"/>
              </a:rPr>
              <a:t>3- معالجة اعتراضات العملاء </a:t>
            </a:r>
          </a:p>
          <a:p>
            <a:r>
              <a:rPr lang="ar-SA" sz="3200" dirty="0" smtClean="0">
                <a:solidFill>
                  <a:srgbClr val="002060"/>
                </a:solidFill>
                <a:latin typeface="Arial" panose="020B0604020202020204" pitchFamily="34" charset="0"/>
                <a:cs typeface="Arial" panose="020B0604020202020204" pitchFamily="34" charset="0"/>
              </a:rPr>
              <a:t>4- إنهاء المقابلة البيعية </a:t>
            </a:r>
          </a:p>
          <a:p>
            <a:r>
              <a:rPr lang="ar-SA" sz="3200" dirty="0" smtClean="0">
                <a:solidFill>
                  <a:srgbClr val="002060"/>
                </a:solidFill>
                <a:latin typeface="Arial" panose="020B0604020202020204" pitchFamily="34" charset="0"/>
                <a:cs typeface="Arial" panose="020B0604020202020204" pitchFamily="34" charset="0"/>
              </a:rPr>
              <a:t>5- متابعة العمل البيعي </a:t>
            </a:r>
          </a:p>
        </p:txBody>
      </p:sp>
    </p:spTree>
    <p:extLst>
      <p:ext uri="{BB962C8B-B14F-4D97-AF65-F5344CB8AC3E}">
        <p14:creationId xmlns:p14="http://schemas.microsoft.com/office/powerpoint/2010/main" val="4097626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مجموعة 32"/>
          <p:cNvGrpSpPr>
            <a:grpSpLocks/>
          </p:cNvGrpSpPr>
          <p:nvPr/>
        </p:nvGrpSpPr>
        <p:grpSpPr bwMode="auto">
          <a:xfrm>
            <a:off x="2094444" y="-1269900"/>
            <a:ext cx="7993063" cy="4770438"/>
            <a:chOff x="250900" y="1873250"/>
            <a:chExt cx="7992988" cy="4770438"/>
          </a:xfrm>
        </p:grpSpPr>
        <p:sp>
          <p:nvSpPr>
            <p:cNvPr id="33824"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5" name="مستطيل 9"/>
            <p:cNvSpPr>
              <a:spLocks noChangeArrowheads="1"/>
            </p:cNvSpPr>
            <p:nvPr/>
          </p:nvSpPr>
          <p:spPr bwMode="auto">
            <a:xfrm>
              <a:off x="250900" y="4195986"/>
              <a:ext cx="4885754" cy="576064"/>
            </a:xfrm>
            <a:prstGeom prst="rect">
              <a:avLst/>
            </a:prstGeom>
            <a:solidFill>
              <a:schemeClr val="accent2">
                <a:lumMod val="20000"/>
                <a:lumOff val="8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6" name="مربع نص 17"/>
            <p:cNvSpPr txBox="1">
              <a:spLocks noChangeArrowheads="1"/>
            </p:cNvSpPr>
            <p:nvPr/>
          </p:nvSpPr>
          <p:spPr bwMode="auto">
            <a:xfrm>
              <a:off x="692208" y="4299932"/>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1- تحديد العملاء المحتملين</a:t>
              </a:r>
            </a:p>
          </p:txBody>
        </p:sp>
      </p:grpSp>
      <p:sp>
        <p:nvSpPr>
          <p:cNvPr id="37" name="Text Box 8"/>
          <p:cNvSpPr txBox="1">
            <a:spLocks noChangeArrowheads="1"/>
          </p:cNvSpPr>
          <p:nvPr/>
        </p:nvSpPr>
        <p:spPr bwMode="auto">
          <a:xfrm>
            <a:off x="1322038" y="169862"/>
            <a:ext cx="6572250" cy="523875"/>
          </a:xfrm>
          <a:prstGeom prst="rect">
            <a:avLst/>
          </a:prstGeom>
          <a:solidFill>
            <a:schemeClr val="bg2">
              <a:lumMod val="90000"/>
            </a:schemeClr>
          </a:solidFill>
          <a:ln w="38100">
            <a:solidFill>
              <a:srgbClr val="0070C0"/>
            </a:solidFill>
            <a:miter lim="800000"/>
            <a:headEnd/>
            <a:tailEnd/>
          </a:ln>
          <a:effectLst/>
        </p:spPr>
        <p:txBody>
          <a:bodyPr>
            <a:spAutoFit/>
          </a:bodyPr>
          <a:lstStyle/>
          <a:p>
            <a:pPr algn="ctr" rtl="1" eaLnBrk="1" hangingPunct="1">
              <a:defRPr/>
            </a:pPr>
            <a:r>
              <a:rPr lang="ar-SA" sz="2800" dirty="0">
                <a:solidFill>
                  <a:schemeClr val="accent2">
                    <a:lumMod val="50000"/>
                  </a:schemeClr>
                </a:solidFill>
                <a:effectLst>
                  <a:outerShdw blurRad="38100" dist="38100" dir="2700000" algn="tl">
                    <a:srgbClr val="808080"/>
                  </a:outerShdw>
                </a:effectLst>
                <a:latin typeface="Arial" charset="0"/>
                <a:cs typeface="PT Bold Heading" pitchFamily="2" charset="-78"/>
              </a:rPr>
              <a:t>مراحل عملية البيع الشخصي</a:t>
            </a:r>
            <a:endParaRPr lang="en-US" sz="28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grpSp>
        <p:nvGrpSpPr>
          <p:cNvPr id="33796" name="مجموعة 32"/>
          <p:cNvGrpSpPr>
            <a:grpSpLocks/>
          </p:cNvGrpSpPr>
          <p:nvPr/>
        </p:nvGrpSpPr>
        <p:grpSpPr bwMode="auto">
          <a:xfrm>
            <a:off x="2113388" y="-344588"/>
            <a:ext cx="7993063" cy="4770438"/>
            <a:chOff x="250900" y="1873250"/>
            <a:chExt cx="7992988" cy="4770438"/>
          </a:xfrm>
        </p:grpSpPr>
        <p:sp>
          <p:nvSpPr>
            <p:cNvPr id="33821"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2" name="مستطيل 9"/>
            <p:cNvSpPr>
              <a:spLocks noChangeArrowheads="1"/>
            </p:cNvSpPr>
            <p:nvPr/>
          </p:nvSpPr>
          <p:spPr bwMode="auto">
            <a:xfrm>
              <a:off x="250900" y="4122887"/>
              <a:ext cx="4885754" cy="576064"/>
            </a:xfrm>
            <a:prstGeom prst="rect">
              <a:avLst/>
            </a:prstGeom>
            <a:solidFill>
              <a:schemeClr val="accent1">
                <a:lumMod val="40000"/>
                <a:lumOff val="6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3" name="مربع نص 17"/>
            <p:cNvSpPr txBox="1">
              <a:spLocks noChangeArrowheads="1"/>
            </p:cNvSpPr>
            <p:nvPr/>
          </p:nvSpPr>
          <p:spPr bwMode="auto">
            <a:xfrm>
              <a:off x="682597" y="4194895"/>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2- تحديد احتياجات العملاء</a:t>
              </a:r>
            </a:p>
          </p:txBody>
        </p:sp>
      </p:grpSp>
      <p:grpSp>
        <p:nvGrpSpPr>
          <p:cNvPr id="33797" name="مجموعة 32"/>
          <p:cNvGrpSpPr>
            <a:grpSpLocks/>
          </p:cNvGrpSpPr>
          <p:nvPr/>
        </p:nvGrpSpPr>
        <p:grpSpPr bwMode="auto">
          <a:xfrm>
            <a:off x="2094444" y="475972"/>
            <a:ext cx="7981950" cy="4770437"/>
            <a:chOff x="261297" y="1873250"/>
            <a:chExt cx="7982591" cy="4770438"/>
          </a:xfrm>
        </p:grpSpPr>
        <p:sp>
          <p:nvSpPr>
            <p:cNvPr id="33818"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9" name="مستطيل 9"/>
            <p:cNvSpPr>
              <a:spLocks noChangeArrowheads="1"/>
            </p:cNvSpPr>
            <p:nvPr/>
          </p:nvSpPr>
          <p:spPr bwMode="auto">
            <a:xfrm>
              <a:off x="261297" y="4843463"/>
              <a:ext cx="4885754" cy="576064"/>
            </a:xfrm>
            <a:prstGeom prst="rect">
              <a:avLst/>
            </a:prstGeom>
            <a:solidFill>
              <a:schemeClr val="accent1">
                <a:lumMod val="20000"/>
                <a:lumOff val="8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0" name="مربع نص 17"/>
            <p:cNvSpPr txBox="1">
              <a:spLocks noChangeArrowheads="1"/>
            </p:cNvSpPr>
            <p:nvPr/>
          </p:nvSpPr>
          <p:spPr bwMode="auto">
            <a:xfrm>
              <a:off x="682597" y="4947409"/>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4- تقديم السلعة أو الخدمة</a:t>
              </a:r>
            </a:p>
          </p:txBody>
        </p:sp>
      </p:grpSp>
      <p:grpSp>
        <p:nvGrpSpPr>
          <p:cNvPr id="33798" name="مجموعة 32"/>
          <p:cNvGrpSpPr>
            <a:grpSpLocks/>
          </p:cNvGrpSpPr>
          <p:nvPr/>
        </p:nvGrpSpPr>
        <p:grpSpPr bwMode="auto">
          <a:xfrm>
            <a:off x="2083331" y="1329756"/>
            <a:ext cx="7993063" cy="4770437"/>
            <a:chOff x="250900" y="1873250"/>
            <a:chExt cx="7992988" cy="4770438"/>
          </a:xfrm>
        </p:grpSpPr>
        <p:sp>
          <p:nvSpPr>
            <p:cNvPr id="33815"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6" name="مستطيل 9"/>
            <p:cNvSpPr>
              <a:spLocks noChangeArrowheads="1"/>
            </p:cNvSpPr>
            <p:nvPr/>
          </p:nvSpPr>
          <p:spPr bwMode="auto">
            <a:xfrm>
              <a:off x="250900" y="4843959"/>
              <a:ext cx="4885754" cy="576064"/>
            </a:xfrm>
            <a:prstGeom prst="rect">
              <a:avLst/>
            </a:prstGeom>
            <a:solidFill>
              <a:srgbClr val="00B0F0"/>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7" name="مربع نص 17"/>
            <p:cNvSpPr txBox="1">
              <a:spLocks noChangeArrowheads="1"/>
            </p:cNvSpPr>
            <p:nvPr/>
          </p:nvSpPr>
          <p:spPr bwMode="auto">
            <a:xfrm>
              <a:off x="764605" y="4947905"/>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5- الرد على الاعتراضات</a:t>
              </a:r>
            </a:p>
          </p:txBody>
        </p:sp>
      </p:grpSp>
      <p:grpSp>
        <p:nvGrpSpPr>
          <p:cNvPr id="33799" name="مجموعة 32"/>
          <p:cNvGrpSpPr>
            <a:grpSpLocks/>
          </p:cNvGrpSpPr>
          <p:nvPr/>
        </p:nvGrpSpPr>
        <p:grpSpPr bwMode="auto">
          <a:xfrm>
            <a:off x="2083331" y="1995473"/>
            <a:ext cx="7993063" cy="4651250"/>
            <a:chOff x="250553" y="1873250"/>
            <a:chExt cx="7993335" cy="4770438"/>
          </a:xfrm>
        </p:grpSpPr>
        <p:sp>
          <p:nvSpPr>
            <p:cNvPr id="33812"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3" name="مستطيل 9"/>
            <p:cNvSpPr>
              <a:spLocks noChangeArrowheads="1"/>
            </p:cNvSpPr>
            <p:nvPr/>
          </p:nvSpPr>
          <p:spPr bwMode="auto">
            <a:xfrm>
              <a:off x="250553" y="5114330"/>
              <a:ext cx="4885754" cy="576064"/>
            </a:xfrm>
            <a:prstGeom prst="rect">
              <a:avLst/>
            </a:prstGeom>
            <a:solidFill>
              <a:schemeClr val="accent1">
                <a:lumMod val="20000"/>
                <a:lumOff val="8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4" name="مربع نص 17"/>
            <p:cNvSpPr txBox="1">
              <a:spLocks noChangeArrowheads="1"/>
            </p:cNvSpPr>
            <p:nvPr/>
          </p:nvSpPr>
          <p:spPr bwMode="auto">
            <a:xfrm>
              <a:off x="764605" y="5218277"/>
              <a:ext cx="4022799" cy="53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6- إنهاء المقابلة البيعية</a:t>
              </a:r>
            </a:p>
          </p:txBody>
        </p:sp>
      </p:grpSp>
      <p:grpSp>
        <p:nvGrpSpPr>
          <p:cNvPr id="33800" name="مجموعة 32"/>
          <p:cNvGrpSpPr>
            <a:grpSpLocks/>
          </p:cNvGrpSpPr>
          <p:nvPr/>
        </p:nvGrpSpPr>
        <p:grpSpPr bwMode="auto">
          <a:xfrm>
            <a:off x="2094706" y="3105512"/>
            <a:ext cx="7993063" cy="4770437"/>
            <a:chOff x="250900" y="1873250"/>
            <a:chExt cx="7992988" cy="4770438"/>
          </a:xfrm>
        </p:grpSpPr>
        <p:sp>
          <p:nvSpPr>
            <p:cNvPr id="33809"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0" name="مستطيل 9"/>
            <p:cNvSpPr>
              <a:spLocks noChangeArrowheads="1"/>
            </p:cNvSpPr>
            <p:nvPr/>
          </p:nvSpPr>
          <p:spPr bwMode="auto">
            <a:xfrm>
              <a:off x="250900" y="4753454"/>
              <a:ext cx="4885754" cy="576064"/>
            </a:xfrm>
            <a:prstGeom prst="rect">
              <a:avLst/>
            </a:prstGeom>
            <a:solidFill>
              <a:schemeClr val="accent2">
                <a:lumMod val="40000"/>
                <a:lumOff val="6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1" name="مربع نص 17"/>
            <p:cNvSpPr txBox="1">
              <a:spLocks noChangeArrowheads="1"/>
            </p:cNvSpPr>
            <p:nvPr/>
          </p:nvSpPr>
          <p:spPr bwMode="auto">
            <a:xfrm>
              <a:off x="682597" y="4875872"/>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7- متابعة العميل بعد البيع</a:t>
              </a:r>
            </a:p>
          </p:txBody>
        </p:sp>
      </p:grpSp>
      <p:cxnSp>
        <p:nvCxnSpPr>
          <p:cNvPr id="75" name="رابط كسهم مستقيم 74"/>
          <p:cNvCxnSpPr/>
          <p:nvPr/>
        </p:nvCxnSpPr>
        <p:spPr>
          <a:xfrm flipH="1">
            <a:off x="4608567" y="1675628"/>
            <a:ext cx="4762" cy="2159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رابط كسهم مستقيم 75"/>
          <p:cNvCxnSpPr/>
          <p:nvPr/>
        </p:nvCxnSpPr>
        <p:spPr>
          <a:xfrm rot="5400000">
            <a:off x="4470842" y="3320895"/>
            <a:ext cx="269875" cy="4763"/>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رابط كسهم مستقيم 76"/>
          <p:cNvCxnSpPr/>
          <p:nvPr/>
        </p:nvCxnSpPr>
        <p:spPr>
          <a:xfrm rot="5400000">
            <a:off x="4477193" y="4169160"/>
            <a:ext cx="271462" cy="4763"/>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رابط كسهم مستقيم 77"/>
          <p:cNvCxnSpPr/>
          <p:nvPr/>
        </p:nvCxnSpPr>
        <p:spPr>
          <a:xfrm rot="5400000">
            <a:off x="4462201" y="5037659"/>
            <a:ext cx="269875" cy="4763"/>
          </a:xfrm>
          <a:prstGeom prst="straightConnector1">
            <a:avLst/>
          </a:prstGeom>
          <a:ln w="2222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رابط كسهم مستقيم 78"/>
          <p:cNvCxnSpPr/>
          <p:nvPr/>
        </p:nvCxnSpPr>
        <p:spPr>
          <a:xfrm rot="5400000">
            <a:off x="4475607" y="5833630"/>
            <a:ext cx="269875" cy="4763"/>
          </a:xfrm>
          <a:prstGeom prst="straightConnector1">
            <a:avLst/>
          </a:prstGeom>
          <a:ln w="2222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584" name="Picture 3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13388" y="2636045"/>
            <a:ext cx="49022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cxnSp>
        <p:nvCxnSpPr>
          <p:cNvPr id="40" name="رابط كسهم مستقيم 74"/>
          <p:cNvCxnSpPr/>
          <p:nvPr/>
        </p:nvCxnSpPr>
        <p:spPr>
          <a:xfrm flipH="1">
            <a:off x="4594757" y="2450463"/>
            <a:ext cx="4763" cy="2159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808" name="مربع نص 17"/>
          <p:cNvSpPr txBox="1">
            <a:spLocks noChangeArrowheads="1"/>
          </p:cNvSpPr>
          <p:nvPr/>
        </p:nvSpPr>
        <p:spPr bwMode="auto">
          <a:xfrm>
            <a:off x="1553652" y="2695676"/>
            <a:ext cx="4022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eaLnBrk="1" hangingPunct="1">
              <a:spcBef>
                <a:spcPct val="0"/>
              </a:spcBef>
              <a:buClrTx/>
              <a:buSzTx/>
              <a:buFontTx/>
              <a:buNone/>
            </a:pPr>
            <a:r>
              <a:rPr lang="ar-SA" altLang="en-US" sz="2800" dirty="0">
                <a:latin typeface="Arial" panose="020B0604020202020204" pitchFamily="34" charset="0"/>
                <a:cs typeface="PT Bold Heading" panose="02010400000000000000" pitchFamily="2" charset="-78"/>
              </a:rPr>
              <a:t>3- الاتصال بالعميل</a:t>
            </a:r>
          </a:p>
        </p:txBody>
      </p:sp>
    </p:spTree>
    <p:extLst>
      <p:ext uri="{BB962C8B-B14F-4D97-AF65-F5344CB8AC3E}">
        <p14:creationId xmlns:p14="http://schemas.microsoft.com/office/powerpoint/2010/main" val="398914947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مجموعة 32"/>
          <p:cNvGrpSpPr>
            <a:grpSpLocks/>
          </p:cNvGrpSpPr>
          <p:nvPr/>
        </p:nvGrpSpPr>
        <p:grpSpPr bwMode="auto">
          <a:xfrm>
            <a:off x="2094444" y="-1269900"/>
            <a:ext cx="7993063" cy="4770438"/>
            <a:chOff x="250900" y="1873250"/>
            <a:chExt cx="7992988" cy="4770438"/>
          </a:xfrm>
        </p:grpSpPr>
        <p:sp>
          <p:nvSpPr>
            <p:cNvPr id="33824"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5" name="مستطيل 9"/>
            <p:cNvSpPr>
              <a:spLocks noChangeArrowheads="1"/>
            </p:cNvSpPr>
            <p:nvPr/>
          </p:nvSpPr>
          <p:spPr bwMode="auto">
            <a:xfrm>
              <a:off x="250900" y="4195986"/>
              <a:ext cx="4885754" cy="576064"/>
            </a:xfrm>
            <a:prstGeom prst="rect">
              <a:avLst/>
            </a:prstGeom>
            <a:solidFill>
              <a:schemeClr val="accent2">
                <a:lumMod val="20000"/>
                <a:lumOff val="8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6" name="مربع نص 17"/>
            <p:cNvSpPr txBox="1">
              <a:spLocks noChangeArrowheads="1"/>
            </p:cNvSpPr>
            <p:nvPr/>
          </p:nvSpPr>
          <p:spPr bwMode="auto">
            <a:xfrm>
              <a:off x="701321" y="4237690"/>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dirty="0">
                  <a:latin typeface="Arial" panose="020B0604020202020204" pitchFamily="34" charset="0"/>
                  <a:cs typeface="PT Bold Heading" panose="02010400000000000000" pitchFamily="2" charset="-78"/>
                </a:rPr>
                <a:t>1- تحديد الأهداف البيعية</a:t>
              </a:r>
              <a:endParaRPr lang="ar-SA" altLang="en-US" sz="2800" dirty="0">
                <a:latin typeface="Arial" panose="020B0604020202020204" pitchFamily="34" charset="0"/>
                <a:cs typeface="PT Bold Heading" panose="02010400000000000000" pitchFamily="2" charset="-78"/>
              </a:endParaRPr>
            </a:p>
          </p:txBody>
        </p:sp>
      </p:grpSp>
      <p:sp>
        <p:nvSpPr>
          <p:cNvPr id="37" name="Text Box 8"/>
          <p:cNvSpPr txBox="1">
            <a:spLocks noChangeArrowheads="1"/>
          </p:cNvSpPr>
          <p:nvPr/>
        </p:nvSpPr>
        <p:spPr bwMode="auto">
          <a:xfrm>
            <a:off x="1322038" y="169862"/>
            <a:ext cx="6572250" cy="523875"/>
          </a:xfrm>
          <a:prstGeom prst="rect">
            <a:avLst/>
          </a:prstGeom>
          <a:solidFill>
            <a:schemeClr val="bg2">
              <a:lumMod val="90000"/>
            </a:schemeClr>
          </a:solidFill>
          <a:ln w="38100">
            <a:solidFill>
              <a:srgbClr val="0070C0"/>
            </a:solidFill>
            <a:miter lim="800000"/>
            <a:headEnd/>
            <a:tailEnd/>
          </a:ln>
          <a:effectLst/>
        </p:spPr>
        <p:txBody>
          <a:bodyPr>
            <a:spAutoFit/>
          </a:bodyPr>
          <a:lstStyle/>
          <a:p>
            <a:pPr algn="ctr" rtl="1">
              <a:defRPr/>
            </a:pPr>
            <a:r>
              <a:rPr lang="ar-SA" sz="2800" dirty="0">
                <a:solidFill>
                  <a:schemeClr val="accent2">
                    <a:lumMod val="50000"/>
                  </a:schemeClr>
                </a:solidFill>
                <a:effectLst>
                  <a:outerShdw blurRad="38100" dist="38100" dir="2700000" algn="tl">
                    <a:srgbClr val="808080"/>
                  </a:outerShdw>
                </a:effectLst>
                <a:latin typeface="Arial" charset="0"/>
                <a:cs typeface="PT Bold Heading" pitchFamily="2" charset="-78"/>
              </a:rPr>
              <a:t>إدارة عمليات البيع الشخصي</a:t>
            </a:r>
            <a:endParaRPr lang="en-US" sz="28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grpSp>
        <p:nvGrpSpPr>
          <p:cNvPr id="33796" name="مجموعة 32"/>
          <p:cNvGrpSpPr>
            <a:grpSpLocks/>
          </p:cNvGrpSpPr>
          <p:nvPr/>
        </p:nvGrpSpPr>
        <p:grpSpPr bwMode="auto">
          <a:xfrm>
            <a:off x="2113388" y="-344588"/>
            <a:ext cx="7993063" cy="4770438"/>
            <a:chOff x="250900" y="1873250"/>
            <a:chExt cx="7992988" cy="4770438"/>
          </a:xfrm>
        </p:grpSpPr>
        <p:sp>
          <p:nvSpPr>
            <p:cNvPr id="33821"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2" name="مستطيل 9"/>
            <p:cNvSpPr>
              <a:spLocks noChangeArrowheads="1"/>
            </p:cNvSpPr>
            <p:nvPr/>
          </p:nvSpPr>
          <p:spPr bwMode="auto">
            <a:xfrm>
              <a:off x="250900" y="4122887"/>
              <a:ext cx="4885754" cy="576064"/>
            </a:xfrm>
            <a:prstGeom prst="rect">
              <a:avLst/>
            </a:prstGeom>
            <a:solidFill>
              <a:schemeClr val="accent1">
                <a:lumMod val="40000"/>
                <a:lumOff val="6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3" name="مربع نص 17"/>
            <p:cNvSpPr txBox="1">
              <a:spLocks noChangeArrowheads="1"/>
            </p:cNvSpPr>
            <p:nvPr/>
          </p:nvSpPr>
          <p:spPr bwMode="auto">
            <a:xfrm>
              <a:off x="720846" y="4086747"/>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dirty="0">
                  <a:latin typeface="Arial" panose="020B0604020202020204" pitchFamily="34" charset="0"/>
                  <a:cs typeface="PT Bold Heading" panose="02010400000000000000" pitchFamily="2" charset="-78"/>
                </a:rPr>
                <a:t>2- تحديد حجم القوى البيعية</a:t>
              </a:r>
              <a:endParaRPr lang="ar-SA" altLang="en-US" sz="2800" dirty="0">
                <a:latin typeface="Arial" panose="020B0604020202020204" pitchFamily="34" charset="0"/>
                <a:cs typeface="PT Bold Heading" panose="02010400000000000000" pitchFamily="2" charset="-78"/>
              </a:endParaRPr>
            </a:p>
          </p:txBody>
        </p:sp>
      </p:grpSp>
      <p:grpSp>
        <p:nvGrpSpPr>
          <p:cNvPr id="33797" name="مجموعة 32"/>
          <p:cNvGrpSpPr>
            <a:grpSpLocks/>
          </p:cNvGrpSpPr>
          <p:nvPr/>
        </p:nvGrpSpPr>
        <p:grpSpPr bwMode="auto">
          <a:xfrm>
            <a:off x="2094444" y="475972"/>
            <a:ext cx="7981950" cy="4770437"/>
            <a:chOff x="261297" y="1873250"/>
            <a:chExt cx="7982591" cy="4770438"/>
          </a:xfrm>
        </p:grpSpPr>
        <p:sp>
          <p:nvSpPr>
            <p:cNvPr id="33818"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9" name="مستطيل 9"/>
            <p:cNvSpPr>
              <a:spLocks noChangeArrowheads="1"/>
            </p:cNvSpPr>
            <p:nvPr/>
          </p:nvSpPr>
          <p:spPr bwMode="auto">
            <a:xfrm>
              <a:off x="261297" y="4843463"/>
              <a:ext cx="4885754" cy="576064"/>
            </a:xfrm>
            <a:prstGeom prst="rect">
              <a:avLst/>
            </a:prstGeom>
            <a:solidFill>
              <a:schemeClr val="accent1">
                <a:lumMod val="20000"/>
                <a:lumOff val="8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20" name="مربع نص 17"/>
            <p:cNvSpPr txBox="1">
              <a:spLocks noChangeArrowheads="1"/>
            </p:cNvSpPr>
            <p:nvPr/>
          </p:nvSpPr>
          <p:spPr bwMode="auto">
            <a:xfrm>
              <a:off x="681774" y="4837973"/>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dirty="0">
                  <a:latin typeface="Arial" panose="020B0604020202020204" pitchFamily="34" charset="0"/>
                  <a:cs typeface="PT Bold Heading" panose="02010400000000000000" pitchFamily="2" charset="-78"/>
                </a:rPr>
                <a:t>4- تدريب مندوبي البيع</a:t>
              </a:r>
              <a:endParaRPr lang="ar-SA" altLang="en-US" sz="2800" dirty="0">
                <a:latin typeface="Arial" panose="020B0604020202020204" pitchFamily="34" charset="0"/>
                <a:cs typeface="PT Bold Heading" panose="02010400000000000000" pitchFamily="2" charset="-78"/>
              </a:endParaRPr>
            </a:p>
          </p:txBody>
        </p:sp>
      </p:grpSp>
      <p:grpSp>
        <p:nvGrpSpPr>
          <p:cNvPr id="33798" name="مجموعة 32"/>
          <p:cNvGrpSpPr>
            <a:grpSpLocks/>
          </p:cNvGrpSpPr>
          <p:nvPr/>
        </p:nvGrpSpPr>
        <p:grpSpPr bwMode="auto">
          <a:xfrm>
            <a:off x="2083331" y="1329756"/>
            <a:ext cx="7993063" cy="4770437"/>
            <a:chOff x="250900" y="1873250"/>
            <a:chExt cx="7992988" cy="4770438"/>
          </a:xfrm>
        </p:grpSpPr>
        <p:sp>
          <p:nvSpPr>
            <p:cNvPr id="33815"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6" name="مستطيل 9"/>
            <p:cNvSpPr>
              <a:spLocks noChangeArrowheads="1"/>
            </p:cNvSpPr>
            <p:nvPr/>
          </p:nvSpPr>
          <p:spPr bwMode="auto">
            <a:xfrm>
              <a:off x="250900" y="4843959"/>
              <a:ext cx="4885754" cy="576064"/>
            </a:xfrm>
            <a:prstGeom prst="rect">
              <a:avLst/>
            </a:prstGeom>
            <a:solidFill>
              <a:srgbClr val="00B0F0"/>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7" name="مربع نص 17"/>
            <p:cNvSpPr txBox="1">
              <a:spLocks noChangeArrowheads="1"/>
            </p:cNvSpPr>
            <p:nvPr/>
          </p:nvSpPr>
          <p:spPr bwMode="auto">
            <a:xfrm>
              <a:off x="280957" y="4884950"/>
              <a:ext cx="4855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dirty="0">
                  <a:latin typeface="Arial" panose="020B0604020202020204" pitchFamily="34" charset="0"/>
                  <a:cs typeface="PT Bold Heading" panose="02010400000000000000" pitchFamily="2" charset="-78"/>
                </a:rPr>
                <a:t>5- مكافأة وتحفيز مندوبي البيع</a:t>
              </a:r>
              <a:endParaRPr lang="ar-SA" altLang="en-US" sz="2800" dirty="0">
                <a:latin typeface="Arial" panose="020B0604020202020204" pitchFamily="34" charset="0"/>
                <a:cs typeface="PT Bold Heading" panose="02010400000000000000" pitchFamily="2" charset="-78"/>
              </a:endParaRPr>
            </a:p>
          </p:txBody>
        </p:sp>
      </p:grpSp>
      <p:grpSp>
        <p:nvGrpSpPr>
          <p:cNvPr id="33799" name="مجموعة 32"/>
          <p:cNvGrpSpPr>
            <a:grpSpLocks/>
          </p:cNvGrpSpPr>
          <p:nvPr/>
        </p:nvGrpSpPr>
        <p:grpSpPr bwMode="auto">
          <a:xfrm>
            <a:off x="2083331" y="1995473"/>
            <a:ext cx="7993063" cy="4651250"/>
            <a:chOff x="250553" y="1873250"/>
            <a:chExt cx="7993335" cy="4770438"/>
          </a:xfrm>
        </p:grpSpPr>
        <p:sp>
          <p:nvSpPr>
            <p:cNvPr id="33812"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3" name="مستطيل 9"/>
            <p:cNvSpPr>
              <a:spLocks noChangeArrowheads="1"/>
            </p:cNvSpPr>
            <p:nvPr/>
          </p:nvSpPr>
          <p:spPr bwMode="auto">
            <a:xfrm>
              <a:off x="250553" y="5114330"/>
              <a:ext cx="4885754" cy="576064"/>
            </a:xfrm>
            <a:prstGeom prst="rect">
              <a:avLst/>
            </a:prstGeom>
            <a:solidFill>
              <a:schemeClr val="accent1">
                <a:lumMod val="20000"/>
                <a:lumOff val="8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4" name="مربع نص 17"/>
            <p:cNvSpPr txBox="1">
              <a:spLocks noChangeArrowheads="1"/>
            </p:cNvSpPr>
            <p:nvPr/>
          </p:nvSpPr>
          <p:spPr bwMode="auto">
            <a:xfrm>
              <a:off x="280611" y="5071090"/>
              <a:ext cx="4785106" cy="53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a:latin typeface="Arial" panose="020B0604020202020204" pitchFamily="34" charset="0"/>
                  <a:cs typeface="PT Bold Heading" panose="02010400000000000000" pitchFamily="2" charset="-78"/>
                </a:rPr>
                <a:t>6- الإشراف على مندوبي البيع</a:t>
              </a:r>
              <a:endParaRPr lang="ar-SA" altLang="en-US" sz="2800" dirty="0">
                <a:latin typeface="Arial" panose="020B0604020202020204" pitchFamily="34" charset="0"/>
                <a:cs typeface="PT Bold Heading" panose="02010400000000000000" pitchFamily="2" charset="-78"/>
              </a:endParaRPr>
            </a:p>
          </p:txBody>
        </p:sp>
      </p:grpSp>
      <p:grpSp>
        <p:nvGrpSpPr>
          <p:cNvPr id="33800" name="مجموعة 32"/>
          <p:cNvGrpSpPr>
            <a:grpSpLocks/>
          </p:cNvGrpSpPr>
          <p:nvPr/>
        </p:nvGrpSpPr>
        <p:grpSpPr bwMode="auto">
          <a:xfrm>
            <a:off x="2094706" y="3105512"/>
            <a:ext cx="7993063" cy="4770437"/>
            <a:chOff x="250900" y="1873250"/>
            <a:chExt cx="7992988" cy="4770438"/>
          </a:xfrm>
        </p:grpSpPr>
        <p:sp>
          <p:nvSpPr>
            <p:cNvPr id="33809" name="AutoShape 8"/>
            <p:cNvSpPr>
              <a:spLocks noChangeArrowheads="1"/>
            </p:cNvSpPr>
            <p:nvPr/>
          </p:nvSpPr>
          <p:spPr bwMode="auto">
            <a:xfrm>
              <a:off x="1043056" y="1873250"/>
              <a:ext cx="7200832" cy="4770438"/>
            </a:xfrm>
            <a:prstGeom prst="flowChartDocumen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0" name="مستطيل 9"/>
            <p:cNvSpPr>
              <a:spLocks noChangeArrowheads="1"/>
            </p:cNvSpPr>
            <p:nvPr/>
          </p:nvSpPr>
          <p:spPr bwMode="auto">
            <a:xfrm>
              <a:off x="250900" y="4753454"/>
              <a:ext cx="4885754" cy="576064"/>
            </a:xfrm>
            <a:prstGeom prst="rect">
              <a:avLst/>
            </a:prstGeom>
            <a:solidFill>
              <a:schemeClr val="accent2">
                <a:lumMod val="40000"/>
                <a:lumOff val="60000"/>
              </a:schemeClr>
            </a:solidFill>
            <a:ln w="9525" algn="ctr">
              <a:solidFill>
                <a:schemeClr val="tx1"/>
              </a:solidFill>
              <a:round/>
              <a:headEnd/>
              <a:tailEnd/>
            </a:ln>
          </p:spPr>
          <p:txBody>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endParaRPr lang="ar-SA" altLang="en-US" sz="1800">
                <a:latin typeface="Arial" panose="020B0604020202020204" pitchFamily="34" charset="0"/>
              </a:endParaRPr>
            </a:p>
          </p:txBody>
        </p:sp>
        <p:sp>
          <p:nvSpPr>
            <p:cNvPr id="33811" name="مربع نص 17"/>
            <p:cNvSpPr txBox="1">
              <a:spLocks noChangeArrowheads="1"/>
            </p:cNvSpPr>
            <p:nvPr/>
          </p:nvSpPr>
          <p:spPr bwMode="auto">
            <a:xfrm>
              <a:off x="650630" y="4799702"/>
              <a:ext cx="4022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dirty="0">
                  <a:latin typeface="Arial" panose="020B0604020202020204" pitchFamily="34" charset="0"/>
                  <a:cs typeface="PT Bold Heading" panose="02010400000000000000" pitchFamily="2" charset="-78"/>
                </a:rPr>
                <a:t>7- تقييم أداء مندوبي البيع</a:t>
              </a:r>
              <a:endParaRPr lang="ar-SA" altLang="en-US" sz="2800" dirty="0">
                <a:latin typeface="Arial" panose="020B0604020202020204" pitchFamily="34" charset="0"/>
                <a:cs typeface="PT Bold Heading" panose="02010400000000000000" pitchFamily="2" charset="-78"/>
              </a:endParaRPr>
            </a:p>
          </p:txBody>
        </p:sp>
      </p:grpSp>
      <p:cxnSp>
        <p:nvCxnSpPr>
          <p:cNvPr id="75" name="رابط كسهم مستقيم 74"/>
          <p:cNvCxnSpPr/>
          <p:nvPr/>
        </p:nvCxnSpPr>
        <p:spPr>
          <a:xfrm flipH="1">
            <a:off x="4608567" y="1675628"/>
            <a:ext cx="4762" cy="2159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رابط كسهم مستقيم 75"/>
          <p:cNvCxnSpPr/>
          <p:nvPr/>
        </p:nvCxnSpPr>
        <p:spPr>
          <a:xfrm rot="5400000">
            <a:off x="4470842" y="3320895"/>
            <a:ext cx="269875" cy="4763"/>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رابط كسهم مستقيم 76"/>
          <p:cNvCxnSpPr/>
          <p:nvPr/>
        </p:nvCxnSpPr>
        <p:spPr>
          <a:xfrm rot="5400000">
            <a:off x="4477193" y="4169160"/>
            <a:ext cx="271462" cy="4763"/>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رابط كسهم مستقيم 77"/>
          <p:cNvCxnSpPr/>
          <p:nvPr/>
        </p:nvCxnSpPr>
        <p:spPr>
          <a:xfrm rot="5400000">
            <a:off x="4462201" y="5037659"/>
            <a:ext cx="269875" cy="4763"/>
          </a:xfrm>
          <a:prstGeom prst="straightConnector1">
            <a:avLst/>
          </a:prstGeom>
          <a:ln w="2222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رابط كسهم مستقيم 78"/>
          <p:cNvCxnSpPr/>
          <p:nvPr/>
        </p:nvCxnSpPr>
        <p:spPr>
          <a:xfrm rot="5400000">
            <a:off x="4475607" y="5833630"/>
            <a:ext cx="269875" cy="4763"/>
          </a:xfrm>
          <a:prstGeom prst="straightConnector1">
            <a:avLst/>
          </a:prstGeom>
          <a:ln w="2222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584" name="Picture 3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13388" y="2636045"/>
            <a:ext cx="490220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cxnSp>
        <p:nvCxnSpPr>
          <p:cNvPr id="40" name="رابط كسهم مستقيم 74"/>
          <p:cNvCxnSpPr/>
          <p:nvPr/>
        </p:nvCxnSpPr>
        <p:spPr>
          <a:xfrm flipH="1">
            <a:off x="4594757" y="2450463"/>
            <a:ext cx="4763" cy="2159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808" name="مربع نص 17"/>
          <p:cNvSpPr txBox="1">
            <a:spLocks noChangeArrowheads="1"/>
          </p:cNvSpPr>
          <p:nvPr/>
        </p:nvSpPr>
        <p:spPr bwMode="auto">
          <a:xfrm>
            <a:off x="2113388" y="2600681"/>
            <a:ext cx="490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None/>
            </a:pPr>
            <a:r>
              <a:rPr lang="ar-SA" altLang="en-US" sz="2800" dirty="0">
                <a:latin typeface="Arial" panose="020B0604020202020204" pitchFamily="34" charset="0"/>
                <a:cs typeface="PT Bold Heading" panose="02010400000000000000" pitchFamily="2" charset="-78"/>
              </a:rPr>
              <a:t>3- اختيار وتعيين مندوبي البيع</a:t>
            </a:r>
            <a:endParaRPr lang="ar-SA" altLang="en-US" sz="2800" dirty="0">
              <a:latin typeface="Arial" panose="020B0604020202020204" pitchFamily="34" charset="0"/>
              <a:cs typeface="PT Bold Heading" panose="02010400000000000000" pitchFamily="2" charset="-78"/>
            </a:endParaRPr>
          </a:p>
        </p:txBody>
      </p:sp>
    </p:spTree>
    <p:extLst>
      <p:ext uri="{BB962C8B-B14F-4D97-AF65-F5344CB8AC3E}">
        <p14:creationId xmlns:p14="http://schemas.microsoft.com/office/powerpoint/2010/main" val="42839031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12094" y="501650"/>
            <a:ext cx="7177088" cy="838200"/>
          </a:xfrm>
          <a:prstGeom prst="rect">
            <a:avLst/>
          </a:prstGeom>
          <a:solidFill>
            <a:schemeClr val="accent1">
              <a:lumMod val="50000"/>
            </a:schemeClr>
          </a:solidFill>
          <a:ln w="38100" cmpd="dbl">
            <a:solidFill>
              <a:schemeClr val="tx1"/>
            </a:solidFill>
            <a:miter lim="800000"/>
            <a:headEnd/>
            <a:tailEnd/>
          </a:ln>
          <a:effectLst>
            <a:outerShdw dist="35921" dir="2700000" algn="ctr" rotWithShape="0">
              <a:schemeClr val="bg2"/>
            </a:outerShdw>
          </a:effectLst>
        </p:spPr>
        <p:txBody>
          <a:bodyPr lIns="90488" tIns="44450" rIns="90488" bIns="44450" anchor="b"/>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eaLnBrk="1" hangingPunct="1">
              <a:spcBef>
                <a:spcPct val="0"/>
              </a:spcBef>
              <a:buClrTx/>
              <a:buSzTx/>
              <a:buFontTx/>
              <a:buNone/>
            </a:pPr>
            <a:r>
              <a:rPr lang="ar-SA" altLang="en-US" sz="4000" b="1" dirty="0">
                <a:solidFill>
                  <a:schemeClr val="bg1"/>
                </a:solidFill>
                <a:latin typeface="Arial" panose="020B0604020202020204" pitchFamily="34" charset="0"/>
              </a:rPr>
              <a:t>عناصر الاتصال الترويجي</a:t>
            </a:r>
            <a:endParaRPr lang="en-US" altLang="en-US" sz="4000" b="1" dirty="0">
              <a:solidFill>
                <a:schemeClr val="bg1"/>
              </a:solidFill>
              <a:latin typeface="Arial" panose="020B0604020202020204" pitchFamily="34" charset="0"/>
            </a:endParaRPr>
          </a:p>
        </p:txBody>
      </p:sp>
      <p:sp>
        <p:nvSpPr>
          <p:cNvPr id="48131" name="Rectangle 3"/>
          <p:cNvSpPr>
            <a:spLocks noChangeArrowheads="1"/>
          </p:cNvSpPr>
          <p:nvPr/>
        </p:nvSpPr>
        <p:spPr bwMode="auto">
          <a:xfrm>
            <a:off x="2073275" y="2063750"/>
            <a:ext cx="1358900" cy="1587500"/>
          </a:xfrm>
          <a:prstGeom prst="rect">
            <a:avLst/>
          </a:prstGeom>
          <a:solidFill>
            <a:schemeClr val="accent1">
              <a:lumMod val="40000"/>
              <a:lumOff val="60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75000"/>
              </a:lnSpc>
              <a:spcBef>
                <a:spcPct val="0"/>
              </a:spcBef>
              <a:buClrTx/>
              <a:buSzTx/>
              <a:buFontTx/>
              <a:buNone/>
            </a:pPr>
            <a:r>
              <a:rPr lang="ar-SA" altLang="en-US" sz="3200" b="1">
                <a:solidFill>
                  <a:srgbClr val="0000CC"/>
                </a:solidFill>
                <a:latin typeface="Arial" panose="020B0604020202020204" pitchFamily="34" charset="0"/>
                <a:cs typeface="PT Bold Heading" panose="02010400000000000000" pitchFamily="2" charset="-78"/>
              </a:rPr>
              <a:t>المرسل</a:t>
            </a:r>
            <a:endParaRPr lang="en-US" altLang="en-US" sz="3200" b="1">
              <a:solidFill>
                <a:srgbClr val="0000CC"/>
              </a:solidFill>
              <a:latin typeface="Arial" panose="020B0604020202020204" pitchFamily="34" charset="0"/>
              <a:cs typeface="PT Bold Heading" panose="02010400000000000000" pitchFamily="2" charset="-78"/>
            </a:endParaRPr>
          </a:p>
        </p:txBody>
      </p:sp>
      <p:grpSp>
        <p:nvGrpSpPr>
          <p:cNvPr id="2" name="Group 10"/>
          <p:cNvGrpSpPr>
            <a:grpSpLocks/>
          </p:cNvGrpSpPr>
          <p:nvPr/>
        </p:nvGrpSpPr>
        <p:grpSpPr bwMode="auto">
          <a:xfrm>
            <a:off x="5951538" y="2128838"/>
            <a:ext cx="2227262" cy="1587500"/>
            <a:chOff x="2880" y="1341"/>
            <a:chExt cx="1403" cy="1000"/>
          </a:xfrm>
        </p:grpSpPr>
        <p:sp>
          <p:nvSpPr>
            <p:cNvPr id="18456" name="Rectangle 11"/>
            <p:cNvSpPr>
              <a:spLocks noChangeArrowheads="1"/>
            </p:cNvSpPr>
            <p:nvPr/>
          </p:nvSpPr>
          <p:spPr bwMode="auto">
            <a:xfrm>
              <a:off x="3379" y="1341"/>
              <a:ext cx="904" cy="1000"/>
            </a:xfrm>
            <a:prstGeom prst="rect">
              <a:avLst/>
            </a:prstGeom>
            <a:solidFill>
              <a:schemeClr val="accent1">
                <a:lumMod val="40000"/>
                <a:lumOff val="60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lnSpc>
                  <a:spcPct val="75000"/>
                </a:lnSpc>
                <a:spcBef>
                  <a:spcPct val="0"/>
                </a:spcBef>
                <a:buClrTx/>
                <a:buSzTx/>
                <a:buFontTx/>
                <a:buNone/>
              </a:pPr>
              <a:r>
                <a:rPr lang="ar-SA" altLang="en-US" sz="2800" b="1">
                  <a:latin typeface="Arial" panose="020B0604020202020204" pitchFamily="34" charset="0"/>
                  <a:cs typeface="PT Bold Heading" panose="02010400000000000000" pitchFamily="2" charset="-78"/>
                </a:rPr>
                <a:t>المستقبل</a:t>
              </a:r>
              <a:endParaRPr lang="en-US" altLang="en-US" sz="2800" b="1">
                <a:latin typeface="Arial" panose="020B0604020202020204" pitchFamily="34" charset="0"/>
                <a:cs typeface="PT Bold Heading" panose="02010400000000000000" pitchFamily="2" charset="-78"/>
              </a:endParaRPr>
            </a:p>
          </p:txBody>
        </p:sp>
        <p:sp>
          <p:nvSpPr>
            <p:cNvPr id="18457" name="Line 12"/>
            <p:cNvSpPr>
              <a:spLocks noChangeShapeType="1"/>
            </p:cNvSpPr>
            <p:nvPr/>
          </p:nvSpPr>
          <p:spPr bwMode="auto">
            <a:xfrm flipV="1">
              <a:off x="2880" y="1842"/>
              <a:ext cx="45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3" name="Group 13"/>
          <p:cNvGrpSpPr>
            <a:grpSpLocks/>
          </p:cNvGrpSpPr>
          <p:nvPr/>
        </p:nvGrpSpPr>
        <p:grpSpPr bwMode="auto">
          <a:xfrm>
            <a:off x="3541713" y="2128838"/>
            <a:ext cx="2266950" cy="1587500"/>
            <a:chOff x="1271" y="1341"/>
            <a:chExt cx="1428" cy="1000"/>
          </a:xfrm>
        </p:grpSpPr>
        <p:sp>
          <p:nvSpPr>
            <p:cNvPr id="48142" name="Rectangle 14"/>
            <p:cNvSpPr>
              <a:spLocks noChangeArrowheads="1"/>
            </p:cNvSpPr>
            <p:nvPr/>
          </p:nvSpPr>
          <p:spPr bwMode="auto">
            <a:xfrm>
              <a:off x="1807" y="1341"/>
              <a:ext cx="892" cy="1000"/>
            </a:xfrm>
            <a:prstGeom prst="rect">
              <a:avLst/>
            </a:prstGeom>
            <a:solidFill>
              <a:schemeClr val="accent1">
                <a:lumMod val="75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b"/>
            <a:lstStyle/>
            <a:p>
              <a:pPr algn="ctr" eaLnBrk="0" hangingPunct="0">
                <a:lnSpc>
                  <a:spcPct val="75000"/>
                </a:lnSpc>
                <a:defRPr/>
              </a:pPr>
              <a:r>
                <a:rPr lang="ar-SA" sz="2800" b="1" dirty="0">
                  <a:solidFill>
                    <a:schemeClr val="bg2"/>
                  </a:solidFill>
                  <a:cs typeface="PT Bold Heading" pitchFamily="2" charset="-78"/>
                </a:rPr>
                <a:t>الوسيلة</a:t>
              </a:r>
              <a:endParaRPr lang="en-US" sz="2800" b="1" dirty="0">
                <a:solidFill>
                  <a:schemeClr val="bg2"/>
                </a:solidFill>
                <a:cs typeface="PT Bold Heading" pitchFamily="2" charset="-78"/>
              </a:endParaRPr>
            </a:p>
          </p:txBody>
        </p:sp>
        <p:sp>
          <p:nvSpPr>
            <p:cNvPr id="18454" name="Line 15"/>
            <p:cNvSpPr>
              <a:spLocks noChangeShapeType="1"/>
            </p:cNvSpPr>
            <p:nvPr/>
          </p:nvSpPr>
          <p:spPr bwMode="auto">
            <a:xfrm flipV="1">
              <a:off x="1271" y="1842"/>
              <a:ext cx="499"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8455" name="Rectangle 16"/>
            <p:cNvSpPr>
              <a:spLocks noChangeArrowheads="1"/>
            </p:cNvSpPr>
            <p:nvPr/>
          </p:nvSpPr>
          <p:spPr bwMode="auto">
            <a:xfrm>
              <a:off x="1845" y="1492"/>
              <a:ext cx="808" cy="280"/>
            </a:xfrm>
            <a:prstGeom prst="rect">
              <a:avLst/>
            </a:prstGeom>
            <a:solidFill>
              <a:schemeClr val="accent1">
                <a:lumMod val="40000"/>
                <a:lumOff val="60000"/>
              </a:schemeClr>
            </a:solidFill>
            <a:ln w="12700">
              <a:solidFill>
                <a:schemeClr val="bg2"/>
              </a:solidFill>
              <a:miter lim="800000"/>
              <a:headEnd/>
              <a:tailEnd/>
            </a:ln>
          </p:spPr>
          <p:txBody>
            <a:bodyPr wrap="none" lIns="90488" tIns="44450" rIns="90488" bIns="44450" anchor="ctr"/>
            <a:lstStyle>
              <a:lvl1pPr algn="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cs typeface="Arial" panose="020B0604020202020204" pitchFamily="34" charset="0"/>
                </a:defRPr>
              </a:lvl9pPr>
            </a:lstStyle>
            <a:p>
              <a:pPr algn="ctr">
                <a:spcBef>
                  <a:spcPct val="0"/>
                </a:spcBef>
                <a:buClrTx/>
                <a:buSzTx/>
                <a:buFontTx/>
                <a:buNone/>
              </a:pPr>
              <a:r>
                <a:rPr lang="ar-SA" altLang="en-US" sz="2000" b="1" dirty="0">
                  <a:latin typeface="Arial" panose="020B0604020202020204" pitchFamily="34" charset="0"/>
                  <a:cs typeface="PT Bold Heading" panose="02010400000000000000" pitchFamily="2" charset="-78"/>
                </a:rPr>
                <a:t>الرسالة</a:t>
              </a:r>
              <a:endParaRPr lang="en-US" altLang="en-US" sz="2000" b="1" dirty="0">
                <a:latin typeface="Arial" panose="020B0604020202020204" pitchFamily="34" charset="0"/>
                <a:cs typeface="PT Bold Heading" panose="02010400000000000000" pitchFamily="2" charset="-78"/>
              </a:endParaRPr>
            </a:p>
          </p:txBody>
        </p:sp>
      </p:grpSp>
      <p:sp>
        <p:nvSpPr>
          <p:cNvPr id="18438" name="Line 19"/>
          <p:cNvSpPr>
            <a:spLocks noChangeShapeType="1"/>
          </p:cNvSpPr>
          <p:nvPr/>
        </p:nvSpPr>
        <p:spPr bwMode="auto">
          <a:xfrm flipH="1" flipV="1">
            <a:off x="2314321" y="4861152"/>
            <a:ext cx="514859" cy="8503"/>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8439" name="Line 22"/>
          <p:cNvSpPr>
            <a:spLocks noChangeShapeType="1"/>
          </p:cNvSpPr>
          <p:nvPr/>
        </p:nvSpPr>
        <p:spPr bwMode="auto">
          <a:xfrm flipV="1">
            <a:off x="2314321" y="3716338"/>
            <a:ext cx="0" cy="1010557"/>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nvGrpSpPr>
          <p:cNvPr id="4" name="Group 23"/>
          <p:cNvGrpSpPr>
            <a:grpSpLocks/>
          </p:cNvGrpSpPr>
          <p:nvPr/>
        </p:nvGrpSpPr>
        <p:grpSpPr bwMode="auto">
          <a:xfrm>
            <a:off x="2944813" y="3831432"/>
            <a:ext cx="5099050" cy="1541463"/>
            <a:chOff x="1768" y="2817"/>
            <a:chExt cx="3212" cy="971"/>
          </a:xfrm>
        </p:grpSpPr>
        <p:sp>
          <p:nvSpPr>
            <p:cNvPr id="48152" name="Rectangle 24"/>
            <p:cNvSpPr>
              <a:spLocks noChangeArrowheads="1"/>
            </p:cNvSpPr>
            <p:nvPr/>
          </p:nvSpPr>
          <p:spPr bwMode="auto">
            <a:xfrm>
              <a:off x="1768" y="3172"/>
              <a:ext cx="2884" cy="616"/>
            </a:xfrm>
            <a:prstGeom prst="rect">
              <a:avLst/>
            </a:prstGeom>
            <a:solidFill>
              <a:schemeClr val="accent1">
                <a:lumMod val="75000"/>
              </a:schemeClr>
            </a:solidFill>
            <a:ln w="12700">
              <a:solidFill>
                <a:schemeClr val="tx1"/>
              </a:solidFill>
              <a:miter lim="800000"/>
              <a:headEnd/>
              <a:tailEnd/>
            </a:ln>
            <a:effectLst>
              <a:outerShdw dist="35921" dir="2700000" algn="ctr" rotWithShape="0">
                <a:schemeClr val="bg2"/>
              </a:outerShdw>
            </a:effectLst>
          </p:spPr>
          <p:txBody>
            <a:bodyPr wrap="none" lIns="90488" tIns="44450" rIns="90488" bIns="44450" anchor="ctr"/>
            <a:lstStyle/>
            <a:p>
              <a:pPr algn="ctr" eaLnBrk="0" hangingPunct="0">
                <a:defRPr/>
              </a:pPr>
              <a:r>
                <a:rPr lang="ar-SA" sz="2000" b="1" dirty="0">
                  <a:solidFill>
                    <a:schemeClr val="bg2"/>
                  </a:solidFill>
                  <a:cs typeface="PT Bold Heading" pitchFamily="2" charset="-78"/>
                </a:rPr>
                <a:t>تغذية عكسية</a:t>
              </a:r>
              <a:endParaRPr lang="en-US" sz="2000" b="1" dirty="0">
                <a:solidFill>
                  <a:schemeClr val="bg2"/>
                </a:solidFill>
                <a:cs typeface="PT Bold Heading" pitchFamily="2" charset="-78"/>
              </a:endParaRPr>
            </a:p>
          </p:txBody>
        </p:sp>
        <p:sp>
          <p:nvSpPr>
            <p:cNvPr id="18451" name="Line 25"/>
            <p:cNvSpPr>
              <a:spLocks noChangeShapeType="1"/>
            </p:cNvSpPr>
            <p:nvPr/>
          </p:nvSpPr>
          <p:spPr bwMode="auto">
            <a:xfrm flipH="1" flipV="1">
              <a:off x="4672" y="3501"/>
              <a:ext cx="308" cy="1"/>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8452" name="Line 26"/>
            <p:cNvSpPr>
              <a:spLocks noChangeShapeType="1"/>
            </p:cNvSpPr>
            <p:nvPr/>
          </p:nvSpPr>
          <p:spPr bwMode="auto">
            <a:xfrm flipV="1">
              <a:off x="4971" y="2817"/>
              <a:ext cx="9" cy="612"/>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grpSp>
      <p:sp>
        <p:nvSpPr>
          <p:cNvPr id="18447" name="Rectangle 28"/>
          <p:cNvSpPr>
            <a:spLocks noChangeArrowheads="1"/>
          </p:cNvSpPr>
          <p:nvPr/>
        </p:nvSpPr>
        <p:spPr bwMode="auto">
          <a:xfrm>
            <a:off x="1360714" y="5697536"/>
            <a:ext cx="7328468" cy="715964"/>
          </a:xfrm>
          <a:prstGeom prst="rect">
            <a:avLst/>
          </a:prstGeom>
          <a:solidFill>
            <a:schemeClr val="accent1">
              <a:lumMod val="40000"/>
              <a:lumOff val="60000"/>
            </a:schemeClr>
          </a:solidFill>
          <a:ln w="12700">
            <a:solidFill>
              <a:srgbClr val="400073"/>
            </a:solidFill>
            <a:miter lim="800000"/>
            <a:headEnd/>
            <a:tailEnd/>
          </a:ln>
          <a:effectLst>
            <a:outerShdw dist="35921" dir="2700000" algn="ctr" rotWithShape="0">
              <a:schemeClr val="bg2"/>
            </a:outerShdw>
          </a:effectLst>
        </p:spPr>
        <p:txBody>
          <a:bodyPr wrap="none" lIns="90488" tIns="44450" rIns="90488" bIns="44450" anchor="ctr"/>
          <a:lstStyle/>
          <a:p>
            <a:pPr algn="ctr" eaLnBrk="0" hangingPunct="0">
              <a:lnSpc>
                <a:spcPct val="75000"/>
              </a:lnSpc>
              <a:spcBef>
                <a:spcPct val="0"/>
              </a:spcBef>
            </a:pPr>
            <a:r>
              <a:rPr lang="ar-SA" altLang="en-US" sz="2800" b="1" dirty="0">
                <a:latin typeface="Arial" panose="020B0604020202020204" pitchFamily="34" charset="0"/>
                <a:cs typeface="PT Bold Heading" panose="02010400000000000000" pitchFamily="2" charset="-78"/>
              </a:rPr>
              <a:t>التشويش</a:t>
            </a:r>
            <a:endParaRPr lang="en-US" altLang="en-US" sz="2800" b="1" dirty="0">
              <a:latin typeface="Arial" panose="020B0604020202020204" pitchFamily="34" charset="0"/>
              <a:cs typeface="PT Bold Heading" panose="02010400000000000000" pitchFamily="2" charset="-78"/>
            </a:endParaRPr>
          </a:p>
        </p:txBody>
      </p:sp>
      <p:cxnSp>
        <p:nvCxnSpPr>
          <p:cNvPr id="37" name="رابط كسهم مستقيم 36"/>
          <p:cNvCxnSpPr/>
          <p:nvPr/>
        </p:nvCxnSpPr>
        <p:spPr>
          <a:xfrm flipH="1" flipV="1">
            <a:off x="8035908" y="5217903"/>
            <a:ext cx="15910" cy="3569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p:nvPr/>
        </p:nvCxnSpPr>
        <p:spPr>
          <a:xfrm flipH="1" flipV="1">
            <a:off x="1782748" y="5215046"/>
            <a:ext cx="2509" cy="42113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509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تخطيط المناطق البيعية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49867" y="1376127"/>
            <a:ext cx="7766936" cy="5046444"/>
          </a:xfrm>
        </p:spPr>
        <p:txBody>
          <a:bodyPr>
            <a:noAutofit/>
          </a:bodyPr>
          <a:lstStyle/>
          <a:p>
            <a:r>
              <a:rPr lang="ar-SA" sz="3500" dirty="0" smtClean="0">
                <a:solidFill>
                  <a:srgbClr val="002060"/>
                </a:solidFill>
                <a:latin typeface="Arial" panose="020B0604020202020204" pitchFamily="34" charset="0"/>
                <a:cs typeface="Arial" panose="020B0604020202020204" pitchFamily="34" charset="0"/>
              </a:rPr>
              <a:t>1- تحديد المكان الذي سيباشر فيه رجال البيع أعمالهم </a:t>
            </a:r>
          </a:p>
          <a:p>
            <a:r>
              <a:rPr lang="ar-SA" sz="3500" dirty="0" smtClean="0">
                <a:solidFill>
                  <a:srgbClr val="002060"/>
                </a:solidFill>
                <a:latin typeface="Arial" panose="020B0604020202020204" pitchFamily="34" charset="0"/>
                <a:cs typeface="Arial" panose="020B0604020202020204" pitchFamily="34" charset="0"/>
              </a:rPr>
              <a:t>2- تحقيق تغطية كاملة لسوق المنشأة </a:t>
            </a:r>
          </a:p>
          <a:p>
            <a:r>
              <a:rPr lang="ar-SA" sz="3500" dirty="0" smtClean="0">
                <a:solidFill>
                  <a:srgbClr val="002060"/>
                </a:solidFill>
                <a:latin typeface="Arial" panose="020B0604020202020204" pitchFamily="34" charset="0"/>
                <a:cs typeface="Arial" panose="020B0604020202020204" pitchFamily="34" charset="0"/>
              </a:rPr>
              <a:t>3- تجنب الازدواج في الجهود البيعية </a:t>
            </a:r>
          </a:p>
          <a:p>
            <a:r>
              <a:rPr lang="ar-SA" sz="3500" dirty="0" smtClean="0">
                <a:solidFill>
                  <a:srgbClr val="002060"/>
                </a:solidFill>
                <a:latin typeface="Arial" panose="020B0604020202020204" pitchFamily="34" charset="0"/>
                <a:cs typeface="Arial" panose="020B0604020202020204" pitchFamily="34" charset="0"/>
              </a:rPr>
              <a:t>4- تركيز جهود رجل البيع في منطقة معينة </a:t>
            </a:r>
          </a:p>
          <a:p>
            <a:r>
              <a:rPr lang="ar-SA" sz="3500" dirty="0" smtClean="0">
                <a:solidFill>
                  <a:srgbClr val="002060"/>
                </a:solidFill>
                <a:latin typeface="Arial" panose="020B0604020202020204" pitchFamily="34" charset="0"/>
                <a:cs typeface="Arial" panose="020B0604020202020204" pitchFamily="34" charset="0"/>
              </a:rPr>
              <a:t>5- تحديد حجم ونوعية القوى البيعية اللازمة للمنشأة </a:t>
            </a:r>
          </a:p>
          <a:p>
            <a:r>
              <a:rPr lang="ar-SA" sz="3500" dirty="0" smtClean="0">
                <a:solidFill>
                  <a:srgbClr val="002060"/>
                </a:solidFill>
                <a:latin typeface="Arial" panose="020B0604020202020204" pitchFamily="34" charset="0"/>
                <a:cs typeface="Arial" panose="020B0604020202020204" pitchFamily="34" charset="0"/>
              </a:rPr>
              <a:t>6- إمكانية عمل ميزانية تقديرية للمبيعات </a:t>
            </a:r>
          </a:p>
          <a:p>
            <a:r>
              <a:rPr lang="ar-SA" sz="3500" dirty="0" smtClean="0">
                <a:solidFill>
                  <a:srgbClr val="002060"/>
                </a:solidFill>
                <a:latin typeface="Arial" panose="020B0604020202020204" pitchFamily="34" charset="0"/>
                <a:cs typeface="Arial" panose="020B0604020202020204" pitchFamily="34" charset="0"/>
              </a:rPr>
              <a:t>7- تسهيل الرقابة على رجال البيع </a:t>
            </a:r>
            <a:endParaRPr lang="ar-SA" sz="3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7126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خطوات تصميم المناطق البيعية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36953" y="1534992"/>
            <a:ext cx="7766936" cy="5083521"/>
          </a:xfrm>
        </p:spPr>
        <p:txBody>
          <a:bodyPr>
            <a:noAutofit/>
          </a:bodyPr>
          <a:lstStyle/>
          <a:p>
            <a:r>
              <a:rPr lang="ar-SA" sz="3600" dirty="0" smtClean="0">
                <a:solidFill>
                  <a:srgbClr val="002060"/>
                </a:solidFill>
                <a:latin typeface="Arial" panose="020B0604020202020204" pitchFamily="34" charset="0"/>
                <a:cs typeface="Arial" panose="020B0604020202020204" pitchFamily="34" charset="0"/>
              </a:rPr>
              <a:t>الخطوات اللازمة لتحديد حجم وعدد المناطق </a:t>
            </a:r>
            <a:r>
              <a:rPr lang="ar-SA" sz="3600" dirty="0" smtClean="0">
                <a:solidFill>
                  <a:srgbClr val="002060"/>
                </a:solidFill>
                <a:latin typeface="Arial" panose="020B0604020202020204" pitchFamily="34" charset="0"/>
                <a:cs typeface="Arial" panose="020B0604020202020204" pitchFamily="34" charset="0"/>
              </a:rPr>
              <a:t>البيعية: </a:t>
            </a:r>
            <a:endParaRPr lang="ar-SA" sz="3600" dirty="0" smtClean="0">
              <a:solidFill>
                <a:srgbClr val="002060"/>
              </a:solidFill>
              <a:latin typeface="Arial" panose="020B0604020202020204" pitchFamily="34" charset="0"/>
              <a:cs typeface="Arial" panose="020B0604020202020204" pitchFamily="34" charset="0"/>
            </a:endParaRPr>
          </a:p>
          <a:p>
            <a:pPr lvl="1" algn="r"/>
            <a:r>
              <a:rPr lang="ar-SA" sz="3300" dirty="0" smtClean="0">
                <a:solidFill>
                  <a:srgbClr val="002060"/>
                </a:solidFill>
                <a:latin typeface="Arial" panose="020B0604020202020204" pitchFamily="34" charset="0"/>
                <a:cs typeface="Arial" panose="020B0604020202020204" pitchFamily="34" charset="0"/>
              </a:rPr>
              <a:t>1- تحديد عدد ونوعية العملاء المرتقبين وبيان رغباتهم </a:t>
            </a:r>
          </a:p>
          <a:p>
            <a:pPr lvl="1" algn="r"/>
            <a:r>
              <a:rPr lang="ar-SA" sz="3300" dirty="0" smtClean="0">
                <a:solidFill>
                  <a:srgbClr val="002060"/>
                </a:solidFill>
                <a:latin typeface="Arial" panose="020B0604020202020204" pitchFamily="34" charset="0"/>
                <a:cs typeface="Arial" panose="020B0604020202020204" pitchFamily="34" charset="0"/>
              </a:rPr>
              <a:t>2- تحديد الحصة الحالية من السوق ودرجة ونوع المنافسة </a:t>
            </a:r>
          </a:p>
          <a:p>
            <a:pPr lvl="1" algn="r"/>
            <a:r>
              <a:rPr lang="ar-SA" sz="3300" dirty="0" smtClean="0">
                <a:solidFill>
                  <a:srgbClr val="002060"/>
                </a:solidFill>
                <a:latin typeface="Arial" panose="020B0604020202020204" pitchFamily="34" charset="0"/>
                <a:cs typeface="Arial" panose="020B0604020202020204" pitchFamily="34" charset="0"/>
              </a:rPr>
              <a:t>3- تحديد أجهزة التوزيع المتاحة في المجتمع </a:t>
            </a:r>
          </a:p>
          <a:p>
            <a:pPr lvl="1" algn="r"/>
            <a:r>
              <a:rPr lang="ar-SA" sz="3300" dirty="0" smtClean="0">
                <a:solidFill>
                  <a:srgbClr val="002060"/>
                </a:solidFill>
                <a:latin typeface="Arial" panose="020B0604020202020204" pitchFamily="34" charset="0"/>
                <a:cs typeface="Arial" panose="020B0604020202020204" pitchFamily="34" charset="0"/>
              </a:rPr>
              <a:t>4- تحديد المزيج السلعي في المنشأة </a:t>
            </a:r>
          </a:p>
          <a:p>
            <a:pPr lvl="1" algn="r"/>
            <a:r>
              <a:rPr lang="ar-SA" sz="3300" dirty="0" smtClean="0">
                <a:solidFill>
                  <a:srgbClr val="002060"/>
                </a:solidFill>
                <a:latin typeface="Arial" panose="020B0604020202020204" pitchFamily="34" charset="0"/>
                <a:cs typeface="Arial" panose="020B0604020202020204" pitchFamily="34" charset="0"/>
              </a:rPr>
              <a:t>5- حالة الطرق ونوع ووسائل المواصلات المتاحة </a:t>
            </a:r>
            <a:endParaRPr lang="ar-SA" sz="33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2744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وضع الأهداف البيعية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3600" dirty="0" smtClean="0">
                <a:solidFill>
                  <a:srgbClr val="002060"/>
                </a:solidFill>
                <a:latin typeface="Arial" panose="020B0604020202020204" pitchFamily="34" charset="0"/>
                <a:cs typeface="Arial" panose="020B0604020202020204" pitchFamily="34" charset="0"/>
              </a:rPr>
              <a:t>أ- تحديد الحصة اليومية الاجمالية في السوق في الأجل الطويل والمراحل الزمنية </a:t>
            </a:r>
          </a:p>
          <a:p>
            <a:r>
              <a:rPr lang="ar-SA" sz="3600" dirty="0" smtClean="0">
                <a:solidFill>
                  <a:srgbClr val="002060"/>
                </a:solidFill>
                <a:latin typeface="Arial" panose="020B0604020202020204" pitchFamily="34" charset="0"/>
                <a:cs typeface="Arial" panose="020B0604020202020204" pitchFamily="34" charset="0"/>
              </a:rPr>
              <a:t>ب- تحديد ما إذا كان مركز وسمعة المنشأة ومنتجاتها في السوق يسمح بان تتوالى ريادة السوق في ظل سياسات مستقلة </a:t>
            </a:r>
          </a:p>
          <a:p>
            <a:r>
              <a:rPr lang="ar-SA" sz="3600" dirty="0" smtClean="0">
                <a:solidFill>
                  <a:srgbClr val="002060"/>
                </a:solidFill>
                <a:latin typeface="Arial" panose="020B0604020202020204" pitchFamily="34" charset="0"/>
                <a:cs typeface="Arial" panose="020B0604020202020204" pitchFamily="34" charset="0"/>
              </a:rPr>
              <a:t>ج- تنمية الأسواق الجديدة </a:t>
            </a:r>
            <a:endParaRPr lang="ar-SA"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1537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محددات خاصة بحجم المناطق البيعية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4400" dirty="0" smtClean="0">
                <a:solidFill>
                  <a:srgbClr val="002060"/>
                </a:solidFill>
                <a:latin typeface="Arial" panose="020B0604020202020204" pitchFamily="34" charset="0"/>
                <a:cs typeface="Arial" panose="020B0604020202020204" pitchFamily="34" charset="0"/>
              </a:rPr>
              <a:t>1- ضرورة تكافؤ المناطق البيعية </a:t>
            </a:r>
          </a:p>
          <a:p>
            <a:r>
              <a:rPr lang="ar-SA" sz="4400" dirty="0" smtClean="0">
                <a:solidFill>
                  <a:srgbClr val="002060"/>
                </a:solidFill>
                <a:latin typeface="Arial" panose="020B0604020202020204" pitchFamily="34" charset="0"/>
                <a:cs typeface="Arial" panose="020B0604020202020204" pitchFamily="34" charset="0"/>
              </a:rPr>
              <a:t>2- قد يقتضى الامر تقسيم المنطقة الأساسية إلى عدة مناطق فرعية </a:t>
            </a:r>
            <a:endParaRPr lang="ar-SA" sz="4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815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مرجعة حجم المناطق البيعية</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15181" y="1643850"/>
            <a:ext cx="7766936" cy="4517464"/>
          </a:xfrm>
        </p:spPr>
        <p:txBody>
          <a:bodyPr>
            <a:noAutofit/>
          </a:bodyPr>
          <a:lstStyle/>
          <a:p>
            <a:r>
              <a:rPr lang="ar-SA" sz="3600" dirty="0" smtClean="0">
                <a:solidFill>
                  <a:srgbClr val="002060"/>
                </a:solidFill>
                <a:latin typeface="Arial" panose="020B0604020202020204" pitchFamily="34" charset="0"/>
                <a:cs typeface="Arial" panose="020B0604020202020204" pitchFamily="34" charset="0"/>
              </a:rPr>
              <a:t>تخطيط مسارات رجال البيع : </a:t>
            </a:r>
          </a:p>
          <a:p>
            <a:r>
              <a:rPr lang="ar-SA" sz="3600" dirty="0" smtClean="0">
                <a:solidFill>
                  <a:srgbClr val="002060"/>
                </a:solidFill>
                <a:latin typeface="Arial" panose="020B0604020202020204" pitchFamily="34" charset="0"/>
                <a:cs typeface="Arial" panose="020B0604020202020204" pitchFamily="34" charset="0"/>
              </a:rPr>
              <a:t>هناك عاملين أساسيين يؤكدان التركيز على أهمية الوقت في حياة رجال البيع : </a:t>
            </a:r>
          </a:p>
          <a:p>
            <a:pPr lvl="1" algn="r"/>
            <a:r>
              <a:rPr lang="ar-SA" sz="3400" dirty="0" smtClean="0">
                <a:solidFill>
                  <a:srgbClr val="002060"/>
                </a:solidFill>
                <a:latin typeface="Arial" panose="020B0604020202020204" pitchFamily="34" charset="0"/>
                <a:cs typeface="Arial" panose="020B0604020202020204" pitchFamily="34" charset="0"/>
              </a:rPr>
              <a:t>1- أن رجال البيع المهرة من الكفاءات النادرة التي يتمثل وقتها موردا من الموارد المحدودة في المنشأة . </a:t>
            </a:r>
          </a:p>
          <a:p>
            <a:pPr lvl="1" algn="r"/>
            <a:r>
              <a:rPr lang="ar-SA" sz="3400" dirty="0" smtClean="0">
                <a:solidFill>
                  <a:srgbClr val="002060"/>
                </a:solidFill>
                <a:latin typeface="Arial" panose="020B0604020202020204" pitchFamily="34" charset="0"/>
                <a:cs typeface="Arial" panose="020B0604020202020204" pitchFamily="34" charset="0"/>
              </a:rPr>
              <a:t>2- الزيادة المستمرة في تكلفة استخدام المنشأة لرجال البيع </a:t>
            </a:r>
          </a:p>
        </p:txBody>
      </p:sp>
    </p:spTree>
    <p:extLst>
      <p:ext uri="{BB962C8B-B14F-4D97-AF65-F5344CB8AC3E}">
        <p14:creationId xmlns:p14="http://schemas.microsoft.com/office/powerpoint/2010/main" val="10867535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خطوات تخطيط مسارات رجال البيع </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1774479"/>
            <a:ext cx="7766936" cy="3929204"/>
          </a:xfrm>
        </p:spPr>
        <p:txBody>
          <a:bodyPr>
            <a:normAutofit/>
          </a:bodyPr>
          <a:lstStyle/>
          <a:p>
            <a:r>
              <a:rPr lang="ar-SA" sz="4400" dirty="0" smtClean="0">
                <a:solidFill>
                  <a:srgbClr val="002060"/>
                </a:solidFill>
                <a:latin typeface="Arial" panose="020B0604020202020204" pitchFamily="34" charset="0"/>
                <a:cs typeface="Arial" panose="020B0604020202020204" pitchFamily="34" charset="0"/>
              </a:rPr>
              <a:t>1- تحديد مواقع كل عميل على الخريطة </a:t>
            </a:r>
          </a:p>
          <a:p>
            <a:r>
              <a:rPr lang="ar-SA" sz="4400" dirty="0" smtClean="0">
                <a:solidFill>
                  <a:srgbClr val="002060"/>
                </a:solidFill>
                <a:latin typeface="Arial" panose="020B0604020202020204" pitchFamily="34" charset="0"/>
                <a:cs typeface="Arial" panose="020B0604020202020204" pitchFamily="34" charset="0"/>
              </a:rPr>
              <a:t>2- يتم حساب الوقت اللازم للانتقال </a:t>
            </a:r>
          </a:p>
          <a:p>
            <a:r>
              <a:rPr lang="ar-SA" sz="4400" dirty="0" smtClean="0">
                <a:solidFill>
                  <a:srgbClr val="002060"/>
                </a:solidFill>
                <a:latin typeface="Arial" panose="020B0604020202020204" pitchFamily="34" charset="0"/>
                <a:cs typeface="Arial" panose="020B0604020202020204" pitchFamily="34" charset="0"/>
              </a:rPr>
              <a:t>3- يتم إضافة متوسط وقت الانتقال </a:t>
            </a:r>
          </a:p>
          <a:p>
            <a:r>
              <a:rPr lang="ar-SA" sz="4400" dirty="0" smtClean="0">
                <a:solidFill>
                  <a:srgbClr val="002060"/>
                </a:solidFill>
                <a:latin typeface="Arial" panose="020B0604020202020204" pitchFamily="34" charset="0"/>
                <a:cs typeface="Arial" panose="020B0604020202020204" pitchFamily="34" charset="0"/>
              </a:rPr>
              <a:t>4- تحليل شبكة أماكن المقابلات البيعية </a:t>
            </a:r>
          </a:p>
          <a:p>
            <a:endParaRPr lang="ar-S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0116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336223" y="545556"/>
            <a:ext cx="6338206" cy="646113"/>
          </a:xfrm>
          <a:prstGeom prst="rect">
            <a:avLst/>
          </a:prstGeom>
          <a:solidFill>
            <a:schemeClr val="accent1">
              <a:lumMod val="20000"/>
              <a:lumOff val="80000"/>
            </a:schemeClr>
          </a:solidFill>
          <a:ln w="25400">
            <a:solidFill>
              <a:schemeClr val="tx1"/>
            </a:solidFill>
            <a:miter lim="800000"/>
            <a:headEnd/>
            <a:tailEnd/>
          </a:ln>
          <a:effectLst/>
        </p:spPr>
        <p:txBody>
          <a:bodyPr wrap="square">
            <a:spAutoFit/>
          </a:bodyPr>
          <a:lstStyle/>
          <a:p>
            <a:pPr algn="ctr" rtl="1" eaLnBrk="1" hangingPunct="1">
              <a:defRPr/>
            </a:pPr>
            <a:r>
              <a:rPr lang="ar-SA" sz="3600" dirty="0">
                <a:solidFill>
                  <a:schemeClr val="accent2">
                    <a:lumMod val="50000"/>
                  </a:schemeClr>
                </a:solidFill>
                <a:effectLst>
                  <a:outerShdw blurRad="38100" dist="38100" dir="2700000" algn="tl">
                    <a:srgbClr val="808080"/>
                  </a:outerShdw>
                </a:effectLst>
                <a:latin typeface="Arial" charset="0"/>
                <a:cs typeface="PT Bold Heading" pitchFamily="2" charset="-78"/>
              </a:rPr>
              <a:t>مكافأة وتحفيز مندوبي البيع</a:t>
            </a:r>
            <a:endParaRPr lang="ar-SA" sz="24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sp>
        <p:nvSpPr>
          <p:cNvPr id="4" name="مستطيل 3"/>
          <p:cNvSpPr/>
          <p:nvPr/>
        </p:nvSpPr>
        <p:spPr>
          <a:xfrm>
            <a:off x="722767" y="1827058"/>
            <a:ext cx="8280400" cy="4062651"/>
          </a:xfrm>
          <a:prstGeom prst="rect">
            <a:avLst/>
          </a:prstGeom>
          <a:pattFill prst="pct5">
            <a:fgClr>
              <a:schemeClr val="bg2"/>
            </a:fgClr>
            <a:bgClr>
              <a:schemeClr val="bg1"/>
            </a:bgClr>
          </a:pattFill>
          <a:ln w="38100">
            <a:solidFill>
              <a:srgbClr val="0070C0"/>
            </a:solidFill>
          </a:ln>
        </p:spPr>
        <p:txBody>
          <a:bodyPr>
            <a:spAutoFit/>
          </a:bodyPr>
          <a:lstStyle/>
          <a:p>
            <a:pPr marL="109537" algn="just" rtl="1">
              <a:spcBef>
                <a:spcPts val="400"/>
              </a:spcBef>
              <a:buClr>
                <a:schemeClr val="hlink"/>
              </a:buClr>
              <a:buSzPct val="75000"/>
              <a:defRPr/>
            </a:pPr>
            <a:r>
              <a:rPr lang="ar-SA" sz="3200" dirty="0">
                <a:solidFill>
                  <a:srgbClr val="002060"/>
                </a:solidFill>
                <a:latin typeface="Arial" panose="020B0604020202020204" pitchFamily="34" charset="0"/>
                <a:cs typeface="Arial" panose="020B0604020202020204" pitchFamily="34" charset="0"/>
              </a:rPr>
              <a:t>تقوم  الشركات باتباع نظم مكافأة وتحفيز لمندبي البيع لتشجيهم على بذل الجهود في أداء أعمالهم. </a:t>
            </a:r>
            <a:endParaRPr lang="ar-SA" sz="3200" dirty="0" smtClean="0">
              <a:solidFill>
                <a:srgbClr val="002060"/>
              </a:solidFill>
              <a:latin typeface="Arial" panose="020B0604020202020204" pitchFamily="34" charset="0"/>
              <a:cs typeface="Arial" panose="020B0604020202020204" pitchFamily="34" charset="0"/>
            </a:endParaRPr>
          </a:p>
          <a:p>
            <a:pPr marL="109537" algn="just" rtl="1">
              <a:spcBef>
                <a:spcPts val="400"/>
              </a:spcBef>
              <a:buClr>
                <a:schemeClr val="hlink"/>
              </a:buClr>
              <a:buSzPct val="75000"/>
              <a:defRPr/>
            </a:pPr>
            <a:endParaRPr lang="ar-SA" sz="3200" dirty="0" smtClean="0">
              <a:solidFill>
                <a:srgbClr val="002060"/>
              </a:solidFill>
              <a:latin typeface="Arial" panose="020B0604020202020204" pitchFamily="34" charset="0"/>
              <a:cs typeface="Arial" panose="020B0604020202020204" pitchFamily="34" charset="0"/>
            </a:endParaRPr>
          </a:p>
          <a:p>
            <a:pPr marL="109537" algn="just" rtl="1">
              <a:spcBef>
                <a:spcPts val="400"/>
              </a:spcBef>
              <a:buClr>
                <a:schemeClr val="hlink"/>
              </a:buClr>
              <a:buSzPct val="75000"/>
              <a:defRPr/>
            </a:pPr>
            <a:r>
              <a:rPr lang="ar-SA" sz="3200" dirty="0" smtClean="0">
                <a:solidFill>
                  <a:srgbClr val="002060"/>
                </a:solidFill>
                <a:latin typeface="Arial" panose="020B0604020202020204" pitchFamily="34" charset="0"/>
                <a:cs typeface="Arial" panose="020B0604020202020204" pitchFamily="34" charset="0"/>
              </a:rPr>
              <a:t>	</a:t>
            </a:r>
            <a:r>
              <a:rPr lang="ar-SA" sz="3600" dirty="0" smtClean="0">
                <a:solidFill>
                  <a:srgbClr val="002060"/>
                </a:solidFill>
                <a:latin typeface="Arial" panose="020B0604020202020204" pitchFamily="34" charset="0"/>
                <a:cs typeface="Arial" panose="020B0604020202020204" pitchFamily="34" charset="0"/>
              </a:rPr>
              <a:t>1- مكافآت </a:t>
            </a:r>
            <a:r>
              <a:rPr lang="ar-SA" sz="3600" dirty="0">
                <a:solidFill>
                  <a:srgbClr val="002060"/>
                </a:solidFill>
                <a:latin typeface="Arial" panose="020B0604020202020204" pitchFamily="34" charset="0"/>
                <a:cs typeface="Arial" panose="020B0604020202020204" pitchFamily="34" charset="0"/>
              </a:rPr>
              <a:t>وحوافر مالية </a:t>
            </a:r>
            <a:endParaRPr lang="ar-SA" sz="3600" dirty="0" smtClean="0">
              <a:solidFill>
                <a:srgbClr val="002060"/>
              </a:solidFill>
              <a:latin typeface="Arial" panose="020B0604020202020204" pitchFamily="34" charset="0"/>
              <a:cs typeface="Arial" panose="020B0604020202020204" pitchFamily="34" charset="0"/>
            </a:endParaRPr>
          </a:p>
          <a:p>
            <a:pPr marL="109537" algn="just" rtl="1">
              <a:spcBef>
                <a:spcPts val="400"/>
              </a:spcBef>
              <a:buClr>
                <a:schemeClr val="hlink"/>
              </a:buClr>
              <a:buSzPct val="75000"/>
              <a:defRPr/>
            </a:pPr>
            <a:endParaRPr lang="ar-SA" sz="1600" dirty="0" smtClean="0">
              <a:solidFill>
                <a:srgbClr val="002060"/>
              </a:solidFill>
              <a:latin typeface="Arial" panose="020B0604020202020204" pitchFamily="34" charset="0"/>
              <a:cs typeface="Arial" panose="020B0604020202020204" pitchFamily="34" charset="0"/>
            </a:endParaRPr>
          </a:p>
          <a:p>
            <a:pPr marL="109537" algn="just" rtl="1">
              <a:spcBef>
                <a:spcPts val="400"/>
              </a:spcBef>
              <a:buClr>
                <a:schemeClr val="hlink"/>
              </a:buClr>
              <a:buSzPct val="75000"/>
              <a:defRPr/>
            </a:pPr>
            <a:r>
              <a:rPr lang="ar-SA" sz="3600" dirty="0">
                <a:solidFill>
                  <a:srgbClr val="002060"/>
                </a:solidFill>
                <a:latin typeface="Arial" panose="020B0604020202020204" pitchFamily="34" charset="0"/>
                <a:cs typeface="Arial" panose="020B0604020202020204" pitchFamily="34" charset="0"/>
              </a:rPr>
              <a:t>	</a:t>
            </a:r>
            <a:r>
              <a:rPr lang="ar-SA" sz="3600" dirty="0" smtClean="0">
                <a:solidFill>
                  <a:srgbClr val="002060"/>
                </a:solidFill>
                <a:latin typeface="Arial" panose="020B0604020202020204" pitchFamily="34" charset="0"/>
                <a:cs typeface="Arial" panose="020B0604020202020204" pitchFamily="34" charset="0"/>
              </a:rPr>
              <a:t>2- مكافآت </a:t>
            </a:r>
            <a:r>
              <a:rPr lang="ar-SA" sz="3600" dirty="0">
                <a:solidFill>
                  <a:srgbClr val="002060"/>
                </a:solidFill>
                <a:latin typeface="Arial" panose="020B0604020202020204" pitchFamily="34" charset="0"/>
                <a:cs typeface="Arial" panose="020B0604020202020204" pitchFamily="34" charset="0"/>
              </a:rPr>
              <a:t>وحوافر غير مالية</a:t>
            </a:r>
            <a:r>
              <a:rPr lang="ar-SA" sz="3600" dirty="0" smtClean="0">
                <a:solidFill>
                  <a:srgbClr val="002060"/>
                </a:solidFill>
                <a:latin typeface="Arial" panose="020B0604020202020204" pitchFamily="34" charset="0"/>
                <a:cs typeface="Arial" panose="020B0604020202020204" pitchFamily="34" charset="0"/>
              </a:rPr>
              <a:t>.</a:t>
            </a:r>
          </a:p>
          <a:p>
            <a:pPr marL="109537" algn="just" rtl="1">
              <a:spcBef>
                <a:spcPts val="400"/>
              </a:spcBef>
              <a:buClr>
                <a:schemeClr val="hlink"/>
              </a:buClr>
              <a:buSzPct val="75000"/>
              <a:defRPr/>
            </a:pPr>
            <a:endParaRPr lang="ar-SA" sz="3600" dirty="0">
              <a:solidFill>
                <a:srgbClr val="002060"/>
              </a:solidFill>
              <a:latin typeface="Arial" panose="020B0604020202020204" pitchFamily="34" charset="0"/>
              <a:cs typeface="Arial" panose="020B0604020202020204" pitchFamily="34" charset="0"/>
            </a:endParaRPr>
          </a:p>
          <a:p>
            <a:pPr marL="566737" indent="-457200" algn="just" rtl="1">
              <a:lnSpc>
                <a:spcPct val="50000"/>
              </a:lnSpc>
              <a:spcBef>
                <a:spcPts val="400"/>
              </a:spcBef>
              <a:buClr>
                <a:schemeClr val="hlink"/>
              </a:buClr>
              <a:buSzPct val="75000"/>
              <a:buFontTx/>
              <a:buChar char="-"/>
              <a:defRPr/>
            </a:pPr>
            <a:endParaRPr lang="ar-SA" sz="2000" b="1" dirty="0">
              <a:solidFill>
                <a:srgbClr val="002060"/>
              </a:solidFill>
              <a:effectLst>
                <a:outerShdw blurRad="38100" dist="38100" dir="2700000" algn="tl">
                  <a:srgbClr val="000000"/>
                </a:outerShdw>
              </a:effectLst>
              <a:latin typeface="Tahoma" pitchFamily="34" charset="0"/>
              <a:cs typeface="PT Bold Heading" pitchFamily="2" charset="-78"/>
            </a:endParaRPr>
          </a:p>
        </p:txBody>
      </p:sp>
    </p:spTree>
    <p:extLst>
      <p:ext uri="{BB962C8B-B14F-4D97-AF65-F5344CB8AC3E}">
        <p14:creationId xmlns:p14="http://schemas.microsoft.com/office/powerpoint/2010/main" val="247064218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487036" y="186219"/>
            <a:ext cx="6338206" cy="646113"/>
          </a:xfrm>
          <a:prstGeom prst="rect">
            <a:avLst/>
          </a:prstGeom>
          <a:solidFill>
            <a:schemeClr val="accent1">
              <a:lumMod val="20000"/>
              <a:lumOff val="80000"/>
            </a:schemeClr>
          </a:solidFill>
          <a:ln w="25400">
            <a:solidFill>
              <a:schemeClr val="tx1"/>
            </a:solidFill>
            <a:miter lim="800000"/>
            <a:headEnd/>
            <a:tailEnd/>
          </a:ln>
          <a:effectLst/>
        </p:spPr>
        <p:txBody>
          <a:bodyPr wrap="square">
            <a:spAutoFit/>
          </a:bodyPr>
          <a:lstStyle/>
          <a:p>
            <a:pPr algn="ctr" rtl="1" eaLnBrk="1" hangingPunct="1">
              <a:defRPr/>
            </a:pPr>
            <a:r>
              <a:rPr lang="ar-SA" sz="3600" dirty="0">
                <a:solidFill>
                  <a:schemeClr val="accent2">
                    <a:lumMod val="50000"/>
                  </a:schemeClr>
                </a:solidFill>
                <a:effectLst>
                  <a:outerShdw blurRad="38100" dist="38100" dir="2700000" algn="tl">
                    <a:srgbClr val="808080"/>
                  </a:outerShdw>
                </a:effectLst>
                <a:latin typeface="Arial" charset="0"/>
                <a:cs typeface="PT Bold Heading" pitchFamily="2" charset="-78"/>
              </a:rPr>
              <a:t>مكافأة وتحفيز مندوبي البيع</a:t>
            </a:r>
            <a:endParaRPr lang="ar-SA" sz="24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sp>
        <p:nvSpPr>
          <p:cNvPr id="4" name="مستطيل 3"/>
          <p:cNvSpPr/>
          <p:nvPr/>
        </p:nvSpPr>
        <p:spPr>
          <a:xfrm>
            <a:off x="515939" y="967086"/>
            <a:ext cx="8280400" cy="5583067"/>
          </a:xfrm>
          <a:prstGeom prst="rect">
            <a:avLst/>
          </a:prstGeom>
          <a:pattFill prst="pct5">
            <a:fgClr>
              <a:schemeClr val="bg2"/>
            </a:fgClr>
            <a:bgClr>
              <a:schemeClr val="bg1"/>
            </a:bgClr>
          </a:pattFill>
          <a:ln w="38100">
            <a:solidFill>
              <a:schemeClr val="accent1">
                <a:lumMod val="50000"/>
              </a:schemeClr>
            </a:solidFill>
          </a:ln>
        </p:spPr>
        <p:txBody>
          <a:bodyPr>
            <a:spAutoFit/>
          </a:bodyPr>
          <a:lstStyle/>
          <a:p>
            <a:pPr marL="109537" algn="just" rtl="1">
              <a:spcBef>
                <a:spcPts val="400"/>
              </a:spcBef>
              <a:buClr>
                <a:schemeClr val="hlink"/>
              </a:buClr>
              <a:buSzPct val="75000"/>
              <a:defRPr/>
            </a:pPr>
            <a:r>
              <a:rPr lang="ar-SA" sz="3600" b="1" dirty="0">
                <a:solidFill>
                  <a:srgbClr val="002060"/>
                </a:solidFill>
                <a:latin typeface="Arial" panose="020B0604020202020204" pitchFamily="34" charset="0"/>
                <a:ea typeface="+mj-ea"/>
                <a:cs typeface="Arial" panose="020B0604020202020204" pitchFamily="34" charset="0"/>
              </a:rPr>
              <a:t>أولا</a:t>
            </a:r>
            <a:r>
              <a:rPr lang="ar-SA" sz="3600" b="1" dirty="0">
                <a:solidFill>
                  <a:srgbClr val="002060"/>
                </a:solidFill>
                <a:latin typeface="Arial" panose="020B0604020202020204" pitchFamily="34" charset="0"/>
                <a:ea typeface="+mj-ea"/>
                <a:cs typeface="Arial" panose="020B0604020202020204" pitchFamily="34" charset="0"/>
              </a:rPr>
              <a:t>: المكافآت والحوافز </a:t>
            </a:r>
            <a:r>
              <a:rPr lang="ar-SA" sz="3600" b="1" dirty="0" smtClean="0">
                <a:solidFill>
                  <a:srgbClr val="002060"/>
                </a:solidFill>
                <a:latin typeface="Arial" panose="020B0604020202020204" pitchFamily="34" charset="0"/>
                <a:ea typeface="+mj-ea"/>
                <a:cs typeface="Arial" panose="020B0604020202020204" pitchFamily="34" charset="0"/>
              </a:rPr>
              <a:t>المالية</a:t>
            </a:r>
          </a:p>
          <a:p>
            <a:pPr marL="109537" algn="just" rtl="1">
              <a:spcBef>
                <a:spcPts val="400"/>
              </a:spcBef>
              <a:buClr>
                <a:schemeClr val="hlink"/>
              </a:buClr>
              <a:buSzPct val="75000"/>
              <a:defRPr/>
            </a:pPr>
            <a:r>
              <a:rPr lang="ar-SA" sz="3000" b="1" dirty="0" smtClean="0">
                <a:solidFill>
                  <a:srgbClr val="002060"/>
                </a:solidFill>
                <a:latin typeface="Arial" panose="020B0604020202020204" pitchFamily="34" charset="0"/>
                <a:ea typeface="+mj-ea"/>
                <a:cs typeface="Arial" panose="020B0604020202020204" pitchFamily="34" charset="0"/>
              </a:rPr>
              <a:t>1- </a:t>
            </a:r>
            <a:r>
              <a:rPr lang="ar-SA" sz="3000" b="1" dirty="0">
                <a:solidFill>
                  <a:srgbClr val="002060"/>
                </a:solidFill>
                <a:latin typeface="Arial" panose="020B0604020202020204" pitchFamily="34" charset="0"/>
                <a:ea typeface="+mj-ea"/>
                <a:cs typeface="Arial" panose="020B0604020202020204" pitchFamily="34" charset="0"/>
              </a:rPr>
              <a:t>طريقة المرتب الثابت: </a:t>
            </a:r>
          </a:p>
          <a:p>
            <a:pPr marL="566737" lvl="2" algn="just" rtl="1">
              <a:spcBef>
                <a:spcPts val="400"/>
              </a:spcBef>
              <a:buClr>
                <a:schemeClr val="hlink"/>
              </a:buClr>
              <a:buSzPct val="75000"/>
              <a:defRPr/>
            </a:pPr>
            <a:r>
              <a:rPr lang="ar-SA" sz="3200" dirty="0" smtClean="0">
                <a:solidFill>
                  <a:srgbClr val="002060"/>
                </a:solidFill>
                <a:latin typeface="Simplified Arabic" panose="02020603050405020304" pitchFamily="18" charset="-78"/>
                <a:cs typeface="Simplified Arabic" panose="02020603050405020304" pitchFamily="18" charset="-78"/>
              </a:rPr>
              <a:t>حصول </a:t>
            </a:r>
            <a:r>
              <a:rPr lang="ar-SA" sz="3200" dirty="0">
                <a:solidFill>
                  <a:srgbClr val="002060"/>
                </a:solidFill>
                <a:latin typeface="Simplified Arabic" panose="02020603050405020304" pitchFamily="18" charset="-78"/>
                <a:cs typeface="Simplified Arabic" panose="02020603050405020304" pitchFamily="18" charset="-78"/>
              </a:rPr>
              <a:t>المندوب على مبالغ محددة في نهاية كل شهر بغض النظر عن كيفية </a:t>
            </a:r>
            <a:r>
              <a:rPr lang="ar-SA" sz="3200" dirty="0" smtClean="0">
                <a:solidFill>
                  <a:srgbClr val="002060"/>
                </a:solidFill>
                <a:latin typeface="Simplified Arabic" panose="02020603050405020304" pitchFamily="18" charset="-78"/>
                <a:cs typeface="Simplified Arabic" panose="02020603050405020304" pitchFamily="18" charset="-78"/>
              </a:rPr>
              <a:t>أو قيمة </a:t>
            </a:r>
            <a:r>
              <a:rPr lang="ar-SA" sz="3200" dirty="0">
                <a:solidFill>
                  <a:srgbClr val="002060"/>
                </a:solidFill>
                <a:latin typeface="Simplified Arabic" panose="02020603050405020304" pitchFamily="18" charset="-78"/>
                <a:cs typeface="Simplified Arabic" panose="02020603050405020304" pitchFamily="18" charset="-78"/>
              </a:rPr>
              <a:t>ما حققه من </a:t>
            </a:r>
            <a:r>
              <a:rPr lang="ar-SA" sz="3200" dirty="0" smtClean="0">
                <a:solidFill>
                  <a:srgbClr val="002060"/>
                </a:solidFill>
                <a:latin typeface="Simplified Arabic" panose="02020603050405020304" pitchFamily="18" charset="-78"/>
                <a:cs typeface="Simplified Arabic" panose="02020603050405020304" pitchFamily="18" charset="-78"/>
              </a:rPr>
              <a:t>مبيعات.</a:t>
            </a:r>
          </a:p>
          <a:p>
            <a:pPr marL="109537" lvl="1" algn="just" rtl="1">
              <a:spcBef>
                <a:spcPts val="400"/>
              </a:spcBef>
              <a:buClr>
                <a:schemeClr val="hlink"/>
              </a:buClr>
              <a:buSzPct val="75000"/>
              <a:defRPr/>
            </a:pPr>
            <a:r>
              <a:rPr lang="ar-SA" sz="28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استخداماتها</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مندوبي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 المبتدئين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p>
          <a:p>
            <a:pPr marL="565150" lvl="1"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مندوبي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 الذي يعملون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في مؤسسات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تتعامل في سلع صعبة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التسويق</a:t>
            </a:r>
          </a:p>
          <a:p>
            <a:pPr marL="565150" lvl="1"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مندوبي البيع الذين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تقتصر مهامهم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على تلقى طلبات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العملاء</a:t>
            </a:r>
          </a:p>
          <a:p>
            <a:pPr marL="565150" lvl="1"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مندوبي البيع بالشركات التي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السلع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بشكل موسمي.</a:t>
            </a:r>
          </a:p>
          <a:p>
            <a:pPr marL="565150" lvl="1" algn="just" rtl="1">
              <a:lnSpc>
                <a:spcPct val="30000"/>
              </a:lnSpc>
              <a:spcBef>
                <a:spcPts val="400"/>
              </a:spcBef>
              <a:buClr>
                <a:schemeClr val="hlink"/>
              </a:buClr>
              <a:buSzPct val="75000"/>
              <a:defRPr/>
            </a:pPr>
            <a:endParaRPr lang="ar-SA" b="1" dirty="0">
              <a:solidFill>
                <a:srgbClr val="002060"/>
              </a:solidFill>
              <a:effectLst>
                <a:outerShdw blurRad="38100" dist="38100" dir="2700000" algn="tl">
                  <a:srgbClr val="000000"/>
                </a:outerShdw>
              </a:effectLst>
              <a:latin typeface="Tahoma" pitchFamily="34" charset="0"/>
              <a:cs typeface="PT Bold Heading" pitchFamily="2" charset="-78"/>
            </a:endParaRPr>
          </a:p>
          <a:p>
            <a:pPr marL="107950" algn="just" rtl="1">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مزاياها</a:t>
            </a:r>
            <a:r>
              <a:rPr lang="ar-SA" b="1" dirty="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سهولة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إدارتها – تحقيق الأمان لمندبي البيع وضمان ولائهم وإخلاصهم في العمل</a:t>
            </a:r>
          </a:p>
          <a:p>
            <a:pPr marL="565150" lvl="1" algn="just" rtl="1">
              <a:lnSpc>
                <a:spcPct val="30000"/>
              </a:lnSpc>
              <a:spcBef>
                <a:spcPts val="400"/>
              </a:spcBef>
              <a:buClr>
                <a:schemeClr val="hlink"/>
              </a:buClr>
              <a:buSzPct val="75000"/>
              <a:defRPr/>
            </a:pPr>
            <a:endParaRPr lang="ar-SA" b="1" dirty="0">
              <a:solidFill>
                <a:srgbClr val="002060"/>
              </a:solidFill>
              <a:effectLst>
                <a:outerShdw blurRad="38100" dist="38100" dir="2700000" algn="tl">
                  <a:srgbClr val="000000"/>
                </a:outerShdw>
              </a:effectLst>
              <a:latin typeface="Tahoma" pitchFamily="34" charset="0"/>
              <a:cs typeface="PT Bold Heading" pitchFamily="2" charset="-78"/>
            </a:endParaRPr>
          </a:p>
          <a:p>
            <a:pPr marL="107950" algn="just" rtl="1">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عيوبها</a:t>
            </a:r>
            <a:r>
              <a:rPr lang="ar-SA" b="1" dirty="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Tahoma" pitchFamily="34" charset="0"/>
                <a:cs typeface="PT Bold Heading" pitchFamily="2" charset="-78"/>
              </a:rPr>
              <a:t>	-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لا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تحفز مندوبي البيع على زيادة مجهوداتهم البيعية </a:t>
            </a:r>
            <a:endPar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تتطلب إشرافا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مكثفاً من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مدير المبيعات على أنشطة البيع </a:t>
            </a:r>
            <a:endPar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ثبات تكاليف البيع الشخصي عند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انخفاض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المبيعات.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88" y="1032097"/>
            <a:ext cx="1762989" cy="105925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24344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487036" y="186219"/>
            <a:ext cx="6338206" cy="584775"/>
          </a:xfrm>
          <a:prstGeom prst="rect">
            <a:avLst/>
          </a:prstGeom>
          <a:solidFill>
            <a:schemeClr val="accent1">
              <a:lumMod val="20000"/>
              <a:lumOff val="80000"/>
            </a:schemeClr>
          </a:solidFill>
          <a:ln w="25400">
            <a:solidFill>
              <a:schemeClr val="tx1"/>
            </a:solidFill>
            <a:miter lim="800000"/>
            <a:headEnd/>
            <a:tailEnd/>
          </a:ln>
          <a:effectLst/>
        </p:spPr>
        <p:txBody>
          <a:bodyPr wrap="square">
            <a:spAutoFit/>
          </a:bodyPr>
          <a:lstStyle/>
          <a:p>
            <a:pPr algn="ctr" rtl="1" eaLnBrk="1" hangingPunct="1">
              <a:defRPr/>
            </a:pPr>
            <a:r>
              <a:rPr lang="ar-SA" sz="3200" dirty="0">
                <a:solidFill>
                  <a:schemeClr val="accent2">
                    <a:lumMod val="50000"/>
                  </a:schemeClr>
                </a:solidFill>
                <a:effectLst>
                  <a:outerShdw blurRad="38100" dist="38100" dir="2700000" algn="tl">
                    <a:srgbClr val="808080"/>
                  </a:outerShdw>
                </a:effectLst>
                <a:latin typeface="Arial" charset="0"/>
                <a:cs typeface="PT Bold Heading" pitchFamily="2" charset="-78"/>
              </a:rPr>
              <a:t>مكافأة وتحفيز مندوبي البيع</a:t>
            </a:r>
            <a:endParaRPr lang="ar-SA" sz="20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sp>
        <p:nvSpPr>
          <p:cNvPr id="4" name="مستطيل 3"/>
          <p:cNvSpPr/>
          <p:nvPr/>
        </p:nvSpPr>
        <p:spPr>
          <a:xfrm>
            <a:off x="371083" y="867498"/>
            <a:ext cx="8280400" cy="5760038"/>
          </a:xfrm>
          <a:prstGeom prst="rect">
            <a:avLst/>
          </a:prstGeom>
          <a:pattFill prst="pct5">
            <a:fgClr>
              <a:schemeClr val="bg2"/>
            </a:fgClr>
            <a:bgClr>
              <a:schemeClr val="bg1"/>
            </a:bgClr>
          </a:pattFill>
          <a:ln w="38100">
            <a:solidFill>
              <a:schemeClr val="accent1">
                <a:lumMod val="50000"/>
              </a:schemeClr>
            </a:solidFill>
          </a:ln>
        </p:spPr>
        <p:txBody>
          <a:bodyPr>
            <a:spAutoFit/>
          </a:bodyPr>
          <a:lstStyle/>
          <a:p>
            <a:pPr marL="109537" algn="just" rtl="1">
              <a:spcBef>
                <a:spcPts val="400"/>
              </a:spcBef>
              <a:buClr>
                <a:schemeClr val="hlink"/>
              </a:buClr>
              <a:buSzPct val="75000"/>
              <a:defRPr/>
            </a:pPr>
            <a:r>
              <a:rPr lang="ar-SA" sz="3200" b="1" dirty="0">
                <a:solidFill>
                  <a:srgbClr val="002060"/>
                </a:solidFill>
                <a:latin typeface="Arial" panose="020B0604020202020204" pitchFamily="34" charset="0"/>
                <a:ea typeface="+mj-ea"/>
                <a:cs typeface="Arial" panose="020B0604020202020204" pitchFamily="34" charset="0"/>
              </a:rPr>
              <a:t>أولا</a:t>
            </a:r>
            <a:r>
              <a:rPr lang="ar-SA" sz="3200" b="1" dirty="0">
                <a:solidFill>
                  <a:srgbClr val="002060"/>
                </a:solidFill>
                <a:latin typeface="Arial" panose="020B0604020202020204" pitchFamily="34" charset="0"/>
                <a:ea typeface="+mj-ea"/>
                <a:cs typeface="Arial" panose="020B0604020202020204" pitchFamily="34" charset="0"/>
              </a:rPr>
              <a:t>: المكافآت والحوافز </a:t>
            </a:r>
            <a:r>
              <a:rPr lang="ar-SA" sz="3200" b="1" dirty="0" smtClean="0">
                <a:solidFill>
                  <a:srgbClr val="002060"/>
                </a:solidFill>
                <a:latin typeface="Arial" panose="020B0604020202020204" pitchFamily="34" charset="0"/>
                <a:ea typeface="+mj-ea"/>
                <a:cs typeface="Arial" panose="020B0604020202020204" pitchFamily="34" charset="0"/>
              </a:rPr>
              <a:t>المالية</a:t>
            </a:r>
          </a:p>
          <a:p>
            <a:pPr marL="109537" algn="just" rtl="1">
              <a:spcBef>
                <a:spcPts val="400"/>
              </a:spcBef>
              <a:buClr>
                <a:schemeClr val="hlink"/>
              </a:buClr>
              <a:buSzPct val="75000"/>
              <a:defRPr/>
            </a:pPr>
            <a:r>
              <a:rPr lang="ar-SA" sz="3000" b="1" dirty="0">
                <a:solidFill>
                  <a:srgbClr val="002060"/>
                </a:solidFill>
                <a:latin typeface="Arial" panose="020B0604020202020204" pitchFamily="34" charset="0"/>
                <a:ea typeface="+mj-ea"/>
                <a:cs typeface="Arial" panose="020B0604020202020204" pitchFamily="34" charset="0"/>
              </a:rPr>
              <a:t>2- طريقة العمولة: </a:t>
            </a:r>
          </a:p>
          <a:p>
            <a:pPr marL="566737" lvl="2" algn="just" rtl="1">
              <a:spcBef>
                <a:spcPts val="400"/>
              </a:spcBef>
              <a:buClr>
                <a:schemeClr val="hlink"/>
              </a:buClr>
              <a:buSzPct val="75000"/>
              <a:defRPr/>
            </a:pPr>
            <a:r>
              <a:rPr lang="ar-SA" sz="2800" dirty="0">
                <a:solidFill>
                  <a:srgbClr val="002060"/>
                </a:solidFill>
                <a:latin typeface="Simplified Arabic" panose="02020603050405020304" pitchFamily="18" charset="-78"/>
                <a:cs typeface="Simplified Arabic" panose="02020603050405020304" pitchFamily="18" charset="-78"/>
              </a:rPr>
              <a:t>حصول المندوب على مرتب يحسب كنسبة مئوية ثابته أو تصاعدية من </a:t>
            </a:r>
            <a:r>
              <a:rPr lang="ar-SA" sz="2800" dirty="0" smtClean="0">
                <a:solidFill>
                  <a:srgbClr val="002060"/>
                </a:solidFill>
                <a:latin typeface="Simplified Arabic" panose="02020603050405020304" pitchFamily="18" charset="-78"/>
                <a:cs typeface="Simplified Arabic" panose="02020603050405020304" pitchFamily="18" charset="-78"/>
              </a:rPr>
              <a:t>قيمة المبيعات </a:t>
            </a:r>
            <a:r>
              <a:rPr lang="ar-SA" sz="2800" dirty="0">
                <a:solidFill>
                  <a:srgbClr val="002060"/>
                </a:solidFill>
                <a:latin typeface="Simplified Arabic" panose="02020603050405020304" pitchFamily="18" charset="-78"/>
                <a:cs typeface="Simplified Arabic" panose="02020603050405020304" pitchFamily="18" charset="-78"/>
              </a:rPr>
              <a:t>التي يحققها.</a:t>
            </a:r>
          </a:p>
          <a:p>
            <a:pPr marL="107950" algn="just" rtl="1">
              <a:spcBef>
                <a:spcPts val="400"/>
              </a:spcBef>
              <a:buClr>
                <a:schemeClr val="hlink"/>
              </a:buClr>
              <a:buSzPct val="75000"/>
              <a:defRPr/>
            </a:pPr>
            <a:r>
              <a:rPr lang="ar-SA" sz="28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استخداماتها</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مندوبي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 القدامى الذين لديهم خبرة في عمليات البيع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الشخصي </a:t>
            </a:r>
          </a:p>
          <a:p>
            <a:pPr marL="107950"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مندوبي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 الذي يعملون في مؤسسات تتعامل في سلع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مطلوبة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في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السوق</a:t>
            </a:r>
          </a:p>
          <a:p>
            <a:pPr marL="107950"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مندوبي البيع الذين يبحثون عن العملاء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صفقات </a:t>
            </a:r>
            <a:r>
              <a:rPr lang="ar-SA" b="1" dirty="0" err="1">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بيعية</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معهم</a:t>
            </a:r>
          </a:p>
          <a:p>
            <a:pPr marL="107950"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مندوبي البيعات الذين يعملون في شركات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سلع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ذات طلب دائم وغير موسمي.</a:t>
            </a:r>
          </a:p>
          <a:p>
            <a:pPr marL="565150" lvl="1" algn="just" rtl="1">
              <a:lnSpc>
                <a:spcPct val="30000"/>
              </a:lnSpc>
              <a:spcBef>
                <a:spcPts val="400"/>
              </a:spcBef>
              <a:buClr>
                <a:schemeClr val="hlink"/>
              </a:buClr>
              <a:buSzPct val="75000"/>
              <a:defRPr/>
            </a:pPr>
            <a:endParaRPr lang="ar-SA" sz="100" b="1" dirty="0">
              <a:solidFill>
                <a:srgbClr val="002060"/>
              </a:solidFill>
              <a:effectLst>
                <a:outerShdw blurRad="38100" dist="38100" dir="2700000" algn="tl">
                  <a:srgbClr val="000000"/>
                </a:outerShdw>
              </a:effectLst>
              <a:latin typeface="Tahoma" pitchFamily="34" charset="0"/>
              <a:cs typeface="PT Bold Heading" pitchFamily="2" charset="-78"/>
            </a:endParaRPr>
          </a:p>
          <a:p>
            <a:pPr marL="107950" lvl="1" algn="just" rtl="1">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مزاياها</a:t>
            </a:r>
            <a:r>
              <a:rPr lang="ar-SA" b="1" dirty="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تحفيز مندوبي البيع على بذل أقصى جهد ممكن – ارتباط تكاليف المبيعات بالدخل من 		المبيعات، وبالتالي تقل تكاليف المبيعات في فترات الكساد.</a:t>
            </a:r>
            <a:endPar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lvl="1" algn="just" rtl="1">
              <a:spcBef>
                <a:spcPts val="400"/>
              </a:spcBef>
              <a:buClr>
                <a:schemeClr val="hlink"/>
              </a:buClr>
              <a:buSzPct val="75000"/>
              <a:defRPr/>
            </a:pPr>
            <a:r>
              <a:rPr lang="ar-SA" sz="28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عيوبها</a:t>
            </a:r>
            <a:r>
              <a:rPr lang="ar-SA" b="1" dirty="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صعوبة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التنبؤ بتكاليف البيع </a:t>
            </a:r>
            <a:endPar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lvl="1"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افتقارها للأمان لمندوبي البيع ومن ثم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ولائهم للشركة </a:t>
            </a:r>
          </a:p>
          <a:p>
            <a:pPr marL="107950" lvl="1"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عدم اهتمام مندوبي البيع بصغار العملاء </a:t>
            </a:r>
            <a:endPar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lvl="1" algn="just" rtl="1">
              <a:spcBef>
                <a:spcPts val="400"/>
              </a:spcBef>
              <a:buClr>
                <a:schemeClr val="hlink"/>
              </a:buClr>
              <a:buSzPct val="75000"/>
              <a:defRPr/>
            </a:pP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ضعف سيطرة ورقابة </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مدير </a:t>
            </a:r>
            <a:r>
              <a:rPr lang="ar-SA"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 على ممارسات وأنشطة مندوبي البيع.</a:t>
            </a:r>
          </a:p>
        </p:txBody>
      </p:sp>
    </p:spTree>
    <p:extLst>
      <p:ext uri="{BB962C8B-B14F-4D97-AF65-F5344CB8AC3E}">
        <p14:creationId xmlns:p14="http://schemas.microsoft.com/office/powerpoint/2010/main" val="162434238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487036" y="186219"/>
            <a:ext cx="6338206" cy="646113"/>
          </a:xfrm>
          <a:prstGeom prst="rect">
            <a:avLst/>
          </a:prstGeom>
          <a:solidFill>
            <a:schemeClr val="accent1">
              <a:lumMod val="20000"/>
              <a:lumOff val="80000"/>
            </a:schemeClr>
          </a:solidFill>
          <a:ln w="25400">
            <a:solidFill>
              <a:schemeClr val="tx1"/>
            </a:solidFill>
            <a:miter lim="800000"/>
            <a:headEnd/>
            <a:tailEnd/>
          </a:ln>
          <a:effectLst/>
        </p:spPr>
        <p:txBody>
          <a:bodyPr wrap="square">
            <a:spAutoFit/>
          </a:bodyPr>
          <a:lstStyle/>
          <a:p>
            <a:pPr algn="ctr" rtl="1" eaLnBrk="1" hangingPunct="1">
              <a:defRPr/>
            </a:pPr>
            <a:r>
              <a:rPr lang="ar-SA" sz="3600" dirty="0">
                <a:solidFill>
                  <a:schemeClr val="accent2">
                    <a:lumMod val="50000"/>
                  </a:schemeClr>
                </a:solidFill>
                <a:effectLst>
                  <a:outerShdw blurRad="38100" dist="38100" dir="2700000" algn="tl">
                    <a:srgbClr val="808080"/>
                  </a:outerShdw>
                </a:effectLst>
                <a:latin typeface="Arial" charset="0"/>
                <a:cs typeface="PT Bold Heading" pitchFamily="2" charset="-78"/>
              </a:rPr>
              <a:t>مكافأة وتحفيز مندوبي البيع</a:t>
            </a:r>
            <a:endParaRPr lang="ar-SA" sz="24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sp>
        <p:nvSpPr>
          <p:cNvPr id="4" name="مستطيل 3"/>
          <p:cNvSpPr/>
          <p:nvPr/>
        </p:nvSpPr>
        <p:spPr>
          <a:xfrm>
            <a:off x="515939" y="967086"/>
            <a:ext cx="8280400" cy="4463786"/>
          </a:xfrm>
          <a:prstGeom prst="rect">
            <a:avLst/>
          </a:prstGeom>
          <a:pattFill prst="pct5">
            <a:fgClr>
              <a:schemeClr val="bg2"/>
            </a:fgClr>
            <a:bgClr>
              <a:schemeClr val="bg1"/>
            </a:bgClr>
          </a:pattFill>
          <a:ln w="38100">
            <a:solidFill>
              <a:schemeClr val="accent1">
                <a:lumMod val="50000"/>
              </a:schemeClr>
            </a:solidFill>
          </a:ln>
        </p:spPr>
        <p:txBody>
          <a:bodyPr>
            <a:spAutoFit/>
          </a:bodyPr>
          <a:lstStyle/>
          <a:p>
            <a:pPr marL="109537" algn="just" rtl="1">
              <a:spcBef>
                <a:spcPts val="400"/>
              </a:spcBef>
              <a:buClr>
                <a:schemeClr val="hlink"/>
              </a:buClr>
              <a:buSzPct val="75000"/>
              <a:defRPr/>
            </a:pPr>
            <a:r>
              <a:rPr lang="ar-SA" sz="3200" b="1" dirty="0">
                <a:solidFill>
                  <a:srgbClr val="002060"/>
                </a:solidFill>
                <a:latin typeface="Arial" panose="020B0604020202020204" pitchFamily="34" charset="0"/>
                <a:ea typeface="+mj-ea"/>
                <a:cs typeface="Arial" panose="020B0604020202020204" pitchFamily="34" charset="0"/>
              </a:rPr>
              <a:t>أولا</a:t>
            </a:r>
            <a:r>
              <a:rPr lang="ar-SA" sz="3200" b="1" dirty="0">
                <a:solidFill>
                  <a:srgbClr val="002060"/>
                </a:solidFill>
                <a:latin typeface="Arial" panose="020B0604020202020204" pitchFamily="34" charset="0"/>
                <a:ea typeface="+mj-ea"/>
                <a:cs typeface="Arial" panose="020B0604020202020204" pitchFamily="34" charset="0"/>
              </a:rPr>
              <a:t>: المكافآت والحوافز </a:t>
            </a:r>
            <a:r>
              <a:rPr lang="ar-SA" sz="3200" b="1" dirty="0" smtClean="0">
                <a:solidFill>
                  <a:srgbClr val="002060"/>
                </a:solidFill>
                <a:latin typeface="Arial" panose="020B0604020202020204" pitchFamily="34" charset="0"/>
                <a:ea typeface="+mj-ea"/>
                <a:cs typeface="Arial" panose="020B0604020202020204" pitchFamily="34" charset="0"/>
              </a:rPr>
              <a:t>المالية</a:t>
            </a:r>
          </a:p>
          <a:p>
            <a:pPr marL="109537" algn="just" rtl="1">
              <a:spcBef>
                <a:spcPts val="400"/>
              </a:spcBef>
              <a:buClr>
                <a:schemeClr val="hlink"/>
              </a:buClr>
              <a:buSzPct val="75000"/>
              <a:defRPr/>
            </a:pPr>
            <a:r>
              <a:rPr lang="ar-SA" sz="2800" b="1" dirty="0">
                <a:solidFill>
                  <a:srgbClr val="002060"/>
                </a:solidFill>
                <a:latin typeface="Arial" panose="020B0604020202020204" pitchFamily="34" charset="0"/>
                <a:ea typeface="+mj-ea"/>
                <a:cs typeface="Arial" panose="020B0604020202020204" pitchFamily="34" charset="0"/>
              </a:rPr>
              <a:t>3- طريقة المرتب الثابت + عمولة: </a:t>
            </a:r>
          </a:p>
          <a:p>
            <a:pPr marL="566737" lvl="2" algn="just" rtl="1">
              <a:spcBef>
                <a:spcPts val="400"/>
              </a:spcBef>
              <a:buClr>
                <a:schemeClr val="hlink"/>
              </a:buClr>
              <a:buSzPct val="75000"/>
              <a:defRPr/>
            </a:pPr>
            <a:r>
              <a:rPr lang="ar-SA" sz="3200" dirty="0">
                <a:solidFill>
                  <a:srgbClr val="002060"/>
                </a:solidFill>
                <a:latin typeface="Simplified Arabic" panose="02020603050405020304" pitchFamily="18" charset="-78"/>
                <a:cs typeface="Simplified Arabic" panose="02020603050405020304" pitchFamily="18" charset="-78"/>
              </a:rPr>
              <a:t>يعطي </a:t>
            </a:r>
            <a:r>
              <a:rPr lang="ar-SA" sz="3200" dirty="0">
                <a:solidFill>
                  <a:srgbClr val="002060"/>
                </a:solidFill>
                <a:latin typeface="Simplified Arabic" panose="02020603050405020304" pitchFamily="18" charset="-78"/>
                <a:cs typeface="Simplified Arabic" panose="02020603050405020304" pitchFamily="18" charset="-78"/>
              </a:rPr>
              <a:t>مندوب البيع مرتب ثابت يؤمن له احتياجاته الأساسية + عمولة على </a:t>
            </a:r>
            <a:r>
              <a:rPr lang="ar-SA" sz="3200" dirty="0">
                <a:solidFill>
                  <a:srgbClr val="002060"/>
                </a:solidFill>
                <a:latin typeface="Simplified Arabic" panose="02020603050405020304" pitchFamily="18" charset="-78"/>
                <a:cs typeface="Simplified Arabic" panose="02020603050405020304" pitchFamily="18" charset="-78"/>
              </a:rPr>
              <a:t>قيمة </a:t>
            </a:r>
            <a:r>
              <a:rPr lang="ar-SA" sz="3200" dirty="0">
                <a:solidFill>
                  <a:srgbClr val="002060"/>
                </a:solidFill>
                <a:latin typeface="Simplified Arabic" panose="02020603050405020304" pitchFamily="18" charset="-78"/>
                <a:cs typeface="Simplified Arabic" panose="02020603050405020304" pitchFamily="18" charset="-78"/>
              </a:rPr>
              <a:t>المبيعات التي يحققها.</a:t>
            </a:r>
          </a:p>
          <a:p>
            <a:pPr marL="107950" algn="just" rtl="1">
              <a:spcBef>
                <a:spcPts val="400"/>
              </a:spcBef>
              <a:buClr>
                <a:schemeClr val="hlink"/>
              </a:buClr>
              <a:buSzPct val="75000"/>
              <a:defRPr/>
            </a:pPr>
            <a:r>
              <a:rPr lang="ar-SA" sz="28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استخداماتها</a:t>
            </a:r>
            <a:r>
              <a:rPr lang="ar-SA"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مندوبي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 متوسطي الخبرة البيعية </a:t>
            </a:r>
            <a:endPar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algn="just" rtl="1">
              <a:spcBef>
                <a:spcPts val="400"/>
              </a:spcBef>
              <a:buClr>
                <a:schemeClr val="hlink"/>
              </a:buClr>
              <a:buSzPct val="75000"/>
              <a:defRPr/>
            </a:pP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الذين يعملون في شركات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لا يؤمن الطلب على منتجاتها عمولة </a:t>
            </a:r>
            <a:r>
              <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مناسبة.</a:t>
            </a:r>
            <a:endPar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algn="just" rtl="1">
              <a:spcBef>
                <a:spcPts val="400"/>
              </a:spcBef>
              <a:buClr>
                <a:schemeClr val="hlink"/>
              </a:buClr>
              <a:buSzPct val="75000"/>
              <a:defRPr/>
            </a:pPr>
            <a:r>
              <a:rPr lang="ar-SA" sz="2800" b="1" dirty="0" smtClean="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مزاياها</a:t>
            </a:r>
            <a:r>
              <a:rPr lang="ar-SA" b="1" dirty="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Tahoma" pitchFamily="34" charset="0"/>
                <a:cs typeface="PT Bold Heading" pitchFamily="2" charset="-78"/>
              </a:rPr>
              <a:t>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تمنح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الحد الأدنى من الأمان لمندوب البيع </a:t>
            </a:r>
            <a:endPar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endParaRPr>
          </a:p>
          <a:p>
            <a:pPr marL="107950" algn="just" rtl="1">
              <a:spcBef>
                <a:spcPts val="400"/>
              </a:spcBef>
              <a:buClr>
                <a:schemeClr val="hlink"/>
              </a:buClr>
              <a:buSzPct val="75000"/>
              <a:defRPr/>
            </a:pP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a:t>
            </a:r>
            <a:r>
              <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	–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تحفز مندوبي البيع على زيادة </a:t>
            </a:r>
            <a:r>
              <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مجهوداتهم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البيعية.</a:t>
            </a:r>
          </a:p>
          <a:p>
            <a:pPr marL="565150" lvl="1" algn="just" rtl="1">
              <a:lnSpc>
                <a:spcPct val="30000"/>
              </a:lnSpc>
              <a:spcBef>
                <a:spcPts val="400"/>
              </a:spcBef>
              <a:buClr>
                <a:schemeClr val="hlink"/>
              </a:buClr>
              <a:buSzPct val="75000"/>
              <a:defRPr/>
            </a:pPr>
            <a:endParaRPr lang="ar-SA" b="1" dirty="0">
              <a:solidFill>
                <a:srgbClr val="002060"/>
              </a:solidFill>
              <a:effectLst>
                <a:outerShdw blurRad="38100" dist="38100" dir="2700000" algn="tl">
                  <a:srgbClr val="000000"/>
                </a:outerShdw>
              </a:effectLst>
              <a:latin typeface="Tahoma" pitchFamily="34" charset="0"/>
              <a:cs typeface="PT Bold Heading" pitchFamily="2" charset="-78"/>
            </a:endParaRPr>
          </a:p>
          <a:p>
            <a:pPr marL="107950" algn="just" rtl="1">
              <a:spcBef>
                <a:spcPts val="400"/>
              </a:spcBef>
              <a:buClr>
                <a:schemeClr val="hlink"/>
              </a:buClr>
              <a:buSzPct val="75000"/>
              <a:defRPr/>
            </a:pPr>
            <a:r>
              <a:rPr lang="ar-SA" sz="2800" b="1" dirty="0">
                <a:solidFill>
                  <a:schemeClr val="accent2">
                    <a:lumMod val="50000"/>
                  </a:schemeClr>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عيوبها</a:t>
            </a:r>
            <a:r>
              <a:rPr lang="ar-SA" b="1" dirty="0">
                <a:solidFill>
                  <a:srgbClr val="002060"/>
                </a:solidFill>
                <a:effectLst>
                  <a:outerShdw blurRad="38100" dist="38100" dir="2700000" algn="tl">
                    <a:srgbClr val="000000"/>
                  </a:outerShdw>
                </a:effectLst>
                <a:latin typeface="Tahoma" pitchFamily="34" charset="0"/>
                <a:cs typeface="PT Bold Heading" pitchFamily="2" charset="-78"/>
              </a:rPr>
              <a:t>: </a:t>
            </a:r>
            <a:r>
              <a:rPr lang="ar-SA" b="1" dirty="0" smtClean="0">
                <a:solidFill>
                  <a:srgbClr val="002060"/>
                </a:solidFill>
                <a:effectLst>
                  <a:outerShdw blurRad="38100" dist="38100" dir="2700000" algn="tl">
                    <a:srgbClr val="000000"/>
                  </a:outerShdw>
                </a:effectLst>
                <a:latin typeface="Tahoma" pitchFamily="34" charset="0"/>
                <a:cs typeface="PT Bold Heading" pitchFamily="2" charset="-78"/>
              </a:rPr>
              <a:t>	</a:t>
            </a:r>
            <a:r>
              <a:rPr lang="ar-SA" sz="2000" b="1" dirty="0" smtClean="0">
                <a:solidFill>
                  <a:srgbClr val="002060"/>
                </a:solidFill>
                <a:effectLst>
                  <a:outerShdw blurRad="38100" dist="38100" dir="2700000" algn="tl">
                    <a:srgbClr val="000000"/>
                  </a:outerShdw>
                </a:effectLst>
                <a:latin typeface="Tahoma" pitchFamily="34" charset="0"/>
                <a:cs typeface="PT Bold Heading" pitchFamily="2" charset="-78"/>
              </a:rPr>
              <a:t>- </a:t>
            </a:r>
            <a:r>
              <a:rPr lang="ar-SA" sz="2000" b="1" dirty="0" smtClean="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صعوبة </a:t>
            </a:r>
            <a:r>
              <a:rPr lang="ar-SA" sz="2000" b="1" dirty="0">
                <a:solidFill>
                  <a:srgbClr val="002060"/>
                </a:solidFill>
                <a:effectLst>
                  <a:outerShdw blurRad="38100" dist="38100" dir="2700000" algn="tl">
                    <a:srgbClr val="000000"/>
                  </a:outerShdw>
                </a:effectLst>
                <a:latin typeface="Simplified Arabic" panose="02020603050405020304" pitchFamily="18" charset="-78"/>
                <a:cs typeface="Simplified Arabic" panose="02020603050405020304" pitchFamily="18" charset="-78"/>
              </a:rPr>
              <a:t>التنبؤ بتكاليف البيع لارتباطها بقيمة المبيعات.</a:t>
            </a:r>
          </a:p>
        </p:txBody>
      </p:sp>
    </p:spTree>
    <p:extLst>
      <p:ext uri="{BB962C8B-B14F-4D97-AF65-F5344CB8AC3E}">
        <p14:creationId xmlns:p14="http://schemas.microsoft.com/office/powerpoint/2010/main" val="25727798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4"/>
          <p:cNvGraphicFramePr>
            <a:graphicFrameLocks noGrp="1"/>
          </p:cNvGraphicFramePr>
          <p:nvPr>
            <p:ph idx="1"/>
            <p:extLst>
              <p:ext uri="{D42A27DB-BD31-4B8C-83A1-F6EECF244321}">
                <p14:modId xmlns:p14="http://schemas.microsoft.com/office/powerpoint/2010/main" val="3879959125"/>
              </p:ext>
            </p:extLst>
          </p:nvPr>
        </p:nvGraphicFramePr>
        <p:xfrm>
          <a:off x="656091" y="1055914"/>
          <a:ext cx="8352107" cy="511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061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1487036" y="186219"/>
            <a:ext cx="6338206" cy="646113"/>
          </a:xfrm>
          <a:prstGeom prst="rect">
            <a:avLst/>
          </a:prstGeom>
          <a:solidFill>
            <a:schemeClr val="accent1">
              <a:lumMod val="20000"/>
              <a:lumOff val="80000"/>
            </a:schemeClr>
          </a:solidFill>
          <a:ln w="25400">
            <a:solidFill>
              <a:schemeClr val="tx1"/>
            </a:solidFill>
            <a:miter lim="800000"/>
            <a:headEnd/>
            <a:tailEnd/>
          </a:ln>
          <a:effectLst/>
        </p:spPr>
        <p:txBody>
          <a:bodyPr wrap="square">
            <a:spAutoFit/>
          </a:bodyPr>
          <a:lstStyle/>
          <a:p>
            <a:pPr algn="ctr" rtl="1" eaLnBrk="1" hangingPunct="1">
              <a:defRPr/>
            </a:pPr>
            <a:r>
              <a:rPr lang="ar-SA" sz="3600" dirty="0">
                <a:solidFill>
                  <a:schemeClr val="accent2">
                    <a:lumMod val="50000"/>
                  </a:schemeClr>
                </a:solidFill>
                <a:effectLst>
                  <a:outerShdw blurRad="38100" dist="38100" dir="2700000" algn="tl">
                    <a:srgbClr val="808080"/>
                  </a:outerShdw>
                </a:effectLst>
                <a:latin typeface="Arial" charset="0"/>
                <a:cs typeface="PT Bold Heading" pitchFamily="2" charset="-78"/>
              </a:rPr>
              <a:t>مكافأة وتحفيز مندوبي البيع</a:t>
            </a:r>
            <a:endParaRPr lang="ar-SA" sz="2400" dirty="0">
              <a:solidFill>
                <a:schemeClr val="accent2">
                  <a:lumMod val="50000"/>
                </a:schemeClr>
              </a:solidFill>
              <a:effectLst>
                <a:outerShdw blurRad="38100" dist="38100" dir="2700000" algn="tl">
                  <a:srgbClr val="808080"/>
                </a:outerShdw>
              </a:effectLst>
              <a:latin typeface="Arial" charset="0"/>
              <a:cs typeface="PT Bold Heading" pitchFamily="2" charset="-78"/>
            </a:endParaRPr>
          </a:p>
        </p:txBody>
      </p:sp>
      <p:sp>
        <p:nvSpPr>
          <p:cNvPr id="4" name="مستطيل 3"/>
          <p:cNvSpPr/>
          <p:nvPr/>
        </p:nvSpPr>
        <p:spPr>
          <a:xfrm>
            <a:off x="515939" y="967086"/>
            <a:ext cx="8280400" cy="5316327"/>
          </a:xfrm>
          <a:prstGeom prst="rect">
            <a:avLst/>
          </a:prstGeom>
          <a:pattFill prst="pct5">
            <a:fgClr>
              <a:schemeClr val="bg2"/>
            </a:fgClr>
            <a:bgClr>
              <a:schemeClr val="bg1"/>
            </a:bgClr>
          </a:pattFill>
          <a:ln w="38100">
            <a:solidFill>
              <a:schemeClr val="accent1">
                <a:lumMod val="50000"/>
              </a:schemeClr>
            </a:solidFill>
          </a:ln>
        </p:spPr>
        <p:txBody>
          <a:bodyPr>
            <a:spAutoFit/>
          </a:bodyPr>
          <a:lstStyle/>
          <a:p>
            <a:pPr marL="109537" algn="just" rtl="1">
              <a:spcBef>
                <a:spcPts val="400"/>
              </a:spcBef>
              <a:buClr>
                <a:schemeClr val="hlink"/>
              </a:buClr>
              <a:buSzPct val="75000"/>
              <a:defRPr/>
            </a:pPr>
            <a:r>
              <a:rPr lang="ar-SA" sz="3200" b="1" dirty="0" smtClean="0">
                <a:solidFill>
                  <a:srgbClr val="002060"/>
                </a:solidFill>
                <a:latin typeface="Arial" panose="020B0604020202020204" pitchFamily="34" charset="0"/>
                <a:ea typeface="+mj-ea"/>
                <a:cs typeface="Arial" panose="020B0604020202020204" pitchFamily="34" charset="0"/>
              </a:rPr>
              <a:t>ثانياً</a:t>
            </a:r>
            <a:r>
              <a:rPr lang="ar-SA" sz="3200" b="1" dirty="0">
                <a:solidFill>
                  <a:srgbClr val="002060"/>
                </a:solidFill>
                <a:latin typeface="Arial" panose="020B0604020202020204" pitchFamily="34" charset="0"/>
                <a:ea typeface="+mj-ea"/>
                <a:cs typeface="Arial" panose="020B0604020202020204" pitchFamily="34" charset="0"/>
              </a:rPr>
              <a:t>: المكافآت والحوافز غير المالية</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1- إتاحة فرص الترقي</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2- إشعار المندبين بالإنجاز عن طريق مشاركتهم في اتخاذ القرار</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3- إتاحة النمو الشخصي عن طريق التدريب</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4- اعتراف المنظمة </a:t>
            </a:r>
            <a:r>
              <a:rPr lang="ar-SA" sz="2400" b="1" dirty="0" smtClean="0">
                <a:solidFill>
                  <a:srgbClr val="002060"/>
                </a:solidFill>
                <a:latin typeface="Simplified Arabic" panose="02020603050405020304" pitchFamily="18" charset="-78"/>
                <a:cs typeface="Simplified Arabic" panose="02020603050405020304" pitchFamily="18" charset="-78"/>
              </a:rPr>
              <a:t>بمجهوداتهم بشكل </a:t>
            </a:r>
            <a:r>
              <a:rPr lang="ar-SA" sz="2400" b="1" dirty="0">
                <a:solidFill>
                  <a:srgbClr val="002060"/>
                </a:solidFill>
                <a:latin typeface="Simplified Arabic" panose="02020603050405020304" pitchFamily="18" charset="-78"/>
                <a:cs typeface="Simplified Arabic" panose="02020603050405020304" pitchFamily="18" charset="-78"/>
              </a:rPr>
              <a:t>رسمي من خلال: خطابات </a:t>
            </a:r>
            <a:r>
              <a:rPr lang="ar-SA" sz="2400" b="1" dirty="0" smtClean="0">
                <a:solidFill>
                  <a:srgbClr val="002060"/>
                </a:solidFill>
                <a:latin typeface="Simplified Arabic" panose="02020603050405020304" pitchFamily="18" charset="-78"/>
                <a:cs typeface="Simplified Arabic" panose="02020603050405020304" pitchFamily="18" charset="-78"/>
              </a:rPr>
              <a:t>الشكر، شهادات التقدير، </a:t>
            </a:r>
            <a:r>
              <a:rPr lang="ar-SA" sz="2400" b="1" dirty="0">
                <a:solidFill>
                  <a:srgbClr val="002060"/>
                </a:solidFill>
                <a:latin typeface="Simplified Arabic" panose="02020603050405020304" pitchFamily="18" charset="-78"/>
                <a:cs typeface="Simplified Arabic" panose="02020603050405020304" pitchFamily="18" charset="-78"/>
              </a:rPr>
              <a:t>حفلات </a:t>
            </a:r>
            <a:r>
              <a:rPr lang="ar-SA" sz="2400" b="1" dirty="0" smtClean="0">
                <a:solidFill>
                  <a:srgbClr val="002060"/>
                </a:solidFill>
                <a:latin typeface="Simplified Arabic" panose="02020603050405020304" pitchFamily="18" charset="-78"/>
                <a:cs typeface="Simplified Arabic" panose="02020603050405020304" pitchFamily="18" charset="-78"/>
              </a:rPr>
              <a:t>التكريم، منح </a:t>
            </a:r>
            <a:r>
              <a:rPr lang="ar-SA" sz="2400" b="1" dirty="0">
                <a:solidFill>
                  <a:srgbClr val="002060"/>
                </a:solidFill>
                <a:latin typeface="Simplified Arabic" panose="02020603050405020304" pitchFamily="18" charset="-78"/>
                <a:cs typeface="Simplified Arabic" panose="02020603050405020304" pitchFamily="18" charset="-78"/>
              </a:rPr>
              <a:t>جوائز (</a:t>
            </a:r>
            <a:r>
              <a:rPr lang="ar-SA" sz="2400" b="1" dirty="0" smtClean="0">
                <a:solidFill>
                  <a:srgbClr val="002060"/>
                </a:solidFill>
                <a:latin typeface="Simplified Arabic" panose="02020603050405020304" pitchFamily="18" charset="-78"/>
                <a:cs typeface="Simplified Arabic" panose="02020603050405020304" pitchFamily="18" charset="-78"/>
              </a:rPr>
              <a:t>ساعات، ميداليات، </a:t>
            </a:r>
            <a:r>
              <a:rPr lang="ar-SA" sz="2400" b="1" dirty="0">
                <a:solidFill>
                  <a:srgbClr val="002060"/>
                </a:solidFill>
                <a:latin typeface="Simplified Arabic" panose="02020603050405020304" pitchFamily="18" charset="-78"/>
                <a:cs typeface="Simplified Arabic" panose="02020603050405020304" pitchFamily="18" charset="-78"/>
              </a:rPr>
              <a:t>دروع</a:t>
            </a:r>
            <a:r>
              <a:rPr lang="ar-SA" sz="2400" b="1" dirty="0" smtClean="0">
                <a:solidFill>
                  <a:srgbClr val="002060"/>
                </a:solidFill>
                <a:latin typeface="Simplified Arabic" panose="02020603050405020304" pitchFamily="18" charset="-78"/>
                <a:cs typeface="Simplified Arabic" panose="02020603050405020304" pitchFamily="18" charset="-78"/>
              </a:rPr>
              <a:t>). أو بشكل </a:t>
            </a:r>
            <a:r>
              <a:rPr lang="ar-SA" sz="2400" b="1" dirty="0">
                <a:solidFill>
                  <a:srgbClr val="002060"/>
                </a:solidFill>
                <a:latin typeface="Simplified Arabic" panose="02020603050405020304" pitchFamily="18" charset="-78"/>
                <a:cs typeface="Simplified Arabic" panose="02020603050405020304" pitchFamily="18" charset="-78"/>
              </a:rPr>
              <a:t>غير رسمي من خلال العلاقة المباشرة بمدير المبيعات بإشعار المندوبين بالاحترام والثناء على إنجازاتهم.</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5- تحقيق </a:t>
            </a:r>
            <a:r>
              <a:rPr lang="ar-SA" sz="2400" b="1" dirty="0" smtClean="0">
                <a:solidFill>
                  <a:srgbClr val="002060"/>
                </a:solidFill>
                <a:latin typeface="Simplified Arabic" panose="02020603050405020304" pitchFamily="18" charset="-78"/>
                <a:cs typeface="Simplified Arabic" panose="02020603050405020304" pitchFamily="18" charset="-78"/>
              </a:rPr>
              <a:t>الاستقرار </a:t>
            </a:r>
            <a:r>
              <a:rPr lang="ar-SA" sz="2400" b="1" dirty="0">
                <a:solidFill>
                  <a:srgbClr val="002060"/>
                </a:solidFill>
                <a:latin typeface="Simplified Arabic" panose="02020603050405020304" pitchFamily="18" charset="-78"/>
                <a:cs typeface="Simplified Arabic" panose="02020603050405020304" pitchFamily="18" charset="-78"/>
              </a:rPr>
              <a:t>الوظيفي (الأمان الوظيفي)</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6- إجراء المسابقات بين مندوبي البيع على تحقيق أرقام بيع معينة</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7- منح مزيا خاصة مثل: سيارة وتحمل نفقاتها – منحهم وعائلاتهم تذاكر </a:t>
            </a:r>
            <a:r>
              <a:rPr lang="ar-SA" sz="2400" b="1" dirty="0" smtClean="0">
                <a:solidFill>
                  <a:srgbClr val="002060"/>
                </a:solidFill>
                <a:latin typeface="Simplified Arabic" panose="02020603050405020304" pitchFamily="18" charset="-78"/>
                <a:cs typeface="Simplified Arabic" panose="02020603050405020304" pitchFamily="18" charset="-78"/>
              </a:rPr>
              <a:t>سفر للمنتجعات </a:t>
            </a:r>
            <a:r>
              <a:rPr lang="ar-SA" sz="2400" b="1" dirty="0">
                <a:solidFill>
                  <a:srgbClr val="002060"/>
                </a:solidFill>
                <a:latin typeface="Simplified Arabic" panose="02020603050405020304" pitchFamily="18" charset="-78"/>
                <a:cs typeface="Simplified Arabic" panose="02020603050405020304" pitchFamily="18" charset="-78"/>
              </a:rPr>
              <a:t>السياحية.</a:t>
            </a:r>
          </a:p>
          <a:p>
            <a:pPr lvl="2" indent="-349250" algn="just" rtl="1">
              <a:lnSpc>
                <a:spcPct val="90000"/>
              </a:lnSpc>
              <a:spcBef>
                <a:spcPts val="400"/>
              </a:spcBef>
              <a:buClr>
                <a:schemeClr val="hlink"/>
              </a:buClr>
              <a:buSzPct val="75000"/>
              <a:defRPr/>
            </a:pPr>
            <a:r>
              <a:rPr lang="ar-SA" sz="2400" b="1" dirty="0">
                <a:solidFill>
                  <a:srgbClr val="002060"/>
                </a:solidFill>
                <a:latin typeface="Simplified Arabic" panose="02020603050405020304" pitchFamily="18" charset="-78"/>
                <a:cs typeface="Simplified Arabic" panose="02020603050405020304" pitchFamily="18" charset="-78"/>
              </a:rPr>
              <a:t>8- عقد الاجتماعات الدورية لأخذ آرائهم وطرح أفكارهم بما يشعرهم بأهميتهم </a:t>
            </a:r>
            <a:r>
              <a:rPr lang="ar-SA" sz="2400" b="1" dirty="0" smtClean="0">
                <a:solidFill>
                  <a:srgbClr val="002060"/>
                </a:solidFill>
                <a:latin typeface="Simplified Arabic" panose="02020603050405020304" pitchFamily="18" charset="-78"/>
                <a:cs typeface="Simplified Arabic" panose="02020603050405020304" pitchFamily="18" charset="-78"/>
              </a:rPr>
              <a:t>ويرفع </a:t>
            </a:r>
            <a:r>
              <a:rPr lang="ar-SA" sz="2400" b="1" dirty="0">
                <a:solidFill>
                  <a:srgbClr val="002060"/>
                </a:solidFill>
                <a:latin typeface="Simplified Arabic" panose="02020603050405020304" pitchFamily="18" charset="-78"/>
                <a:cs typeface="Simplified Arabic" panose="02020603050405020304" pitchFamily="18" charset="-78"/>
              </a:rPr>
              <a:t>معنوياتهم</a:t>
            </a:r>
            <a:r>
              <a:rPr lang="ar-SA" sz="2400" b="1" dirty="0" smtClean="0">
                <a:solidFill>
                  <a:srgbClr val="002060"/>
                </a:solidFill>
                <a:latin typeface="Simplified Arabic" panose="02020603050405020304" pitchFamily="18" charset="-78"/>
                <a:cs typeface="Simplified Arabic" panose="02020603050405020304" pitchFamily="18" charset="-78"/>
              </a:rPr>
              <a:t>.</a:t>
            </a:r>
            <a:endParaRPr lang="ar-SA" sz="2400" b="1" dirty="0">
              <a:solidFill>
                <a:srgbClr val="002060"/>
              </a:solidFill>
              <a:latin typeface="Simplified Arabic" panose="02020603050405020304" pitchFamily="18" charset="-78"/>
              <a:cs typeface="Simplified Arabic" panose="02020603050405020304" pitchFamily="18" charset="-78"/>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27" y="1039514"/>
            <a:ext cx="1448663" cy="95224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5515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استراتيجيات الترويج</a:t>
            </a:r>
            <a:endParaRPr lang="ar-SA" sz="44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07067" y="2585627"/>
            <a:ext cx="6646333" cy="2334716"/>
          </a:xfrm>
        </p:spPr>
        <p:txBody>
          <a:bodyPr>
            <a:noAutofit/>
          </a:bodyPr>
          <a:lstStyle/>
          <a:p>
            <a:pPr defTabSz="914400"/>
            <a:r>
              <a:rPr lang="ar-SA" sz="3200" b="1" dirty="0">
                <a:solidFill>
                  <a:srgbClr val="002060"/>
                </a:solidFill>
                <a:latin typeface="Arial" panose="020B0604020202020204" pitchFamily="34" charset="0"/>
                <a:cs typeface="Arial" panose="020B0604020202020204" pitchFamily="34" charset="0"/>
              </a:rPr>
              <a:t>1- دورة حياة المنتج </a:t>
            </a:r>
          </a:p>
          <a:p>
            <a:pPr defTabSz="914400"/>
            <a:r>
              <a:rPr lang="ar-SA" sz="3200" b="1" dirty="0">
                <a:solidFill>
                  <a:srgbClr val="002060"/>
                </a:solidFill>
                <a:latin typeface="Arial" panose="020B0604020202020204" pitchFamily="34" charset="0"/>
                <a:cs typeface="Arial" panose="020B0604020202020204" pitchFamily="34" charset="0"/>
              </a:rPr>
              <a:t>2- نوعية السوق </a:t>
            </a:r>
          </a:p>
          <a:p>
            <a:pPr defTabSz="914400"/>
            <a:r>
              <a:rPr lang="ar-SA" sz="3200" b="1" dirty="0">
                <a:solidFill>
                  <a:srgbClr val="002060"/>
                </a:solidFill>
                <a:latin typeface="Arial" panose="020B0604020202020204" pitchFamily="34" charset="0"/>
                <a:cs typeface="Arial" panose="020B0604020202020204" pitchFamily="34" charset="0"/>
              </a:rPr>
              <a:t>3- نوعية المنتجات </a:t>
            </a:r>
          </a:p>
          <a:p>
            <a:pPr defTabSz="914400"/>
            <a:r>
              <a:rPr lang="ar-SA" sz="3200" b="1" dirty="0">
                <a:solidFill>
                  <a:srgbClr val="002060"/>
                </a:solidFill>
                <a:latin typeface="Arial" panose="020B0604020202020204" pitchFamily="34" charset="0"/>
                <a:cs typeface="Arial" panose="020B0604020202020204" pitchFamily="34" charset="0"/>
              </a:rPr>
              <a:t>4- اعتبارات الطلب </a:t>
            </a:r>
          </a:p>
        </p:txBody>
      </p:sp>
      <p:sp>
        <p:nvSpPr>
          <p:cNvPr id="4" name="Title 1"/>
          <p:cNvSpPr txBox="1">
            <a:spLocks/>
          </p:cNvSpPr>
          <p:nvPr/>
        </p:nvSpPr>
        <p:spPr>
          <a:xfrm>
            <a:off x="1626810" y="1587051"/>
            <a:ext cx="7766936" cy="787652"/>
          </a:xfrm>
          <a:prstGeom prst="rect">
            <a:avLst/>
          </a:prstGeom>
        </p:spPr>
        <p:txBody>
          <a:bodyPr vert="horz" lIns="91440" tIns="45720" rIns="91440" bIns="45720" rtlCol="0" anchor="b">
            <a:noAutofit/>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SA" sz="44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752599" y="1763197"/>
            <a:ext cx="7521403" cy="584775"/>
          </a:xfrm>
          <a:prstGeom prst="rect">
            <a:avLst/>
          </a:prstGeom>
        </p:spPr>
        <p:txBody>
          <a:bodyPr wrap="square">
            <a:spAutoFit/>
          </a:bodyPr>
          <a:lstStyle/>
          <a:p>
            <a:pPr algn="r" rtl="1"/>
            <a:r>
              <a:rPr lang="ar-SA" sz="3200" b="1" dirty="0">
                <a:solidFill>
                  <a:srgbClr val="002060"/>
                </a:solidFill>
                <a:latin typeface="Arial" panose="020B0604020202020204" pitchFamily="34" charset="0"/>
                <a:cs typeface="Arial" panose="020B0604020202020204" pitchFamily="34" charset="0"/>
              </a:rPr>
              <a:t>العوامل المؤثرة في صياغة استراتيجية الترويج : </a:t>
            </a:r>
          </a:p>
        </p:txBody>
      </p:sp>
    </p:spTree>
    <p:extLst>
      <p:ext uri="{BB962C8B-B14F-4D97-AF65-F5344CB8AC3E}">
        <p14:creationId xmlns:p14="http://schemas.microsoft.com/office/powerpoint/2010/main" val="407646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88475"/>
            <a:ext cx="7766936" cy="787652"/>
          </a:xfrm>
        </p:spPr>
        <p:txBody>
          <a:bodyPr/>
          <a:lstStyle/>
          <a:p>
            <a:pPr algn="ctr"/>
            <a:r>
              <a:rPr lang="ar-SA" sz="4400" b="1" dirty="0" smtClean="0">
                <a:solidFill>
                  <a:srgbClr val="002060"/>
                </a:solidFill>
                <a:latin typeface="Arial" panose="020B0604020202020204" pitchFamily="34" charset="0"/>
                <a:cs typeface="Arial" panose="020B0604020202020204" pitchFamily="34" charset="0"/>
              </a:rPr>
              <a:t>استراتيجيات الترويج</a:t>
            </a:r>
            <a:endParaRPr lang="ar-SA" sz="4400" b="1" dirty="0">
              <a:solidFill>
                <a:srgbClr val="002060"/>
              </a:solidFill>
              <a:latin typeface="Arial" panose="020B0604020202020204" pitchFamily="34" charset="0"/>
              <a:cs typeface="Arial" panose="020B0604020202020204" pitchFamily="34" charset="0"/>
            </a:endParaRPr>
          </a:p>
        </p:txBody>
      </p:sp>
      <p:graphicFrame>
        <p:nvGraphicFramePr>
          <p:cNvPr id="4" name="عنصر نائب للمحتوى 4"/>
          <p:cNvGraphicFramePr>
            <a:graphicFrameLocks/>
          </p:cNvGraphicFramePr>
          <p:nvPr>
            <p:extLst>
              <p:ext uri="{D42A27DB-BD31-4B8C-83A1-F6EECF244321}">
                <p14:modId xmlns:p14="http://schemas.microsoft.com/office/powerpoint/2010/main" val="157239036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9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TotalTime>
  <Words>2700</Words>
  <Application>Microsoft Office PowerPoint</Application>
  <PresentationFormat>Widescreen</PresentationFormat>
  <Paragraphs>602</Paragraphs>
  <Slides>70</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2" baseType="lpstr">
      <vt:lpstr>Arial</vt:lpstr>
      <vt:lpstr>Calibri</vt:lpstr>
      <vt:lpstr>PT Bold Heading</vt:lpstr>
      <vt:lpstr>Sakkal Majalla</vt:lpstr>
      <vt:lpstr>Simplified Arabic</vt:lpstr>
      <vt:lpstr>Tahoma</vt:lpstr>
      <vt:lpstr>Times New Roman (Arabic)</vt:lpstr>
      <vt:lpstr>Trebuchet MS</vt:lpstr>
      <vt:lpstr>Wingdings</vt:lpstr>
      <vt:lpstr>Wingdings 3</vt:lpstr>
      <vt:lpstr>Facet</vt:lpstr>
      <vt:lpstr>Chart</vt:lpstr>
      <vt:lpstr>PowerPoint Presentation</vt:lpstr>
      <vt:lpstr>مكونات البرنامج التسويقي </vt:lpstr>
      <vt:lpstr>عناصر المزيج التسويقي</vt:lpstr>
      <vt:lpstr>الترويج</vt:lpstr>
      <vt:lpstr>أهداف الترويج</vt:lpstr>
      <vt:lpstr>PowerPoint Presentation</vt:lpstr>
      <vt:lpstr>PowerPoint Presentation</vt:lpstr>
      <vt:lpstr>استراتيجيات الترويج</vt:lpstr>
      <vt:lpstr>استراتيجيات الترويج</vt:lpstr>
      <vt:lpstr>PowerPoint Presentation</vt:lpstr>
      <vt:lpstr>PowerPoint Presentation</vt:lpstr>
      <vt:lpstr>PowerPoint Presentation</vt:lpstr>
      <vt:lpstr>PowerPoint Presentation</vt:lpstr>
      <vt:lpstr>استراتيجيات الترويج</vt:lpstr>
      <vt:lpstr>PowerPoint Presentation</vt:lpstr>
      <vt:lpstr>PowerPoint Presentation</vt:lpstr>
      <vt:lpstr>خصائص العناصر الرئيسية</vt:lpstr>
      <vt:lpstr>PowerPoint Presentation</vt:lpstr>
      <vt:lpstr>PowerPoint Presentation</vt:lpstr>
      <vt:lpstr>الإعلان</vt:lpstr>
      <vt:lpstr>خصائص الإعلان</vt:lpstr>
      <vt:lpstr>أهداف الإعلان</vt:lpstr>
      <vt:lpstr>مراحل التأثير الإعلاني على المستهلك</vt:lpstr>
      <vt:lpstr>PowerPoint Presentation</vt:lpstr>
      <vt:lpstr>أنواع الإعلان</vt:lpstr>
      <vt:lpstr>أنواع الإعلان</vt:lpstr>
      <vt:lpstr>أنواع الإعلان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 in Advertising on the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تحديد مخصصات الإعلان</vt:lpstr>
      <vt:lpstr>PowerPoint Presentation</vt:lpstr>
      <vt:lpstr>الرسالة الإعلانية</vt:lpstr>
      <vt:lpstr>PowerPoint Presentation</vt:lpstr>
      <vt:lpstr>تحرير الرسالة الإعلانية</vt:lpstr>
      <vt:lpstr>وسائل نشر الإعلان </vt:lpstr>
      <vt:lpstr>وسائل الإعلان </vt:lpstr>
      <vt:lpstr>PowerPoint Presentation</vt:lpstr>
      <vt:lpstr>PowerPoint Presentation</vt:lpstr>
      <vt:lpstr>سياسات البيع الشخصي</vt:lpstr>
      <vt:lpstr>مكونات عملية البيع الشخصي</vt:lpstr>
      <vt:lpstr>PowerPoint Presentation</vt:lpstr>
      <vt:lpstr>PowerPoint Presentation</vt:lpstr>
      <vt:lpstr>تخطيط المناطق البيعية</vt:lpstr>
      <vt:lpstr>خطوات تصميم المناطق البيعية</vt:lpstr>
      <vt:lpstr>وضع الأهداف البيعية</vt:lpstr>
      <vt:lpstr>محددات خاصة بحجم المناطق البيعية</vt:lpstr>
      <vt:lpstr>مرجعة حجم المناطق البيعية</vt:lpstr>
      <vt:lpstr>خطوات تخطيط مسارات رجال البيع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الاتصالات التسويقية</dc:title>
  <dc:creator>Windows User</dc:creator>
  <cp:lastModifiedBy>Homoud Alrwais</cp:lastModifiedBy>
  <cp:revision>49</cp:revision>
  <dcterms:created xsi:type="dcterms:W3CDTF">2020-01-27T10:08:25Z</dcterms:created>
  <dcterms:modified xsi:type="dcterms:W3CDTF">2020-03-03T08:34:14Z</dcterms:modified>
</cp:coreProperties>
</file>