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0B250-5798-4CB3-8BB6-49AF2046556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190D6C2-FCE3-491F-8141-D75941F80A1E}">
      <dgm:prSet/>
      <dgm:spPr/>
      <dgm:t>
        <a:bodyPr/>
        <a:lstStyle/>
        <a:p>
          <a:r>
            <a:rPr lang="ar-SA"/>
            <a:t>تدهور التربة عملية تحدث نتيجة كلاً من مسببات طبيعية ونشاط بشرى، وتبعاً للمسببات والتأثيرات التى تتدهور بها نوعية التربة، فانه يمكننا التعرف على تعرية التربة، التصحر، التملح بالاضافة إلى عمليات أخرى تؤدى إلى تدهور التربة.</a:t>
          </a:r>
          <a:r>
            <a:rPr lang="en-US"/>
            <a:t> </a:t>
          </a:r>
        </a:p>
      </dgm:t>
    </dgm:pt>
    <dgm:pt modelId="{2A614BD2-71D4-4549-81DF-421D3A052321}" type="parTrans" cxnId="{D0ABA436-D0E6-4EDE-95E4-EF6EA29EAFF3}">
      <dgm:prSet/>
      <dgm:spPr/>
      <dgm:t>
        <a:bodyPr/>
        <a:lstStyle/>
        <a:p>
          <a:endParaRPr lang="en-US"/>
        </a:p>
      </dgm:t>
    </dgm:pt>
    <dgm:pt modelId="{68506F51-CF39-4779-BFF9-7CD4D1467AAF}" type="sibTrans" cxnId="{D0ABA436-D0E6-4EDE-95E4-EF6EA29EAFF3}">
      <dgm:prSet/>
      <dgm:spPr/>
      <dgm:t>
        <a:bodyPr/>
        <a:lstStyle/>
        <a:p>
          <a:endParaRPr lang="en-US"/>
        </a:p>
      </dgm:t>
    </dgm:pt>
    <dgm:pt modelId="{CD6275E8-8197-4195-A9C7-5B4D7783F007}">
      <dgm:prSet/>
      <dgm:spPr/>
      <dgm:t>
        <a:bodyPr/>
        <a:lstStyle/>
        <a:p>
          <a:r>
            <a:rPr lang="ar-SA"/>
            <a:t>أدت الزيادة الكبيرة في عدد السكان إلى انتاج غذاء اكثر وبتالي تكثيف الممارسات الزراعية التى تنتج عوائد محصولية عالية فى وقت قصير. ومن أجل إيجاد أراضي أكثر صالحة للزراعة</a:t>
          </a:r>
          <a:r>
            <a:rPr lang="en-US"/>
            <a:t> </a:t>
          </a:r>
          <a:r>
            <a:rPr lang="ar-SA"/>
            <a:t>.</a:t>
          </a:r>
          <a:endParaRPr lang="en-US"/>
        </a:p>
      </dgm:t>
    </dgm:pt>
    <dgm:pt modelId="{9731C08F-44EE-4C75-84D1-80E4F187075D}" type="parTrans" cxnId="{88CD1A91-EE50-493E-9C27-6E39E619A30D}">
      <dgm:prSet/>
      <dgm:spPr/>
      <dgm:t>
        <a:bodyPr/>
        <a:lstStyle/>
        <a:p>
          <a:endParaRPr lang="en-US"/>
        </a:p>
      </dgm:t>
    </dgm:pt>
    <dgm:pt modelId="{D0C7C05A-904A-4996-9ABC-5E5BB21EBCC8}" type="sibTrans" cxnId="{88CD1A91-EE50-493E-9C27-6E39E619A30D}">
      <dgm:prSet/>
      <dgm:spPr/>
      <dgm:t>
        <a:bodyPr/>
        <a:lstStyle/>
        <a:p>
          <a:endParaRPr lang="en-US"/>
        </a:p>
      </dgm:t>
    </dgm:pt>
    <dgm:pt modelId="{C86A9502-7A8E-4980-BF9F-763518B64276}">
      <dgm:prSet/>
      <dgm:spPr/>
      <dgm:t>
        <a:bodyPr/>
        <a:lstStyle/>
        <a:p>
          <a:r>
            <a:rPr lang="ar-SA"/>
            <a:t>باستخدام بيانات الاستشعار عن بعد، فانه يكون من السهل نسبياً التمييز بين التربة الجرداء والنباتات</a:t>
          </a:r>
          <a:r>
            <a:rPr lang="en-US"/>
            <a:t> </a:t>
          </a:r>
          <a:r>
            <a:rPr lang="ar-SA"/>
            <a:t>.</a:t>
          </a:r>
          <a:endParaRPr lang="en-US"/>
        </a:p>
      </dgm:t>
    </dgm:pt>
    <dgm:pt modelId="{A654B1A6-4648-40B8-8778-15502D3F8FBC}" type="parTrans" cxnId="{AE77CDA3-057C-431B-8ADC-27137638219F}">
      <dgm:prSet/>
      <dgm:spPr/>
      <dgm:t>
        <a:bodyPr/>
        <a:lstStyle/>
        <a:p>
          <a:endParaRPr lang="en-US"/>
        </a:p>
      </dgm:t>
    </dgm:pt>
    <dgm:pt modelId="{FE890240-5E0C-4141-8C38-C9F61CCEE547}" type="sibTrans" cxnId="{AE77CDA3-057C-431B-8ADC-27137638219F}">
      <dgm:prSet/>
      <dgm:spPr/>
      <dgm:t>
        <a:bodyPr/>
        <a:lstStyle/>
        <a:p>
          <a:endParaRPr lang="en-US"/>
        </a:p>
      </dgm:t>
    </dgm:pt>
    <dgm:pt modelId="{CE7D4AF2-2EBF-D244-84D5-16B13E5A722C}" type="pres">
      <dgm:prSet presAssocID="{7A20B250-5798-4CB3-8BB6-49AF2046556F}" presName="vert0" presStyleCnt="0">
        <dgm:presLayoutVars>
          <dgm:dir/>
          <dgm:animOne val="branch"/>
          <dgm:animLvl val="lvl"/>
        </dgm:presLayoutVars>
      </dgm:prSet>
      <dgm:spPr/>
    </dgm:pt>
    <dgm:pt modelId="{8E06F250-6A2F-BF47-8DFA-B084296EC0D7}" type="pres">
      <dgm:prSet presAssocID="{A190D6C2-FCE3-491F-8141-D75941F80A1E}" presName="thickLine" presStyleLbl="alignNode1" presStyleIdx="0" presStyleCnt="3"/>
      <dgm:spPr/>
    </dgm:pt>
    <dgm:pt modelId="{B1FFC16B-9827-2242-B47A-F98AF35FAD6C}" type="pres">
      <dgm:prSet presAssocID="{A190D6C2-FCE3-491F-8141-D75941F80A1E}" presName="horz1" presStyleCnt="0"/>
      <dgm:spPr/>
    </dgm:pt>
    <dgm:pt modelId="{BF0F42E1-1030-4B4F-97C6-3443B5931739}" type="pres">
      <dgm:prSet presAssocID="{A190D6C2-FCE3-491F-8141-D75941F80A1E}" presName="tx1" presStyleLbl="revTx" presStyleIdx="0" presStyleCnt="3"/>
      <dgm:spPr/>
    </dgm:pt>
    <dgm:pt modelId="{30D70DC5-DB80-B543-9814-C2A1796497D4}" type="pres">
      <dgm:prSet presAssocID="{A190D6C2-FCE3-491F-8141-D75941F80A1E}" presName="vert1" presStyleCnt="0"/>
      <dgm:spPr/>
    </dgm:pt>
    <dgm:pt modelId="{DE834430-D67D-7E4D-ACFA-C43662C09180}" type="pres">
      <dgm:prSet presAssocID="{CD6275E8-8197-4195-A9C7-5B4D7783F007}" presName="thickLine" presStyleLbl="alignNode1" presStyleIdx="1" presStyleCnt="3"/>
      <dgm:spPr/>
    </dgm:pt>
    <dgm:pt modelId="{7FDA1386-E0A9-2F46-B3FE-1E2B3EE08905}" type="pres">
      <dgm:prSet presAssocID="{CD6275E8-8197-4195-A9C7-5B4D7783F007}" presName="horz1" presStyleCnt="0"/>
      <dgm:spPr/>
    </dgm:pt>
    <dgm:pt modelId="{3E8B775E-6545-164D-B8F8-1058FCC7623A}" type="pres">
      <dgm:prSet presAssocID="{CD6275E8-8197-4195-A9C7-5B4D7783F007}" presName="tx1" presStyleLbl="revTx" presStyleIdx="1" presStyleCnt="3"/>
      <dgm:spPr/>
    </dgm:pt>
    <dgm:pt modelId="{73368CC9-3F9D-E649-A6A9-EEEE8F0633CA}" type="pres">
      <dgm:prSet presAssocID="{CD6275E8-8197-4195-A9C7-5B4D7783F007}" presName="vert1" presStyleCnt="0"/>
      <dgm:spPr/>
    </dgm:pt>
    <dgm:pt modelId="{33820C7F-C7E9-684E-B629-A72FFA08CDC5}" type="pres">
      <dgm:prSet presAssocID="{C86A9502-7A8E-4980-BF9F-763518B64276}" presName="thickLine" presStyleLbl="alignNode1" presStyleIdx="2" presStyleCnt="3"/>
      <dgm:spPr/>
    </dgm:pt>
    <dgm:pt modelId="{79F6D8CD-F722-9943-83F8-FB62539CE11D}" type="pres">
      <dgm:prSet presAssocID="{C86A9502-7A8E-4980-BF9F-763518B64276}" presName="horz1" presStyleCnt="0"/>
      <dgm:spPr/>
    </dgm:pt>
    <dgm:pt modelId="{9061C611-B8AA-CC4B-B827-B8F6F5AAFCA2}" type="pres">
      <dgm:prSet presAssocID="{C86A9502-7A8E-4980-BF9F-763518B64276}" presName="tx1" presStyleLbl="revTx" presStyleIdx="2" presStyleCnt="3"/>
      <dgm:spPr/>
    </dgm:pt>
    <dgm:pt modelId="{970CAE89-BA7A-9D47-8D01-9C322AF6CAEB}" type="pres">
      <dgm:prSet presAssocID="{C86A9502-7A8E-4980-BF9F-763518B64276}" presName="vert1" presStyleCnt="0"/>
      <dgm:spPr/>
    </dgm:pt>
  </dgm:ptLst>
  <dgm:cxnLst>
    <dgm:cxn modelId="{D0ABA436-D0E6-4EDE-95E4-EF6EA29EAFF3}" srcId="{7A20B250-5798-4CB3-8BB6-49AF2046556F}" destId="{A190D6C2-FCE3-491F-8141-D75941F80A1E}" srcOrd="0" destOrd="0" parTransId="{2A614BD2-71D4-4549-81DF-421D3A052321}" sibTransId="{68506F51-CF39-4779-BFF9-7CD4D1467AAF}"/>
    <dgm:cxn modelId="{34476A74-6FE0-AA4A-B205-383051D0B55A}" type="presOf" srcId="{CD6275E8-8197-4195-A9C7-5B4D7783F007}" destId="{3E8B775E-6545-164D-B8F8-1058FCC7623A}" srcOrd="0" destOrd="0" presId="urn:microsoft.com/office/officeart/2008/layout/LinedList"/>
    <dgm:cxn modelId="{88CD1A91-EE50-493E-9C27-6E39E619A30D}" srcId="{7A20B250-5798-4CB3-8BB6-49AF2046556F}" destId="{CD6275E8-8197-4195-A9C7-5B4D7783F007}" srcOrd="1" destOrd="0" parTransId="{9731C08F-44EE-4C75-84D1-80E4F187075D}" sibTransId="{D0C7C05A-904A-4996-9ABC-5E5BB21EBCC8}"/>
    <dgm:cxn modelId="{ADC6CD9C-C441-E248-BE69-5590E5441B58}" type="presOf" srcId="{C86A9502-7A8E-4980-BF9F-763518B64276}" destId="{9061C611-B8AA-CC4B-B827-B8F6F5AAFCA2}" srcOrd="0" destOrd="0" presId="urn:microsoft.com/office/officeart/2008/layout/LinedList"/>
    <dgm:cxn modelId="{AE77CDA3-057C-431B-8ADC-27137638219F}" srcId="{7A20B250-5798-4CB3-8BB6-49AF2046556F}" destId="{C86A9502-7A8E-4980-BF9F-763518B64276}" srcOrd="2" destOrd="0" parTransId="{A654B1A6-4648-40B8-8778-15502D3F8FBC}" sibTransId="{FE890240-5E0C-4141-8C38-C9F61CCEE547}"/>
    <dgm:cxn modelId="{79ACD7CA-0298-9C46-9058-397E63D28CAB}" type="presOf" srcId="{A190D6C2-FCE3-491F-8141-D75941F80A1E}" destId="{BF0F42E1-1030-4B4F-97C6-3443B5931739}" srcOrd="0" destOrd="0" presId="urn:microsoft.com/office/officeart/2008/layout/LinedList"/>
    <dgm:cxn modelId="{08E292D7-5092-BD43-9E84-6B4CF84D74CC}" type="presOf" srcId="{7A20B250-5798-4CB3-8BB6-49AF2046556F}" destId="{CE7D4AF2-2EBF-D244-84D5-16B13E5A722C}" srcOrd="0" destOrd="0" presId="urn:microsoft.com/office/officeart/2008/layout/LinedList"/>
    <dgm:cxn modelId="{4EEE2388-6B7A-764E-A3DC-EFED71BF59E8}" type="presParOf" srcId="{CE7D4AF2-2EBF-D244-84D5-16B13E5A722C}" destId="{8E06F250-6A2F-BF47-8DFA-B084296EC0D7}" srcOrd="0" destOrd="0" presId="urn:microsoft.com/office/officeart/2008/layout/LinedList"/>
    <dgm:cxn modelId="{671821E4-870F-054C-A051-04E526FEAF5F}" type="presParOf" srcId="{CE7D4AF2-2EBF-D244-84D5-16B13E5A722C}" destId="{B1FFC16B-9827-2242-B47A-F98AF35FAD6C}" srcOrd="1" destOrd="0" presId="urn:microsoft.com/office/officeart/2008/layout/LinedList"/>
    <dgm:cxn modelId="{CF657D19-1FB0-034B-880D-A7B756506885}" type="presParOf" srcId="{B1FFC16B-9827-2242-B47A-F98AF35FAD6C}" destId="{BF0F42E1-1030-4B4F-97C6-3443B5931739}" srcOrd="0" destOrd="0" presId="urn:microsoft.com/office/officeart/2008/layout/LinedList"/>
    <dgm:cxn modelId="{0357FC38-F721-9040-90FB-1818A30A6439}" type="presParOf" srcId="{B1FFC16B-9827-2242-B47A-F98AF35FAD6C}" destId="{30D70DC5-DB80-B543-9814-C2A1796497D4}" srcOrd="1" destOrd="0" presId="urn:microsoft.com/office/officeart/2008/layout/LinedList"/>
    <dgm:cxn modelId="{EFF6BA54-7499-7049-BA3B-62ACE162C64D}" type="presParOf" srcId="{CE7D4AF2-2EBF-D244-84D5-16B13E5A722C}" destId="{DE834430-D67D-7E4D-ACFA-C43662C09180}" srcOrd="2" destOrd="0" presId="urn:microsoft.com/office/officeart/2008/layout/LinedList"/>
    <dgm:cxn modelId="{E36F451A-D80A-A74B-96BF-2655A09EF5C5}" type="presParOf" srcId="{CE7D4AF2-2EBF-D244-84D5-16B13E5A722C}" destId="{7FDA1386-E0A9-2F46-B3FE-1E2B3EE08905}" srcOrd="3" destOrd="0" presId="urn:microsoft.com/office/officeart/2008/layout/LinedList"/>
    <dgm:cxn modelId="{490C8EBD-B236-5545-94A3-F00879A4EA30}" type="presParOf" srcId="{7FDA1386-E0A9-2F46-B3FE-1E2B3EE08905}" destId="{3E8B775E-6545-164D-B8F8-1058FCC7623A}" srcOrd="0" destOrd="0" presId="urn:microsoft.com/office/officeart/2008/layout/LinedList"/>
    <dgm:cxn modelId="{398EBEA4-7C02-5D49-8BDA-9B09A5436C20}" type="presParOf" srcId="{7FDA1386-E0A9-2F46-B3FE-1E2B3EE08905}" destId="{73368CC9-3F9D-E649-A6A9-EEEE8F0633CA}" srcOrd="1" destOrd="0" presId="urn:microsoft.com/office/officeart/2008/layout/LinedList"/>
    <dgm:cxn modelId="{CD87C748-8CFF-FD4B-A899-8B3E0DFDE079}" type="presParOf" srcId="{CE7D4AF2-2EBF-D244-84D5-16B13E5A722C}" destId="{33820C7F-C7E9-684E-B629-A72FFA08CDC5}" srcOrd="4" destOrd="0" presId="urn:microsoft.com/office/officeart/2008/layout/LinedList"/>
    <dgm:cxn modelId="{C0197BF6-3CAC-BD4C-B6C4-B79528C322C9}" type="presParOf" srcId="{CE7D4AF2-2EBF-D244-84D5-16B13E5A722C}" destId="{79F6D8CD-F722-9943-83F8-FB62539CE11D}" srcOrd="5" destOrd="0" presId="urn:microsoft.com/office/officeart/2008/layout/LinedList"/>
    <dgm:cxn modelId="{106C8B8E-FFF4-9F4B-B18A-A3F28472F607}" type="presParOf" srcId="{79F6D8CD-F722-9943-83F8-FB62539CE11D}" destId="{9061C611-B8AA-CC4B-B827-B8F6F5AAFCA2}" srcOrd="0" destOrd="0" presId="urn:microsoft.com/office/officeart/2008/layout/LinedList"/>
    <dgm:cxn modelId="{6BCF568D-6970-E34D-92F1-337FC847AEB2}" type="presParOf" srcId="{79F6D8CD-F722-9943-83F8-FB62539CE11D}" destId="{970CAE89-BA7A-9D47-8D01-9C322AF6CA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0711A-429C-4CF1-AAF2-A00719A786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D7E7DEB-F0B4-4730-B713-6A9E2CEFC376}">
      <dgm:prSet/>
      <dgm:spPr/>
      <dgm:t>
        <a:bodyPr/>
        <a:lstStyle/>
        <a:p>
          <a:r>
            <a:rPr lang="ar-SA"/>
            <a:t>الغطاء النباتى</a:t>
          </a:r>
          <a:endParaRPr lang="en-US"/>
        </a:p>
      </dgm:t>
    </dgm:pt>
    <dgm:pt modelId="{BDDC586C-E4E7-4F4A-B539-0B7A366C1098}" type="parTrans" cxnId="{79E34EA1-5BF9-4D85-9F13-AC6E8A9465F9}">
      <dgm:prSet/>
      <dgm:spPr/>
      <dgm:t>
        <a:bodyPr/>
        <a:lstStyle/>
        <a:p>
          <a:endParaRPr lang="en-US"/>
        </a:p>
      </dgm:t>
    </dgm:pt>
    <dgm:pt modelId="{049B96F6-F71B-49C8-83E5-5BD93148FCE4}" type="sibTrans" cxnId="{79E34EA1-5BF9-4D85-9F13-AC6E8A9465F9}">
      <dgm:prSet/>
      <dgm:spPr/>
      <dgm:t>
        <a:bodyPr/>
        <a:lstStyle/>
        <a:p>
          <a:endParaRPr lang="en-US"/>
        </a:p>
      </dgm:t>
    </dgm:pt>
    <dgm:pt modelId="{05CF512B-3DD7-450C-9F6E-AA93C0FCF9EE}">
      <dgm:prSet/>
      <dgm:spPr/>
      <dgm:t>
        <a:bodyPr/>
        <a:lstStyle/>
        <a:p>
          <a:r>
            <a:rPr lang="ar-SA" dirty="0"/>
            <a:t>درجة حرارة سطح الأرض</a:t>
          </a:r>
          <a:endParaRPr lang="en-US" dirty="0"/>
        </a:p>
      </dgm:t>
    </dgm:pt>
    <dgm:pt modelId="{D73C5EAE-9316-4BBD-AF71-1004506166A8}" type="parTrans" cxnId="{0B2DA21E-1512-4EB0-B56C-926EC0F3B8E7}">
      <dgm:prSet/>
      <dgm:spPr/>
      <dgm:t>
        <a:bodyPr/>
        <a:lstStyle/>
        <a:p>
          <a:endParaRPr lang="en-US"/>
        </a:p>
      </dgm:t>
    </dgm:pt>
    <dgm:pt modelId="{DED3858C-47C1-444B-87DC-4F7B2A9AD2D6}" type="sibTrans" cxnId="{0B2DA21E-1512-4EB0-B56C-926EC0F3B8E7}">
      <dgm:prSet/>
      <dgm:spPr/>
      <dgm:t>
        <a:bodyPr/>
        <a:lstStyle/>
        <a:p>
          <a:endParaRPr lang="en-US"/>
        </a:p>
      </dgm:t>
    </dgm:pt>
    <dgm:pt modelId="{BD8EF4AE-01E7-4ADC-9E52-E0DFC41B2613}">
      <dgm:prSet/>
      <dgm:spPr/>
      <dgm:t>
        <a:bodyPr/>
        <a:lstStyle/>
        <a:p>
          <a:r>
            <a:rPr lang="ar-SA"/>
            <a:t>رطوبة التربة</a:t>
          </a:r>
          <a:endParaRPr lang="en-US"/>
        </a:p>
      </dgm:t>
    </dgm:pt>
    <dgm:pt modelId="{BEB917D4-4629-423D-8226-1319BB65A5A6}" type="parTrans" cxnId="{A5F41E34-865A-407D-B6D6-5C1E1C8C7B79}">
      <dgm:prSet/>
      <dgm:spPr/>
      <dgm:t>
        <a:bodyPr/>
        <a:lstStyle/>
        <a:p>
          <a:endParaRPr lang="en-US"/>
        </a:p>
      </dgm:t>
    </dgm:pt>
    <dgm:pt modelId="{5E62FC9D-6E27-46BB-A61E-4128482A9FAA}" type="sibTrans" cxnId="{A5F41E34-865A-407D-B6D6-5C1E1C8C7B79}">
      <dgm:prSet/>
      <dgm:spPr/>
      <dgm:t>
        <a:bodyPr/>
        <a:lstStyle/>
        <a:p>
          <a:endParaRPr lang="en-US"/>
        </a:p>
      </dgm:t>
    </dgm:pt>
    <dgm:pt modelId="{256DB987-F50E-5F42-823B-C25B53D75AFA}" type="pres">
      <dgm:prSet presAssocID="{EDA0711A-429C-4CF1-AAF2-A00719A78607}" presName="hierChild1" presStyleCnt="0">
        <dgm:presLayoutVars>
          <dgm:chPref val="1"/>
          <dgm:dir/>
          <dgm:animOne val="branch"/>
          <dgm:animLvl val="lvl"/>
          <dgm:resizeHandles/>
        </dgm:presLayoutVars>
      </dgm:prSet>
      <dgm:spPr/>
    </dgm:pt>
    <dgm:pt modelId="{5DDF8A9B-F932-9D42-A136-4656E95524B8}" type="pres">
      <dgm:prSet presAssocID="{7D7E7DEB-F0B4-4730-B713-6A9E2CEFC376}" presName="hierRoot1" presStyleCnt="0"/>
      <dgm:spPr/>
    </dgm:pt>
    <dgm:pt modelId="{EE91F4F6-BD5A-F14F-B37F-7A8C379EC4E8}" type="pres">
      <dgm:prSet presAssocID="{7D7E7DEB-F0B4-4730-B713-6A9E2CEFC376}" presName="composite" presStyleCnt="0"/>
      <dgm:spPr/>
    </dgm:pt>
    <dgm:pt modelId="{8D86C6F4-136B-A346-9743-D616AA9C882A}" type="pres">
      <dgm:prSet presAssocID="{7D7E7DEB-F0B4-4730-B713-6A9E2CEFC376}" presName="background" presStyleLbl="node0" presStyleIdx="0" presStyleCnt="3"/>
      <dgm:spPr/>
    </dgm:pt>
    <dgm:pt modelId="{84B97929-D9C6-E54B-AD4F-C5E3D2EEC14B}" type="pres">
      <dgm:prSet presAssocID="{7D7E7DEB-F0B4-4730-B713-6A9E2CEFC376}" presName="text" presStyleLbl="fgAcc0" presStyleIdx="0" presStyleCnt="3">
        <dgm:presLayoutVars>
          <dgm:chPref val="3"/>
        </dgm:presLayoutVars>
      </dgm:prSet>
      <dgm:spPr/>
    </dgm:pt>
    <dgm:pt modelId="{A7CC5775-AFC3-1740-BFD4-C734D20E2FB5}" type="pres">
      <dgm:prSet presAssocID="{7D7E7DEB-F0B4-4730-B713-6A9E2CEFC376}" presName="hierChild2" presStyleCnt="0"/>
      <dgm:spPr/>
    </dgm:pt>
    <dgm:pt modelId="{1C069DE3-A0EC-D244-A9C4-D33A0175051C}" type="pres">
      <dgm:prSet presAssocID="{05CF512B-3DD7-450C-9F6E-AA93C0FCF9EE}" presName="hierRoot1" presStyleCnt="0"/>
      <dgm:spPr/>
    </dgm:pt>
    <dgm:pt modelId="{38A1A45B-F253-6445-9F1D-789112DF40F5}" type="pres">
      <dgm:prSet presAssocID="{05CF512B-3DD7-450C-9F6E-AA93C0FCF9EE}" presName="composite" presStyleCnt="0"/>
      <dgm:spPr/>
    </dgm:pt>
    <dgm:pt modelId="{3E79E2FE-20FD-1849-849B-BF768F297F0A}" type="pres">
      <dgm:prSet presAssocID="{05CF512B-3DD7-450C-9F6E-AA93C0FCF9EE}" presName="background" presStyleLbl="node0" presStyleIdx="1" presStyleCnt="3"/>
      <dgm:spPr/>
    </dgm:pt>
    <dgm:pt modelId="{63E4073E-FBC6-224A-AF25-C5B4DBC2B829}" type="pres">
      <dgm:prSet presAssocID="{05CF512B-3DD7-450C-9F6E-AA93C0FCF9EE}" presName="text" presStyleLbl="fgAcc0" presStyleIdx="1" presStyleCnt="3">
        <dgm:presLayoutVars>
          <dgm:chPref val="3"/>
        </dgm:presLayoutVars>
      </dgm:prSet>
      <dgm:spPr/>
    </dgm:pt>
    <dgm:pt modelId="{56044E34-9B8E-8747-AB59-75746032B12B}" type="pres">
      <dgm:prSet presAssocID="{05CF512B-3DD7-450C-9F6E-AA93C0FCF9EE}" presName="hierChild2" presStyleCnt="0"/>
      <dgm:spPr/>
    </dgm:pt>
    <dgm:pt modelId="{DF1DE254-5EBF-1D40-874A-145F0D7DEA46}" type="pres">
      <dgm:prSet presAssocID="{BD8EF4AE-01E7-4ADC-9E52-E0DFC41B2613}" presName="hierRoot1" presStyleCnt="0"/>
      <dgm:spPr/>
    </dgm:pt>
    <dgm:pt modelId="{CE7470F3-95F1-264F-84B1-51A860EDA917}" type="pres">
      <dgm:prSet presAssocID="{BD8EF4AE-01E7-4ADC-9E52-E0DFC41B2613}" presName="composite" presStyleCnt="0"/>
      <dgm:spPr/>
    </dgm:pt>
    <dgm:pt modelId="{8B249DA4-E564-144E-9358-0E7429DBB464}" type="pres">
      <dgm:prSet presAssocID="{BD8EF4AE-01E7-4ADC-9E52-E0DFC41B2613}" presName="background" presStyleLbl="node0" presStyleIdx="2" presStyleCnt="3"/>
      <dgm:spPr/>
    </dgm:pt>
    <dgm:pt modelId="{64C0DD5E-AA00-394A-BFB4-D1113AABB107}" type="pres">
      <dgm:prSet presAssocID="{BD8EF4AE-01E7-4ADC-9E52-E0DFC41B2613}" presName="text" presStyleLbl="fgAcc0" presStyleIdx="2" presStyleCnt="3">
        <dgm:presLayoutVars>
          <dgm:chPref val="3"/>
        </dgm:presLayoutVars>
      </dgm:prSet>
      <dgm:spPr/>
    </dgm:pt>
    <dgm:pt modelId="{93F5AAB7-B237-1D4A-AACF-EBAE976AF21C}" type="pres">
      <dgm:prSet presAssocID="{BD8EF4AE-01E7-4ADC-9E52-E0DFC41B2613}" presName="hierChild2" presStyleCnt="0"/>
      <dgm:spPr/>
    </dgm:pt>
  </dgm:ptLst>
  <dgm:cxnLst>
    <dgm:cxn modelId="{D5A20D0B-3C28-8140-8176-64682C7DDBCC}" type="presOf" srcId="{05CF512B-3DD7-450C-9F6E-AA93C0FCF9EE}" destId="{63E4073E-FBC6-224A-AF25-C5B4DBC2B829}" srcOrd="0" destOrd="0" presId="urn:microsoft.com/office/officeart/2005/8/layout/hierarchy1"/>
    <dgm:cxn modelId="{AF12520B-F2F0-CC42-B149-BF412DD3692A}" type="presOf" srcId="{EDA0711A-429C-4CF1-AAF2-A00719A78607}" destId="{256DB987-F50E-5F42-823B-C25B53D75AFA}" srcOrd="0" destOrd="0" presId="urn:microsoft.com/office/officeart/2005/8/layout/hierarchy1"/>
    <dgm:cxn modelId="{0398EB16-1A4A-4943-A959-EF2B0D8B4BD0}" type="presOf" srcId="{BD8EF4AE-01E7-4ADC-9E52-E0DFC41B2613}" destId="{64C0DD5E-AA00-394A-BFB4-D1113AABB107}" srcOrd="0" destOrd="0" presId="urn:microsoft.com/office/officeart/2005/8/layout/hierarchy1"/>
    <dgm:cxn modelId="{0B2DA21E-1512-4EB0-B56C-926EC0F3B8E7}" srcId="{EDA0711A-429C-4CF1-AAF2-A00719A78607}" destId="{05CF512B-3DD7-450C-9F6E-AA93C0FCF9EE}" srcOrd="1" destOrd="0" parTransId="{D73C5EAE-9316-4BBD-AF71-1004506166A8}" sibTransId="{DED3858C-47C1-444B-87DC-4F7B2A9AD2D6}"/>
    <dgm:cxn modelId="{A5F41E34-865A-407D-B6D6-5C1E1C8C7B79}" srcId="{EDA0711A-429C-4CF1-AAF2-A00719A78607}" destId="{BD8EF4AE-01E7-4ADC-9E52-E0DFC41B2613}" srcOrd="2" destOrd="0" parTransId="{BEB917D4-4629-423D-8226-1319BB65A5A6}" sibTransId="{5E62FC9D-6E27-46BB-A61E-4128482A9FAA}"/>
    <dgm:cxn modelId="{79E34EA1-5BF9-4D85-9F13-AC6E8A9465F9}" srcId="{EDA0711A-429C-4CF1-AAF2-A00719A78607}" destId="{7D7E7DEB-F0B4-4730-B713-6A9E2CEFC376}" srcOrd="0" destOrd="0" parTransId="{BDDC586C-E4E7-4F4A-B539-0B7A366C1098}" sibTransId="{049B96F6-F71B-49C8-83E5-5BD93148FCE4}"/>
    <dgm:cxn modelId="{212B0FDA-31F2-2341-9C01-15698DB88B92}" type="presOf" srcId="{7D7E7DEB-F0B4-4730-B713-6A9E2CEFC376}" destId="{84B97929-D9C6-E54B-AD4F-C5E3D2EEC14B}" srcOrd="0" destOrd="0" presId="urn:microsoft.com/office/officeart/2005/8/layout/hierarchy1"/>
    <dgm:cxn modelId="{11F40C3A-C725-8A4E-89FE-45C479CD32A0}" type="presParOf" srcId="{256DB987-F50E-5F42-823B-C25B53D75AFA}" destId="{5DDF8A9B-F932-9D42-A136-4656E95524B8}" srcOrd="0" destOrd="0" presId="urn:microsoft.com/office/officeart/2005/8/layout/hierarchy1"/>
    <dgm:cxn modelId="{08A22FFC-485D-3449-915F-8C47DFC2D27A}" type="presParOf" srcId="{5DDF8A9B-F932-9D42-A136-4656E95524B8}" destId="{EE91F4F6-BD5A-F14F-B37F-7A8C379EC4E8}" srcOrd="0" destOrd="0" presId="urn:microsoft.com/office/officeart/2005/8/layout/hierarchy1"/>
    <dgm:cxn modelId="{5B5A57F7-4281-6841-B5B0-DB83A73C8FAC}" type="presParOf" srcId="{EE91F4F6-BD5A-F14F-B37F-7A8C379EC4E8}" destId="{8D86C6F4-136B-A346-9743-D616AA9C882A}" srcOrd="0" destOrd="0" presId="urn:microsoft.com/office/officeart/2005/8/layout/hierarchy1"/>
    <dgm:cxn modelId="{B269DCC6-BD99-4B42-BC6A-E2C45FDF129C}" type="presParOf" srcId="{EE91F4F6-BD5A-F14F-B37F-7A8C379EC4E8}" destId="{84B97929-D9C6-E54B-AD4F-C5E3D2EEC14B}" srcOrd="1" destOrd="0" presId="urn:microsoft.com/office/officeart/2005/8/layout/hierarchy1"/>
    <dgm:cxn modelId="{00D2AD63-30E3-0040-B7F6-1815814A5C57}" type="presParOf" srcId="{5DDF8A9B-F932-9D42-A136-4656E95524B8}" destId="{A7CC5775-AFC3-1740-BFD4-C734D20E2FB5}" srcOrd="1" destOrd="0" presId="urn:microsoft.com/office/officeart/2005/8/layout/hierarchy1"/>
    <dgm:cxn modelId="{D7B51729-7DD4-EA44-B924-DECA76D0AC3F}" type="presParOf" srcId="{256DB987-F50E-5F42-823B-C25B53D75AFA}" destId="{1C069DE3-A0EC-D244-A9C4-D33A0175051C}" srcOrd="1" destOrd="0" presId="urn:microsoft.com/office/officeart/2005/8/layout/hierarchy1"/>
    <dgm:cxn modelId="{EC72A67B-2500-9C4F-B4D4-A8671611F061}" type="presParOf" srcId="{1C069DE3-A0EC-D244-A9C4-D33A0175051C}" destId="{38A1A45B-F253-6445-9F1D-789112DF40F5}" srcOrd="0" destOrd="0" presId="urn:microsoft.com/office/officeart/2005/8/layout/hierarchy1"/>
    <dgm:cxn modelId="{E606CEB7-3A7F-4B44-9F0A-1DFB9A3C24D9}" type="presParOf" srcId="{38A1A45B-F253-6445-9F1D-789112DF40F5}" destId="{3E79E2FE-20FD-1849-849B-BF768F297F0A}" srcOrd="0" destOrd="0" presId="urn:microsoft.com/office/officeart/2005/8/layout/hierarchy1"/>
    <dgm:cxn modelId="{1BC52457-BA4E-8043-9940-57A5D798E87E}" type="presParOf" srcId="{38A1A45B-F253-6445-9F1D-789112DF40F5}" destId="{63E4073E-FBC6-224A-AF25-C5B4DBC2B829}" srcOrd="1" destOrd="0" presId="urn:microsoft.com/office/officeart/2005/8/layout/hierarchy1"/>
    <dgm:cxn modelId="{F48CCED6-14B7-414F-8B2C-C66B7E50A5A6}" type="presParOf" srcId="{1C069DE3-A0EC-D244-A9C4-D33A0175051C}" destId="{56044E34-9B8E-8747-AB59-75746032B12B}" srcOrd="1" destOrd="0" presId="urn:microsoft.com/office/officeart/2005/8/layout/hierarchy1"/>
    <dgm:cxn modelId="{A9102743-93BF-234B-85C8-D84CFC12574A}" type="presParOf" srcId="{256DB987-F50E-5F42-823B-C25B53D75AFA}" destId="{DF1DE254-5EBF-1D40-874A-145F0D7DEA46}" srcOrd="2" destOrd="0" presId="urn:microsoft.com/office/officeart/2005/8/layout/hierarchy1"/>
    <dgm:cxn modelId="{89BABA4F-C369-8C4D-9BFD-439D22334D14}" type="presParOf" srcId="{DF1DE254-5EBF-1D40-874A-145F0D7DEA46}" destId="{CE7470F3-95F1-264F-84B1-51A860EDA917}" srcOrd="0" destOrd="0" presId="urn:microsoft.com/office/officeart/2005/8/layout/hierarchy1"/>
    <dgm:cxn modelId="{257406A8-B2C0-3C48-97F7-20BD91065ED7}" type="presParOf" srcId="{CE7470F3-95F1-264F-84B1-51A860EDA917}" destId="{8B249DA4-E564-144E-9358-0E7429DBB464}" srcOrd="0" destOrd="0" presId="urn:microsoft.com/office/officeart/2005/8/layout/hierarchy1"/>
    <dgm:cxn modelId="{84286885-ECD1-5148-8957-F281754F3F3A}" type="presParOf" srcId="{CE7470F3-95F1-264F-84B1-51A860EDA917}" destId="{64C0DD5E-AA00-394A-BFB4-D1113AABB107}" srcOrd="1" destOrd="0" presId="urn:microsoft.com/office/officeart/2005/8/layout/hierarchy1"/>
    <dgm:cxn modelId="{F50BBCB4-AA3A-504B-A2AA-5B98A8524140}" type="presParOf" srcId="{DF1DE254-5EBF-1D40-874A-145F0D7DEA46}" destId="{93F5AAB7-B237-1D4A-AACF-EBAE976AF2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6F250-6A2F-BF47-8DFA-B084296EC0D7}">
      <dsp:nvSpPr>
        <dsp:cNvPr id="0" name=""/>
        <dsp:cNvSpPr/>
      </dsp:nvSpPr>
      <dsp:spPr>
        <a:xfrm>
          <a:off x="0" y="1608"/>
          <a:ext cx="92760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F42E1-1030-4B4F-97C6-3443B5931739}">
      <dsp:nvSpPr>
        <dsp:cNvPr id="0" name=""/>
        <dsp:cNvSpPr/>
      </dsp:nvSpPr>
      <dsp:spPr>
        <a:xfrm>
          <a:off x="0" y="1608"/>
          <a:ext cx="9276062" cy="109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ar-SA" sz="2200" kern="1200"/>
            <a:t>تدهور التربة عملية تحدث نتيجة كلاً من مسببات طبيعية ونشاط بشرى، وتبعاً للمسببات والتأثيرات التى تتدهور بها نوعية التربة، فانه يمكننا التعرف على تعرية التربة، التصحر، التملح بالاضافة إلى عمليات أخرى تؤدى إلى تدهور التربة.</a:t>
          </a:r>
          <a:r>
            <a:rPr lang="en-US" sz="2200" kern="1200"/>
            <a:t> </a:t>
          </a:r>
        </a:p>
      </dsp:txBody>
      <dsp:txXfrm>
        <a:off x="0" y="1608"/>
        <a:ext cx="9276062" cy="1096687"/>
      </dsp:txXfrm>
    </dsp:sp>
    <dsp:sp modelId="{DE834430-D67D-7E4D-ACFA-C43662C09180}">
      <dsp:nvSpPr>
        <dsp:cNvPr id="0" name=""/>
        <dsp:cNvSpPr/>
      </dsp:nvSpPr>
      <dsp:spPr>
        <a:xfrm>
          <a:off x="0" y="1098296"/>
          <a:ext cx="9276062" cy="0"/>
        </a:xfrm>
        <a:prstGeom prst="line">
          <a:avLst/>
        </a:prstGeom>
        <a:solidFill>
          <a:schemeClr val="accent2">
            <a:hueOff val="-747686"/>
            <a:satOff val="-231"/>
            <a:lumOff val="3530"/>
            <a:alphaOff val="0"/>
          </a:schemeClr>
        </a:solidFill>
        <a:ln w="12700" cap="flat" cmpd="sng" algn="ctr">
          <a:solidFill>
            <a:schemeClr val="accent2">
              <a:hueOff val="-747686"/>
              <a:satOff val="-231"/>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B775E-6545-164D-B8F8-1058FCC7623A}">
      <dsp:nvSpPr>
        <dsp:cNvPr id="0" name=""/>
        <dsp:cNvSpPr/>
      </dsp:nvSpPr>
      <dsp:spPr>
        <a:xfrm>
          <a:off x="0" y="1098296"/>
          <a:ext cx="9276062" cy="109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ar-SA" sz="2200" kern="1200"/>
            <a:t>أدت الزيادة الكبيرة في عدد السكان إلى انتاج غذاء اكثر وبتالي تكثيف الممارسات الزراعية التى تنتج عوائد محصولية عالية فى وقت قصير. ومن أجل إيجاد أراضي أكثر صالحة للزراعة</a:t>
          </a:r>
          <a:r>
            <a:rPr lang="en-US" sz="2200" kern="1200"/>
            <a:t> </a:t>
          </a:r>
          <a:r>
            <a:rPr lang="ar-SA" sz="2200" kern="1200"/>
            <a:t>.</a:t>
          </a:r>
          <a:endParaRPr lang="en-US" sz="2200" kern="1200"/>
        </a:p>
      </dsp:txBody>
      <dsp:txXfrm>
        <a:off x="0" y="1098296"/>
        <a:ext cx="9276062" cy="1096687"/>
      </dsp:txXfrm>
    </dsp:sp>
    <dsp:sp modelId="{33820C7F-C7E9-684E-B629-A72FFA08CDC5}">
      <dsp:nvSpPr>
        <dsp:cNvPr id="0" name=""/>
        <dsp:cNvSpPr/>
      </dsp:nvSpPr>
      <dsp:spPr>
        <a:xfrm>
          <a:off x="0" y="2194983"/>
          <a:ext cx="9276062" cy="0"/>
        </a:xfrm>
        <a:prstGeom prst="line">
          <a:avLst/>
        </a:prstGeom>
        <a:solidFill>
          <a:schemeClr val="accent2">
            <a:hueOff val="-1495373"/>
            <a:satOff val="-463"/>
            <a:lumOff val="7059"/>
            <a:alphaOff val="0"/>
          </a:schemeClr>
        </a:solidFill>
        <a:ln w="12700" cap="flat" cmpd="sng" algn="ctr">
          <a:solidFill>
            <a:schemeClr val="accent2">
              <a:hueOff val="-1495373"/>
              <a:satOff val="-463"/>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1C611-B8AA-CC4B-B827-B8F6F5AAFCA2}">
      <dsp:nvSpPr>
        <dsp:cNvPr id="0" name=""/>
        <dsp:cNvSpPr/>
      </dsp:nvSpPr>
      <dsp:spPr>
        <a:xfrm>
          <a:off x="0" y="2194983"/>
          <a:ext cx="9276062" cy="109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ar-SA" sz="2200" kern="1200"/>
            <a:t>باستخدام بيانات الاستشعار عن بعد، فانه يكون من السهل نسبياً التمييز بين التربة الجرداء والنباتات</a:t>
          </a:r>
          <a:r>
            <a:rPr lang="en-US" sz="2200" kern="1200"/>
            <a:t> </a:t>
          </a:r>
          <a:r>
            <a:rPr lang="ar-SA" sz="2200" kern="1200"/>
            <a:t>.</a:t>
          </a:r>
          <a:endParaRPr lang="en-US" sz="2200" kern="1200"/>
        </a:p>
      </dsp:txBody>
      <dsp:txXfrm>
        <a:off x="0" y="2194983"/>
        <a:ext cx="9276062" cy="1096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6C6F4-136B-A346-9743-D616AA9C882A}">
      <dsp:nvSpPr>
        <dsp:cNvPr id="0" name=""/>
        <dsp:cNvSpPr/>
      </dsp:nvSpPr>
      <dsp:spPr>
        <a:xfrm>
          <a:off x="0" y="707872"/>
          <a:ext cx="2451516" cy="1556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97929-D9C6-E54B-AD4F-C5E3D2EEC14B}">
      <dsp:nvSpPr>
        <dsp:cNvPr id="0" name=""/>
        <dsp:cNvSpPr/>
      </dsp:nvSpPr>
      <dsp:spPr>
        <a:xfrm>
          <a:off x="272390" y="966643"/>
          <a:ext cx="2451516" cy="1556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ar-SA" sz="3800" kern="1200"/>
            <a:t>الغطاء النباتى</a:t>
          </a:r>
          <a:endParaRPr lang="en-US" sz="3800" kern="1200"/>
        </a:p>
      </dsp:txBody>
      <dsp:txXfrm>
        <a:off x="317985" y="1012238"/>
        <a:ext cx="2360326" cy="1465523"/>
      </dsp:txXfrm>
    </dsp:sp>
    <dsp:sp modelId="{3E79E2FE-20FD-1849-849B-BF768F297F0A}">
      <dsp:nvSpPr>
        <dsp:cNvPr id="0" name=""/>
        <dsp:cNvSpPr/>
      </dsp:nvSpPr>
      <dsp:spPr>
        <a:xfrm>
          <a:off x="2996298" y="707872"/>
          <a:ext cx="2451516" cy="1556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4073E-FBC6-224A-AF25-C5B4DBC2B829}">
      <dsp:nvSpPr>
        <dsp:cNvPr id="0" name=""/>
        <dsp:cNvSpPr/>
      </dsp:nvSpPr>
      <dsp:spPr>
        <a:xfrm>
          <a:off x="3268688" y="966643"/>
          <a:ext cx="2451516" cy="1556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ar-SA" sz="3800" kern="1200" dirty="0"/>
            <a:t>درجة حرارة سطح الأرض</a:t>
          </a:r>
          <a:endParaRPr lang="en-US" sz="3800" kern="1200" dirty="0"/>
        </a:p>
      </dsp:txBody>
      <dsp:txXfrm>
        <a:off x="3314283" y="1012238"/>
        <a:ext cx="2360326" cy="1465523"/>
      </dsp:txXfrm>
    </dsp:sp>
    <dsp:sp modelId="{8B249DA4-E564-144E-9358-0E7429DBB464}">
      <dsp:nvSpPr>
        <dsp:cNvPr id="0" name=""/>
        <dsp:cNvSpPr/>
      </dsp:nvSpPr>
      <dsp:spPr>
        <a:xfrm>
          <a:off x="5992596" y="707872"/>
          <a:ext cx="2451516" cy="1556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0DD5E-AA00-394A-BFB4-D1113AABB107}">
      <dsp:nvSpPr>
        <dsp:cNvPr id="0" name=""/>
        <dsp:cNvSpPr/>
      </dsp:nvSpPr>
      <dsp:spPr>
        <a:xfrm>
          <a:off x="6264987" y="966643"/>
          <a:ext cx="2451516" cy="1556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ar-SA" sz="3800" kern="1200"/>
            <a:t>رطوبة التربة</a:t>
          </a:r>
          <a:endParaRPr lang="en-US" sz="3800" kern="1200"/>
        </a:p>
      </dsp:txBody>
      <dsp:txXfrm>
        <a:off x="6310582" y="1012238"/>
        <a:ext cx="2360326" cy="14655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81142-8774-B640-AD45-55E1B0885B09}" type="datetimeFigureOut">
              <a:rPr lang="en-US" smtClean="0"/>
              <a:t>11/11/20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15A31-BEE8-774F-AFF4-EA09C2DD98CF}" type="slidenum">
              <a:rPr lang="en-US" smtClean="0"/>
              <a:t>‹#›</a:t>
            </a:fld>
            <a:endParaRPr lang="en-US"/>
          </a:p>
        </p:txBody>
      </p:sp>
    </p:spTree>
    <p:extLst>
      <p:ext uri="{BB962C8B-B14F-4D97-AF65-F5344CB8AC3E}">
        <p14:creationId xmlns:p14="http://schemas.microsoft.com/office/powerpoint/2010/main" val="281158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BF19F8EB-B4B7-124D-BD35-ECBC7D2082C3}" type="datetime2">
              <a:rPr lang="en-US" smtClean="0"/>
              <a:t>Wednesday, November 11, 2020</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a:t>ALanoud Alfagham,2020</a:t>
            </a:r>
            <a:endParaRPr lang="en-US" dirty="0"/>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406293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20F283E-5F2D-8B4C-AE91-74AEBF9324CC}" type="datetime2">
              <a:rPr lang="en-US" smtClean="0"/>
              <a:t>Wednesday, November 11, 2020</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ALanoud Alfagham,2020</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58155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55E11881-FE36-5249-9360-7E933D310FC6}" type="datetime2">
              <a:rPr lang="en-US" smtClean="0"/>
              <a:t>Wednesday, November 11, 2020</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ALanoud Alfagham,2020</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41837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96F1ADCD-215E-5149-B92C-8563FA327170}" type="datetime2">
              <a:rPr lang="en-US" smtClean="0"/>
              <a:t>Wednesday, November 11, 2020</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a:t>ALanoud Alfagham,2020</a:t>
            </a:r>
            <a:endParaRPr lang="en-US" dirty="0"/>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41418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28D922DB-5D12-0848-9F20-E6B513DBEA43}" type="datetime2">
              <a:rPr lang="en-US" smtClean="0"/>
              <a:t>Wednesday, November 11, 2020</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ALanoud Alfagham,2020</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80754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203EEB04-F76A-324E-B6EF-0A2F28799929}" type="datetime2">
              <a:rPr lang="en-US" smtClean="0"/>
              <a:t>Wednesday, November 11, 2020</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ALanoud Alfagham,2020</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52572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6DDD50D7-0916-394A-A748-112863594FCD}" type="datetime2">
              <a:rPr lang="en-US" smtClean="0"/>
              <a:t>Wednesday, November 11, 2020</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ALanoud Alfagham,2020</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97562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8EF183BA-B17B-AA4D-96DF-A34593BE5561}" type="datetime2">
              <a:rPr lang="en-US" smtClean="0"/>
              <a:t>Wednesday, November 11, 2020</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ALanoud Alfagham,2020</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27969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8E50D17E-E4E1-B148-8DA0-84022CEC39EE}" type="datetime2">
              <a:rPr lang="en-US" smtClean="0"/>
              <a:t>Wednesday, November 11, 2020</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ALanoud Alfagham,2020</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22287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51879EEB-859D-4647-A4A6-FABB4FE92E49}" type="datetime2">
              <a:rPr lang="en-US" smtClean="0"/>
              <a:t>Wednesday, November 11, 2020</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ALanoud Alfagham,2020</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3440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D5D9F3A6-9FD0-9545-B3AE-DD50760332A3}" type="datetime2">
              <a:rPr lang="en-US" smtClean="0"/>
              <a:t>Wednesday, November 11, 2020</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ALanoud Alfagham,2020</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65002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100">
                <a:solidFill>
                  <a:schemeClr val="tx2"/>
                </a:solidFill>
              </a:defRPr>
            </a:lvl1pPr>
          </a:lstStyle>
          <a:p>
            <a:fld id="{3512DD52-6F46-3C4B-823C-91EAA6CE91A1}" type="datetime2">
              <a:rPr lang="en-US" smtClean="0"/>
              <a:t>Wednesday, November 11, 2020</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100">
                <a:solidFill>
                  <a:schemeClr val="tx2"/>
                </a:solidFill>
              </a:defRPr>
            </a:lvl1pPr>
          </a:lstStyle>
          <a:p>
            <a:r>
              <a:rPr lang="en-US"/>
              <a:t>ALanoud Alfagham,2020</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1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070119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2w/y80kzdj15ml64gslkf6j49g00000gp/T/com.microsoft.Word/WebArchiveCopyPasteTempFiles/Brazil_TMO_june2002_2006_small.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file:////var/folders/2w/y80kzdj15ml64gslkf6j49g00000gp/T/com.microsoft.Word/WebArchiveCopyPasteTempFiles/landsat_chad_small.jpg"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05502-799A-9A41-81E6-B0E84749E127}"/>
              </a:ext>
            </a:extLst>
          </p:cNvPr>
          <p:cNvSpPr>
            <a:spLocks noGrp="1"/>
          </p:cNvSpPr>
          <p:nvPr>
            <p:ph type="ctrTitle"/>
          </p:nvPr>
        </p:nvSpPr>
        <p:spPr>
          <a:xfrm>
            <a:off x="422900" y="576263"/>
            <a:ext cx="3932532" cy="2967606"/>
          </a:xfrm>
        </p:spPr>
        <p:txBody>
          <a:bodyPr anchor="b">
            <a:normAutofit/>
          </a:bodyPr>
          <a:lstStyle/>
          <a:p>
            <a:pPr rtl="1"/>
            <a:r>
              <a:rPr lang="ar-SA" sz="4400" dirty="0">
                <a:latin typeface="Times New Roman" panose="02020603050405020304" pitchFamily="18" charset="0"/>
                <a:cs typeface="Times New Roman" panose="02020603050405020304" pitchFamily="18" charset="0"/>
              </a:rPr>
              <a:t>استخدام الاستشعار عن بعد في إدارة الموارد الطبيعية</a:t>
            </a:r>
            <a:br>
              <a:rPr lang="ar-SA"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Remote sensing</a:t>
            </a:r>
          </a:p>
        </p:txBody>
      </p:sp>
      <p:sp>
        <p:nvSpPr>
          <p:cNvPr id="5" name="Subtitle 4">
            <a:extLst>
              <a:ext uri="{FF2B5EF4-FFF2-40B4-BE49-F238E27FC236}">
                <a16:creationId xmlns:a16="http://schemas.microsoft.com/office/drawing/2014/main" id="{A6BEB247-8FE2-7B41-AB31-4AB43077AC2C}"/>
              </a:ext>
            </a:extLst>
          </p:cNvPr>
          <p:cNvSpPr>
            <a:spLocks noGrp="1"/>
          </p:cNvSpPr>
          <p:nvPr>
            <p:ph type="subTitle" idx="1"/>
          </p:nvPr>
        </p:nvSpPr>
        <p:spPr>
          <a:xfrm>
            <a:off x="422900" y="3764975"/>
            <a:ext cx="3932532" cy="2192683"/>
          </a:xfrm>
        </p:spPr>
        <p:txBody>
          <a:bodyPr>
            <a:normAutofit/>
          </a:bodyPr>
          <a:lstStyle/>
          <a:p>
            <a:pPr marL="0" indent="0" defTabSz="914400" rtl="1" eaLnBrk="1" latinLnBrk="0" hangingPunct="1">
              <a:lnSpc>
                <a:spcPts val="3200"/>
              </a:lnSpc>
              <a:spcBef>
                <a:spcPts val="1000"/>
              </a:spcBef>
              <a:buClr>
                <a:schemeClr val="accent2"/>
              </a:buClr>
              <a:buFont typeface="Wingdings 2" panose="05020102010507070707" pitchFamily="18" charset="2"/>
              <a:buNone/>
            </a:pPr>
            <a:r>
              <a:rPr lang="ar-SA" dirty="0"/>
              <a:t>٤٤٩ نبت</a:t>
            </a:r>
          </a:p>
          <a:p>
            <a:pPr marL="0" indent="0" defTabSz="914400" rtl="1" eaLnBrk="1" latinLnBrk="0" hangingPunct="1">
              <a:lnSpc>
                <a:spcPts val="3200"/>
              </a:lnSpc>
              <a:spcBef>
                <a:spcPts val="1000"/>
              </a:spcBef>
              <a:buClr>
                <a:schemeClr val="accent2"/>
              </a:buClr>
              <a:buFont typeface="Wingdings 2" panose="05020102010507070707" pitchFamily="18" charset="2"/>
              <a:buNone/>
            </a:pPr>
            <a:r>
              <a:rPr lang="ar-SA" dirty="0"/>
              <a:t>العنود </a:t>
            </a:r>
            <a:r>
              <a:rPr lang="ar-SA" dirty="0" err="1"/>
              <a:t>الفغم</a:t>
            </a:r>
            <a:endParaRPr lang="en-US" dirty="0"/>
          </a:p>
        </p:txBody>
      </p:sp>
      <p:sp>
        <p:nvSpPr>
          <p:cNvPr id="16" name="Rectangle 15">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EC2F290F-69FC-4881-9591-56CEF6319685}"/>
              </a:ext>
            </a:extLst>
          </p:cNvPr>
          <p:cNvPicPr>
            <a:picLocks noChangeAspect="1"/>
          </p:cNvPicPr>
          <p:nvPr/>
        </p:nvPicPr>
        <p:blipFill rotWithShape="1">
          <a:blip r:embed="rId2"/>
          <a:srcRect t="17370" r="-1" b="33425"/>
          <a:stretch/>
        </p:blipFill>
        <p:spPr>
          <a:xfrm>
            <a:off x="4987132" y="2332681"/>
            <a:ext cx="6774155" cy="2199903"/>
          </a:xfrm>
          <a:prstGeom prst="rect">
            <a:avLst/>
          </a:prstGeom>
        </p:spPr>
      </p:pic>
      <p:cxnSp>
        <p:nvCxnSpPr>
          <p:cNvPr id="18" name="Straight Connector 17">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C14B206-53CA-0846-AB51-2DA968477715}"/>
              </a:ext>
            </a:extLst>
          </p:cNvPr>
          <p:cNvSpPr>
            <a:spLocks noGrp="1"/>
          </p:cNvSpPr>
          <p:nvPr>
            <p:ph type="ftr" sz="quarter" idx="11"/>
          </p:nvPr>
        </p:nvSpPr>
        <p:spPr/>
        <p:txBody>
          <a:bodyPr/>
          <a:lstStyle/>
          <a:p>
            <a:r>
              <a:rPr lang="en-US"/>
              <a:t>ALanoud Alfagham,2020</a:t>
            </a:r>
            <a:endParaRPr lang="en-US" dirty="0"/>
          </a:p>
        </p:txBody>
      </p:sp>
    </p:spTree>
    <p:extLst>
      <p:ext uri="{BB962C8B-B14F-4D97-AF65-F5344CB8AC3E}">
        <p14:creationId xmlns:p14="http://schemas.microsoft.com/office/powerpoint/2010/main" val="221847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82F11BC-0096-4F9C-BAA6-E7D36C1E5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2FA1E615-6866-4975-BEB0-8A6DCCEFB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9F49980E-1F13-46BA-BFC3-59DA3D861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8F118-B10C-A948-8CE0-52E4656FBF6A}"/>
              </a:ext>
            </a:extLst>
          </p:cNvPr>
          <p:cNvSpPr>
            <a:spLocks noGrp="1"/>
          </p:cNvSpPr>
          <p:nvPr>
            <p:ph type="title"/>
          </p:nvPr>
        </p:nvSpPr>
        <p:spPr>
          <a:xfrm>
            <a:off x="422897" y="539496"/>
            <a:ext cx="5228393" cy="2697190"/>
          </a:xfrm>
        </p:spPr>
        <p:txBody>
          <a:bodyPr vert="horz" lIns="91440" tIns="45720" rIns="91440" bIns="45720" rtlCol="0" anchor="b">
            <a:normAutofit/>
          </a:bodyPr>
          <a:lstStyle/>
          <a:p>
            <a:pPr algn="r" rtl="1"/>
            <a:r>
              <a:rPr lang="en-US" sz="4800" b="1" dirty="0" err="1"/>
              <a:t>الاستشعار</a:t>
            </a:r>
            <a:r>
              <a:rPr lang="en-US" sz="4800" b="1" dirty="0"/>
              <a:t> </a:t>
            </a:r>
            <a:r>
              <a:rPr lang="en-US" sz="4800" b="1" dirty="0" err="1"/>
              <a:t>عن</a:t>
            </a:r>
            <a:r>
              <a:rPr lang="en-US" sz="4800" b="1" dirty="0"/>
              <a:t> </a:t>
            </a:r>
            <a:r>
              <a:rPr lang="en-US" sz="4800" b="1" dirty="0" err="1"/>
              <a:t>بعد</a:t>
            </a:r>
            <a:r>
              <a:rPr lang="en-US" sz="4800" b="1" dirty="0"/>
              <a:t> </a:t>
            </a:r>
            <a:r>
              <a:rPr lang="en-US" sz="4800" b="1" dirty="0" err="1"/>
              <a:t>وإدارة</a:t>
            </a:r>
            <a:r>
              <a:rPr lang="en-US" sz="4800" b="1" dirty="0"/>
              <a:t> </a:t>
            </a:r>
            <a:r>
              <a:rPr lang="en-US" sz="4800" b="1" dirty="0" err="1"/>
              <a:t>المياه</a:t>
            </a:r>
            <a:endParaRPr lang="en-US" sz="4800" dirty="0"/>
          </a:p>
        </p:txBody>
      </p:sp>
      <p:sp>
        <p:nvSpPr>
          <p:cNvPr id="4" name="Text Placeholder 3">
            <a:extLst>
              <a:ext uri="{FF2B5EF4-FFF2-40B4-BE49-F238E27FC236}">
                <a16:creationId xmlns:a16="http://schemas.microsoft.com/office/drawing/2014/main" id="{07478B5D-9F4A-C448-B62F-97DD5A19A34D}"/>
              </a:ext>
            </a:extLst>
          </p:cNvPr>
          <p:cNvSpPr>
            <a:spLocks noGrp="1"/>
          </p:cNvSpPr>
          <p:nvPr>
            <p:ph type="body" sz="half" idx="2"/>
          </p:nvPr>
        </p:nvSpPr>
        <p:spPr>
          <a:xfrm>
            <a:off x="422897" y="3354749"/>
            <a:ext cx="5228392" cy="2582470"/>
          </a:xfrm>
        </p:spPr>
        <p:txBody>
          <a:bodyPr vert="horz" lIns="91440" tIns="45720" rIns="91440" bIns="45720" rtlCol="0">
            <a:normAutofit fontScale="92500" lnSpcReduction="20000"/>
          </a:bodyPr>
          <a:lstStyle/>
          <a:p>
            <a:pPr algn="r" rtl="1"/>
            <a:r>
              <a:rPr lang="ar-SA" dirty="0">
                <a:latin typeface="Times New Roman" panose="02020603050405020304" pitchFamily="18" charset="0"/>
                <a:cs typeface="Times New Roman" panose="02020603050405020304" pitchFamily="18" charset="0"/>
              </a:rPr>
              <a:t>مرئيات كاذبة الألوان توضح ارتفاع منسوب الخزان لسد الأخوار الثلاثة في الصين. يمكنك أن ترى زيادة منسوب الخزان بين </a:t>
            </a:r>
            <a:r>
              <a:rPr lang="ar-SA" dirty="0" err="1">
                <a:latin typeface="Times New Roman" panose="02020603050405020304" pitchFamily="18" charset="0"/>
                <a:cs typeface="Times New Roman" panose="02020603050405020304" pitchFamily="18" charset="0"/>
              </a:rPr>
              <a:t>عامى</a:t>
            </a:r>
            <a:r>
              <a:rPr lang="ar-SA" dirty="0">
                <a:latin typeface="Times New Roman" panose="02020603050405020304" pitchFamily="18" charset="0"/>
                <a:cs typeface="Times New Roman" panose="02020603050405020304" pitchFamily="18" charset="0"/>
              </a:rPr>
              <a:t> 2001، 2003. المصدر: </a:t>
            </a:r>
            <a:r>
              <a:rPr lang="en-US" dirty="0">
                <a:latin typeface="Times New Roman" panose="02020603050405020304" pitchFamily="18" charset="0"/>
                <a:cs typeface="Times New Roman" panose="02020603050405020304" pitchFamily="18" charset="0"/>
              </a:rPr>
              <a:t>NASA </a:t>
            </a:r>
          </a:p>
          <a:p>
            <a:pPr algn="r" rtl="1"/>
            <a:r>
              <a:rPr lang="ar-SA" dirty="0">
                <a:latin typeface="Times New Roman" panose="02020603050405020304" pitchFamily="18" charset="0"/>
                <a:cs typeface="Times New Roman" panose="02020603050405020304" pitchFamily="18" charset="0"/>
              </a:rPr>
              <a:t>ويمكن استخدام مرئيات الأقمار الصناعية التكرارية لمراقبة مستويات المياه </a:t>
            </a:r>
            <a:r>
              <a:rPr lang="ar-SA" dirty="0" err="1">
                <a:latin typeface="Times New Roman" panose="02020603050405020304" pitchFamily="18" charset="0"/>
                <a:cs typeface="Times New Roman" panose="02020603050405020304" pitchFamily="18" charset="0"/>
              </a:rPr>
              <a:t>فى</a:t>
            </a:r>
            <a:r>
              <a:rPr lang="ar-SA" dirty="0">
                <a:latin typeface="Times New Roman" panose="02020603050405020304" pitchFamily="18" charset="0"/>
                <a:cs typeface="Times New Roman" panose="02020603050405020304" pitchFamily="18" charset="0"/>
              </a:rPr>
              <a:t> الخزانات. وتعتبر هذه المعلومات مهمة جداً حيث أنها تتيح للسلطات الحصول على معرفة المياه المتاحة قبل فترات الجفاف. وبالإضافة إلى إنتاج الطاقة، فان سد الأخوار الثلاثة سيتحكم </a:t>
            </a:r>
            <a:r>
              <a:rPr lang="ar-SA" dirty="0" err="1">
                <a:latin typeface="Times New Roman" panose="02020603050405020304" pitchFamily="18" charset="0"/>
                <a:cs typeface="Times New Roman" panose="02020603050405020304" pitchFamily="18" charset="0"/>
              </a:rPr>
              <a:t>فى</a:t>
            </a:r>
            <a:r>
              <a:rPr lang="ar-SA" dirty="0">
                <a:latin typeface="Times New Roman" panose="02020603050405020304" pitchFamily="18" charset="0"/>
                <a:cs typeface="Times New Roman" panose="02020603050405020304" pitchFamily="18" charset="0"/>
              </a:rPr>
              <a:t> الفيضان </a:t>
            </a:r>
            <a:r>
              <a:rPr lang="ar-SA" dirty="0" err="1">
                <a:latin typeface="Times New Roman" panose="02020603050405020304" pitchFamily="18" charset="0"/>
                <a:cs typeface="Times New Roman" panose="02020603050405020304" pitchFamily="18" charset="0"/>
              </a:rPr>
              <a:t>السنوى</a:t>
            </a:r>
            <a:r>
              <a:rPr lang="ar-SA" dirty="0">
                <a:latin typeface="Times New Roman" panose="02020603050405020304" pitchFamily="18" charset="0"/>
                <a:cs typeface="Times New Roman" panose="02020603050405020304" pitchFamily="18" charset="0"/>
              </a:rPr>
              <a:t> للنهر الذى تسبب </a:t>
            </a:r>
            <a:r>
              <a:rPr lang="ar-SA" dirty="0" err="1">
                <a:latin typeface="Times New Roman" panose="02020603050405020304" pitchFamily="18" charset="0"/>
                <a:cs typeface="Times New Roman" panose="02020603050405020304" pitchFamily="18" charset="0"/>
              </a:rPr>
              <a:t>فى</a:t>
            </a:r>
            <a:r>
              <a:rPr lang="ar-SA" dirty="0">
                <a:latin typeface="Times New Roman" panose="02020603050405020304" pitchFamily="18" charset="0"/>
                <a:cs typeface="Times New Roman" panose="02020603050405020304" pitchFamily="18" charset="0"/>
              </a:rPr>
              <a:t> وفيات كثيرة </a:t>
            </a:r>
            <a:r>
              <a:rPr lang="ar-SA" dirty="0" err="1">
                <a:latin typeface="Times New Roman" panose="02020603050405020304" pitchFamily="18" charset="0"/>
                <a:cs typeface="Times New Roman" panose="02020603050405020304" pitchFamily="18" charset="0"/>
              </a:rPr>
              <a:t>فى</a:t>
            </a:r>
            <a:r>
              <a:rPr lang="ar-SA" dirty="0">
                <a:latin typeface="Times New Roman" panose="02020603050405020304" pitchFamily="18" charset="0"/>
                <a:cs typeface="Times New Roman" panose="02020603050405020304" pitchFamily="18" charset="0"/>
              </a:rPr>
              <a:t> السنوات السابقة</a:t>
            </a:r>
            <a:endParaRPr lang="en-US"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2E7D1F-2146-4351-B555-F7AD66F91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95999" y="695340"/>
            <a:ext cx="5391683" cy="5476855"/>
          </a:xfrm>
          <a:prstGeom prst="rect">
            <a:avLst/>
          </a:prstGeom>
          <a:solidFill>
            <a:srgbClr val="C94778">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Picture Placeholder 5">
            <a:extLst>
              <a:ext uri="{FF2B5EF4-FFF2-40B4-BE49-F238E27FC236}">
                <a16:creationId xmlns:a16="http://schemas.microsoft.com/office/drawing/2014/main" id="{1E14925E-F77E-1449-BE65-3CAE9916092E}"/>
              </a:ext>
            </a:extLst>
          </p:cNvPr>
          <p:cNvPicPr>
            <a:picLocks noGrp="1"/>
          </p:cNvPicPr>
          <p:nvPr>
            <p:ph type="pic" idx="1"/>
          </p:nvPr>
        </p:nvPicPr>
        <p:blipFill rotWithShape="1">
          <a:blip r:embed="rId2" cstate="email">
            <a:extLst>
              <a:ext uri="{28A0092B-C50C-407E-A947-70E740481C1C}">
                <a14:useLocalDpi xmlns:a14="http://schemas.microsoft.com/office/drawing/2010/main"/>
              </a:ext>
            </a:extLst>
          </a:blip>
          <a:srcRect r="4479" b="1"/>
          <a:stretch/>
        </p:blipFill>
        <p:spPr bwMode="auto">
          <a:xfrm>
            <a:off x="6620386" y="1246946"/>
            <a:ext cx="4364109" cy="4364109"/>
          </a:xfrm>
          <a:prstGeom prst="rect">
            <a:avLst/>
          </a:prstGeom>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CDE14030-8BAC-434E-BF07-4EA508C2E723}"/>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sz="1200" kern="1200">
                <a:solidFill>
                  <a:prstClr val="black">
                    <a:tint val="75000"/>
                  </a:prstClr>
                </a:solidFill>
                <a:latin typeface="Calibri" panose="020F0502020204030204"/>
                <a:ea typeface="+mn-ea"/>
                <a:cs typeface="+mn-cs"/>
              </a:rPr>
              <a:t>ALanoud Alfagham,2020</a:t>
            </a:r>
          </a:p>
        </p:txBody>
      </p:sp>
      <p:cxnSp>
        <p:nvCxnSpPr>
          <p:cNvPr id="21" name="Straight Connector 20">
            <a:extLst>
              <a:ext uri="{FF2B5EF4-FFF2-40B4-BE49-F238E27FC236}">
                <a16:creationId xmlns:a16="http://schemas.microsoft.com/office/drawing/2014/main" id="{CD8C7CAC-1828-45F3-9C70-DE1294FA20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52D459-9D8C-45C6-9998-FE91890626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31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FE8C7-FEE7-DD4B-8100-9CC2A4A16EC5}"/>
              </a:ext>
            </a:extLst>
          </p:cNvPr>
          <p:cNvSpPr>
            <a:spLocks noGrp="1"/>
          </p:cNvSpPr>
          <p:nvPr>
            <p:ph type="title"/>
          </p:nvPr>
        </p:nvSpPr>
        <p:spPr>
          <a:xfrm>
            <a:off x="422900" y="540167"/>
            <a:ext cx="4028783" cy="2135867"/>
          </a:xfrm>
        </p:spPr>
        <p:txBody>
          <a:bodyPr vert="horz" lIns="91440" tIns="45720" rIns="91440" bIns="45720" rtlCol="0" anchor="b">
            <a:normAutofit/>
          </a:bodyPr>
          <a:lstStyle/>
          <a:p>
            <a:pPr algn="r" rtl="1"/>
            <a:r>
              <a:rPr lang="en-US" sz="4800" b="1" dirty="0" err="1">
                <a:solidFill>
                  <a:schemeClr val="tx1"/>
                </a:solidFill>
              </a:rPr>
              <a:t>الاستشعار</a:t>
            </a:r>
            <a:r>
              <a:rPr lang="en-US" sz="4800" b="1" dirty="0">
                <a:solidFill>
                  <a:schemeClr val="tx1"/>
                </a:solidFill>
              </a:rPr>
              <a:t> </a:t>
            </a:r>
            <a:r>
              <a:rPr lang="en-US" sz="4800" b="1" dirty="0" err="1">
                <a:solidFill>
                  <a:schemeClr val="tx1"/>
                </a:solidFill>
              </a:rPr>
              <a:t>عن</a:t>
            </a:r>
            <a:r>
              <a:rPr lang="en-US" sz="4800" b="1" dirty="0">
                <a:solidFill>
                  <a:schemeClr val="tx1"/>
                </a:solidFill>
              </a:rPr>
              <a:t> </a:t>
            </a:r>
            <a:r>
              <a:rPr lang="en-US" sz="4800" b="1" dirty="0" err="1">
                <a:solidFill>
                  <a:schemeClr val="tx1"/>
                </a:solidFill>
              </a:rPr>
              <a:t>بعد</a:t>
            </a:r>
            <a:r>
              <a:rPr lang="en-US" sz="4800" b="1" dirty="0">
                <a:solidFill>
                  <a:schemeClr val="tx1"/>
                </a:solidFill>
              </a:rPr>
              <a:t> </a:t>
            </a:r>
            <a:r>
              <a:rPr lang="en-US" sz="4800" b="1" dirty="0" err="1">
                <a:solidFill>
                  <a:schemeClr val="tx1"/>
                </a:solidFill>
              </a:rPr>
              <a:t>والإدارة</a:t>
            </a:r>
            <a:r>
              <a:rPr lang="en-US" sz="4800" b="1" dirty="0">
                <a:solidFill>
                  <a:schemeClr val="tx1"/>
                </a:solidFill>
              </a:rPr>
              <a:t> </a:t>
            </a:r>
            <a:r>
              <a:rPr lang="en-US" sz="4800" b="1" dirty="0" err="1">
                <a:solidFill>
                  <a:schemeClr val="tx1"/>
                </a:solidFill>
              </a:rPr>
              <a:t>المستدامة</a:t>
            </a:r>
            <a:r>
              <a:rPr lang="en-US" sz="4800" b="1" dirty="0">
                <a:solidFill>
                  <a:schemeClr val="tx1"/>
                </a:solidFill>
              </a:rPr>
              <a:t> </a:t>
            </a:r>
            <a:r>
              <a:rPr lang="en-US" sz="4800" b="1" dirty="0" err="1">
                <a:solidFill>
                  <a:schemeClr val="tx1"/>
                </a:solidFill>
              </a:rPr>
              <a:t>للغابات</a:t>
            </a:r>
            <a:endParaRPr lang="en-US" sz="4800" dirty="0">
              <a:solidFill>
                <a:schemeClr val="tx1"/>
              </a:solidFill>
            </a:endParaRPr>
          </a:p>
        </p:txBody>
      </p:sp>
      <p:sp>
        <p:nvSpPr>
          <p:cNvPr id="4" name="Text Placeholder 3">
            <a:extLst>
              <a:ext uri="{FF2B5EF4-FFF2-40B4-BE49-F238E27FC236}">
                <a16:creationId xmlns:a16="http://schemas.microsoft.com/office/drawing/2014/main" id="{C4BD12F6-514D-9A41-AD40-CD0C79E9DB5E}"/>
              </a:ext>
            </a:extLst>
          </p:cNvPr>
          <p:cNvSpPr>
            <a:spLocks noGrp="1"/>
          </p:cNvSpPr>
          <p:nvPr>
            <p:ph type="body" sz="half" idx="2"/>
          </p:nvPr>
        </p:nvSpPr>
        <p:spPr>
          <a:xfrm>
            <a:off x="422900" y="2880452"/>
            <a:ext cx="4028783" cy="3095445"/>
          </a:xfrm>
        </p:spPr>
        <p:txBody>
          <a:bodyPr vert="horz" lIns="91440" tIns="45720" rIns="91440" bIns="45720" rtlCol="0" anchor="t">
            <a:normAutofit/>
          </a:bodyPr>
          <a:lstStyle/>
          <a:p>
            <a:pPr indent="-228600" algn="r" rtl="1">
              <a:lnSpc>
                <a:spcPts val="2800"/>
              </a:lnSpc>
              <a:buFont typeface="Wingdings 2" panose="05020102010507070707" pitchFamily="18" charset="2"/>
              <a:buChar char=""/>
            </a:pPr>
            <a:r>
              <a:rPr lang="en-US" sz="1800" dirty="0" err="1">
                <a:solidFill>
                  <a:schemeClr val="tx1"/>
                </a:solidFill>
              </a:rPr>
              <a:t>الميزة</a:t>
            </a:r>
            <a:r>
              <a:rPr lang="en-US" sz="1800" dirty="0">
                <a:solidFill>
                  <a:schemeClr val="tx1"/>
                </a:solidFill>
              </a:rPr>
              <a:t> </a:t>
            </a:r>
            <a:r>
              <a:rPr lang="en-US" sz="1800" dirty="0" err="1">
                <a:solidFill>
                  <a:schemeClr val="tx1"/>
                </a:solidFill>
              </a:rPr>
              <a:t>الكبرى</a:t>
            </a:r>
            <a:r>
              <a:rPr lang="en-US" sz="1800" dirty="0">
                <a:solidFill>
                  <a:schemeClr val="tx1"/>
                </a:solidFill>
              </a:rPr>
              <a:t> </a:t>
            </a:r>
            <a:r>
              <a:rPr lang="en-US" sz="1800" dirty="0" err="1">
                <a:solidFill>
                  <a:schemeClr val="tx1"/>
                </a:solidFill>
              </a:rPr>
              <a:t>للاستشعار</a:t>
            </a:r>
            <a:r>
              <a:rPr lang="en-US" sz="1800" dirty="0">
                <a:solidFill>
                  <a:schemeClr val="tx1"/>
                </a:solidFill>
              </a:rPr>
              <a:t> </a:t>
            </a:r>
            <a:r>
              <a:rPr lang="en-US" sz="1800" dirty="0" err="1">
                <a:solidFill>
                  <a:schemeClr val="tx1"/>
                </a:solidFill>
              </a:rPr>
              <a:t>عن</a:t>
            </a:r>
            <a:r>
              <a:rPr lang="en-US" sz="1800" dirty="0">
                <a:solidFill>
                  <a:schemeClr val="tx1"/>
                </a:solidFill>
              </a:rPr>
              <a:t> </a:t>
            </a:r>
            <a:r>
              <a:rPr lang="en-US" sz="1800" dirty="0" err="1">
                <a:solidFill>
                  <a:schemeClr val="tx1"/>
                </a:solidFill>
              </a:rPr>
              <a:t>بعد</a:t>
            </a:r>
            <a:r>
              <a:rPr lang="en-US" sz="1800" dirty="0">
                <a:solidFill>
                  <a:schemeClr val="tx1"/>
                </a:solidFill>
              </a:rPr>
              <a:t> </a:t>
            </a:r>
            <a:r>
              <a:rPr lang="en-US" sz="1800" dirty="0" err="1">
                <a:solidFill>
                  <a:schemeClr val="tx1"/>
                </a:solidFill>
              </a:rPr>
              <a:t>هى</a:t>
            </a:r>
            <a:r>
              <a:rPr lang="en-US" sz="1800" dirty="0">
                <a:solidFill>
                  <a:schemeClr val="tx1"/>
                </a:solidFill>
              </a:rPr>
              <a:t> </a:t>
            </a:r>
            <a:r>
              <a:rPr lang="en-US" sz="1800" dirty="0" err="1">
                <a:solidFill>
                  <a:schemeClr val="tx1"/>
                </a:solidFill>
              </a:rPr>
              <a:t>قدرة</a:t>
            </a:r>
            <a:r>
              <a:rPr lang="en-US" sz="1800" dirty="0">
                <a:solidFill>
                  <a:schemeClr val="tx1"/>
                </a:solidFill>
              </a:rPr>
              <a:t> </a:t>
            </a:r>
            <a:r>
              <a:rPr lang="en-US" sz="1800" dirty="0" err="1">
                <a:solidFill>
                  <a:schemeClr val="tx1"/>
                </a:solidFill>
              </a:rPr>
              <a:t>جمع</a:t>
            </a:r>
            <a:r>
              <a:rPr lang="en-US" sz="1800" dirty="0">
                <a:solidFill>
                  <a:schemeClr val="tx1"/>
                </a:solidFill>
              </a:rPr>
              <a:t> </a:t>
            </a:r>
            <a:r>
              <a:rPr lang="en-US" sz="1800" dirty="0" err="1">
                <a:solidFill>
                  <a:schemeClr val="tx1"/>
                </a:solidFill>
              </a:rPr>
              <a:t>البيانات</a:t>
            </a:r>
            <a:r>
              <a:rPr lang="en-US" sz="1800" dirty="0">
                <a:solidFill>
                  <a:schemeClr val="tx1"/>
                </a:solidFill>
              </a:rPr>
              <a:t> </a:t>
            </a:r>
            <a:r>
              <a:rPr lang="en-US" sz="1800" dirty="0" err="1">
                <a:solidFill>
                  <a:schemeClr val="tx1"/>
                </a:solidFill>
              </a:rPr>
              <a:t>تكرارياً</a:t>
            </a:r>
            <a:r>
              <a:rPr lang="en-US" sz="1800" dirty="0">
                <a:solidFill>
                  <a:schemeClr val="tx1"/>
                </a:solidFill>
              </a:rPr>
              <a:t> </a:t>
            </a:r>
            <a:r>
              <a:rPr lang="en-US" sz="1800" dirty="0" err="1">
                <a:solidFill>
                  <a:schemeClr val="tx1"/>
                </a:solidFill>
              </a:rPr>
              <a:t>بقدرة</a:t>
            </a:r>
            <a:r>
              <a:rPr lang="en-US" sz="1800" dirty="0">
                <a:solidFill>
                  <a:schemeClr val="tx1"/>
                </a:solidFill>
              </a:rPr>
              <a:t> </a:t>
            </a:r>
            <a:r>
              <a:rPr lang="en-US" sz="1800" dirty="0" err="1">
                <a:solidFill>
                  <a:schemeClr val="tx1"/>
                </a:solidFill>
              </a:rPr>
              <a:t>تفريقية</a:t>
            </a:r>
            <a:r>
              <a:rPr lang="en-US" sz="1800" dirty="0">
                <a:solidFill>
                  <a:schemeClr val="tx1"/>
                </a:solidFill>
              </a:rPr>
              <a:t> </a:t>
            </a:r>
            <a:r>
              <a:rPr lang="en-US" sz="1800" dirty="0" err="1">
                <a:solidFill>
                  <a:schemeClr val="tx1"/>
                </a:solidFill>
              </a:rPr>
              <a:t>عالية</a:t>
            </a:r>
            <a:r>
              <a:rPr lang="en-US" sz="1800" dirty="0">
                <a:solidFill>
                  <a:schemeClr val="tx1"/>
                </a:solidFill>
              </a:rPr>
              <a:t> </a:t>
            </a:r>
            <a:r>
              <a:rPr lang="en-US" sz="1800" dirty="0" err="1">
                <a:solidFill>
                  <a:schemeClr val="tx1"/>
                </a:solidFill>
              </a:rPr>
              <a:t>لمناطق</a:t>
            </a:r>
            <a:r>
              <a:rPr lang="en-US" sz="1800" dirty="0">
                <a:solidFill>
                  <a:schemeClr val="tx1"/>
                </a:solidFill>
              </a:rPr>
              <a:t> </a:t>
            </a:r>
            <a:r>
              <a:rPr lang="en-US" sz="1800" dirty="0" err="1">
                <a:solidFill>
                  <a:schemeClr val="tx1"/>
                </a:solidFill>
              </a:rPr>
              <a:t>كبيرة</a:t>
            </a:r>
            <a:r>
              <a:rPr lang="en-US" sz="1800" dirty="0">
                <a:solidFill>
                  <a:schemeClr val="tx1"/>
                </a:solidFill>
              </a:rPr>
              <a:t>. </a:t>
            </a:r>
          </a:p>
          <a:p>
            <a:pPr indent="-228600" algn="r" rtl="1">
              <a:lnSpc>
                <a:spcPts val="2800"/>
              </a:lnSpc>
              <a:buFont typeface="Wingdings 2" panose="05020102010507070707" pitchFamily="18" charset="2"/>
              <a:buChar char=""/>
            </a:pPr>
            <a:r>
              <a:rPr lang="en-US" sz="1800" dirty="0" err="1">
                <a:solidFill>
                  <a:schemeClr val="tx1"/>
                </a:solidFill>
              </a:rPr>
              <a:t>من</a:t>
            </a:r>
            <a:r>
              <a:rPr lang="en-US" sz="1800" dirty="0">
                <a:solidFill>
                  <a:schemeClr val="tx1"/>
                </a:solidFill>
              </a:rPr>
              <a:t> </a:t>
            </a:r>
            <a:r>
              <a:rPr lang="en-US" sz="1800" dirty="0" err="1">
                <a:solidFill>
                  <a:schemeClr val="tx1"/>
                </a:solidFill>
              </a:rPr>
              <a:t>خرائط</a:t>
            </a:r>
            <a:r>
              <a:rPr lang="en-US" sz="1800" dirty="0">
                <a:solidFill>
                  <a:schemeClr val="tx1"/>
                </a:solidFill>
              </a:rPr>
              <a:t> </a:t>
            </a:r>
            <a:r>
              <a:rPr lang="en-US" sz="1800" dirty="0" err="1">
                <a:solidFill>
                  <a:schemeClr val="tx1"/>
                </a:solidFill>
              </a:rPr>
              <a:t>الغابات</a:t>
            </a:r>
            <a:r>
              <a:rPr lang="en-US" sz="1800" dirty="0">
                <a:solidFill>
                  <a:schemeClr val="tx1"/>
                </a:solidFill>
              </a:rPr>
              <a:t> </a:t>
            </a:r>
            <a:r>
              <a:rPr lang="en-US" sz="1800" dirty="0" err="1">
                <a:solidFill>
                  <a:schemeClr val="tx1"/>
                </a:solidFill>
              </a:rPr>
              <a:t>يمكننا</a:t>
            </a:r>
            <a:r>
              <a:rPr lang="en-US" sz="1800" dirty="0">
                <a:solidFill>
                  <a:schemeClr val="tx1"/>
                </a:solidFill>
              </a:rPr>
              <a:t> </a:t>
            </a:r>
            <a:r>
              <a:rPr lang="en-US" sz="1800" dirty="0" err="1">
                <a:solidFill>
                  <a:schemeClr val="tx1"/>
                </a:solidFill>
              </a:rPr>
              <a:t>الحصول</a:t>
            </a:r>
            <a:r>
              <a:rPr lang="en-US" sz="1800" dirty="0">
                <a:solidFill>
                  <a:schemeClr val="tx1"/>
                </a:solidFill>
              </a:rPr>
              <a:t> </a:t>
            </a:r>
            <a:r>
              <a:rPr lang="en-US" sz="1800" dirty="0" err="1">
                <a:solidFill>
                  <a:schemeClr val="tx1"/>
                </a:solidFill>
              </a:rPr>
              <a:t>على</a:t>
            </a:r>
            <a:r>
              <a:rPr lang="en-US" sz="1800" dirty="0">
                <a:solidFill>
                  <a:schemeClr val="tx1"/>
                </a:solidFill>
              </a:rPr>
              <a:t> </a:t>
            </a:r>
            <a:r>
              <a:rPr lang="en-US" sz="1800" dirty="0" err="1">
                <a:solidFill>
                  <a:schemeClr val="tx1"/>
                </a:solidFill>
              </a:rPr>
              <a:t>فكرة</a:t>
            </a:r>
            <a:r>
              <a:rPr lang="en-US" sz="1800" dirty="0">
                <a:solidFill>
                  <a:schemeClr val="tx1"/>
                </a:solidFill>
              </a:rPr>
              <a:t> </a:t>
            </a:r>
            <a:r>
              <a:rPr lang="en-US" sz="1800" dirty="0" err="1">
                <a:solidFill>
                  <a:schemeClr val="tx1"/>
                </a:solidFill>
              </a:rPr>
              <a:t>جيدة</a:t>
            </a:r>
            <a:r>
              <a:rPr lang="en-US" sz="1800" dirty="0">
                <a:solidFill>
                  <a:schemeClr val="tx1"/>
                </a:solidFill>
              </a:rPr>
              <a:t> </a:t>
            </a:r>
            <a:r>
              <a:rPr lang="en-US" sz="1800" dirty="0" err="1">
                <a:solidFill>
                  <a:schemeClr val="tx1"/>
                </a:solidFill>
              </a:rPr>
              <a:t>عن</a:t>
            </a:r>
            <a:r>
              <a:rPr lang="en-US" sz="1800" dirty="0">
                <a:solidFill>
                  <a:schemeClr val="tx1"/>
                </a:solidFill>
              </a:rPr>
              <a:t> </a:t>
            </a:r>
            <a:r>
              <a:rPr lang="en-US" sz="1800" dirty="0" err="1">
                <a:solidFill>
                  <a:schemeClr val="tx1"/>
                </a:solidFill>
              </a:rPr>
              <a:t>حالة</a:t>
            </a:r>
            <a:r>
              <a:rPr lang="en-US" sz="1800" dirty="0">
                <a:solidFill>
                  <a:schemeClr val="tx1"/>
                </a:solidFill>
              </a:rPr>
              <a:t> </a:t>
            </a:r>
            <a:r>
              <a:rPr lang="en-US" sz="1800" dirty="0" err="1">
                <a:solidFill>
                  <a:schemeClr val="tx1"/>
                </a:solidFill>
              </a:rPr>
              <a:t>الغابات</a:t>
            </a:r>
            <a:r>
              <a:rPr lang="en-US" sz="1800" dirty="0">
                <a:solidFill>
                  <a:schemeClr val="tx1"/>
                </a:solidFill>
              </a:rPr>
              <a:t> </a:t>
            </a:r>
            <a:r>
              <a:rPr lang="en-US" sz="1800" dirty="0" err="1">
                <a:solidFill>
                  <a:schemeClr val="tx1"/>
                </a:solidFill>
              </a:rPr>
              <a:t>فى</a:t>
            </a:r>
            <a:r>
              <a:rPr lang="en-US" sz="1800" dirty="0">
                <a:solidFill>
                  <a:schemeClr val="tx1"/>
                </a:solidFill>
              </a:rPr>
              <a:t> </a:t>
            </a:r>
            <a:r>
              <a:rPr lang="en-US" sz="1800" dirty="0" err="1">
                <a:solidFill>
                  <a:schemeClr val="tx1"/>
                </a:solidFill>
              </a:rPr>
              <a:t>وقت</a:t>
            </a:r>
            <a:r>
              <a:rPr lang="en-US" sz="1800" dirty="0">
                <a:solidFill>
                  <a:schemeClr val="tx1"/>
                </a:solidFill>
              </a:rPr>
              <a:t> </a:t>
            </a:r>
            <a:r>
              <a:rPr lang="en-US" sz="1800" dirty="0" err="1">
                <a:solidFill>
                  <a:schemeClr val="tx1"/>
                </a:solidFill>
              </a:rPr>
              <a:t>معين</a:t>
            </a:r>
            <a:r>
              <a:rPr lang="en-US" sz="1800" dirty="0">
                <a:solidFill>
                  <a:schemeClr val="tx1"/>
                </a:solidFill>
              </a:rPr>
              <a:t> .</a:t>
            </a:r>
          </a:p>
        </p:txBody>
      </p:sp>
      <p:sp>
        <p:nvSpPr>
          <p:cNvPr id="21" name="Rectangle 20">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8" name="Picture 7">
            <a:extLst>
              <a:ext uri="{FF2B5EF4-FFF2-40B4-BE49-F238E27FC236}">
                <a16:creationId xmlns:a16="http://schemas.microsoft.com/office/drawing/2014/main" id="{9057D91D-87C3-964C-9A61-0FA7F83BE826}"/>
              </a:ext>
            </a:extLst>
          </p:cNvPr>
          <p:cNvPicPr/>
          <p:nvPr/>
        </p:nvPicPr>
        <p:blipFill rotWithShape="1">
          <a:blip r:embed="rId2" cstate="email">
            <a:extLst>
              <a:ext uri="{28A0092B-C50C-407E-A947-70E740481C1C}">
                <a14:useLocalDpi xmlns:a14="http://schemas.microsoft.com/office/drawing/2010/main"/>
              </a:ext>
            </a:extLst>
          </a:blip>
          <a:srcRect l="40203" t="11437" b="5061"/>
          <a:stretch/>
        </p:blipFill>
        <p:spPr bwMode="auto">
          <a:xfrm>
            <a:off x="5337227" y="710848"/>
            <a:ext cx="6159663" cy="5452031"/>
          </a:xfrm>
          <a:prstGeom prst="rect">
            <a:avLst/>
          </a:prstGeom>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7A01C89F-D5C5-4443-9FD3-5A3212145857}"/>
              </a:ext>
            </a:extLst>
          </p:cNvPr>
          <p:cNvSpPr>
            <a:spLocks noGrp="1"/>
          </p:cNvSpPr>
          <p:nvPr>
            <p:ph type="ftr" sz="quarter" idx="11"/>
          </p:nvPr>
        </p:nvSpPr>
        <p:spPr>
          <a:xfrm>
            <a:off x="3767328" y="6217920"/>
            <a:ext cx="7196328" cy="640080"/>
          </a:xfrm>
        </p:spPr>
        <p:txBody>
          <a:bodyPr vert="horz" lIns="91440" tIns="45720" rIns="91440" bIns="45720" rtlCol="0" anchor="ctr">
            <a:normAutofit/>
          </a:bodyPr>
          <a:lstStyle/>
          <a:p>
            <a:pPr>
              <a:spcAft>
                <a:spcPts val="600"/>
              </a:spcAft>
            </a:pPr>
            <a:r>
              <a:rPr lang="en-US" sz="1200" kern="1200">
                <a:solidFill>
                  <a:schemeClr val="tx2"/>
                </a:solidFill>
                <a:latin typeface="+mn-lt"/>
                <a:ea typeface="+mn-ea"/>
                <a:cs typeface="+mn-cs"/>
              </a:rPr>
              <a:t>ALanoud Alfagham,2020</a:t>
            </a:r>
          </a:p>
        </p:txBody>
      </p:sp>
      <p:cxnSp>
        <p:nvCxnSpPr>
          <p:cNvPr id="23" name="Straight Connector 22">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471A0CF-831C-054F-89EC-B638CA0A26E8}"/>
              </a:ext>
            </a:extLst>
          </p:cNvPr>
          <p:cNvSpPr/>
          <p:nvPr/>
        </p:nvSpPr>
        <p:spPr>
          <a:xfrm>
            <a:off x="177232" y="5126830"/>
            <a:ext cx="5153559" cy="878574"/>
          </a:xfrm>
          <a:prstGeom prst="rect">
            <a:avLst/>
          </a:prstGeom>
        </p:spPr>
        <p:txBody>
          <a:bodyPr wrap="square">
            <a:spAutoFit/>
          </a:bodyPr>
          <a:lstStyle/>
          <a:p>
            <a:pPr algn="r" rtl="1">
              <a:lnSpc>
                <a:spcPct val="150000"/>
              </a:lnSpc>
              <a:spcAft>
                <a:spcPts val="0"/>
              </a:spcAft>
            </a:pPr>
            <a:r>
              <a:rPr lang="ar-SA" dirty="0">
                <a:solidFill>
                  <a:srgbClr val="000000"/>
                </a:solidFill>
                <a:latin typeface="Calibri" panose="020F0502020204030204" pitchFamily="34" charset="0"/>
                <a:ea typeface="Calibri" panose="020F0502020204030204" pitchFamily="34" charset="0"/>
              </a:rPr>
              <a:t>خريطة غابات لمنطقة "</a:t>
            </a:r>
            <a:r>
              <a:rPr lang="ar-SA" dirty="0" err="1">
                <a:solidFill>
                  <a:srgbClr val="000000"/>
                </a:solidFill>
                <a:latin typeface="Calibri" panose="020F0502020204030204" pitchFamily="34" charset="0"/>
                <a:ea typeface="Calibri" panose="020F0502020204030204" pitchFamily="34" charset="0"/>
              </a:rPr>
              <a:t>ألباين</a:t>
            </a:r>
            <a:r>
              <a:rPr lang="ar-SA" dirty="0">
                <a:solidFill>
                  <a:srgbClr val="000000"/>
                </a:solidFill>
                <a:latin typeface="Calibri" panose="020F0502020204030204" pitchFamily="34" charset="0"/>
                <a:ea typeface="Calibri" panose="020F0502020204030204" pitchFamily="34" charset="0"/>
              </a:rPr>
              <a:t>" تم إعدادها من بيانات القمر </a:t>
            </a:r>
            <a:r>
              <a:rPr lang="ar-SA" dirty="0" err="1">
                <a:solidFill>
                  <a:srgbClr val="000000"/>
                </a:solidFill>
                <a:latin typeface="Calibri" panose="020F0502020204030204" pitchFamily="34" charset="0"/>
                <a:ea typeface="Calibri" panose="020F0502020204030204" pitchFamily="34" charset="0"/>
              </a:rPr>
              <a:t>الصناعى</a:t>
            </a:r>
            <a:r>
              <a:rPr lang="ar-SA" dirty="0">
                <a:solidFill>
                  <a:srgbClr val="000000"/>
                </a:solidFill>
                <a:latin typeface="Calibri" panose="020F0502020204030204" pitchFamily="34" charset="0"/>
                <a:ea typeface="Calibri" panose="020F0502020204030204" pitchFamily="34" charset="0"/>
              </a:rPr>
              <a:t> </a:t>
            </a:r>
            <a:r>
              <a:rPr lang="en-US" dirty="0">
                <a:solidFill>
                  <a:srgbClr val="000000"/>
                </a:solidFill>
                <a:latin typeface="Calibri" panose="020F0502020204030204" pitchFamily="34" charset="0"/>
                <a:ea typeface="Calibri" panose="020F0502020204030204" pitchFamily="34" charset="0"/>
              </a:rPr>
              <a:t>Quick Bird</a:t>
            </a:r>
            <a:r>
              <a:rPr lang="ar-SA" dirty="0">
                <a:solidFill>
                  <a:srgbClr val="000000"/>
                </a:solidFill>
                <a:latin typeface="Calibri" panose="020F0502020204030204" pitchFamily="34" charset="0"/>
                <a:ea typeface="Calibri" panose="020F0502020204030204" pitchFamily="34" charset="0"/>
              </a:rPr>
              <a:t> المصدر: </a:t>
            </a:r>
            <a:r>
              <a:rPr lang="en-US" dirty="0">
                <a:solidFill>
                  <a:srgbClr val="000000"/>
                </a:solidFill>
                <a:latin typeface="Calibri" panose="020F0502020204030204" pitchFamily="34" charset="0"/>
                <a:ea typeface="Calibri" panose="020F0502020204030204" pitchFamily="34" charset="0"/>
              </a:rPr>
              <a:t>GEOLAND project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8729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278A8-C232-0940-925D-E40375C83FB8}"/>
              </a:ext>
            </a:extLst>
          </p:cNvPr>
          <p:cNvSpPr>
            <a:spLocks noGrp="1"/>
          </p:cNvSpPr>
          <p:nvPr>
            <p:ph type="title"/>
          </p:nvPr>
        </p:nvSpPr>
        <p:spPr>
          <a:xfrm>
            <a:off x="422900" y="540167"/>
            <a:ext cx="4028783" cy="2135867"/>
          </a:xfrm>
        </p:spPr>
        <p:txBody>
          <a:bodyPr vert="horz" lIns="91440" tIns="45720" rIns="91440" bIns="45720" rtlCol="0" anchor="b">
            <a:normAutofit/>
          </a:bodyPr>
          <a:lstStyle/>
          <a:p>
            <a:endParaRPr lang="en-US" sz="4800">
              <a:solidFill>
                <a:schemeClr val="tx1"/>
              </a:solidFill>
            </a:endParaRPr>
          </a:p>
        </p:txBody>
      </p:sp>
      <p:sp>
        <p:nvSpPr>
          <p:cNvPr id="19" name="Rectangle 18">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Picture Placeholder 5">
            <a:extLst>
              <a:ext uri="{FF2B5EF4-FFF2-40B4-BE49-F238E27FC236}">
                <a16:creationId xmlns:a16="http://schemas.microsoft.com/office/drawing/2014/main" id="{CBFE300C-CADC-2C42-9F6E-5A670D2B4518}"/>
              </a:ext>
            </a:extLst>
          </p:cNvPr>
          <p:cNvPicPr>
            <a:picLocks noGrp="1"/>
          </p:cNvPicPr>
          <p:nvPr>
            <p:ph type="pic" idx="1"/>
          </p:nvPr>
        </p:nvPicPr>
        <p:blipFill rotWithShape="1">
          <a:blip r:embed="rId2" cstate="email">
            <a:extLst>
              <a:ext uri="{28A0092B-C50C-407E-A947-70E740481C1C}">
                <a14:useLocalDpi xmlns:a14="http://schemas.microsoft.com/office/drawing/2010/main"/>
              </a:ext>
            </a:extLst>
          </a:blip>
          <a:srcRect l="9544" r="9544"/>
          <a:stretch/>
        </p:blipFill>
        <p:spPr bwMode="auto">
          <a:xfrm>
            <a:off x="5036801" y="1065344"/>
            <a:ext cx="6460089" cy="5097535"/>
          </a:xfrm>
          <a:prstGeom prst="rect">
            <a:avLst/>
          </a:prstGeom>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93BECB98-B3C5-0D45-8EC6-B14BFF60ECC2}"/>
              </a:ext>
            </a:extLst>
          </p:cNvPr>
          <p:cNvSpPr>
            <a:spLocks noGrp="1"/>
          </p:cNvSpPr>
          <p:nvPr>
            <p:ph type="ftr" sz="quarter" idx="11"/>
          </p:nvPr>
        </p:nvSpPr>
        <p:spPr>
          <a:xfrm>
            <a:off x="3767328" y="6217920"/>
            <a:ext cx="7196328" cy="640080"/>
          </a:xfrm>
        </p:spPr>
        <p:txBody>
          <a:bodyPr vert="horz" lIns="91440" tIns="45720" rIns="91440" bIns="45720" rtlCol="0" anchor="ctr">
            <a:normAutofit/>
          </a:bodyPr>
          <a:lstStyle/>
          <a:p>
            <a:pPr>
              <a:spcAft>
                <a:spcPts val="600"/>
              </a:spcAft>
            </a:pPr>
            <a:r>
              <a:rPr lang="en-US" sz="1200" kern="1200">
                <a:solidFill>
                  <a:schemeClr val="tx2"/>
                </a:solidFill>
                <a:latin typeface="+mn-lt"/>
                <a:ea typeface="+mn-ea"/>
                <a:cs typeface="+mn-cs"/>
              </a:rPr>
              <a:t>ALanoud Alfagham,2020</a:t>
            </a:r>
          </a:p>
        </p:txBody>
      </p:sp>
      <p:cxnSp>
        <p:nvCxnSpPr>
          <p:cNvPr id="21" name="Straight Connector 20">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D18AD314-C326-514D-9957-4592652067B3}"/>
              </a:ext>
            </a:extLst>
          </p:cNvPr>
          <p:cNvSpPr txBox="1">
            <a:spLocks noGrp="1"/>
          </p:cNvSpPr>
          <p:nvPr>
            <p:ph type="body" sz="half" idx="2"/>
          </p:nvPr>
        </p:nvSpPr>
        <p:spPr>
          <a:xfrm>
            <a:off x="422275" y="2879725"/>
            <a:ext cx="4029075" cy="30956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50000"/>
              </a:lnSpc>
              <a:spcAft>
                <a:spcPts val="0"/>
              </a:spcAft>
            </a:pP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مرئية بالوان كاذبة توضح الغابات والمحاصيل الزراعية. المصدر: </a:t>
            </a: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Joint Research Centre, European Commission</a:t>
            </a:r>
            <a:endParaRPr lang="en-US" sz="1200">
              <a:effectLst/>
              <a:latin typeface="Calibri" panose="020F0502020204030204" pitchFamily="34" charset="0"/>
              <a:ea typeface="Calibri" panose="020F0502020204030204" pitchFamily="34" charset="0"/>
            </a:endParaRPr>
          </a:p>
          <a:p>
            <a:pPr algn="r" rtl="1">
              <a:lnSpc>
                <a:spcPct val="150000"/>
              </a:lnSpc>
            </a:pPr>
            <a:r>
              <a:rPr lang="ar-SA"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والمرئية توضح أن بعض المناطق ذات لون أحمر داكن والبعض الآخر احمر فاتح. المناطق ذات اللون الأحمر الداكن هى مناطق مغطاه بالغابات على منحدرات التلال والغابات، اما المناطق ذات اللون الأحمر الفاتح فهى حقول زراعية تشغلها محاصيل. والمناطق ذات اللون الأزرق الفاتح هى حقول جرداء.</a:t>
            </a:r>
            <a:endParaRPr lang="en-US" sz="12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023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450AED1-6C49-6342-AB7F-4A4D5C54ED5A}"/>
              </a:ext>
            </a:extLst>
          </p:cNvPr>
          <p:cNvSpPr>
            <a:spLocks noGrp="1"/>
          </p:cNvSpPr>
          <p:nvPr>
            <p:ph type="ftr" sz="quarter" idx="11"/>
          </p:nvPr>
        </p:nvSpPr>
        <p:spPr/>
        <p:txBody>
          <a:bodyPr/>
          <a:lstStyle/>
          <a:p>
            <a:r>
              <a:rPr lang="en-US"/>
              <a:t>ALanoud Alfagham,2020</a:t>
            </a:r>
          </a:p>
        </p:txBody>
      </p:sp>
      <p:sp>
        <p:nvSpPr>
          <p:cNvPr id="6" name="Rectangle 2">
            <a:extLst>
              <a:ext uri="{FF2B5EF4-FFF2-40B4-BE49-F238E27FC236}">
                <a16:creationId xmlns:a16="http://schemas.microsoft.com/office/drawing/2014/main" id="{2BF1E097-B2E7-6D4E-A58F-20AAF95BE10B}"/>
              </a:ext>
            </a:extLst>
          </p:cNvPr>
          <p:cNvSpPr>
            <a:spLocks noChangeArrowheads="1"/>
          </p:cNvSpPr>
          <p:nvPr/>
        </p:nvSpPr>
        <p:spPr bwMode="auto">
          <a:xfrm>
            <a:off x="1228343" y="0"/>
            <a:ext cx="143783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04" descr="قطع الغابات فى البرازيل ">
            <a:extLst>
              <a:ext uri="{FF2B5EF4-FFF2-40B4-BE49-F238E27FC236}">
                <a16:creationId xmlns:a16="http://schemas.microsoft.com/office/drawing/2014/main" id="{2229C408-F0DB-0E4D-B16C-132F9C0A5A7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28344" y="0"/>
            <a:ext cx="4867656"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a:extLst>
              <a:ext uri="{FF2B5EF4-FFF2-40B4-BE49-F238E27FC236}">
                <a16:creationId xmlns:a16="http://schemas.microsoft.com/office/drawing/2014/main" id="{AE9D965E-7DAB-9049-B1C1-57EC1DBF016C}"/>
              </a:ext>
            </a:extLst>
          </p:cNvPr>
          <p:cNvSpPr txBox="1"/>
          <p:nvPr/>
        </p:nvSpPr>
        <p:spPr>
          <a:xfrm>
            <a:off x="6309105" y="860108"/>
            <a:ext cx="1414145" cy="5530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ar-SA" sz="1400" b="1">
                <a:effectLst/>
                <a:latin typeface="Calibri" panose="020F0502020204030204" pitchFamily="34" charset="0"/>
                <a:ea typeface="Calibri" panose="020F0502020204030204" pitchFamily="34" charset="0"/>
              </a:rPr>
              <a:t>مرئية لغابات البرازيل عام ٢٠٠٦</a:t>
            </a:r>
            <a:endParaRPr lang="en-US" sz="1200">
              <a:effectLst/>
              <a:latin typeface="Calibri" panose="020F0502020204030204" pitchFamily="34" charset="0"/>
              <a:ea typeface="Calibri" panose="020F0502020204030204" pitchFamily="34" charset="0"/>
            </a:endParaRPr>
          </a:p>
        </p:txBody>
      </p:sp>
      <p:sp>
        <p:nvSpPr>
          <p:cNvPr id="9" name="Text Box 9">
            <a:extLst>
              <a:ext uri="{FF2B5EF4-FFF2-40B4-BE49-F238E27FC236}">
                <a16:creationId xmlns:a16="http://schemas.microsoft.com/office/drawing/2014/main" id="{2EBD50F0-C06A-B249-BDAA-CD8BB02BEF63}"/>
              </a:ext>
            </a:extLst>
          </p:cNvPr>
          <p:cNvSpPr txBox="1"/>
          <p:nvPr/>
        </p:nvSpPr>
        <p:spPr>
          <a:xfrm>
            <a:off x="6309105" y="3029056"/>
            <a:ext cx="1414145" cy="6375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ar-SA" sz="1400" b="1">
                <a:effectLst/>
                <a:latin typeface="Calibri" panose="020F0502020204030204" pitchFamily="34" charset="0"/>
                <a:ea typeface="Calibri" panose="020F0502020204030204" pitchFamily="34" charset="0"/>
              </a:rPr>
              <a:t>مرئية لغابات البرازيل عام ٢٠٠٢</a:t>
            </a:r>
            <a:endParaRPr lang="en-US" sz="1200">
              <a:effectLst/>
              <a:latin typeface="Calibri" panose="020F0502020204030204" pitchFamily="34" charset="0"/>
              <a:ea typeface="Calibri" panose="020F0502020204030204" pitchFamily="34" charset="0"/>
            </a:endParaRPr>
          </a:p>
        </p:txBody>
      </p:sp>
      <p:sp>
        <p:nvSpPr>
          <p:cNvPr id="10" name="Text Box 11">
            <a:extLst>
              <a:ext uri="{FF2B5EF4-FFF2-40B4-BE49-F238E27FC236}">
                <a16:creationId xmlns:a16="http://schemas.microsoft.com/office/drawing/2014/main" id="{38FB35D2-F719-9346-A409-5A04E0305F07}"/>
              </a:ext>
            </a:extLst>
          </p:cNvPr>
          <p:cNvSpPr txBox="1"/>
          <p:nvPr/>
        </p:nvSpPr>
        <p:spPr>
          <a:xfrm>
            <a:off x="6309105" y="4975331"/>
            <a:ext cx="2061210" cy="12630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spcAft>
                <a:spcPts val="0"/>
              </a:spcAft>
            </a:pPr>
            <a:r>
              <a:rPr lang="ar-S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الفرق بين المرئيتين يوضح مدى قطع الغابات فى البرازيل خلال اربع سنوات، من 2002 حتى 2006</a:t>
            </a:r>
            <a:endParaRPr lang="en-US" sz="1200">
              <a:effectLst/>
              <a:latin typeface="Calibri" panose="020F0502020204030204" pitchFamily="34" charset="0"/>
              <a:ea typeface="Calibri" panose="020F0502020204030204" pitchFamily="34" charset="0"/>
            </a:endParaRPr>
          </a:p>
        </p:txBody>
      </p:sp>
      <p:sp>
        <p:nvSpPr>
          <p:cNvPr id="11" name="Text Box 10">
            <a:extLst>
              <a:ext uri="{FF2B5EF4-FFF2-40B4-BE49-F238E27FC236}">
                <a16:creationId xmlns:a16="http://schemas.microsoft.com/office/drawing/2014/main" id="{13D160F1-1D49-7B47-A14F-AAAFA174E623}"/>
              </a:ext>
            </a:extLst>
          </p:cNvPr>
          <p:cNvSpPr txBox="1"/>
          <p:nvPr/>
        </p:nvSpPr>
        <p:spPr>
          <a:xfrm>
            <a:off x="9555438" y="1186361"/>
            <a:ext cx="2061210" cy="175279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50000"/>
              </a:lnSpc>
              <a:spcAft>
                <a:spcPts val="0"/>
              </a:spcAft>
            </a:pPr>
            <a:r>
              <a:rPr lang="ar-S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قطع الغابات فى البرازيل بين 2002، 2006 كما سجلها القمر الصناعى موديس </a:t>
            </a:r>
            <a:r>
              <a:rPr lang="en-US" sz="1400" b="1">
                <a:solidFill>
                  <a:srgbClr val="000000"/>
                </a:solidFill>
                <a:effectLst/>
                <a:latin typeface="Times New Roman" panose="02020603050405020304" pitchFamily="18" charset="0"/>
                <a:ea typeface="Calibri" panose="020F0502020204030204" pitchFamily="34" charset="0"/>
              </a:rPr>
              <a:t>MODIS</a:t>
            </a:r>
            <a:r>
              <a:rPr lang="ar-S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.المصدر: </a:t>
            </a:r>
            <a:r>
              <a:rPr lang="en-US" sz="1400" b="1">
                <a:solidFill>
                  <a:srgbClr val="000000"/>
                </a:solidFill>
                <a:effectLst/>
                <a:latin typeface="Times New Roman" panose="02020603050405020304" pitchFamily="18" charset="0"/>
                <a:ea typeface="Calibri" panose="020F0502020204030204" pitchFamily="34" charset="0"/>
              </a:rPr>
              <a:t>NASA's Earth Observatory</a:t>
            </a:r>
            <a:endParaRPr lang="en-US" sz="1200">
              <a:effectLst/>
              <a:latin typeface="Calibri" panose="020F0502020204030204" pitchFamily="34" charset="0"/>
              <a:ea typeface="Calibri" panose="020F0502020204030204" pitchFamily="34" charset="0"/>
            </a:endParaRPr>
          </a:p>
          <a:p>
            <a:pPr algn="ctr">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475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AC9F9-208B-0B46-B128-DCD35E4359CA}"/>
              </a:ext>
            </a:extLst>
          </p:cNvPr>
          <p:cNvSpPr>
            <a:spLocks noGrp="1"/>
          </p:cNvSpPr>
          <p:nvPr>
            <p:ph type="title"/>
          </p:nvPr>
        </p:nvSpPr>
        <p:spPr>
          <a:xfrm>
            <a:off x="420624" y="0"/>
            <a:ext cx="10543032" cy="1600200"/>
          </a:xfrm>
        </p:spPr>
        <p:txBody>
          <a:bodyPr/>
          <a:lstStyle/>
          <a:p>
            <a:pPr rtl="1"/>
            <a:r>
              <a:rPr lang="ar-SA" b="1" dirty="0"/>
              <a:t>الاستشعار عن بعد وإدارة النفايات</a:t>
            </a:r>
            <a:endParaRPr lang="en-US" dirty="0"/>
          </a:p>
        </p:txBody>
      </p:sp>
      <p:sp>
        <p:nvSpPr>
          <p:cNvPr id="5" name="Text Placeholder 4">
            <a:extLst>
              <a:ext uri="{FF2B5EF4-FFF2-40B4-BE49-F238E27FC236}">
                <a16:creationId xmlns:a16="http://schemas.microsoft.com/office/drawing/2014/main" id="{6BFFA857-1A34-7D4E-B4AE-1F47C4B3DB2B}"/>
              </a:ext>
            </a:extLst>
          </p:cNvPr>
          <p:cNvSpPr>
            <a:spLocks noGrp="1"/>
          </p:cNvSpPr>
          <p:nvPr>
            <p:ph type="body" sz="half" idx="2"/>
          </p:nvPr>
        </p:nvSpPr>
        <p:spPr>
          <a:xfrm>
            <a:off x="798577" y="2061210"/>
            <a:ext cx="4489180" cy="1600201"/>
          </a:xfrm>
        </p:spPr>
        <p:txBody>
          <a:bodyPr/>
          <a:lstStyle/>
          <a:p>
            <a:pPr marL="457200" indent="-457200" algn="r" rtl="1">
              <a:buFont typeface="+mj-lt"/>
              <a:buAutoNum type="arabicPeriod"/>
            </a:pPr>
            <a:r>
              <a:rPr lang="ar-SA" b="1" dirty="0"/>
              <a:t>ما </a:t>
            </a:r>
            <a:r>
              <a:rPr lang="ar-SA" b="1" dirty="0" err="1"/>
              <a:t>هى</a:t>
            </a:r>
            <a:r>
              <a:rPr lang="ar-SA" b="1" dirty="0"/>
              <a:t> إدارة النفايات؟</a:t>
            </a:r>
            <a:endParaRPr lang="en-US" b="1" dirty="0"/>
          </a:p>
          <a:p>
            <a:pPr marL="457200" indent="-457200" algn="r" rtl="1">
              <a:buFont typeface="+mj-lt"/>
              <a:buAutoNum type="arabicPeriod"/>
            </a:pPr>
            <a:r>
              <a:rPr lang="ar-SA" dirty="0"/>
              <a:t>مواقع الدفن </a:t>
            </a:r>
            <a:r>
              <a:rPr lang="ar-SA" dirty="0" err="1"/>
              <a:t>الأرضى</a:t>
            </a:r>
            <a:r>
              <a:rPr lang="ar-SA" dirty="0"/>
              <a:t>.</a:t>
            </a:r>
          </a:p>
          <a:p>
            <a:pPr marL="457200" indent="-457200" algn="r" rtl="1">
              <a:buFont typeface="+mj-lt"/>
              <a:buAutoNum type="arabicPeriod"/>
            </a:pPr>
            <a:r>
              <a:rPr lang="ar-SA" dirty="0"/>
              <a:t>نفايات المناجم .</a:t>
            </a:r>
          </a:p>
          <a:p>
            <a:pPr marL="457200" indent="-457200" algn="r" rtl="1">
              <a:buFont typeface="+mj-lt"/>
              <a:buAutoNum type="arabicPeriod"/>
            </a:pPr>
            <a:endParaRPr lang="en-US" dirty="0"/>
          </a:p>
        </p:txBody>
      </p:sp>
      <p:sp>
        <p:nvSpPr>
          <p:cNvPr id="2" name="Footer Placeholder 1">
            <a:extLst>
              <a:ext uri="{FF2B5EF4-FFF2-40B4-BE49-F238E27FC236}">
                <a16:creationId xmlns:a16="http://schemas.microsoft.com/office/drawing/2014/main" id="{1F1A5564-D324-3140-B849-E372C6BFBA7C}"/>
              </a:ext>
            </a:extLst>
          </p:cNvPr>
          <p:cNvSpPr>
            <a:spLocks noGrp="1"/>
          </p:cNvSpPr>
          <p:nvPr>
            <p:ph type="ftr" sz="quarter" idx="11"/>
          </p:nvPr>
        </p:nvSpPr>
        <p:spPr/>
        <p:txBody>
          <a:bodyPr/>
          <a:lstStyle/>
          <a:p>
            <a:r>
              <a:rPr lang="en-US"/>
              <a:t>ALanoud Alfagham,2020</a:t>
            </a:r>
          </a:p>
        </p:txBody>
      </p:sp>
      <p:pic>
        <p:nvPicPr>
          <p:cNvPr id="6" name="Content Placeholder 5">
            <a:extLst>
              <a:ext uri="{FF2B5EF4-FFF2-40B4-BE49-F238E27FC236}">
                <a16:creationId xmlns:a16="http://schemas.microsoft.com/office/drawing/2014/main" id="{CC1F4547-43B3-3148-91A5-288DDACBC461}"/>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6904244" y="1901952"/>
            <a:ext cx="4867132" cy="3854958"/>
          </a:xfrm>
          <a:prstGeom prst="rect">
            <a:avLst/>
          </a:prstGeom>
        </p:spPr>
      </p:pic>
      <p:sp>
        <p:nvSpPr>
          <p:cNvPr id="7" name="Text Box 15">
            <a:extLst>
              <a:ext uri="{FF2B5EF4-FFF2-40B4-BE49-F238E27FC236}">
                <a16:creationId xmlns:a16="http://schemas.microsoft.com/office/drawing/2014/main" id="{FC04DFB7-C383-B045-86EA-4D2558F61E1A}"/>
              </a:ext>
            </a:extLst>
          </p:cNvPr>
          <p:cNvSpPr txBox="1"/>
          <p:nvPr/>
        </p:nvSpPr>
        <p:spPr>
          <a:xfrm>
            <a:off x="548641" y="4398681"/>
            <a:ext cx="5925312" cy="181923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spcAft>
                <a:spcPts val="0"/>
              </a:spcAft>
            </a:pPr>
            <a:r>
              <a:rPr lang="ar-S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منجم </a:t>
            </a:r>
            <a:r>
              <a:rPr lang="ar-SA"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هامباخ</a:t>
            </a:r>
            <a:r>
              <a:rPr lang="ar-S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فى</a:t>
            </a:r>
            <a:r>
              <a:rPr lang="ar-S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شمال راين </a:t>
            </a:r>
            <a:r>
              <a:rPr lang="ar-SA"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فستفاليا</a:t>
            </a:r>
            <a:r>
              <a:rPr lang="ar-S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بألمانيا، حيث يجرى استخراج </a:t>
            </a:r>
            <a:r>
              <a:rPr lang="ar-SA"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الليجنيت</a:t>
            </a:r>
            <a:r>
              <a:rPr lang="ar-S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من ثلاثة مناجم مفتوحة . المصدر: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NASA</a:t>
            </a:r>
            <a:endParaRPr lang="en-US" sz="1400" dirty="0">
              <a:effectLst/>
              <a:latin typeface="Calibri" panose="020F0502020204030204" pitchFamily="34" charset="0"/>
              <a:ea typeface="Calibri" panose="020F0502020204030204" pitchFamily="34" charset="0"/>
            </a:endParaRPr>
          </a:p>
          <a:p>
            <a:pPr algn="just" rtl="1">
              <a:lnSpc>
                <a:spcPct val="150000"/>
              </a:lnSpc>
            </a:pP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المرئية معدة من بيانات سجلها جهاز الاستشعار عن بعد "أستر" (</a:t>
            </a:r>
            <a:r>
              <a:rPr lang="en-US" sz="1400" b="1" dirty="0">
                <a:solidFill>
                  <a:srgbClr val="000000"/>
                </a:solidFill>
                <a:effectLst/>
                <a:latin typeface="Calibri" panose="020F0502020204030204" pitchFamily="34" charset="0"/>
                <a:ea typeface="Times New Roman" panose="02020603050405020304" pitchFamily="18" charset="0"/>
              </a:rPr>
              <a:t>ASTER</a:t>
            </a: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على متن القمر </a:t>
            </a:r>
            <a:r>
              <a:rPr lang="ar-SA" sz="1400" b="1"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الصناعى</a:t>
            </a: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"تيرا" (</a:t>
            </a:r>
            <a:r>
              <a:rPr lang="en-US" sz="1400" b="1" dirty="0">
                <a:solidFill>
                  <a:srgbClr val="000000"/>
                </a:solidFill>
                <a:effectLst/>
                <a:latin typeface="Calibri" panose="020F0502020204030204" pitchFamily="34" charset="0"/>
                <a:ea typeface="Times New Roman" panose="02020603050405020304" pitchFamily="18" charset="0"/>
              </a:rPr>
              <a:t>Terra</a:t>
            </a: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التابع لوكالة الفضاء الأمريكية "ناسا" (</a:t>
            </a:r>
            <a:r>
              <a:rPr lang="en-US" sz="1400" b="1" dirty="0">
                <a:solidFill>
                  <a:srgbClr val="000000"/>
                </a:solidFill>
                <a:effectLst/>
                <a:latin typeface="Calibri" panose="020F0502020204030204" pitchFamily="34" charset="0"/>
                <a:ea typeface="Times New Roman" panose="02020603050405020304" pitchFamily="18" charset="0"/>
              </a:rPr>
              <a:t>NASA</a:t>
            </a: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توضح ثلاثة مناجم للفحم (</a:t>
            </a:r>
            <a:r>
              <a:rPr lang="ar-SA" sz="1400" b="1"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الليجنيت</a:t>
            </a: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من منطقة شمال راين </a:t>
            </a:r>
            <a:r>
              <a:rPr lang="ar-SA" sz="1400" b="1"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فستفاليا</a:t>
            </a:r>
            <a:r>
              <a:rPr lang="ar-SA" sz="14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بألمانيا.</a:t>
            </a:r>
            <a:endParaRPr lang="en-US" sz="1400" dirty="0">
              <a:effectLst/>
              <a:latin typeface="Times New Roman" panose="02020603050405020304" pitchFamily="18" charset="0"/>
              <a:ea typeface="Times New Roman" panose="02020603050405020304" pitchFamily="18" charset="0"/>
            </a:endParaRPr>
          </a:p>
          <a:p>
            <a:pPr algn="r">
              <a:spcAft>
                <a:spcPts val="0"/>
              </a:spcAft>
            </a:pPr>
            <a:br>
              <a:rPr lang="ar-S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036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17">
            <a:extLst>
              <a:ext uri="{FF2B5EF4-FFF2-40B4-BE49-F238E27FC236}">
                <a16:creationId xmlns:a16="http://schemas.microsoft.com/office/drawing/2014/main" id="{B0D12E06-0FA7-2648-87C3-F7F355A332DA}"/>
              </a:ext>
            </a:extLst>
          </p:cNvPr>
          <p:cNvSpPr txBox="1">
            <a:spLocks noGrp="1"/>
          </p:cNvSpPr>
          <p:nvPr>
            <p:ph type="body" sz="half" idx="2"/>
          </p:nvPr>
        </p:nvSpPr>
        <p:spPr>
          <a:xfrm>
            <a:off x="338936" y="794303"/>
            <a:ext cx="4028783" cy="3095445"/>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p>
            <a:pPr algn="r" rtl="1">
              <a:lnSpc>
                <a:spcPts val="2800"/>
              </a:lnSpc>
              <a:spcAft>
                <a:spcPts val="0"/>
              </a:spcAft>
            </a:pPr>
            <a:r>
              <a:rPr lang="en-US" sz="1800" b="1" dirty="0" err="1">
                <a:solidFill>
                  <a:schemeClr val="tx1"/>
                </a:solidFill>
                <a:effectLst/>
              </a:rPr>
              <a:t>تعدين</a:t>
            </a:r>
            <a:r>
              <a:rPr lang="en-US" sz="1800" b="1" dirty="0">
                <a:solidFill>
                  <a:schemeClr val="tx1"/>
                </a:solidFill>
                <a:effectLst/>
              </a:rPr>
              <a:t> </a:t>
            </a:r>
            <a:r>
              <a:rPr lang="en-US" sz="1800" b="1" dirty="0" err="1">
                <a:solidFill>
                  <a:schemeClr val="tx1"/>
                </a:solidFill>
                <a:effectLst/>
              </a:rPr>
              <a:t>خامات</a:t>
            </a:r>
            <a:r>
              <a:rPr lang="en-US" sz="1800" b="1" dirty="0">
                <a:solidFill>
                  <a:schemeClr val="tx1"/>
                </a:solidFill>
                <a:effectLst/>
              </a:rPr>
              <a:t> </a:t>
            </a:r>
            <a:r>
              <a:rPr lang="en-US" sz="1800" b="1" dirty="0" err="1">
                <a:solidFill>
                  <a:schemeClr val="tx1"/>
                </a:solidFill>
                <a:effectLst/>
              </a:rPr>
              <a:t>قرب</a:t>
            </a:r>
            <a:r>
              <a:rPr lang="en-US" sz="1800" b="1" dirty="0">
                <a:solidFill>
                  <a:schemeClr val="tx1"/>
                </a:solidFill>
                <a:effectLst/>
              </a:rPr>
              <a:t> </a:t>
            </a:r>
            <a:r>
              <a:rPr lang="en-US" sz="1800" b="1" dirty="0" err="1">
                <a:solidFill>
                  <a:schemeClr val="tx1"/>
                </a:solidFill>
                <a:effectLst/>
              </a:rPr>
              <a:t>مدينة</a:t>
            </a:r>
            <a:r>
              <a:rPr lang="en-US" sz="1800" b="1" dirty="0">
                <a:solidFill>
                  <a:schemeClr val="tx1"/>
                </a:solidFill>
                <a:effectLst/>
              </a:rPr>
              <a:t> </a:t>
            </a:r>
            <a:r>
              <a:rPr lang="en-US" sz="1800" b="1" dirty="0" err="1">
                <a:solidFill>
                  <a:schemeClr val="tx1"/>
                </a:solidFill>
                <a:effectLst/>
              </a:rPr>
              <a:t>نوريلسك</a:t>
            </a:r>
            <a:r>
              <a:rPr lang="en-US" sz="1800" b="1" dirty="0">
                <a:solidFill>
                  <a:schemeClr val="tx1"/>
                </a:solidFill>
                <a:effectLst/>
              </a:rPr>
              <a:t> </a:t>
            </a:r>
            <a:r>
              <a:rPr lang="en-US" sz="1800" b="1" dirty="0" err="1">
                <a:solidFill>
                  <a:schemeClr val="tx1"/>
                </a:solidFill>
                <a:effectLst/>
              </a:rPr>
              <a:t>فى</a:t>
            </a:r>
            <a:r>
              <a:rPr lang="en-US" sz="1800" b="1" dirty="0">
                <a:solidFill>
                  <a:schemeClr val="tx1"/>
                </a:solidFill>
                <a:effectLst/>
              </a:rPr>
              <a:t> </a:t>
            </a:r>
            <a:r>
              <a:rPr lang="en-US" sz="1800" b="1" dirty="0" err="1">
                <a:solidFill>
                  <a:schemeClr val="tx1"/>
                </a:solidFill>
                <a:effectLst/>
              </a:rPr>
              <a:t>سيبيريا</a:t>
            </a:r>
            <a:r>
              <a:rPr lang="en-US" sz="1800" b="1" dirty="0">
                <a:solidFill>
                  <a:schemeClr val="tx1"/>
                </a:solidFill>
                <a:effectLst/>
              </a:rPr>
              <a:t>، </a:t>
            </a:r>
            <a:r>
              <a:rPr lang="en-US" sz="1800" b="1" dirty="0" err="1">
                <a:solidFill>
                  <a:schemeClr val="tx1"/>
                </a:solidFill>
                <a:effectLst/>
              </a:rPr>
              <a:t>روسيا</a:t>
            </a:r>
            <a:r>
              <a:rPr lang="en-US" sz="1800" b="1" dirty="0">
                <a:solidFill>
                  <a:schemeClr val="tx1"/>
                </a:solidFill>
                <a:effectLst/>
              </a:rPr>
              <a:t>. </a:t>
            </a:r>
            <a:r>
              <a:rPr lang="en-US" sz="1800" b="1" dirty="0" err="1">
                <a:solidFill>
                  <a:schemeClr val="tx1"/>
                </a:solidFill>
                <a:effectLst/>
              </a:rPr>
              <a:t>المصدر</a:t>
            </a:r>
            <a:r>
              <a:rPr lang="en-US" sz="1800" b="1" dirty="0">
                <a:solidFill>
                  <a:schemeClr val="tx1"/>
                </a:solidFill>
                <a:effectLst/>
              </a:rPr>
              <a:t>: NASA</a:t>
            </a:r>
            <a:endParaRPr lang="en-US" sz="1800" dirty="0">
              <a:solidFill>
                <a:schemeClr val="tx1"/>
              </a:solidFill>
              <a:effectLst/>
            </a:endParaRPr>
          </a:p>
          <a:p>
            <a:pPr algn="r" rtl="1">
              <a:lnSpc>
                <a:spcPts val="2800"/>
              </a:lnSpc>
              <a:spcAft>
                <a:spcPts val="0"/>
              </a:spcAft>
            </a:pPr>
            <a:r>
              <a:rPr lang="en-US" sz="1800" b="1" dirty="0" err="1">
                <a:solidFill>
                  <a:schemeClr val="tx1"/>
                </a:solidFill>
                <a:effectLst/>
              </a:rPr>
              <a:t>إن</a:t>
            </a:r>
            <a:r>
              <a:rPr lang="en-US" sz="1800" b="1" dirty="0">
                <a:solidFill>
                  <a:schemeClr val="tx1"/>
                </a:solidFill>
                <a:effectLst/>
              </a:rPr>
              <a:t> </a:t>
            </a:r>
            <a:r>
              <a:rPr lang="en-US" sz="1800" b="1" dirty="0" err="1">
                <a:solidFill>
                  <a:schemeClr val="tx1"/>
                </a:solidFill>
                <a:effectLst/>
              </a:rPr>
              <a:t>مرئية</a:t>
            </a:r>
            <a:r>
              <a:rPr lang="en-US" sz="1800" b="1" dirty="0">
                <a:solidFill>
                  <a:schemeClr val="tx1"/>
                </a:solidFill>
                <a:effectLst/>
              </a:rPr>
              <a:t> </a:t>
            </a:r>
            <a:r>
              <a:rPr lang="en-US" sz="1800" b="1" dirty="0" err="1">
                <a:solidFill>
                  <a:schemeClr val="tx1"/>
                </a:solidFill>
                <a:effectLst/>
              </a:rPr>
              <a:t>القمر</a:t>
            </a:r>
            <a:r>
              <a:rPr lang="en-US" sz="1800" b="1" dirty="0">
                <a:solidFill>
                  <a:schemeClr val="tx1"/>
                </a:solidFill>
                <a:effectLst/>
              </a:rPr>
              <a:t> </a:t>
            </a:r>
            <a:r>
              <a:rPr lang="en-US" sz="1800" b="1" dirty="0" err="1">
                <a:solidFill>
                  <a:schemeClr val="tx1"/>
                </a:solidFill>
                <a:effectLst/>
              </a:rPr>
              <a:t>الصناعى</a:t>
            </a:r>
            <a:r>
              <a:rPr lang="en-US" sz="1800" b="1" dirty="0">
                <a:solidFill>
                  <a:schemeClr val="tx1"/>
                </a:solidFill>
                <a:effectLst/>
              </a:rPr>
              <a:t> </a:t>
            </a:r>
            <a:r>
              <a:rPr lang="en-US" sz="1800" b="1" dirty="0" err="1">
                <a:solidFill>
                  <a:schemeClr val="tx1"/>
                </a:solidFill>
                <a:effectLst/>
              </a:rPr>
              <a:t>لاندسات</a:t>
            </a:r>
            <a:r>
              <a:rPr lang="en-US" sz="1800" b="1" dirty="0">
                <a:solidFill>
                  <a:schemeClr val="tx1"/>
                </a:solidFill>
                <a:effectLst/>
              </a:rPr>
              <a:t> </a:t>
            </a:r>
            <a:r>
              <a:rPr lang="en-US" sz="1800" b="1" dirty="0" err="1">
                <a:solidFill>
                  <a:schemeClr val="tx1"/>
                </a:solidFill>
                <a:effectLst/>
              </a:rPr>
              <a:t>تظهر</a:t>
            </a:r>
            <a:r>
              <a:rPr lang="en-US" sz="1800" b="1" dirty="0">
                <a:solidFill>
                  <a:schemeClr val="tx1"/>
                </a:solidFill>
                <a:effectLst/>
              </a:rPr>
              <a:t> </a:t>
            </a:r>
            <a:r>
              <a:rPr lang="en-US" sz="1800" b="1" dirty="0" err="1">
                <a:solidFill>
                  <a:schemeClr val="tx1"/>
                </a:solidFill>
                <a:effectLst/>
              </a:rPr>
              <a:t>كل</a:t>
            </a:r>
            <a:r>
              <a:rPr lang="en-US" sz="1800" b="1" dirty="0">
                <a:solidFill>
                  <a:schemeClr val="tx1"/>
                </a:solidFill>
                <a:effectLst/>
              </a:rPr>
              <a:t> </a:t>
            </a:r>
            <a:r>
              <a:rPr lang="en-US" sz="1800" b="1" dirty="0" err="1">
                <a:solidFill>
                  <a:schemeClr val="tx1"/>
                </a:solidFill>
                <a:effectLst/>
              </a:rPr>
              <a:t>الأراضى</a:t>
            </a:r>
            <a:r>
              <a:rPr lang="en-US" sz="1800" b="1" dirty="0">
                <a:solidFill>
                  <a:schemeClr val="tx1"/>
                </a:solidFill>
                <a:effectLst/>
              </a:rPr>
              <a:t> </a:t>
            </a:r>
            <a:r>
              <a:rPr lang="en-US" sz="1800" b="1" dirty="0" err="1">
                <a:solidFill>
                  <a:schemeClr val="tx1"/>
                </a:solidFill>
                <a:effectLst/>
              </a:rPr>
              <a:t>الجرداء</a:t>
            </a:r>
            <a:r>
              <a:rPr lang="en-US" sz="1800" b="1" dirty="0">
                <a:solidFill>
                  <a:schemeClr val="tx1"/>
                </a:solidFill>
                <a:effectLst/>
              </a:rPr>
              <a:t> </a:t>
            </a:r>
            <a:r>
              <a:rPr lang="en-US" sz="1800" b="1" dirty="0" err="1">
                <a:solidFill>
                  <a:schemeClr val="tx1"/>
                </a:solidFill>
                <a:effectLst/>
              </a:rPr>
              <a:t>بلون</a:t>
            </a:r>
            <a:r>
              <a:rPr lang="en-US" sz="1800" b="1" dirty="0">
                <a:solidFill>
                  <a:schemeClr val="tx1"/>
                </a:solidFill>
                <a:effectLst/>
              </a:rPr>
              <a:t> </a:t>
            </a:r>
            <a:r>
              <a:rPr lang="en-US" sz="1800" b="1" dirty="0" err="1">
                <a:solidFill>
                  <a:schemeClr val="tx1"/>
                </a:solidFill>
                <a:effectLst/>
              </a:rPr>
              <a:t>وردى</a:t>
            </a:r>
            <a:r>
              <a:rPr lang="en-US" sz="1800" b="1" dirty="0">
                <a:solidFill>
                  <a:schemeClr val="tx1"/>
                </a:solidFill>
                <a:effectLst/>
              </a:rPr>
              <a:t> </a:t>
            </a:r>
            <a:r>
              <a:rPr lang="en-US" sz="1800" b="1" dirty="0" err="1">
                <a:solidFill>
                  <a:schemeClr val="tx1"/>
                </a:solidFill>
                <a:effectLst/>
              </a:rPr>
              <a:t>أو</a:t>
            </a:r>
            <a:r>
              <a:rPr lang="en-US" sz="1800" b="1" dirty="0">
                <a:solidFill>
                  <a:schemeClr val="tx1"/>
                </a:solidFill>
                <a:effectLst/>
              </a:rPr>
              <a:t> </a:t>
            </a:r>
            <a:r>
              <a:rPr lang="en-US" sz="1800" b="1" dirty="0" err="1">
                <a:solidFill>
                  <a:schemeClr val="tx1"/>
                </a:solidFill>
                <a:effectLst/>
              </a:rPr>
              <a:t>بنفسجى</a:t>
            </a:r>
            <a:r>
              <a:rPr lang="en-US" sz="1800" b="1" dirty="0">
                <a:solidFill>
                  <a:schemeClr val="tx1"/>
                </a:solidFill>
                <a:effectLst/>
              </a:rPr>
              <a:t>. </a:t>
            </a:r>
            <a:r>
              <a:rPr lang="en-US" sz="1800" b="1" dirty="0" err="1">
                <a:solidFill>
                  <a:schemeClr val="tx1"/>
                </a:solidFill>
                <a:effectLst/>
              </a:rPr>
              <a:t>ومن</a:t>
            </a:r>
            <a:r>
              <a:rPr lang="en-US" sz="1800" b="1" dirty="0">
                <a:solidFill>
                  <a:schemeClr val="tx1"/>
                </a:solidFill>
                <a:effectLst/>
              </a:rPr>
              <a:t> </a:t>
            </a:r>
            <a:r>
              <a:rPr lang="en-US" sz="1800" b="1" dirty="0" err="1">
                <a:solidFill>
                  <a:schemeClr val="tx1"/>
                </a:solidFill>
                <a:effectLst/>
              </a:rPr>
              <a:t>ناحية</a:t>
            </a:r>
            <a:r>
              <a:rPr lang="en-US" sz="1800" b="1" dirty="0">
                <a:solidFill>
                  <a:schemeClr val="tx1"/>
                </a:solidFill>
                <a:effectLst/>
              </a:rPr>
              <a:t> </a:t>
            </a:r>
            <a:r>
              <a:rPr lang="en-US" sz="1800" b="1" dirty="0" err="1">
                <a:solidFill>
                  <a:schemeClr val="tx1"/>
                </a:solidFill>
                <a:effectLst/>
              </a:rPr>
              <a:t>أخرى</a:t>
            </a:r>
            <a:r>
              <a:rPr lang="en-US" sz="1800" b="1" dirty="0">
                <a:solidFill>
                  <a:schemeClr val="tx1"/>
                </a:solidFill>
                <a:effectLst/>
              </a:rPr>
              <a:t> </a:t>
            </a:r>
            <a:r>
              <a:rPr lang="en-US" sz="1800" b="1" dirty="0" err="1">
                <a:solidFill>
                  <a:schemeClr val="tx1"/>
                </a:solidFill>
                <a:effectLst/>
              </a:rPr>
              <a:t>فان</a:t>
            </a:r>
            <a:r>
              <a:rPr lang="en-US" sz="1800" b="1" dirty="0">
                <a:solidFill>
                  <a:schemeClr val="tx1"/>
                </a:solidFill>
                <a:effectLst/>
              </a:rPr>
              <a:t> </a:t>
            </a:r>
            <a:r>
              <a:rPr lang="en-US" sz="1800" b="1" dirty="0" err="1">
                <a:solidFill>
                  <a:schemeClr val="tx1"/>
                </a:solidFill>
                <a:effectLst/>
              </a:rPr>
              <a:t>النباتات</a:t>
            </a:r>
            <a:r>
              <a:rPr lang="en-US" sz="1800" b="1" dirty="0">
                <a:solidFill>
                  <a:schemeClr val="tx1"/>
                </a:solidFill>
                <a:effectLst/>
              </a:rPr>
              <a:t> </a:t>
            </a:r>
            <a:r>
              <a:rPr lang="en-US" sz="1800" b="1" dirty="0" err="1">
                <a:solidFill>
                  <a:schemeClr val="tx1"/>
                </a:solidFill>
                <a:effectLst/>
              </a:rPr>
              <a:t>تظهر</a:t>
            </a:r>
            <a:r>
              <a:rPr lang="en-US" sz="1800" b="1" dirty="0">
                <a:solidFill>
                  <a:schemeClr val="tx1"/>
                </a:solidFill>
                <a:effectLst/>
              </a:rPr>
              <a:t> </a:t>
            </a:r>
            <a:r>
              <a:rPr lang="en-US" sz="1800" b="1" dirty="0" err="1">
                <a:solidFill>
                  <a:schemeClr val="tx1"/>
                </a:solidFill>
                <a:effectLst/>
              </a:rPr>
              <a:t>بالأخضر</a:t>
            </a:r>
            <a:r>
              <a:rPr lang="en-US" sz="1800" b="1" dirty="0">
                <a:solidFill>
                  <a:schemeClr val="tx1"/>
                </a:solidFill>
                <a:effectLst/>
              </a:rPr>
              <a:t> </a:t>
            </a:r>
            <a:r>
              <a:rPr lang="en-US" sz="1800" b="1" dirty="0" err="1">
                <a:solidFill>
                  <a:schemeClr val="tx1"/>
                </a:solidFill>
                <a:effectLst/>
              </a:rPr>
              <a:t>والمياه</a:t>
            </a:r>
            <a:r>
              <a:rPr lang="en-US" sz="1800" b="1" dirty="0">
                <a:solidFill>
                  <a:schemeClr val="tx1"/>
                </a:solidFill>
                <a:effectLst/>
              </a:rPr>
              <a:t> </a:t>
            </a:r>
            <a:r>
              <a:rPr lang="en-US" sz="1800" b="1" dirty="0" err="1">
                <a:solidFill>
                  <a:schemeClr val="tx1"/>
                </a:solidFill>
                <a:effectLst/>
              </a:rPr>
              <a:t>بالأزرق</a:t>
            </a:r>
            <a:r>
              <a:rPr lang="en-US" sz="1800" b="1" dirty="0">
                <a:solidFill>
                  <a:schemeClr val="tx1"/>
                </a:solidFill>
                <a:effectLst/>
              </a:rPr>
              <a:t>. </a:t>
            </a:r>
            <a:r>
              <a:rPr lang="en-US" sz="1800" b="1" dirty="0" err="1">
                <a:solidFill>
                  <a:schemeClr val="tx1"/>
                </a:solidFill>
                <a:effectLst/>
              </a:rPr>
              <a:t>ويبدو</a:t>
            </a:r>
            <a:r>
              <a:rPr lang="en-US" sz="1800" b="1" dirty="0">
                <a:solidFill>
                  <a:schemeClr val="tx1"/>
                </a:solidFill>
                <a:effectLst/>
              </a:rPr>
              <a:t> </a:t>
            </a:r>
            <a:r>
              <a:rPr lang="en-US" sz="1800" b="1" dirty="0" err="1">
                <a:solidFill>
                  <a:schemeClr val="tx1"/>
                </a:solidFill>
                <a:effectLst/>
              </a:rPr>
              <a:t>واضحاً</a:t>
            </a:r>
            <a:r>
              <a:rPr lang="en-US" sz="1800" b="1" dirty="0">
                <a:solidFill>
                  <a:schemeClr val="tx1"/>
                </a:solidFill>
                <a:effectLst/>
              </a:rPr>
              <a:t> </a:t>
            </a:r>
            <a:r>
              <a:rPr lang="en-US" sz="1800" b="1" dirty="0" err="1">
                <a:solidFill>
                  <a:schemeClr val="tx1"/>
                </a:solidFill>
                <a:effectLst/>
              </a:rPr>
              <a:t>أنه</a:t>
            </a:r>
            <a:r>
              <a:rPr lang="en-US" sz="1800" b="1" dirty="0">
                <a:solidFill>
                  <a:schemeClr val="tx1"/>
                </a:solidFill>
                <a:effectLst/>
              </a:rPr>
              <a:t> </a:t>
            </a:r>
            <a:r>
              <a:rPr lang="en-US" sz="1800" b="1" dirty="0" err="1">
                <a:solidFill>
                  <a:schemeClr val="tx1"/>
                </a:solidFill>
                <a:effectLst/>
              </a:rPr>
              <a:t>بالقرب</a:t>
            </a:r>
            <a:r>
              <a:rPr lang="en-US" sz="1800" b="1" dirty="0">
                <a:solidFill>
                  <a:schemeClr val="tx1"/>
                </a:solidFill>
                <a:effectLst/>
              </a:rPr>
              <a:t> </a:t>
            </a:r>
            <a:r>
              <a:rPr lang="en-US" sz="1800" b="1" dirty="0" err="1">
                <a:solidFill>
                  <a:schemeClr val="tx1"/>
                </a:solidFill>
                <a:effectLst/>
              </a:rPr>
              <a:t>من</a:t>
            </a:r>
            <a:r>
              <a:rPr lang="en-US" sz="1800" b="1" dirty="0">
                <a:solidFill>
                  <a:schemeClr val="tx1"/>
                </a:solidFill>
                <a:effectLst/>
              </a:rPr>
              <a:t> </a:t>
            </a:r>
            <a:r>
              <a:rPr lang="en-US" sz="1800" b="1" dirty="0" err="1">
                <a:solidFill>
                  <a:schemeClr val="tx1"/>
                </a:solidFill>
                <a:effectLst/>
              </a:rPr>
              <a:t>التلال</a:t>
            </a:r>
            <a:r>
              <a:rPr lang="en-US" sz="1800" b="1" dirty="0">
                <a:solidFill>
                  <a:schemeClr val="tx1"/>
                </a:solidFill>
                <a:effectLst/>
              </a:rPr>
              <a:t> </a:t>
            </a:r>
            <a:r>
              <a:rPr lang="en-US" sz="1800" b="1" dirty="0" err="1">
                <a:solidFill>
                  <a:schemeClr val="tx1"/>
                </a:solidFill>
                <a:effectLst/>
              </a:rPr>
              <a:t>الواقعة</a:t>
            </a:r>
            <a:r>
              <a:rPr lang="en-US" sz="1800" b="1" dirty="0">
                <a:solidFill>
                  <a:schemeClr val="tx1"/>
                </a:solidFill>
                <a:effectLst/>
              </a:rPr>
              <a:t> </a:t>
            </a:r>
            <a:r>
              <a:rPr lang="en-US" sz="1800" b="1" dirty="0" err="1">
                <a:solidFill>
                  <a:schemeClr val="tx1"/>
                </a:solidFill>
                <a:effectLst/>
              </a:rPr>
              <a:t>شمال</a:t>
            </a:r>
            <a:r>
              <a:rPr lang="en-US" sz="1800" b="1" dirty="0">
                <a:solidFill>
                  <a:schemeClr val="tx1"/>
                </a:solidFill>
                <a:effectLst/>
              </a:rPr>
              <a:t> </a:t>
            </a:r>
            <a:r>
              <a:rPr lang="en-US" sz="1800" b="1" dirty="0" err="1">
                <a:solidFill>
                  <a:schemeClr val="tx1"/>
                </a:solidFill>
                <a:effectLst/>
              </a:rPr>
              <a:t>شرق</a:t>
            </a:r>
            <a:r>
              <a:rPr lang="en-US" sz="1800" b="1" dirty="0">
                <a:solidFill>
                  <a:schemeClr val="tx1"/>
                </a:solidFill>
                <a:effectLst/>
              </a:rPr>
              <a:t> </a:t>
            </a:r>
            <a:r>
              <a:rPr lang="en-US" sz="1800" b="1" dirty="0" err="1">
                <a:solidFill>
                  <a:schemeClr val="tx1"/>
                </a:solidFill>
                <a:effectLst/>
              </a:rPr>
              <a:t>وجنوب</a:t>
            </a:r>
            <a:r>
              <a:rPr lang="en-US" sz="1800" b="1" dirty="0">
                <a:solidFill>
                  <a:schemeClr val="tx1"/>
                </a:solidFill>
                <a:effectLst/>
              </a:rPr>
              <a:t> </a:t>
            </a:r>
            <a:r>
              <a:rPr lang="en-US" sz="1800" b="1" dirty="0" err="1">
                <a:solidFill>
                  <a:schemeClr val="tx1"/>
                </a:solidFill>
                <a:effectLst/>
              </a:rPr>
              <a:t>المدينة</a:t>
            </a:r>
            <a:r>
              <a:rPr lang="en-US" sz="1800" b="1" dirty="0">
                <a:solidFill>
                  <a:schemeClr val="tx1"/>
                </a:solidFill>
                <a:effectLst/>
              </a:rPr>
              <a:t>، </a:t>
            </a:r>
            <a:r>
              <a:rPr lang="en-US" sz="1800" b="1" dirty="0" err="1">
                <a:solidFill>
                  <a:schemeClr val="tx1"/>
                </a:solidFill>
                <a:effectLst/>
              </a:rPr>
              <a:t>ينتشر</a:t>
            </a:r>
            <a:r>
              <a:rPr lang="en-US" sz="1800" b="1" dirty="0">
                <a:solidFill>
                  <a:schemeClr val="tx1"/>
                </a:solidFill>
                <a:effectLst/>
              </a:rPr>
              <a:t> </a:t>
            </a:r>
            <a:r>
              <a:rPr lang="en-US" sz="1800" b="1" dirty="0" err="1">
                <a:solidFill>
                  <a:schemeClr val="tx1"/>
                </a:solidFill>
                <a:effectLst/>
              </a:rPr>
              <a:t>الدمار</a:t>
            </a:r>
            <a:r>
              <a:rPr lang="en-US" sz="1800" b="1" dirty="0">
                <a:solidFill>
                  <a:schemeClr val="tx1"/>
                </a:solidFill>
                <a:effectLst/>
              </a:rPr>
              <a:t> </a:t>
            </a:r>
            <a:r>
              <a:rPr lang="en-US" sz="1800" b="1" dirty="0" err="1">
                <a:solidFill>
                  <a:schemeClr val="tx1"/>
                </a:solidFill>
                <a:effectLst/>
              </a:rPr>
              <a:t>الناتج</a:t>
            </a:r>
            <a:r>
              <a:rPr lang="en-US" sz="1800" b="1" dirty="0">
                <a:solidFill>
                  <a:schemeClr val="tx1"/>
                </a:solidFill>
                <a:effectLst/>
              </a:rPr>
              <a:t> </a:t>
            </a:r>
            <a:r>
              <a:rPr lang="en-US" sz="1800" b="1" dirty="0" err="1">
                <a:solidFill>
                  <a:schemeClr val="tx1"/>
                </a:solidFill>
                <a:effectLst/>
              </a:rPr>
              <a:t>عن</a:t>
            </a:r>
            <a:r>
              <a:rPr lang="en-US" sz="1800" b="1" dirty="0">
                <a:solidFill>
                  <a:schemeClr val="tx1"/>
                </a:solidFill>
                <a:effectLst/>
              </a:rPr>
              <a:t> </a:t>
            </a:r>
            <a:r>
              <a:rPr lang="en-US" sz="1800" b="1" dirty="0" err="1">
                <a:solidFill>
                  <a:schemeClr val="tx1"/>
                </a:solidFill>
                <a:effectLst/>
              </a:rPr>
              <a:t>التلوث</a:t>
            </a:r>
            <a:r>
              <a:rPr lang="en-US" sz="1800" b="1" dirty="0">
                <a:solidFill>
                  <a:schemeClr val="tx1"/>
                </a:solidFill>
                <a:effectLst/>
              </a:rPr>
              <a:t> </a:t>
            </a:r>
            <a:r>
              <a:rPr lang="en-US" sz="1800" b="1" dirty="0" err="1">
                <a:solidFill>
                  <a:schemeClr val="tx1"/>
                </a:solidFill>
                <a:effectLst/>
              </a:rPr>
              <a:t>بالمنطقة</a:t>
            </a:r>
            <a:r>
              <a:rPr lang="en-US" sz="1800" b="1" dirty="0">
                <a:solidFill>
                  <a:schemeClr val="tx1"/>
                </a:solidFill>
                <a:effectLst/>
              </a:rPr>
              <a:t>.</a:t>
            </a:r>
            <a:endParaRPr lang="en-US" sz="1800" dirty="0">
              <a:solidFill>
                <a:schemeClr val="tx1"/>
              </a:solidFill>
              <a:effectLst/>
            </a:endParaRPr>
          </a:p>
        </p:txBody>
      </p:sp>
      <p:sp>
        <p:nvSpPr>
          <p:cNvPr id="20" name="Rectangle 19">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Content Placeholder 6">
            <a:extLst>
              <a:ext uri="{FF2B5EF4-FFF2-40B4-BE49-F238E27FC236}">
                <a16:creationId xmlns:a16="http://schemas.microsoft.com/office/drawing/2014/main" id="{EB326037-7108-0049-9B53-914D8A087EBD}"/>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5062009" y="710848"/>
            <a:ext cx="6434880" cy="5452031"/>
          </a:xfrm>
          <a:prstGeom prst="rect">
            <a:avLst/>
          </a:prstGeom>
        </p:spPr>
      </p:pic>
      <p:sp>
        <p:nvSpPr>
          <p:cNvPr id="5" name="Footer Placeholder 4">
            <a:extLst>
              <a:ext uri="{FF2B5EF4-FFF2-40B4-BE49-F238E27FC236}">
                <a16:creationId xmlns:a16="http://schemas.microsoft.com/office/drawing/2014/main" id="{BE1DEC8E-8586-424D-A1C9-9FAFDDADB87B}"/>
              </a:ext>
            </a:extLst>
          </p:cNvPr>
          <p:cNvSpPr>
            <a:spLocks noGrp="1"/>
          </p:cNvSpPr>
          <p:nvPr>
            <p:ph type="ftr" sz="quarter" idx="11"/>
          </p:nvPr>
        </p:nvSpPr>
        <p:spPr>
          <a:xfrm>
            <a:off x="3767328" y="6217920"/>
            <a:ext cx="7196328" cy="640080"/>
          </a:xfrm>
        </p:spPr>
        <p:txBody>
          <a:bodyPr vert="horz" lIns="91440" tIns="45720" rIns="91440" bIns="45720" rtlCol="0" anchor="ctr">
            <a:normAutofit/>
          </a:bodyPr>
          <a:lstStyle/>
          <a:p>
            <a:pPr>
              <a:spcAft>
                <a:spcPts val="600"/>
              </a:spcAft>
            </a:pPr>
            <a:r>
              <a:rPr lang="en-US" sz="1200" kern="1200">
                <a:solidFill>
                  <a:schemeClr val="tx2"/>
                </a:solidFill>
                <a:latin typeface="+mn-lt"/>
                <a:ea typeface="+mn-ea"/>
                <a:cs typeface="+mn-cs"/>
              </a:rPr>
              <a:t>ALanoud Alfagham,2020</a:t>
            </a:r>
          </a:p>
        </p:txBody>
      </p:sp>
      <p:cxnSp>
        <p:nvCxnSpPr>
          <p:cNvPr id="22" name="Straight Connector 21">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D457F62-5193-A543-A9B5-541E903A0A93}"/>
              </a:ext>
            </a:extLst>
          </p:cNvPr>
          <p:cNvSpPr/>
          <p:nvPr/>
        </p:nvSpPr>
        <p:spPr>
          <a:xfrm>
            <a:off x="-91440" y="4626433"/>
            <a:ext cx="4943957" cy="1133965"/>
          </a:xfrm>
          <a:prstGeom prst="rect">
            <a:avLst/>
          </a:prstGeom>
        </p:spPr>
        <p:txBody>
          <a:bodyPr wrap="square">
            <a:spAutoFit/>
          </a:bodyPr>
          <a:lstStyle/>
          <a:p>
            <a:pPr algn="r" rtl="1">
              <a:lnSpc>
                <a:spcPct val="150000"/>
              </a:lnSpc>
            </a:pPr>
            <a:r>
              <a:rPr lang="ar-SA" sz="24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سؤال: هل يمكنك تحديد مصنع المعالجة على المرئية؟</a:t>
            </a:r>
            <a:endPar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00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CE7E13-62EB-4548-A36F-6CC1236A7D80}"/>
              </a:ext>
            </a:extLst>
          </p:cNvPr>
          <p:cNvSpPr>
            <a:spLocks noGrp="1"/>
          </p:cNvSpPr>
          <p:nvPr>
            <p:ph type="title"/>
          </p:nvPr>
        </p:nvSpPr>
        <p:spPr/>
        <p:txBody>
          <a:bodyPr>
            <a:noAutofit/>
          </a:bodyPr>
          <a:lstStyle/>
          <a:p>
            <a:pPr algn="r" rtl="1"/>
            <a:r>
              <a:rPr lang="ar-SA" sz="4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منجم العصر </a:t>
            </a:r>
            <a:r>
              <a:rPr lang="ar-SA" sz="4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الألفى</a:t>
            </a:r>
            <a:r>
              <a:rPr lang="ar-SA" sz="4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4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ميللينيوم</a:t>
            </a:r>
            <a:r>
              <a:rPr lang="ar-SA" sz="4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المفتوح </a:t>
            </a:r>
            <a:r>
              <a:rPr lang="ar-SA" sz="4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فى</a:t>
            </a:r>
            <a:r>
              <a:rPr lang="ar-SA" sz="4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ألبرتا بكندا </a:t>
            </a:r>
            <a:br>
              <a:rPr lang="ar-SA" sz="4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ar-SA" sz="4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المصدر: </a:t>
            </a:r>
            <a:r>
              <a:rPr lang="en-US" sz="4400" b="1" dirty="0">
                <a:solidFill>
                  <a:srgbClr val="000000"/>
                </a:solidFill>
                <a:latin typeface="Times New Roman" panose="02020603050405020304" pitchFamily="18" charset="0"/>
                <a:ea typeface="Calibri" panose="020F0502020204030204" pitchFamily="34" charset="0"/>
              </a:rPr>
              <a:t>NASA</a:t>
            </a:r>
            <a:endParaRPr lang="en-US" sz="4000" dirty="0"/>
          </a:p>
        </p:txBody>
      </p:sp>
      <p:pic>
        <p:nvPicPr>
          <p:cNvPr id="6" name="Content Placeholder 5">
            <a:extLst>
              <a:ext uri="{FF2B5EF4-FFF2-40B4-BE49-F238E27FC236}">
                <a16:creationId xmlns:a16="http://schemas.microsoft.com/office/drawing/2014/main" id="{62392052-BC91-9144-BD30-190684B59AF4}"/>
              </a:ext>
            </a:extLst>
          </p:cNvPr>
          <p:cNvPicPr>
            <a:picLocks noGrp="1"/>
          </p:cNvPicPr>
          <p:nvPr>
            <p:ph idx="1"/>
          </p:nvPr>
        </p:nvPicPr>
        <p:blipFill rotWithShape="1">
          <a:blip r:embed="rId2" cstate="email">
            <a:extLst>
              <a:ext uri="{28A0092B-C50C-407E-A947-70E740481C1C}">
                <a14:useLocalDpi xmlns:a14="http://schemas.microsoft.com/office/drawing/2010/main"/>
              </a:ext>
            </a:extLst>
          </a:blip>
          <a:srcRect l="52080"/>
          <a:stretch/>
        </p:blipFill>
        <p:spPr bwMode="auto">
          <a:xfrm>
            <a:off x="1320801" y="1690687"/>
            <a:ext cx="9642856" cy="4802187"/>
          </a:xfrm>
          <a:prstGeom prst="rect">
            <a:avLst/>
          </a:prstGeom>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2166FD70-6F77-F740-9086-B8CCBF07382B}"/>
              </a:ext>
            </a:extLst>
          </p:cNvPr>
          <p:cNvSpPr>
            <a:spLocks noGrp="1"/>
          </p:cNvSpPr>
          <p:nvPr>
            <p:ph type="ftr" sz="quarter" idx="11"/>
          </p:nvPr>
        </p:nvSpPr>
        <p:spPr/>
        <p:txBody>
          <a:bodyPr/>
          <a:lstStyle/>
          <a:p>
            <a:r>
              <a:rPr lang="en-US"/>
              <a:t>ALanoud Alfagham,2020</a:t>
            </a:r>
          </a:p>
        </p:txBody>
      </p:sp>
    </p:spTree>
    <p:extLst>
      <p:ext uri="{BB962C8B-B14F-4D97-AF65-F5344CB8AC3E}">
        <p14:creationId xmlns:p14="http://schemas.microsoft.com/office/powerpoint/2010/main" val="21082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B09FD-E7EF-0E4A-910B-140825BB5476}"/>
              </a:ext>
            </a:extLst>
          </p:cNvPr>
          <p:cNvSpPr>
            <a:spLocks noGrp="1"/>
          </p:cNvSpPr>
          <p:nvPr>
            <p:ph idx="1"/>
          </p:nvPr>
        </p:nvSpPr>
        <p:spPr>
          <a:xfrm>
            <a:off x="3402418" y="2571491"/>
            <a:ext cx="5030689" cy="1715017"/>
          </a:xfrm>
        </p:spPr>
        <p:txBody>
          <a:bodyPr>
            <a:normAutofit/>
          </a:bodyPr>
          <a:lstStyle/>
          <a:p>
            <a:pPr marL="0" indent="0" algn="r" defTabSz="914400" rtl="1" eaLnBrk="1" latinLnBrk="0" hangingPunct="1">
              <a:lnSpc>
                <a:spcPct val="100000"/>
              </a:lnSpc>
              <a:spcBef>
                <a:spcPts val="1000"/>
              </a:spcBef>
              <a:buClr>
                <a:schemeClr val="accent2"/>
              </a:buClr>
              <a:buNone/>
            </a:pPr>
            <a:r>
              <a:rPr lang="ar-SA"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تم بحمد الله </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AD32DB1-78C2-354F-AC12-0AA2F5C97DA9}"/>
              </a:ext>
            </a:extLst>
          </p:cNvPr>
          <p:cNvSpPr>
            <a:spLocks noGrp="1"/>
          </p:cNvSpPr>
          <p:nvPr>
            <p:ph type="ftr" sz="quarter" idx="11"/>
          </p:nvPr>
        </p:nvSpPr>
        <p:spPr/>
        <p:txBody>
          <a:bodyPr/>
          <a:lstStyle/>
          <a:p>
            <a:r>
              <a:rPr lang="en-US"/>
              <a:t>ALanoud Alfagham,2020</a:t>
            </a:r>
            <a:endParaRPr lang="en-US" dirty="0"/>
          </a:p>
        </p:txBody>
      </p:sp>
    </p:spTree>
    <p:extLst>
      <p:ext uri="{BB962C8B-B14F-4D97-AF65-F5344CB8AC3E}">
        <p14:creationId xmlns:p14="http://schemas.microsoft.com/office/powerpoint/2010/main" val="117963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D6799D-4A30-4426-B1D1-73A16A53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18D53964-75DB-47FC-995E-A11B07A07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id="{F01D54AB-1B89-42B2-90D1-A01C9152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05B18-ECA1-0F49-89B8-E17BAA0101FC}"/>
              </a:ext>
            </a:extLst>
          </p:cNvPr>
          <p:cNvSpPr>
            <a:spLocks noGrp="1"/>
          </p:cNvSpPr>
          <p:nvPr>
            <p:ph type="title"/>
          </p:nvPr>
        </p:nvSpPr>
        <p:spPr>
          <a:xfrm>
            <a:off x="422898" y="302859"/>
            <a:ext cx="4548657" cy="2882980"/>
          </a:xfrm>
        </p:spPr>
        <p:txBody>
          <a:bodyPr anchor="b">
            <a:normAutofit/>
          </a:bodyPr>
          <a:lstStyle/>
          <a:p>
            <a:pPr algn="r" rtl="1"/>
            <a:r>
              <a:rPr lang="ar-SA" sz="4800" b="1" dirty="0"/>
              <a:t>استخدم الاستشعار عن بعد في إدارة الموارد الطبيعية</a:t>
            </a:r>
            <a:endParaRPr lang="en-US" sz="4800" dirty="0"/>
          </a:p>
        </p:txBody>
      </p:sp>
      <p:sp>
        <p:nvSpPr>
          <p:cNvPr id="3" name="Content Placeholder 2">
            <a:extLst>
              <a:ext uri="{FF2B5EF4-FFF2-40B4-BE49-F238E27FC236}">
                <a16:creationId xmlns:a16="http://schemas.microsoft.com/office/drawing/2014/main" id="{422B96AF-BC95-A442-812F-1F220C87DD62}"/>
              </a:ext>
            </a:extLst>
          </p:cNvPr>
          <p:cNvSpPr>
            <a:spLocks noGrp="1"/>
          </p:cNvSpPr>
          <p:nvPr>
            <p:ph idx="1"/>
          </p:nvPr>
        </p:nvSpPr>
        <p:spPr>
          <a:xfrm>
            <a:off x="422898" y="3354749"/>
            <a:ext cx="4548656" cy="2582470"/>
          </a:xfrm>
        </p:spPr>
        <p:txBody>
          <a:bodyPr>
            <a:normAutofit/>
          </a:bodyPr>
          <a:lstStyle/>
          <a:p>
            <a:pPr marL="0" indent="0" algn="r" rtl="1">
              <a:lnSpc>
                <a:spcPct val="150000"/>
              </a:lnSpc>
              <a:buNone/>
            </a:pPr>
            <a:r>
              <a:rPr lang="ar-SA" sz="1800" dirty="0">
                <a:latin typeface="Times New Roman" panose="02020603050405020304" pitchFamily="18" charset="0"/>
                <a:cs typeface="Times New Roman" panose="02020603050405020304" pitchFamily="18" charset="0"/>
              </a:rPr>
              <a:t>يعرف علم الاستشعار عن بعد على أنه علم استخلاص المعلومات والبيانات عن سطح الأرض والمسطحات المائية باستخدام صورة </a:t>
            </a:r>
            <a:r>
              <a:rPr lang="en-GB" sz="1800" dirty="0">
                <a:latin typeface="Times New Roman" panose="02020603050405020304" pitchFamily="18" charset="0"/>
                <a:cs typeface="Times New Roman" panose="02020603050405020304" pitchFamily="18" charset="0"/>
              </a:rPr>
              <a:t>photo</a:t>
            </a:r>
            <a:r>
              <a:rPr lang="ar-SA" sz="1800" dirty="0">
                <a:latin typeface="Times New Roman" panose="02020603050405020304" pitchFamily="18" charset="0"/>
                <a:cs typeface="Times New Roman" panose="02020603050405020304" pitchFamily="18" charset="0"/>
              </a:rPr>
              <a:t> او مرئية</a:t>
            </a:r>
            <a:r>
              <a:rPr lang="en-US" sz="1800" dirty="0">
                <a:latin typeface="Times New Roman" panose="02020603050405020304" pitchFamily="18" charset="0"/>
                <a:cs typeface="Times New Roman" panose="02020603050405020304" pitchFamily="18" charset="0"/>
              </a:rPr>
              <a:t> image </a:t>
            </a:r>
            <a:r>
              <a:rPr lang="ar-SA" sz="1800" dirty="0">
                <a:latin typeface="Times New Roman" panose="02020603050405020304" pitchFamily="18" charset="0"/>
                <a:cs typeface="Times New Roman" panose="02020603050405020304" pitchFamily="18" charset="0"/>
              </a:rPr>
              <a:t> ملتقطة من أعلى، بواسطة تسجيل الأشعة الكهرومغناطيسية المنعكسة أو المنبعثة من سطح الأرض.</a:t>
            </a:r>
            <a:endParaRPr lang="en-US" sz="1800" dirty="0">
              <a:latin typeface="Times New Roman" panose="02020603050405020304" pitchFamily="18" charset="0"/>
              <a:cs typeface="Times New Roman" panose="02020603050405020304" pitchFamily="18" charset="0"/>
            </a:endParaRPr>
          </a:p>
          <a:p>
            <a:pPr marL="228600" indent="-228600" algn="r" defTabSz="914400" rtl="1" eaLnBrk="1" latinLnBrk="0" hangingPunct="1">
              <a:lnSpc>
                <a:spcPct val="150000"/>
              </a:lnSpc>
              <a:spcBef>
                <a:spcPts val="1000"/>
              </a:spcBef>
              <a:buClr>
                <a:schemeClr val="accent2"/>
              </a:buClr>
              <a:buFont typeface="Wingdings 2" panose="05020102010507070707" pitchFamily="18" charset="2"/>
              <a:buChar char=""/>
            </a:pPr>
            <a:endParaRPr lang="en-US" sz="1800" dirty="0">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E986B129-4161-4F17-B0F0-C5532551D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455C73-3A5E-4FE8-8383-DD667D9A6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09854" y="685796"/>
            <a:ext cx="5391685" cy="5492009"/>
          </a:xfrm>
          <a:prstGeom prst="rect">
            <a:avLst/>
          </a:prstGeom>
          <a:solidFill>
            <a:srgbClr val="C94778">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A9792C5B-866B-374B-8258-F5B852F6AAC5}"/>
              </a:ext>
            </a:extLst>
          </p:cNvPr>
          <p:cNvPicPr>
            <a:picLocks noChangeAspect="1"/>
          </p:cNvPicPr>
          <p:nvPr/>
        </p:nvPicPr>
        <p:blipFill>
          <a:blip r:embed="rId2"/>
          <a:stretch>
            <a:fillRect/>
          </a:stretch>
        </p:blipFill>
        <p:spPr>
          <a:xfrm>
            <a:off x="6416306" y="1171575"/>
            <a:ext cx="4870815" cy="4765643"/>
          </a:xfrm>
          <a:prstGeom prst="rect">
            <a:avLst/>
          </a:prstGeom>
        </p:spPr>
      </p:pic>
      <p:sp>
        <p:nvSpPr>
          <p:cNvPr id="6" name="Footer Placeholder 5">
            <a:extLst>
              <a:ext uri="{FF2B5EF4-FFF2-40B4-BE49-F238E27FC236}">
                <a16:creationId xmlns:a16="http://schemas.microsoft.com/office/drawing/2014/main" id="{BFE2B9C3-E771-C548-92F5-391D4F2F4486}"/>
              </a:ext>
            </a:extLst>
          </p:cNvPr>
          <p:cNvSpPr>
            <a:spLocks noGrp="1"/>
          </p:cNvSpPr>
          <p:nvPr>
            <p:ph type="ftr" sz="quarter" idx="11"/>
          </p:nvPr>
        </p:nvSpPr>
        <p:spPr/>
        <p:txBody>
          <a:bodyPr/>
          <a:lstStyle/>
          <a:p>
            <a:r>
              <a:rPr lang="en-US"/>
              <a:t>ALanoud Alfagham,2020</a:t>
            </a:r>
            <a:endParaRPr lang="en-US" dirty="0"/>
          </a:p>
        </p:txBody>
      </p:sp>
    </p:spTree>
    <p:extLst>
      <p:ext uri="{BB962C8B-B14F-4D97-AF65-F5344CB8AC3E}">
        <p14:creationId xmlns:p14="http://schemas.microsoft.com/office/powerpoint/2010/main" val="203795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D88411-503D-41A0-BB5E-1C5AC7035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ckground Gray Rectangle">
            <a:extLst>
              <a:ext uri="{FF2B5EF4-FFF2-40B4-BE49-F238E27FC236}">
                <a16:creationId xmlns:a16="http://schemas.microsoft.com/office/drawing/2014/main" id="{0448CEF0-D07B-484A-9005-35C372FF1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White Rectangle">
            <a:extLst>
              <a:ext uri="{FF2B5EF4-FFF2-40B4-BE49-F238E27FC236}">
                <a16:creationId xmlns:a16="http://schemas.microsoft.com/office/drawing/2014/main" id="{015CAE92-A031-4F85-8B52-4959DB81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409CF-3AFA-4343-81C9-727877DB89E1}"/>
              </a:ext>
            </a:extLst>
          </p:cNvPr>
          <p:cNvSpPr>
            <a:spLocks noGrp="1"/>
          </p:cNvSpPr>
          <p:nvPr>
            <p:ph type="title"/>
          </p:nvPr>
        </p:nvSpPr>
        <p:spPr>
          <a:xfrm>
            <a:off x="420623" y="606564"/>
            <a:ext cx="10858705" cy="2110122"/>
          </a:xfrm>
        </p:spPr>
        <p:txBody>
          <a:bodyPr anchor="t">
            <a:normAutofit/>
          </a:bodyPr>
          <a:lstStyle/>
          <a:p>
            <a:pPr rtl="1"/>
            <a:r>
              <a:rPr lang="ar-SA" b="1" dirty="0"/>
              <a:t>الاستشعار عن بعد و تدهور التربة</a:t>
            </a:r>
            <a:endParaRPr lang="en-US"/>
          </a:p>
        </p:txBody>
      </p:sp>
      <p:cxnSp>
        <p:nvCxnSpPr>
          <p:cNvPr id="15" name="Vertical Connector">
            <a:extLst>
              <a:ext uri="{FF2B5EF4-FFF2-40B4-BE49-F238E27FC236}">
                <a16:creationId xmlns:a16="http://schemas.microsoft.com/office/drawing/2014/main" id="{89A06E1F-9CD9-4689-B2ED-766AD195AF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17" name="Horizontal Connector 2">
            <a:extLst>
              <a:ext uri="{FF2B5EF4-FFF2-40B4-BE49-F238E27FC236}">
                <a16:creationId xmlns:a16="http://schemas.microsoft.com/office/drawing/2014/main" id="{7DF25515-8844-4534-AA1D-955AED0A5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9EFABAA-2E1F-48A4-9677-BD03EAD30FCA}"/>
              </a:ext>
            </a:extLst>
          </p:cNvPr>
          <p:cNvGraphicFramePr>
            <a:graphicFrameLocks noGrp="1"/>
          </p:cNvGraphicFramePr>
          <p:nvPr>
            <p:ph idx="1"/>
            <p:extLst>
              <p:ext uri="{D42A27DB-BD31-4B8C-83A1-F6EECF244321}">
                <p14:modId xmlns:p14="http://schemas.microsoft.com/office/powerpoint/2010/main" val="1074350200"/>
              </p:ext>
            </p:extLst>
          </p:nvPr>
        </p:nvGraphicFramePr>
        <p:xfrm>
          <a:off x="2168105" y="2770704"/>
          <a:ext cx="9276062" cy="3293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A0ABCF3-C3F8-0941-8016-46ABC067A14A}"/>
              </a:ext>
            </a:extLst>
          </p:cNvPr>
          <p:cNvSpPr>
            <a:spLocks noGrp="1"/>
          </p:cNvSpPr>
          <p:nvPr>
            <p:ph type="ftr" sz="quarter" idx="11"/>
          </p:nvPr>
        </p:nvSpPr>
        <p:spPr/>
        <p:txBody>
          <a:bodyPr/>
          <a:lstStyle/>
          <a:p>
            <a:r>
              <a:rPr lang="en-US"/>
              <a:t>ALanoud Alfagham,2020</a:t>
            </a:r>
            <a:endParaRPr lang="en-US" dirty="0"/>
          </a:p>
        </p:txBody>
      </p:sp>
    </p:spTree>
    <p:extLst>
      <p:ext uri="{BB962C8B-B14F-4D97-AF65-F5344CB8AC3E}">
        <p14:creationId xmlns:p14="http://schemas.microsoft.com/office/powerpoint/2010/main" val="412126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07C4F5C-1CDD-BF42-80F6-8A5F749797CF}"/>
              </a:ext>
            </a:extLst>
          </p:cNvPr>
          <p:cNvPicPr>
            <a:picLocks noGrp="1" noChangeAspect="1"/>
          </p:cNvPicPr>
          <p:nvPr>
            <p:ph type="pic" idx="1"/>
          </p:nvPr>
        </p:nvPicPr>
        <p:blipFill>
          <a:blip r:embed="rId2"/>
          <a:srcRect l="1245" r="1245"/>
          <a:stretch>
            <a:fillRect/>
          </a:stretch>
        </p:blipFill>
        <p:spPr>
          <a:xfrm>
            <a:off x="5726113" y="285751"/>
            <a:ext cx="6172200" cy="6172200"/>
          </a:xfrm>
        </p:spPr>
      </p:pic>
      <p:sp>
        <p:nvSpPr>
          <p:cNvPr id="3" name="Content Placeholder 2">
            <a:extLst>
              <a:ext uri="{FF2B5EF4-FFF2-40B4-BE49-F238E27FC236}">
                <a16:creationId xmlns:a16="http://schemas.microsoft.com/office/drawing/2014/main" id="{11C6808C-AD81-5849-BEE3-C9181B90CCC1}"/>
              </a:ext>
            </a:extLst>
          </p:cNvPr>
          <p:cNvSpPr>
            <a:spLocks noGrp="1"/>
          </p:cNvSpPr>
          <p:nvPr>
            <p:ph type="body" sz="half" idx="2"/>
          </p:nvPr>
        </p:nvSpPr>
        <p:spPr>
          <a:xfrm>
            <a:off x="863536" y="1799290"/>
            <a:ext cx="4489180" cy="3669647"/>
          </a:xfrm>
        </p:spPr>
        <p:txBody>
          <a:bodyPr/>
          <a:lstStyle/>
          <a:p>
            <a:pPr algn="just" rtl="1"/>
            <a:r>
              <a:rPr lang="ar-SA" dirty="0" err="1">
                <a:latin typeface="Times New Roman" panose="02020603050405020304" pitchFamily="18" charset="0"/>
                <a:cs typeface="Times New Roman" panose="02020603050405020304" pitchFamily="18" charset="0"/>
              </a:rPr>
              <a:t>فى</a:t>
            </a:r>
            <a:r>
              <a:rPr lang="ar-SA" dirty="0">
                <a:latin typeface="Times New Roman" panose="02020603050405020304" pitchFamily="18" charset="0"/>
                <a:cs typeface="Times New Roman" panose="02020603050405020304" pitchFamily="18" charset="0"/>
              </a:rPr>
              <a:t> منطقة الضوء </a:t>
            </a:r>
            <a:r>
              <a:rPr lang="ar-SA" dirty="0" err="1">
                <a:latin typeface="Times New Roman" panose="02020603050405020304" pitchFamily="18" charset="0"/>
                <a:cs typeface="Times New Roman" panose="02020603050405020304" pitchFamily="18" charset="0"/>
              </a:rPr>
              <a:t>المرئى</a:t>
            </a:r>
            <a:r>
              <a:rPr lang="ar-SA" dirty="0">
                <a:latin typeface="Times New Roman" panose="02020603050405020304" pitchFamily="18" charset="0"/>
                <a:cs typeface="Times New Roman" panose="02020603050405020304" pitchFamily="18" charset="0"/>
              </a:rPr>
              <a:t> والأشعة تحت الحمراء القريبة يزداد الانعكاس تناسبياً مع زيادة الطول </a:t>
            </a:r>
            <a:r>
              <a:rPr lang="ar-SA" dirty="0" err="1">
                <a:latin typeface="Times New Roman" panose="02020603050405020304" pitchFamily="18" charset="0"/>
                <a:cs typeface="Times New Roman" panose="02020603050405020304" pitchFamily="18" charset="0"/>
              </a:rPr>
              <a:t>الموجى</a:t>
            </a:r>
            <a:r>
              <a:rPr lang="ar-SA" dirty="0">
                <a:latin typeface="Times New Roman" panose="02020603050405020304" pitchFamily="18" charset="0"/>
                <a:cs typeface="Times New Roman" panose="02020603050405020304" pitchFamily="18" charset="0"/>
              </a:rPr>
              <a:t>. وبالرغم من هذا فان معدل الزيادة يتأثر بعدة عوامل. فنسيج التربة وتركيبها تحدد أن ما إذا كانت التربة تعكس الطاقة كعاكس مشتت أو </a:t>
            </a:r>
            <a:r>
              <a:rPr lang="ar-SA" dirty="0" err="1">
                <a:latin typeface="Times New Roman" panose="02020603050405020304" pitchFamily="18" charset="0"/>
                <a:cs typeface="Times New Roman" panose="02020603050405020304" pitchFamily="18" charset="0"/>
              </a:rPr>
              <a:t>لامبرتى</a:t>
            </a:r>
            <a:r>
              <a:rPr lang="ar-SA" dirty="0">
                <a:latin typeface="Times New Roman" panose="02020603050405020304" pitchFamily="18" charset="0"/>
                <a:cs typeface="Times New Roman" panose="02020603050405020304" pitchFamily="18" charset="0"/>
              </a:rPr>
              <a:t>. وبصفة عامة فان رطوبة التربة والمواد العضوية تزيد قدرة التربة على الامتصاص وتنتج انعكاس أقل من التربة.</a:t>
            </a:r>
            <a:endParaRPr lang="en-US" dirty="0">
              <a:latin typeface="Times New Roman" panose="02020603050405020304" pitchFamily="18" charset="0"/>
              <a:cs typeface="Times New Roman" panose="02020603050405020304" pitchFamily="18" charset="0"/>
            </a:endParaRPr>
          </a:p>
          <a:p>
            <a:pPr marL="228600" indent="-228600" algn="just" defTabSz="914400" rtl="1" eaLnBrk="1" latinLnBrk="0" hangingPunct="1">
              <a:lnSpc>
                <a:spcPct val="100000"/>
              </a:lnSpc>
              <a:spcBef>
                <a:spcPts val="1000"/>
              </a:spcBef>
              <a:buClr>
                <a:schemeClr val="accent2"/>
              </a:buClr>
              <a:buFont typeface="Wingdings 2" panose="05020102010507070707" pitchFamily="18" charset="2"/>
              <a:buChar char=""/>
            </a:pPr>
            <a:endParaRPr lang="en-US" dirty="0">
              <a:latin typeface="Times New Roman" panose="02020603050405020304" pitchFamily="18" charset="0"/>
              <a:cs typeface="Times New Roman" panose="02020603050405020304" pitchFamily="18" charset="0"/>
            </a:endParaRPr>
          </a:p>
        </p:txBody>
      </p:sp>
      <p:sp>
        <p:nvSpPr>
          <p:cNvPr id="13" name="Footer Placeholder 12">
            <a:extLst>
              <a:ext uri="{FF2B5EF4-FFF2-40B4-BE49-F238E27FC236}">
                <a16:creationId xmlns:a16="http://schemas.microsoft.com/office/drawing/2014/main" id="{08C4E5E5-C2EE-3D47-870F-ABE172987890}"/>
              </a:ext>
            </a:extLst>
          </p:cNvPr>
          <p:cNvSpPr>
            <a:spLocks noGrp="1"/>
          </p:cNvSpPr>
          <p:nvPr>
            <p:ph type="ftr" sz="quarter" idx="11"/>
          </p:nvPr>
        </p:nvSpPr>
        <p:spPr/>
        <p:txBody>
          <a:bodyPr/>
          <a:lstStyle/>
          <a:p>
            <a:r>
              <a:rPr lang="en-US"/>
              <a:t>ALanoud Alfagham,2020</a:t>
            </a:r>
          </a:p>
        </p:txBody>
      </p:sp>
    </p:spTree>
    <p:extLst>
      <p:ext uri="{BB962C8B-B14F-4D97-AF65-F5344CB8AC3E}">
        <p14:creationId xmlns:p14="http://schemas.microsoft.com/office/powerpoint/2010/main" val="142375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82F11BC-0096-4F9C-BAA6-E7D36C1E5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FA1E615-6866-4975-BEB0-8A6DCCEFB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9F49980E-1F13-46BA-BFC3-59DA3D861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6B67547-5026-F54E-9C6B-C944A0A09C5A}"/>
              </a:ext>
            </a:extLst>
          </p:cNvPr>
          <p:cNvSpPr>
            <a:spLocks noGrp="1"/>
          </p:cNvSpPr>
          <p:nvPr>
            <p:ph type="body" sz="half" idx="2"/>
          </p:nvPr>
        </p:nvSpPr>
        <p:spPr>
          <a:xfrm>
            <a:off x="519700" y="2313246"/>
            <a:ext cx="5228392" cy="2582470"/>
          </a:xfrm>
        </p:spPr>
        <p:txBody>
          <a:bodyPr vert="horz" lIns="91440" tIns="45720" rIns="91440" bIns="45720" rtlCol="0">
            <a:normAutofit/>
          </a:bodyPr>
          <a:lstStyle/>
          <a:p>
            <a:pPr indent="-228600" algn="r" rtl="1">
              <a:lnSpc>
                <a:spcPts val="2800"/>
              </a:lnSpc>
              <a:buFont typeface="Wingdings 2" panose="05020102010507070707" pitchFamily="18" charset="2"/>
              <a:buChar char=""/>
            </a:pPr>
            <a:r>
              <a:rPr lang="en-US" sz="1800" dirty="0" err="1"/>
              <a:t>وفى</a:t>
            </a:r>
            <a:r>
              <a:rPr lang="en-US" sz="1800" dirty="0"/>
              <a:t> </a:t>
            </a:r>
            <a:r>
              <a:rPr lang="en-US" sz="1800" dirty="0" err="1"/>
              <a:t>حالات</a:t>
            </a:r>
            <a:r>
              <a:rPr lang="en-US" sz="1800" dirty="0"/>
              <a:t> </a:t>
            </a:r>
            <a:r>
              <a:rPr lang="en-US" sz="1800" dirty="0" err="1"/>
              <a:t>كثيرة</a:t>
            </a:r>
            <a:r>
              <a:rPr lang="en-US" sz="1800" dirty="0"/>
              <a:t> </a:t>
            </a:r>
            <a:r>
              <a:rPr lang="en-US" sz="1800" dirty="0" err="1"/>
              <a:t>تكون</a:t>
            </a:r>
            <a:r>
              <a:rPr lang="en-US" sz="1800" dirty="0"/>
              <a:t> </a:t>
            </a:r>
            <a:r>
              <a:rPr lang="en-US" sz="1800" dirty="0" err="1"/>
              <a:t>تأثيرات</a:t>
            </a:r>
            <a:r>
              <a:rPr lang="en-US" sz="1800" dirty="0"/>
              <a:t> </a:t>
            </a:r>
            <a:r>
              <a:rPr lang="en-US" sz="1800" dirty="0" err="1"/>
              <a:t>تعرية</a:t>
            </a:r>
            <a:r>
              <a:rPr lang="en-US" sz="1800" dirty="0"/>
              <a:t> </a:t>
            </a:r>
            <a:r>
              <a:rPr lang="en-US" sz="1800" dirty="0" err="1"/>
              <a:t>التربة</a:t>
            </a:r>
            <a:r>
              <a:rPr lang="en-US" sz="1800" dirty="0"/>
              <a:t> </a:t>
            </a:r>
            <a:r>
              <a:rPr lang="en-US" sz="1800" dirty="0" err="1"/>
              <a:t>شديدة</a:t>
            </a:r>
            <a:r>
              <a:rPr lang="en-US" sz="1800" dirty="0"/>
              <a:t> </a:t>
            </a:r>
            <a:r>
              <a:rPr lang="en-US" sz="1800" dirty="0" err="1"/>
              <a:t>وواسعة</a:t>
            </a:r>
            <a:r>
              <a:rPr lang="en-US" sz="1800" dirty="0"/>
              <a:t> </a:t>
            </a:r>
            <a:r>
              <a:rPr lang="en-US" sz="1800" dirty="0" err="1"/>
              <a:t>الإنتشار</a:t>
            </a:r>
            <a:r>
              <a:rPr lang="en-US" sz="1800" dirty="0"/>
              <a:t> </a:t>
            </a:r>
            <a:r>
              <a:rPr lang="en-US" sz="1800" dirty="0" err="1"/>
              <a:t>لدرجة</a:t>
            </a:r>
            <a:r>
              <a:rPr lang="en-US" sz="1800" dirty="0"/>
              <a:t> </a:t>
            </a:r>
            <a:r>
              <a:rPr lang="en-US" sz="1800" dirty="0" err="1"/>
              <a:t>أنه</a:t>
            </a:r>
            <a:r>
              <a:rPr lang="en-US" sz="1800" dirty="0"/>
              <a:t> </a:t>
            </a:r>
            <a:r>
              <a:rPr lang="en-US" sz="1800" dirty="0" err="1"/>
              <a:t>يمكن</a:t>
            </a:r>
            <a:r>
              <a:rPr lang="en-US" sz="1800" dirty="0"/>
              <a:t> </a:t>
            </a:r>
            <a:r>
              <a:rPr lang="en-US" sz="1800" dirty="0" err="1"/>
              <a:t>رؤيتها</a:t>
            </a:r>
            <a:r>
              <a:rPr lang="en-US" sz="1800" dirty="0"/>
              <a:t> </a:t>
            </a:r>
            <a:r>
              <a:rPr lang="en-US" sz="1800" dirty="0" err="1"/>
              <a:t>من</a:t>
            </a:r>
            <a:r>
              <a:rPr lang="en-US" sz="1800" dirty="0"/>
              <a:t> </a:t>
            </a:r>
            <a:r>
              <a:rPr lang="en-US" sz="1800" dirty="0" err="1"/>
              <a:t>الفضاء</a:t>
            </a:r>
            <a:r>
              <a:rPr lang="en-US" sz="1800" dirty="0"/>
              <a:t>. </a:t>
            </a:r>
            <a:r>
              <a:rPr lang="en-US" sz="1800" dirty="0" err="1"/>
              <a:t>والمرئية</a:t>
            </a:r>
            <a:r>
              <a:rPr lang="en-US" sz="1800" dirty="0"/>
              <a:t> (١.١) </a:t>
            </a:r>
            <a:r>
              <a:rPr lang="en-US" sz="1800" dirty="0" err="1"/>
              <a:t>توضح</a:t>
            </a:r>
            <a:r>
              <a:rPr lang="en-US" sz="1800" dirty="0"/>
              <a:t> </a:t>
            </a:r>
            <a:r>
              <a:rPr lang="en-US" sz="1800" dirty="0" err="1"/>
              <a:t>منطقة</a:t>
            </a:r>
            <a:r>
              <a:rPr lang="en-US" sz="1800" dirty="0"/>
              <a:t> </a:t>
            </a:r>
            <a:r>
              <a:rPr lang="en-US" sz="1800" dirty="0" err="1"/>
              <a:t>هوانج</a:t>
            </a:r>
            <a:r>
              <a:rPr lang="en-US" sz="1800" dirty="0"/>
              <a:t> </a:t>
            </a:r>
            <a:r>
              <a:rPr lang="en-US" sz="1800" dirty="0" err="1"/>
              <a:t>هى</a:t>
            </a:r>
            <a:r>
              <a:rPr lang="en-US" sz="1800" dirty="0"/>
              <a:t> – </a:t>
            </a:r>
            <a:r>
              <a:rPr lang="en-US" sz="1800" dirty="0" err="1"/>
              <a:t>يولين</a:t>
            </a:r>
            <a:r>
              <a:rPr lang="en-US" sz="1800" dirty="0"/>
              <a:t> </a:t>
            </a:r>
            <a:r>
              <a:rPr lang="en-US" sz="1800" dirty="0" err="1"/>
              <a:t>بالصين</a:t>
            </a:r>
            <a:r>
              <a:rPr lang="en-US" sz="1800" dirty="0"/>
              <a:t>، </a:t>
            </a:r>
            <a:r>
              <a:rPr lang="en-US" sz="1800" dirty="0" err="1"/>
              <a:t>حيث</a:t>
            </a:r>
            <a:r>
              <a:rPr lang="en-US" sz="1800" dirty="0"/>
              <a:t> </a:t>
            </a:r>
            <a:r>
              <a:rPr lang="en-US" sz="1800" dirty="0" err="1"/>
              <a:t>تسببت</a:t>
            </a:r>
            <a:r>
              <a:rPr lang="en-US" sz="1800" dirty="0"/>
              <a:t> </a:t>
            </a:r>
            <a:r>
              <a:rPr lang="en-US" sz="1800" dirty="0" err="1"/>
              <a:t>الرياح</a:t>
            </a:r>
            <a:r>
              <a:rPr lang="en-US" sz="1800" dirty="0"/>
              <a:t> </a:t>
            </a:r>
            <a:r>
              <a:rPr lang="en-US" sz="1800" dirty="0" err="1"/>
              <a:t>والمياه</a:t>
            </a:r>
            <a:r>
              <a:rPr lang="en-US" sz="1800" dirty="0"/>
              <a:t> </a:t>
            </a:r>
            <a:r>
              <a:rPr lang="en-US" sz="1800" dirty="0" err="1"/>
              <a:t>فى</a:t>
            </a:r>
            <a:r>
              <a:rPr lang="en-US" sz="1800" dirty="0"/>
              <a:t> </a:t>
            </a:r>
            <a:r>
              <a:rPr lang="en-US" sz="1800" dirty="0" err="1"/>
              <a:t>تعرية</a:t>
            </a:r>
            <a:r>
              <a:rPr lang="en-US" sz="1800" dirty="0"/>
              <a:t> </a:t>
            </a:r>
            <a:r>
              <a:rPr lang="en-US" sz="1800" dirty="0" err="1"/>
              <a:t>شديدة</a:t>
            </a:r>
            <a:r>
              <a:rPr lang="en-US" sz="1800" dirty="0"/>
              <a:t> (</a:t>
            </a:r>
            <a:r>
              <a:rPr lang="en-US" sz="1800" dirty="0" err="1"/>
              <a:t>بالركن</a:t>
            </a:r>
            <a:r>
              <a:rPr lang="en-US" sz="1800" dirty="0"/>
              <a:t> </a:t>
            </a:r>
            <a:r>
              <a:rPr lang="en-US" sz="1800" dirty="0" err="1"/>
              <a:t>الأيسر</a:t>
            </a:r>
            <a:r>
              <a:rPr lang="en-US" sz="1800" dirty="0"/>
              <a:t> </a:t>
            </a:r>
            <a:r>
              <a:rPr lang="en-US" sz="1800" dirty="0" err="1"/>
              <a:t>العلوى</a:t>
            </a:r>
            <a:r>
              <a:rPr lang="en-US" sz="1800" dirty="0"/>
              <a:t> </a:t>
            </a:r>
            <a:r>
              <a:rPr lang="en-US" sz="1800" dirty="0" err="1"/>
              <a:t>من</a:t>
            </a:r>
            <a:r>
              <a:rPr lang="en-US" sz="1800" dirty="0"/>
              <a:t> </a:t>
            </a:r>
            <a:r>
              <a:rPr lang="en-US" sz="1800" dirty="0" err="1"/>
              <a:t>الصورة</a:t>
            </a:r>
            <a:r>
              <a:rPr lang="en-US" sz="1800" dirty="0"/>
              <a:t>).</a:t>
            </a:r>
          </a:p>
          <a:p>
            <a:pPr marL="0" indent="-228600" algn="r" rtl="1">
              <a:lnSpc>
                <a:spcPts val="2800"/>
              </a:lnSpc>
              <a:spcBef>
                <a:spcPts val="1000"/>
              </a:spcBef>
              <a:buFont typeface="Wingdings 2" panose="05020102010507070707" pitchFamily="18" charset="2"/>
              <a:buChar char=""/>
            </a:pPr>
            <a:endParaRPr lang="en-US" sz="1800" dirty="0"/>
          </a:p>
        </p:txBody>
      </p:sp>
      <p:sp>
        <p:nvSpPr>
          <p:cNvPr id="18" name="Rectangle 17">
            <a:extLst>
              <a:ext uri="{FF2B5EF4-FFF2-40B4-BE49-F238E27FC236}">
                <a16:creationId xmlns:a16="http://schemas.microsoft.com/office/drawing/2014/main" id="{0E2E7D1F-2146-4351-B555-F7AD66F91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95999" y="695340"/>
            <a:ext cx="5391683" cy="5476855"/>
          </a:xfrm>
          <a:prstGeom prst="rect">
            <a:avLst/>
          </a:prstGeom>
          <a:solidFill>
            <a:srgbClr val="C94778">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Placeholder 4">
            <a:extLst>
              <a:ext uri="{FF2B5EF4-FFF2-40B4-BE49-F238E27FC236}">
                <a16:creationId xmlns:a16="http://schemas.microsoft.com/office/drawing/2014/main" id="{EB3829AC-A584-9543-A0A7-45E42A04D5D2}"/>
              </a:ext>
            </a:extLst>
          </p:cNvPr>
          <p:cNvPicPr>
            <a:picLocks noGrp="1"/>
          </p:cNvPicPr>
          <p:nvPr>
            <p:ph type="pic" idx="1"/>
          </p:nvPr>
        </p:nvPicPr>
        <p:blipFill rotWithShape="1">
          <a:blip r:embed="rId2" cstate="email">
            <a:extLst>
              <a:ext uri="{28A0092B-C50C-407E-A947-70E740481C1C}">
                <a14:useLocalDpi xmlns:a14="http://schemas.microsoft.com/office/drawing/2010/main"/>
              </a:ext>
            </a:extLst>
          </a:blip>
          <a:srcRect r="32748" b="-3"/>
          <a:stretch/>
        </p:blipFill>
        <p:spPr>
          <a:xfrm>
            <a:off x="6620386" y="1246946"/>
            <a:ext cx="4364109" cy="4364109"/>
          </a:xfrm>
          <a:prstGeom prst="rect">
            <a:avLst/>
          </a:prstGeom>
        </p:spPr>
      </p:pic>
      <p:cxnSp>
        <p:nvCxnSpPr>
          <p:cNvPr id="20" name="Straight Connector 19">
            <a:extLst>
              <a:ext uri="{FF2B5EF4-FFF2-40B4-BE49-F238E27FC236}">
                <a16:creationId xmlns:a16="http://schemas.microsoft.com/office/drawing/2014/main" id="{CD8C7CAC-1828-45F3-9C70-DE1294FA20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52D459-9D8C-45C6-9998-FE91890626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D8885BC0-41AD-C04B-8CDD-1C65DDAC04F5}"/>
              </a:ext>
            </a:extLst>
          </p:cNvPr>
          <p:cNvSpPr>
            <a:spLocks noGrp="1"/>
          </p:cNvSpPr>
          <p:nvPr>
            <p:ph type="ftr" sz="quarter" idx="11"/>
          </p:nvPr>
        </p:nvSpPr>
        <p:spPr/>
        <p:txBody>
          <a:bodyPr/>
          <a:lstStyle/>
          <a:p>
            <a:r>
              <a:rPr lang="en-US"/>
              <a:t>ALanoud Alfagham,2020</a:t>
            </a:r>
          </a:p>
        </p:txBody>
      </p:sp>
    </p:spTree>
    <p:extLst>
      <p:ext uri="{BB962C8B-B14F-4D97-AF65-F5344CB8AC3E}">
        <p14:creationId xmlns:p14="http://schemas.microsoft.com/office/powerpoint/2010/main" val="175015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ED6799D-4A30-4426-B1D1-73A16A53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id="{18D53964-75DB-47FC-995E-A11B07A07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a:extLst>
              <a:ext uri="{FF2B5EF4-FFF2-40B4-BE49-F238E27FC236}">
                <a16:creationId xmlns:a16="http://schemas.microsoft.com/office/drawing/2014/main" id="{F01D54AB-1B89-42B2-90D1-A01C9152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03B4E-CE6F-204C-A3A0-CFC5D97F14D3}"/>
              </a:ext>
            </a:extLst>
          </p:cNvPr>
          <p:cNvSpPr>
            <a:spLocks noGrp="1"/>
          </p:cNvSpPr>
          <p:nvPr>
            <p:ph type="title"/>
          </p:nvPr>
        </p:nvSpPr>
        <p:spPr>
          <a:xfrm>
            <a:off x="422898" y="302859"/>
            <a:ext cx="4548657" cy="2882980"/>
          </a:xfrm>
        </p:spPr>
        <p:txBody>
          <a:bodyPr vert="horz" lIns="91440" tIns="45720" rIns="91440" bIns="45720" rtlCol="0" anchor="b">
            <a:normAutofit/>
          </a:bodyPr>
          <a:lstStyle/>
          <a:p>
            <a:pPr algn="ctr"/>
            <a:r>
              <a:rPr lang="en-US" sz="4800" b="1" dirty="0" err="1"/>
              <a:t>الاستشعار</a:t>
            </a:r>
            <a:r>
              <a:rPr lang="en-US" sz="4800" b="1" dirty="0"/>
              <a:t> </a:t>
            </a:r>
            <a:r>
              <a:rPr lang="en-US" sz="4800" b="1" dirty="0" err="1"/>
              <a:t>عن</a:t>
            </a:r>
            <a:r>
              <a:rPr lang="en-US" sz="4800" b="1" dirty="0"/>
              <a:t> </a:t>
            </a:r>
            <a:r>
              <a:rPr lang="en-US" sz="4800" b="1" dirty="0" err="1"/>
              <a:t>بعد</a:t>
            </a:r>
            <a:r>
              <a:rPr lang="en-US" sz="4800" b="1" dirty="0"/>
              <a:t> </a:t>
            </a:r>
            <a:r>
              <a:rPr lang="en-US" sz="4800" b="1" dirty="0" err="1"/>
              <a:t>والتصحر</a:t>
            </a:r>
            <a:endParaRPr lang="en-US" sz="4800" dirty="0"/>
          </a:p>
        </p:txBody>
      </p:sp>
      <p:sp>
        <p:nvSpPr>
          <p:cNvPr id="4" name="Text Placeholder 3">
            <a:extLst>
              <a:ext uri="{FF2B5EF4-FFF2-40B4-BE49-F238E27FC236}">
                <a16:creationId xmlns:a16="http://schemas.microsoft.com/office/drawing/2014/main" id="{312826A6-ACF0-8643-8A47-25BFCC4EE5CF}"/>
              </a:ext>
            </a:extLst>
          </p:cNvPr>
          <p:cNvSpPr>
            <a:spLocks noGrp="1"/>
          </p:cNvSpPr>
          <p:nvPr>
            <p:ph type="body" sz="half" idx="2"/>
          </p:nvPr>
        </p:nvSpPr>
        <p:spPr>
          <a:xfrm>
            <a:off x="422898" y="3354749"/>
            <a:ext cx="4548656" cy="2582470"/>
          </a:xfrm>
        </p:spPr>
        <p:txBody>
          <a:bodyPr vert="horz" lIns="91440" tIns="45720" rIns="91440" bIns="45720" rtlCol="0">
            <a:normAutofit/>
          </a:bodyPr>
          <a:lstStyle/>
          <a:p>
            <a:pPr indent="-228600" algn="r" rtl="1">
              <a:lnSpc>
                <a:spcPts val="2800"/>
              </a:lnSpc>
              <a:buFont typeface="Wingdings 2" panose="05020102010507070707" pitchFamily="18" charset="2"/>
              <a:buChar char=""/>
            </a:pPr>
            <a:r>
              <a:rPr lang="en-US" sz="1800" b="1" dirty="0" err="1"/>
              <a:t>التصحر</a:t>
            </a:r>
            <a:r>
              <a:rPr lang="en-US" sz="1800" b="1" dirty="0"/>
              <a:t> </a:t>
            </a:r>
            <a:r>
              <a:rPr lang="en-US" sz="1800" b="1" dirty="0" err="1"/>
              <a:t>فى</a:t>
            </a:r>
            <a:r>
              <a:rPr lang="en-US" sz="1800" b="1" dirty="0"/>
              <a:t> </a:t>
            </a:r>
            <a:r>
              <a:rPr lang="en-US" sz="1800" b="1" dirty="0" err="1"/>
              <a:t>اليمن</a:t>
            </a:r>
            <a:r>
              <a:rPr lang="en-US" sz="1800" b="1" dirty="0"/>
              <a:t>، </a:t>
            </a:r>
            <a:r>
              <a:rPr lang="en-US" sz="1800" b="1" dirty="0" err="1"/>
              <a:t>كما</a:t>
            </a:r>
            <a:r>
              <a:rPr lang="en-US" sz="1800" b="1" dirty="0"/>
              <a:t> </a:t>
            </a:r>
            <a:r>
              <a:rPr lang="en-US" sz="1800" b="1" dirty="0" err="1"/>
              <a:t>يرى</a:t>
            </a:r>
            <a:r>
              <a:rPr lang="en-US" sz="1800" b="1" dirty="0"/>
              <a:t> </a:t>
            </a:r>
            <a:r>
              <a:rPr lang="en-US" sz="1800" b="1" dirty="0" err="1"/>
              <a:t>بالقمر</a:t>
            </a:r>
            <a:r>
              <a:rPr lang="en-US" sz="1800" b="1" dirty="0"/>
              <a:t> </a:t>
            </a:r>
            <a:r>
              <a:rPr lang="en-US" sz="1800" b="1" dirty="0" err="1"/>
              <a:t>الصناعى</a:t>
            </a:r>
            <a:r>
              <a:rPr lang="en-US" sz="1800" b="1" dirty="0"/>
              <a:t> "</a:t>
            </a:r>
            <a:r>
              <a:rPr lang="en-US" sz="1800" b="1" dirty="0" err="1"/>
              <a:t>لاندسات</a:t>
            </a:r>
            <a:r>
              <a:rPr lang="en-US" sz="1800" b="1" dirty="0"/>
              <a:t>" </a:t>
            </a:r>
            <a:r>
              <a:rPr lang="en-US" sz="1800" b="1" dirty="0" err="1"/>
              <a:t>تظهر</a:t>
            </a:r>
            <a:r>
              <a:rPr lang="en-US" sz="1800" b="1" dirty="0"/>
              <a:t> </a:t>
            </a:r>
            <a:r>
              <a:rPr lang="en-US" sz="1800" b="1" dirty="0" err="1"/>
              <a:t>الزراعات</a:t>
            </a:r>
            <a:r>
              <a:rPr lang="en-US" sz="1800" b="1" dirty="0"/>
              <a:t> </a:t>
            </a:r>
            <a:r>
              <a:rPr lang="en-US" sz="1800" b="1" dirty="0" err="1"/>
              <a:t>باللون</a:t>
            </a:r>
            <a:r>
              <a:rPr lang="en-US" sz="1800" b="1" dirty="0"/>
              <a:t> </a:t>
            </a:r>
            <a:r>
              <a:rPr lang="en-US" sz="1800" b="1" dirty="0" err="1"/>
              <a:t>الأخضر</a:t>
            </a:r>
            <a:r>
              <a:rPr lang="en-US" sz="1800" b="1" dirty="0"/>
              <a:t>، </a:t>
            </a:r>
            <a:r>
              <a:rPr lang="en-US" sz="1800" b="1" dirty="0" err="1"/>
              <a:t>بينما</a:t>
            </a:r>
            <a:r>
              <a:rPr lang="en-US" sz="1800" b="1" dirty="0"/>
              <a:t> </a:t>
            </a:r>
            <a:r>
              <a:rPr lang="en-US" sz="1800" b="1" dirty="0" err="1"/>
              <a:t>تظهر</a:t>
            </a:r>
            <a:r>
              <a:rPr lang="en-US" sz="1800" b="1" dirty="0"/>
              <a:t> </a:t>
            </a:r>
            <a:r>
              <a:rPr lang="en-US" sz="1800" b="1" dirty="0" err="1"/>
              <a:t>التربة</a:t>
            </a:r>
            <a:r>
              <a:rPr lang="en-US" sz="1800" b="1" dirty="0"/>
              <a:t> </a:t>
            </a:r>
            <a:r>
              <a:rPr lang="en-US" sz="1800" b="1" dirty="0" err="1"/>
              <a:t>الجافة</a:t>
            </a:r>
            <a:r>
              <a:rPr lang="en-US" sz="1800" b="1" dirty="0"/>
              <a:t> </a:t>
            </a:r>
            <a:r>
              <a:rPr lang="en-US" sz="1800" b="1" dirty="0" err="1"/>
              <a:t>باللون</a:t>
            </a:r>
            <a:r>
              <a:rPr lang="en-US" sz="1800" b="1" dirty="0"/>
              <a:t> </a:t>
            </a:r>
            <a:r>
              <a:rPr lang="en-US" sz="1800" b="1" dirty="0" err="1"/>
              <a:t>البنى</a:t>
            </a:r>
            <a:r>
              <a:rPr lang="en-US" sz="1800" b="1" dirty="0"/>
              <a:t>. </a:t>
            </a:r>
            <a:r>
              <a:rPr lang="en-US" sz="1800" b="1" dirty="0" err="1"/>
              <a:t>المصدر</a:t>
            </a:r>
            <a:r>
              <a:rPr lang="en-US" sz="1800" b="1" dirty="0"/>
              <a:t>: Satellite Imaging </a:t>
            </a:r>
            <a:r>
              <a:rPr lang="en-US" sz="1800" b="1" dirty="0" err="1"/>
              <a:t>Corporatio</a:t>
            </a:r>
            <a:r>
              <a:rPr lang="en-US" sz="1800" b="1" dirty="0"/>
              <a:t> </a:t>
            </a:r>
            <a:endParaRPr lang="en-US" sz="1800" dirty="0"/>
          </a:p>
          <a:p>
            <a:pPr marL="0" indent="-228600" algn="r" rtl="1">
              <a:lnSpc>
                <a:spcPts val="2800"/>
              </a:lnSpc>
              <a:spcBef>
                <a:spcPts val="1000"/>
              </a:spcBef>
              <a:buFont typeface="Wingdings 2" panose="05020102010507070707" pitchFamily="18" charset="2"/>
              <a:buChar char=""/>
            </a:pPr>
            <a:endParaRPr lang="en-US" sz="1800" dirty="0"/>
          </a:p>
        </p:txBody>
      </p:sp>
      <p:cxnSp>
        <p:nvCxnSpPr>
          <p:cNvPr id="18" name="Straight Connector 17">
            <a:extLst>
              <a:ext uri="{FF2B5EF4-FFF2-40B4-BE49-F238E27FC236}">
                <a16:creationId xmlns:a16="http://schemas.microsoft.com/office/drawing/2014/main" id="{E986B129-4161-4F17-B0F0-C5532551D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455C73-3A5E-4FE8-8383-DD667D9A6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09854" y="685796"/>
            <a:ext cx="5391685" cy="5492009"/>
          </a:xfrm>
          <a:prstGeom prst="rect">
            <a:avLst/>
          </a:prstGeom>
          <a:solidFill>
            <a:srgbClr val="C94778">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Placeholder 4">
            <a:extLst>
              <a:ext uri="{FF2B5EF4-FFF2-40B4-BE49-F238E27FC236}">
                <a16:creationId xmlns:a16="http://schemas.microsoft.com/office/drawing/2014/main" id="{FBA36A2C-8DBC-C841-82EF-444F32FB43F5}"/>
              </a:ext>
            </a:extLst>
          </p:cNvPr>
          <p:cNvPicPr>
            <a:picLocks noGrp="1"/>
          </p:cNvPicPr>
          <p:nvPr>
            <p:ph type="pic" idx="1"/>
          </p:nvPr>
        </p:nvPicPr>
        <p:blipFill>
          <a:blip r:embed="rId2" cstate="email">
            <a:extLst>
              <a:ext uri="{28A0092B-C50C-407E-A947-70E740481C1C}">
                <a14:useLocalDpi xmlns:a14="http://schemas.microsoft.com/office/drawing/2010/main"/>
              </a:ext>
            </a:extLst>
          </a:blip>
          <a:srcRect l="2508" r="2508"/>
          <a:stretch>
            <a:fillRect/>
          </a:stretch>
        </p:blipFill>
        <p:spPr>
          <a:xfrm>
            <a:off x="6832230" y="1854597"/>
            <a:ext cx="4035283" cy="3191732"/>
          </a:xfrm>
          <a:prstGeom prst="rect">
            <a:avLst/>
          </a:prstGeom>
        </p:spPr>
      </p:pic>
      <p:sp>
        <p:nvSpPr>
          <p:cNvPr id="6" name="Footer Placeholder 5">
            <a:extLst>
              <a:ext uri="{FF2B5EF4-FFF2-40B4-BE49-F238E27FC236}">
                <a16:creationId xmlns:a16="http://schemas.microsoft.com/office/drawing/2014/main" id="{8612CC34-4652-0B46-99B4-11990BA9F5D3}"/>
              </a:ext>
            </a:extLst>
          </p:cNvPr>
          <p:cNvSpPr>
            <a:spLocks noGrp="1"/>
          </p:cNvSpPr>
          <p:nvPr>
            <p:ph type="ftr" sz="quarter" idx="11"/>
          </p:nvPr>
        </p:nvSpPr>
        <p:spPr/>
        <p:txBody>
          <a:bodyPr/>
          <a:lstStyle/>
          <a:p>
            <a:r>
              <a:rPr lang="en-US"/>
              <a:t>ALanoud Alfagham,2020</a:t>
            </a:r>
          </a:p>
        </p:txBody>
      </p:sp>
    </p:spTree>
    <p:extLst>
      <p:ext uri="{BB962C8B-B14F-4D97-AF65-F5344CB8AC3E}">
        <p14:creationId xmlns:p14="http://schemas.microsoft.com/office/powerpoint/2010/main" val="251876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ED6799D-4A30-4426-B1D1-73A16A53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id="{18D53964-75DB-47FC-995E-A11B07A07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a:extLst>
              <a:ext uri="{FF2B5EF4-FFF2-40B4-BE49-F238E27FC236}">
                <a16:creationId xmlns:a16="http://schemas.microsoft.com/office/drawing/2014/main" id="{F01D54AB-1B89-42B2-90D1-A01C9152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6C1D6A2-F36A-7C4E-8FC2-586EC3912036}"/>
              </a:ext>
            </a:extLst>
          </p:cNvPr>
          <p:cNvSpPr>
            <a:spLocks noGrp="1"/>
          </p:cNvSpPr>
          <p:nvPr>
            <p:ph type="body" sz="half" idx="2"/>
          </p:nvPr>
        </p:nvSpPr>
        <p:spPr>
          <a:xfrm>
            <a:off x="1142361" y="1960847"/>
            <a:ext cx="4548656" cy="2582470"/>
          </a:xfrm>
        </p:spPr>
        <p:txBody>
          <a:bodyPr vert="horz" lIns="91440" tIns="45720" rIns="91440" bIns="45720" rtlCol="0">
            <a:normAutofit/>
          </a:bodyPr>
          <a:lstStyle/>
          <a:p>
            <a:pPr indent="-228600" algn="r" rtl="1">
              <a:lnSpc>
                <a:spcPts val="2800"/>
              </a:lnSpc>
              <a:buFont typeface="Wingdings 2" panose="05020102010507070707" pitchFamily="18" charset="2"/>
              <a:buChar char=""/>
            </a:pPr>
            <a:r>
              <a:rPr lang="en-US" sz="1800" b="1" dirty="0" err="1"/>
              <a:t>خريطة</a:t>
            </a:r>
            <a:r>
              <a:rPr lang="en-US" sz="1800" b="1" dirty="0"/>
              <a:t> </a:t>
            </a:r>
            <a:r>
              <a:rPr lang="en-US" sz="1800" b="1" dirty="0" err="1"/>
              <a:t>لخطورة</a:t>
            </a:r>
            <a:r>
              <a:rPr lang="en-US" sz="1800" b="1" dirty="0"/>
              <a:t> </a:t>
            </a:r>
            <a:r>
              <a:rPr lang="en-US" sz="1800" b="1" dirty="0" err="1"/>
              <a:t>التصحر</a:t>
            </a:r>
            <a:r>
              <a:rPr lang="en-US" sz="1800" b="1" dirty="0"/>
              <a:t> </a:t>
            </a:r>
            <a:r>
              <a:rPr lang="en-US" sz="1800" b="1" dirty="0" err="1"/>
              <a:t>الناتج</a:t>
            </a:r>
            <a:r>
              <a:rPr lang="en-US" sz="1800" b="1" dirty="0"/>
              <a:t> </a:t>
            </a:r>
            <a:r>
              <a:rPr lang="en-US" sz="1800" b="1" dirty="0" err="1"/>
              <a:t>من</a:t>
            </a:r>
            <a:r>
              <a:rPr lang="en-US" sz="1800" b="1" dirty="0"/>
              <a:t> </a:t>
            </a:r>
            <a:r>
              <a:rPr lang="en-US" sz="1800" b="1" dirty="0" err="1"/>
              <a:t>تأثير</a:t>
            </a:r>
            <a:r>
              <a:rPr lang="en-US" sz="1800" b="1" dirty="0"/>
              <a:t> </a:t>
            </a:r>
            <a:r>
              <a:rPr lang="en-US" sz="1800" b="1" dirty="0" err="1"/>
              <a:t>الانسان</a:t>
            </a:r>
            <a:r>
              <a:rPr lang="en-US" sz="1800" b="1" dirty="0"/>
              <a:t>. </a:t>
            </a:r>
            <a:r>
              <a:rPr lang="en-US" sz="1800" b="1" dirty="0" err="1"/>
              <a:t>المناطق</a:t>
            </a:r>
            <a:r>
              <a:rPr lang="en-US" sz="1800" b="1" dirty="0"/>
              <a:t> </a:t>
            </a:r>
            <a:r>
              <a:rPr lang="en-US" sz="1800" b="1" dirty="0" err="1"/>
              <a:t>الملونة</a:t>
            </a:r>
            <a:r>
              <a:rPr lang="en-US" sz="1800" b="1" dirty="0"/>
              <a:t> </a:t>
            </a:r>
            <a:r>
              <a:rPr lang="en-US" sz="1800" b="1" dirty="0" err="1"/>
              <a:t>بالأحمر</a:t>
            </a:r>
            <a:r>
              <a:rPr lang="en-US" sz="1800" b="1" dirty="0"/>
              <a:t> </a:t>
            </a:r>
            <a:r>
              <a:rPr lang="en-US" sz="1800" b="1" dirty="0" err="1"/>
              <a:t>ذات</a:t>
            </a:r>
            <a:r>
              <a:rPr lang="en-US" sz="1800" b="1" dirty="0"/>
              <a:t> </a:t>
            </a:r>
            <a:r>
              <a:rPr lang="en-US" sz="1800" b="1" dirty="0" err="1"/>
              <a:t>خطورة</a:t>
            </a:r>
            <a:r>
              <a:rPr lang="en-US" sz="1800" b="1" dirty="0"/>
              <a:t> </a:t>
            </a:r>
            <a:r>
              <a:rPr lang="en-US" sz="1800" b="1" dirty="0" err="1"/>
              <a:t>تصحر</a:t>
            </a:r>
            <a:r>
              <a:rPr lang="en-US" sz="1800" b="1" dirty="0"/>
              <a:t> </a:t>
            </a:r>
            <a:r>
              <a:rPr lang="en-US" sz="1800" b="1" dirty="0" err="1"/>
              <a:t>الأعلى</a:t>
            </a:r>
            <a:r>
              <a:rPr lang="en-US" sz="1800" b="1" dirty="0"/>
              <a:t>، </a:t>
            </a:r>
            <a:r>
              <a:rPr lang="en-US" sz="1800" b="1" dirty="0" err="1"/>
              <a:t>بينما</a:t>
            </a:r>
            <a:r>
              <a:rPr lang="en-US" sz="1800" b="1" dirty="0"/>
              <a:t> </a:t>
            </a:r>
            <a:r>
              <a:rPr lang="en-US" sz="1800" b="1" dirty="0" err="1"/>
              <a:t>المناطق</a:t>
            </a:r>
            <a:r>
              <a:rPr lang="en-US" sz="1800" b="1" dirty="0"/>
              <a:t> </a:t>
            </a:r>
            <a:r>
              <a:rPr lang="en-US" sz="1800" b="1" dirty="0" err="1"/>
              <a:t>الخضراء</a:t>
            </a:r>
            <a:r>
              <a:rPr lang="en-US" sz="1800" b="1" dirty="0"/>
              <a:t> </a:t>
            </a:r>
            <a:r>
              <a:rPr lang="en-US" sz="1800" b="1" dirty="0" err="1"/>
              <a:t>ذات</a:t>
            </a:r>
            <a:r>
              <a:rPr lang="en-US" sz="1800" b="1" dirty="0"/>
              <a:t> </a:t>
            </a:r>
            <a:r>
              <a:rPr lang="en-US" sz="1800" b="1" dirty="0" err="1"/>
              <a:t>الخطورة</a:t>
            </a:r>
            <a:r>
              <a:rPr lang="en-US" sz="1800" b="1" dirty="0"/>
              <a:t> </a:t>
            </a:r>
            <a:r>
              <a:rPr lang="en-US" sz="1800" b="1" dirty="0" err="1"/>
              <a:t>الأقل</a:t>
            </a:r>
            <a:r>
              <a:rPr lang="en-US" sz="1800" b="1" dirty="0"/>
              <a:t> .</a:t>
            </a:r>
            <a:r>
              <a:rPr lang="en-US" sz="1800" b="1" dirty="0" err="1"/>
              <a:t>المناطق</a:t>
            </a:r>
            <a:r>
              <a:rPr lang="en-US" sz="1800" b="1" dirty="0"/>
              <a:t> </a:t>
            </a:r>
            <a:r>
              <a:rPr lang="en-US" sz="1800" b="1" dirty="0" err="1"/>
              <a:t>البيضاء</a:t>
            </a:r>
            <a:r>
              <a:rPr lang="en-US" sz="1800" b="1" dirty="0"/>
              <a:t> </a:t>
            </a:r>
            <a:r>
              <a:rPr lang="en-US" sz="1800" b="1" dirty="0" err="1"/>
              <a:t>لم</a:t>
            </a:r>
            <a:r>
              <a:rPr lang="en-US" sz="1800" b="1" dirty="0"/>
              <a:t> </a:t>
            </a:r>
            <a:r>
              <a:rPr lang="en-US" sz="1800" b="1" dirty="0" err="1"/>
              <a:t>تأخذ</a:t>
            </a:r>
            <a:r>
              <a:rPr lang="en-US" sz="1800" b="1" dirty="0"/>
              <a:t> </a:t>
            </a:r>
            <a:r>
              <a:rPr lang="en-US" sz="1800" b="1" dirty="0" err="1"/>
              <a:t>فى</a:t>
            </a:r>
            <a:r>
              <a:rPr lang="en-US" sz="1800" b="1" dirty="0"/>
              <a:t> </a:t>
            </a:r>
            <a:r>
              <a:rPr lang="en-US" sz="1800" b="1" dirty="0" err="1"/>
              <a:t>الإعتبار</a:t>
            </a:r>
            <a:r>
              <a:rPr lang="en-US" sz="1800" b="1" dirty="0"/>
              <a:t> </a:t>
            </a:r>
            <a:r>
              <a:rPr lang="en-US" sz="1800" b="1" dirty="0" err="1"/>
              <a:t>بهذه</a:t>
            </a:r>
            <a:r>
              <a:rPr lang="en-US" sz="1800" b="1" dirty="0"/>
              <a:t> </a:t>
            </a:r>
            <a:r>
              <a:rPr lang="en-US" sz="1800" b="1" dirty="0" err="1"/>
              <a:t>الخريطة</a:t>
            </a:r>
            <a:r>
              <a:rPr lang="en-US" sz="1800" b="1" dirty="0"/>
              <a:t>. </a:t>
            </a:r>
            <a:br>
              <a:rPr lang="en-US" sz="1800" b="1" dirty="0"/>
            </a:br>
            <a:r>
              <a:rPr lang="en-US" sz="1800" b="1" dirty="0" err="1"/>
              <a:t>المصدر</a:t>
            </a:r>
            <a:r>
              <a:rPr lang="en-US" sz="1800" b="1" dirty="0"/>
              <a:t>: Natural Resources Conservation Service of the U.S. Department of Agriculture (1999</a:t>
            </a:r>
            <a:endParaRPr lang="en-US" sz="1800" dirty="0"/>
          </a:p>
        </p:txBody>
      </p:sp>
      <p:cxnSp>
        <p:nvCxnSpPr>
          <p:cNvPr id="18" name="Straight Connector 17">
            <a:extLst>
              <a:ext uri="{FF2B5EF4-FFF2-40B4-BE49-F238E27FC236}">
                <a16:creationId xmlns:a16="http://schemas.microsoft.com/office/drawing/2014/main" id="{E986B129-4161-4F17-B0F0-C5532551D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455C73-3A5E-4FE8-8383-DD667D9A6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09854" y="685796"/>
            <a:ext cx="5391685" cy="5492009"/>
          </a:xfrm>
          <a:prstGeom prst="rect">
            <a:avLst/>
          </a:prstGeom>
          <a:solidFill>
            <a:srgbClr val="C94778">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Placeholder 4">
            <a:extLst>
              <a:ext uri="{FF2B5EF4-FFF2-40B4-BE49-F238E27FC236}">
                <a16:creationId xmlns:a16="http://schemas.microsoft.com/office/drawing/2014/main" id="{FB2E0E12-EFFD-3846-99EC-A50D458196FC}"/>
              </a:ext>
            </a:extLst>
          </p:cNvPr>
          <p:cNvPicPr>
            <a:picLocks noGrp="1"/>
          </p:cNvPicPr>
          <p:nvPr>
            <p:ph type="pic" idx="1"/>
          </p:nvPr>
        </p:nvPicPr>
        <p:blipFill>
          <a:blip r:embed="rId2" cstate="email">
            <a:extLst>
              <a:ext uri="{28A0092B-C50C-407E-A947-70E740481C1C}">
                <a14:useLocalDpi xmlns:a14="http://schemas.microsoft.com/office/drawing/2010/main"/>
              </a:ext>
            </a:extLst>
          </a:blip>
          <a:srcRect t="7265" b="7265"/>
          <a:stretch>
            <a:fillRect/>
          </a:stretch>
        </p:blipFill>
        <p:spPr>
          <a:xfrm>
            <a:off x="6832230" y="1859631"/>
            <a:ext cx="4035283" cy="3181663"/>
          </a:xfrm>
          <a:prstGeom prst="rect">
            <a:avLst/>
          </a:prstGeom>
        </p:spPr>
      </p:pic>
      <p:sp>
        <p:nvSpPr>
          <p:cNvPr id="6" name="Footer Placeholder 5">
            <a:extLst>
              <a:ext uri="{FF2B5EF4-FFF2-40B4-BE49-F238E27FC236}">
                <a16:creationId xmlns:a16="http://schemas.microsoft.com/office/drawing/2014/main" id="{490A1BDB-1B6C-1D47-90D3-BA8810313C50}"/>
              </a:ext>
            </a:extLst>
          </p:cNvPr>
          <p:cNvSpPr>
            <a:spLocks noGrp="1"/>
          </p:cNvSpPr>
          <p:nvPr>
            <p:ph type="ftr" sz="quarter" idx="11"/>
          </p:nvPr>
        </p:nvSpPr>
        <p:spPr/>
        <p:txBody>
          <a:bodyPr/>
          <a:lstStyle/>
          <a:p>
            <a:r>
              <a:rPr lang="en-US"/>
              <a:t>ALanoud Alfagham,2020</a:t>
            </a:r>
          </a:p>
        </p:txBody>
      </p:sp>
    </p:spTree>
    <p:extLst>
      <p:ext uri="{BB962C8B-B14F-4D97-AF65-F5344CB8AC3E}">
        <p14:creationId xmlns:p14="http://schemas.microsoft.com/office/powerpoint/2010/main" val="226133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E68C35-0307-4DBB-9BB2-51A0BC80F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ackground Gray Rectangle">
            <a:extLst>
              <a:ext uri="{FF2B5EF4-FFF2-40B4-BE49-F238E27FC236}">
                <a16:creationId xmlns:a16="http://schemas.microsoft.com/office/drawing/2014/main" id="{B4461734-7A1F-4C43-9DD1-82961A9BC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White Rectangle">
            <a:extLst>
              <a:ext uri="{FF2B5EF4-FFF2-40B4-BE49-F238E27FC236}">
                <a16:creationId xmlns:a16="http://schemas.microsoft.com/office/drawing/2014/main" id="{F76B182E-353C-4F09-98E3-D0D9D094A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D6E201-9514-EE46-B003-16AF655CBF3B}"/>
              </a:ext>
            </a:extLst>
          </p:cNvPr>
          <p:cNvSpPr>
            <a:spLocks noGrp="1"/>
          </p:cNvSpPr>
          <p:nvPr>
            <p:ph type="title"/>
          </p:nvPr>
        </p:nvSpPr>
        <p:spPr>
          <a:xfrm>
            <a:off x="422401" y="603503"/>
            <a:ext cx="10851735" cy="1739267"/>
          </a:xfrm>
        </p:spPr>
        <p:txBody>
          <a:bodyPr anchor="t">
            <a:normAutofit/>
          </a:bodyPr>
          <a:lstStyle/>
          <a:p>
            <a:pPr algn="r" rtl="1"/>
            <a:r>
              <a:rPr lang="ar-SA" dirty="0"/>
              <a:t>والمؤشرات الثلاث الرئيسية المستخدمة </a:t>
            </a:r>
            <a:r>
              <a:rPr lang="ar-SA" dirty="0" err="1"/>
              <a:t>فى</a:t>
            </a:r>
            <a:r>
              <a:rPr lang="ar-SA" dirty="0"/>
              <a:t> تقدير التصحر من الاستشعار عن بعد</a:t>
            </a:r>
            <a:endParaRPr lang="en-US" dirty="0"/>
          </a:p>
        </p:txBody>
      </p:sp>
      <p:cxnSp>
        <p:nvCxnSpPr>
          <p:cNvPr id="18" name="Vertical Connector">
            <a:extLst>
              <a:ext uri="{FF2B5EF4-FFF2-40B4-BE49-F238E27FC236}">
                <a16:creationId xmlns:a16="http://schemas.microsoft.com/office/drawing/2014/main" id="{A32DD4E3-F3A5-479E-9FC8-93181F7ABF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cxnSp>
        <p:nvCxnSpPr>
          <p:cNvPr id="20" name="Horizontal Connector 2">
            <a:extLst>
              <a:ext uri="{FF2B5EF4-FFF2-40B4-BE49-F238E27FC236}">
                <a16:creationId xmlns:a16="http://schemas.microsoft.com/office/drawing/2014/main" id="{A5C97BEA-9A67-4872-9526-42EECD54C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37E91780-C300-4F3E-B9BC-09105E635225}"/>
              </a:ext>
            </a:extLst>
          </p:cNvPr>
          <p:cNvGraphicFramePr>
            <a:graphicFrameLocks noGrp="1"/>
          </p:cNvGraphicFramePr>
          <p:nvPr>
            <p:ph idx="1"/>
            <p:extLst>
              <p:ext uri="{D42A27DB-BD31-4B8C-83A1-F6EECF244321}">
                <p14:modId xmlns:p14="http://schemas.microsoft.com/office/powerpoint/2010/main" val="3870632060"/>
              </p:ext>
            </p:extLst>
          </p:nvPr>
        </p:nvGraphicFramePr>
        <p:xfrm>
          <a:off x="1948329" y="2515751"/>
          <a:ext cx="8716504" cy="323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E25C8260-CABA-214D-916D-87F277C0A2C3}"/>
              </a:ext>
            </a:extLst>
          </p:cNvPr>
          <p:cNvSpPr>
            <a:spLocks noGrp="1"/>
          </p:cNvSpPr>
          <p:nvPr>
            <p:ph type="ftr" sz="quarter" idx="11"/>
          </p:nvPr>
        </p:nvSpPr>
        <p:spPr/>
        <p:txBody>
          <a:bodyPr/>
          <a:lstStyle/>
          <a:p>
            <a:r>
              <a:rPr lang="en-US"/>
              <a:t>ALanoud Alfagham,2020</a:t>
            </a:r>
            <a:endParaRPr lang="en-US" dirty="0"/>
          </a:p>
        </p:txBody>
      </p:sp>
    </p:spTree>
    <p:extLst>
      <p:ext uri="{BB962C8B-B14F-4D97-AF65-F5344CB8AC3E}">
        <p14:creationId xmlns:p14="http://schemas.microsoft.com/office/powerpoint/2010/main" val="59537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FE596999-15F9-4E0E-82EB-F1B8D2189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Rectangle 73">
            <a:extLst>
              <a:ext uri="{FF2B5EF4-FFF2-40B4-BE49-F238E27FC236}">
                <a16:creationId xmlns:a16="http://schemas.microsoft.com/office/drawing/2014/main" id="{2D5404B4-0F45-458D-B434-191690E9D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Rectangle 75">
            <a:extLst>
              <a:ext uri="{FF2B5EF4-FFF2-40B4-BE49-F238E27FC236}">
                <a16:creationId xmlns:a16="http://schemas.microsoft.com/office/drawing/2014/main" id="{3645551C-35B5-41F9-A75A-143061EDA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E146B43C-FE45-174E-915F-BE9F23CC3848}"/>
              </a:ext>
            </a:extLst>
          </p:cNvPr>
          <p:cNvSpPr>
            <a:spLocks noGrp="1"/>
          </p:cNvSpPr>
          <p:nvPr>
            <p:ph type="body" sz="half" idx="2"/>
          </p:nvPr>
        </p:nvSpPr>
        <p:spPr>
          <a:xfrm>
            <a:off x="906872" y="2214833"/>
            <a:ext cx="5828376" cy="3095445"/>
          </a:xfrm>
        </p:spPr>
        <p:txBody>
          <a:bodyPr vert="horz" lIns="91440" tIns="45720" rIns="91440" bIns="45720" rtlCol="0" anchor="t">
            <a:normAutofit/>
          </a:bodyPr>
          <a:lstStyle/>
          <a:p>
            <a:pPr indent="-228600" algn="r" rtl="1">
              <a:lnSpc>
                <a:spcPts val="2800"/>
              </a:lnSpc>
              <a:buFont typeface="Wingdings 2" panose="05020102010507070707" pitchFamily="18" charset="2"/>
              <a:buChar char=""/>
            </a:pPr>
            <a:r>
              <a:rPr lang="en-US" sz="1800" dirty="0" err="1">
                <a:solidFill>
                  <a:schemeClr val="tx1"/>
                </a:solidFill>
              </a:rPr>
              <a:t>وتوضح</a:t>
            </a:r>
            <a:r>
              <a:rPr lang="en-US" sz="1800" dirty="0">
                <a:solidFill>
                  <a:schemeClr val="tx1"/>
                </a:solidFill>
              </a:rPr>
              <a:t> </a:t>
            </a:r>
            <a:r>
              <a:rPr lang="en-US" sz="1800" dirty="0" err="1">
                <a:solidFill>
                  <a:schemeClr val="tx1"/>
                </a:solidFill>
              </a:rPr>
              <a:t>المرئية</a:t>
            </a:r>
            <a:r>
              <a:rPr lang="en-US" sz="1800" dirty="0">
                <a:solidFill>
                  <a:schemeClr val="tx1"/>
                </a:solidFill>
              </a:rPr>
              <a:t> </a:t>
            </a:r>
            <a:r>
              <a:rPr lang="en-US" sz="1800" dirty="0" err="1">
                <a:solidFill>
                  <a:schemeClr val="tx1"/>
                </a:solidFill>
              </a:rPr>
              <a:t>أنخفاض</a:t>
            </a:r>
            <a:r>
              <a:rPr lang="en-US" sz="1800" dirty="0">
                <a:solidFill>
                  <a:schemeClr val="tx1"/>
                </a:solidFill>
              </a:rPr>
              <a:t> </a:t>
            </a:r>
            <a:r>
              <a:rPr lang="en-US" sz="1800" dirty="0" err="1">
                <a:solidFill>
                  <a:schemeClr val="tx1"/>
                </a:solidFill>
              </a:rPr>
              <a:t>حجم</a:t>
            </a:r>
            <a:r>
              <a:rPr lang="en-US" sz="1800" dirty="0">
                <a:solidFill>
                  <a:schemeClr val="tx1"/>
                </a:solidFill>
              </a:rPr>
              <a:t> </a:t>
            </a:r>
            <a:r>
              <a:rPr lang="en-US" sz="1800" dirty="0" err="1">
                <a:solidFill>
                  <a:schemeClr val="tx1"/>
                </a:solidFill>
              </a:rPr>
              <a:t>بحيرة</a:t>
            </a:r>
            <a:r>
              <a:rPr lang="en-US" sz="1800" dirty="0">
                <a:solidFill>
                  <a:schemeClr val="tx1"/>
                </a:solidFill>
              </a:rPr>
              <a:t> </a:t>
            </a:r>
            <a:r>
              <a:rPr lang="en-US" sz="1800" dirty="0" err="1">
                <a:solidFill>
                  <a:schemeClr val="tx1"/>
                </a:solidFill>
              </a:rPr>
              <a:t>تشاد</a:t>
            </a:r>
            <a:r>
              <a:rPr lang="en-US" sz="1800" dirty="0">
                <a:solidFill>
                  <a:schemeClr val="tx1"/>
                </a:solidFill>
              </a:rPr>
              <a:t> </a:t>
            </a:r>
            <a:r>
              <a:rPr lang="en-US" sz="1800" dirty="0" err="1">
                <a:solidFill>
                  <a:schemeClr val="tx1"/>
                </a:solidFill>
              </a:rPr>
              <a:t>فى</a:t>
            </a:r>
            <a:r>
              <a:rPr lang="en-US" sz="1800" dirty="0">
                <a:solidFill>
                  <a:schemeClr val="tx1"/>
                </a:solidFill>
              </a:rPr>
              <a:t> </a:t>
            </a:r>
            <a:r>
              <a:rPr lang="en-US" sz="1800" dirty="0" err="1">
                <a:solidFill>
                  <a:schemeClr val="tx1"/>
                </a:solidFill>
              </a:rPr>
              <a:t>أفريقيا</a:t>
            </a:r>
            <a:r>
              <a:rPr lang="en-US" sz="1800" dirty="0">
                <a:solidFill>
                  <a:schemeClr val="tx1"/>
                </a:solidFill>
              </a:rPr>
              <a:t> </a:t>
            </a:r>
            <a:r>
              <a:rPr lang="en-US" sz="1800" dirty="0" err="1">
                <a:solidFill>
                  <a:schemeClr val="tx1"/>
                </a:solidFill>
              </a:rPr>
              <a:t>عبر</a:t>
            </a:r>
            <a:r>
              <a:rPr lang="en-US" sz="1800" dirty="0">
                <a:solidFill>
                  <a:schemeClr val="tx1"/>
                </a:solidFill>
              </a:rPr>
              <a:t> </a:t>
            </a:r>
            <a:r>
              <a:rPr lang="en-US" sz="1800" dirty="0" err="1">
                <a:solidFill>
                  <a:schemeClr val="tx1"/>
                </a:solidFill>
              </a:rPr>
              <a:t>فترة</a:t>
            </a:r>
            <a:r>
              <a:rPr lang="en-US" sz="1800" dirty="0">
                <a:solidFill>
                  <a:schemeClr val="tx1"/>
                </a:solidFill>
              </a:rPr>
              <a:t> 28 </a:t>
            </a:r>
            <a:r>
              <a:rPr lang="en-US" sz="1800" dirty="0" err="1">
                <a:solidFill>
                  <a:schemeClr val="tx1"/>
                </a:solidFill>
              </a:rPr>
              <a:t>عاماً</a:t>
            </a:r>
            <a:r>
              <a:rPr lang="en-US" sz="1800" dirty="0">
                <a:solidFill>
                  <a:schemeClr val="tx1"/>
                </a:solidFill>
              </a:rPr>
              <a:t>. </a:t>
            </a:r>
          </a:p>
          <a:p>
            <a:pPr indent="-228600" algn="r" rtl="1">
              <a:lnSpc>
                <a:spcPts val="2800"/>
              </a:lnSpc>
              <a:buFont typeface="Wingdings 2" panose="05020102010507070707" pitchFamily="18" charset="2"/>
              <a:buChar char=""/>
            </a:pPr>
            <a:r>
              <a:rPr lang="en-US" sz="1800" dirty="0" err="1">
                <a:solidFill>
                  <a:schemeClr val="tx1"/>
                </a:solidFill>
              </a:rPr>
              <a:t>إن</a:t>
            </a:r>
            <a:r>
              <a:rPr lang="en-US" sz="1800" dirty="0">
                <a:solidFill>
                  <a:schemeClr val="tx1"/>
                </a:solidFill>
              </a:rPr>
              <a:t> </a:t>
            </a:r>
            <a:r>
              <a:rPr lang="en-US" sz="1800" dirty="0" err="1">
                <a:solidFill>
                  <a:schemeClr val="tx1"/>
                </a:solidFill>
              </a:rPr>
              <a:t>زيادة</a:t>
            </a:r>
            <a:r>
              <a:rPr lang="en-US" sz="1800" dirty="0">
                <a:solidFill>
                  <a:schemeClr val="tx1"/>
                </a:solidFill>
              </a:rPr>
              <a:t> </a:t>
            </a:r>
            <a:r>
              <a:rPr lang="en-US" sz="1800" dirty="0" err="1">
                <a:solidFill>
                  <a:schemeClr val="tx1"/>
                </a:solidFill>
              </a:rPr>
              <a:t>الحاجة</a:t>
            </a:r>
            <a:r>
              <a:rPr lang="en-US" sz="1800" dirty="0">
                <a:solidFill>
                  <a:schemeClr val="tx1"/>
                </a:solidFill>
              </a:rPr>
              <a:t> </a:t>
            </a:r>
            <a:r>
              <a:rPr lang="en-US" sz="1800" dirty="0" err="1">
                <a:solidFill>
                  <a:schemeClr val="tx1"/>
                </a:solidFill>
              </a:rPr>
              <a:t>إلى</a:t>
            </a:r>
            <a:r>
              <a:rPr lang="en-US" sz="1800" dirty="0">
                <a:solidFill>
                  <a:schemeClr val="tx1"/>
                </a:solidFill>
              </a:rPr>
              <a:t> </a:t>
            </a:r>
            <a:r>
              <a:rPr lang="en-US" sz="1800" dirty="0" err="1">
                <a:solidFill>
                  <a:schemeClr val="tx1"/>
                </a:solidFill>
              </a:rPr>
              <a:t>الماء</a:t>
            </a:r>
            <a:r>
              <a:rPr lang="en-US" sz="1800" dirty="0">
                <a:solidFill>
                  <a:schemeClr val="tx1"/>
                </a:solidFill>
              </a:rPr>
              <a:t>، </a:t>
            </a:r>
            <a:r>
              <a:rPr lang="en-US" sz="1800" dirty="0" err="1">
                <a:solidFill>
                  <a:schemeClr val="tx1"/>
                </a:solidFill>
              </a:rPr>
              <a:t>لكل</a:t>
            </a:r>
            <a:r>
              <a:rPr lang="en-US" sz="1800" dirty="0">
                <a:solidFill>
                  <a:schemeClr val="tx1"/>
                </a:solidFill>
              </a:rPr>
              <a:t> </a:t>
            </a:r>
            <a:r>
              <a:rPr lang="en-US" sz="1800" dirty="0" err="1">
                <a:solidFill>
                  <a:schemeClr val="tx1"/>
                </a:solidFill>
              </a:rPr>
              <a:t>من</a:t>
            </a:r>
            <a:r>
              <a:rPr lang="en-US" sz="1800" dirty="0">
                <a:solidFill>
                  <a:schemeClr val="tx1"/>
                </a:solidFill>
              </a:rPr>
              <a:t> </a:t>
            </a:r>
            <a:r>
              <a:rPr lang="en-US" sz="1800" dirty="0" err="1">
                <a:solidFill>
                  <a:schemeClr val="tx1"/>
                </a:solidFill>
              </a:rPr>
              <a:t>رى</a:t>
            </a:r>
            <a:r>
              <a:rPr lang="en-US" sz="1800" dirty="0">
                <a:solidFill>
                  <a:schemeClr val="tx1"/>
                </a:solidFill>
              </a:rPr>
              <a:t> </a:t>
            </a:r>
            <a:r>
              <a:rPr lang="en-US" sz="1800" dirty="0" err="1">
                <a:solidFill>
                  <a:schemeClr val="tx1"/>
                </a:solidFill>
              </a:rPr>
              <a:t>الحقول</a:t>
            </a:r>
            <a:r>
              <a:rPr lang="en-US" sz="1800" dirty="0">
                <a:solidFill>
                  <a:schemeClr val="tx1"/>
                </a:solidFill>
              </a:rPr>
              <a:t> </a:t>
            </a:r>
            <a:r>
              <a:rPr lang="en-US" sz="1800" dirty="0" err="1">
                <a:solidFill>
                  <a:schemeClr val="tx1"/>
                </a:solidFill>
              </a:rPr>
              <a:t>الزراعية</a:t>
            </a:r>
            <a:r>
              <a:rPr lang="en-US" sz="1800" dirty="0">
                <a:solidFill>
                  <a:schemeClr val="tx1"/>
                </a:solidFill>
              </a:rPr>
              <a:t> </a:t>
            </a:r>
            <a:r>
              <a:rPr lang="en-US" sz="1800" dirty="0" err="1">
                <a:solidFill>
                  <a:schemeClr val="tx1"/>
                </a:solidFill>
              </a:rPr>
              <a:t>والاستهلاك</a:t>
            </a:r>
            <a:r>
              <a:rPr lang="en-US" sz="1800" dirty="0">
                <a:solidFill>
                  <a:schemeClr val="tx1"/>
                </a:solidFill>
              </a:rPr>
              <a:t> </a:t>
            </a:r>
            <a:r>
              <a:rPr lang="en-US" sz="1800" dirty="0" err="1">
                <a:solidFill>
                  <a:schemeClr val="tx1"/>
                </a:solidFill>
              </a:rPr>
              <a:t>البشرى</a:t>
            </a:r>
            <a:r>
              <a:rPr lang="en-US" sz="1800" dirty="0">
                <a:solidFill>
                  <a:schemeClr val="tx1"/>
                </a:solidFill>
              </a:rPr>
              <a:t> </a:t>
            </a:r>
            <a:r>
              <a:rPr lang="en-US" sz="1800" dirty="0" err="1">
                <a:solidFill>
                  <a:schemeClr val="tx1"/>
                </a:solidFill>
              </a:rPr>
              <a:t>قد</a:t>
            </a:r>
            <a:r>
              <a:rPr lang="en-US" sz="1800" dirty="0">
                <a:solidFill>
                  <a:schemeClr val="tx1"/>
                </a:solidFill>
              </a:rPr>
              <a:t> </a:t>
            </a:r>
            <a:r>
              <a:rPr lang="en-US" sz="1800" dirty="0" err="1">
                <a:solidFill>
                  <a:schemeClr val="tx1"/>
                </a:solidFill>
              </a:rPr>
              <a:t>لعبت</a:t>
            </a:r>
            <a:r>
              <a:rPr lang="en-US" sz="1800" dirty="0">
                <a:solidFill>
                  <a:schemeClr val="tx1"/>
                </a:solidFill>
              </a:rPr>
              <a:t> </a:t>
            </a:r>
            <a:r>
              <a:rPr lang="en-US" sz="1800" dirty="0" err="1">
                <a:solidFill>
                  <a:schemeClr val="tx1"/>
                </a:solidFill>
              </a:rPr>
              <a:t>دورها</a:t>
            </a:r>
            <a:r>
              <a:rPr lang="en-US" sz="1800" dirty="0">
                <a:solidFill>
                  <a:schemeClr val="tx1"/>
                </a:solidFill>
              </a:rPr>
              <a:t> </a:t>
            </a:r>
            <a:r>
              <a:rPr lang="en-US" sz="1800" dirty="0" err="1">
                <a:solidFill>
                  <a:schemeClr val="tx1"/>
                </a:solidFill>
              </a:rPr>
              <a:t>فى</a:t>
            </a:r>
            <a:r>
              <a:rPr lang="en-US" sz="1800" dirty="0">
                <a:solidFill>
                  <a:schemeClr val="tx1"/>
                </a:solidFill>
              </a:rPr>
              <a:t> </a:t>
            </a:r>
            <a:r>
              <a:rPr lang="en-US" sz="1800" dirty="0" err="1">
                <a:solidFill>
                  <a:schemeClr val="tx1"/>
                </a:solidFill>
              </a:rPr>
              <a:t>تقليص</a:t>
            </a:r>
            <a:r>
              <a:rPr lang="en-US" sz="1800" dirty="0">
                <a:solidFill>
                  <a:schemeClr val="tx1"/>
                </a:solidFill>
              </a:rPr>
              <a:t> </a:t>
            </a:r>
            <a:r>
              <a:rPr lang="en-US" sz="1800" dirty="0" err="1">
                <a:solidFill>
                  <a:schemeClr val="tx1"/>
                </a:solidFill>
              </a:rPr>
              <a:t>حجم</a:t>
            </a:r>
            <a:r>
              <a:rPr lang="en-US" sz="1800" dirty="0">
                <a:solidFill>
                  <a:schemeClr val="tx1"/>
                </a:solidFill>
              </a:rPr>
              <a:t> </a:t>
            </a:r>
            <a:r>
              <a:rPr lang="en-US" sz="1800" dirty="0" err="1">
                <a:solidFill>
                  <a:schemeClr val="tx1"/>
                </a:solidFill>
              </a:rPr>
              <a:t>هذه</a:t>
            </a:r>
            <a:r>
              <a:rPr lang="en-US" sz="1800" dirty="0">
                <a:solidFill>
                  <a:schemeClr val="tx1"/>
                </a:solidFill>
              </a:rPr>
              <a:t> </a:t>
            </a:r>
            <a:r>
              <a:rPr lang="en-US" sz="1800" dirty="0" err="1">
                <a:solidFill>
                  <a:schemeClr val="tx1"/>
                </a:solidFill>
              </a:rPr>
              <a:t>البحيرة</a:t>
            </a:r>
            <a:r>
              <a:rPr lang="en-US" sz="1800" dirty="0">
                <a:solidFill>
                  <a:schemeClr val="tx1"/>
                </a:solidFill>
              </a:rPr>
              <a:t> </a:t>
            </a:r>
            <a:r>
              <a:rPr lang="en-US" sz="1800" dirty="0" err="1">
                <a:solidFill>
                  <a:schemeClr val="tx1"/>
                </a:solidFill>
              </a:rPr>
              <a:t>العظيمة</a:t>
            </a:r>
            <a:r>
              <a:rPr lang="en-US" sz="1800" dirty="0">
                <a:solidFill>
                  <a:schemeClr val="tx1"/>
                </a:solidFill>
              </a:rPr>
              <a:t>، </a:t>
            </a:r>
            <a:r>
              <a:rPr lang="en-US" sz="1800" dirty="0" err="1">
                <a:solidFill>
                  <a:schemeClr val="tx1"/>
                </a:solidFill>
              </a:rPr>
              <a:t>بجانب</a:t>
            </a:r>
            <a:r>
              <a:rPr lang="en-US" sz="1800" dirty="0">
                <a:solidFill>
                  <a:schemeClr val="tx1"/>
                </a:solidFill>
              </a:rPr>
              <a:t> </a:t>
            </a:r>
            <a:r>
              <a:rPr lang="en-US" sz="1800" dirty="0" err="1">
                <a:solidFill>
                  <a:schemeClr val="tx1"/>
                </a:solidFill>
              </a:rPr>
              <a:t>إرتفاع</a:t>
            </a:r>
            <a:r>
              <a:rPr lang="en-US" sz="1800" dirty="0">
                <a:solidFill>
                  <a:schemeClr val="tx1"/>
                </a:solidFill>
              </a:rPr>
              <a:t> </a:t>
            </a:r>
            <a:r>
              <a:rPr lang="en-US" sz="1800" dirty="0" err="1">
                <a:solidFill>
                  <a:schemeClr val="tx1"/>
                </a:solidFill>
              </a:rPr>
              <a:t>درجات</a:t>
            </a:r>
            <a:r>
              <a:rPr lang="en-US" sz="1800" dirty="0">
                <a:solidFill>
                  <a:schemeClr val="tx1"/>
                </a:solidFill>
              </a:rPr>
              <a:t> </a:t>
            </a:r>
            <a:r>
              <a:rPr lang="en-US" sz="1800" dirty="0" err="1">
                <a:solidFill>
                  <a:schemeClr val="tx1"/>
                </a:solidFill>
              </a:rPr>
              <a:t>الحرارة</a:t>
            </a:r>
            <a:r>
              <a:rPr lang="en-US" sz="1800" dirty="0">
                <a:solidFill>
                  <a:schemeClr val="tx1"/>
                </a:solidFill>
              </a:rPr>
              <a:t> </a:t>
            </a:r>
            <a:r>
              <a:rPr lang="en-US" sz="1800" dirty="0" err="1">
                <a:solidFill>
                  <a:schemeClr val="tx1"/>
                </a:solidFill>
              </a:rPr>
              <a:t>نتيجة</a:t>
            </a:r>
            <a:r>
              <a:rPr lang="en-US" sz="1800" dirty="0">
                <a:solidFill>
                  <a:schemeClr val="tx1"/>
                </a:solidFill>
              </a:rPr>
              <a:t> </a:t>
            </a:r>
            <a:r>
              <a:rPr lang="en-US" sz="1800" dirty="0" err="1">
                <a:solidFill>
                  <a:schemeClr val="tx1"/>
                </a:solidFill>
              </a:rPr>
              <a:t>لتغير</a:t>
            </a:r>
            <a:r>
              <a:rPr lang="en-US" sz="1800" dirty="0">
                <a:solidFill>
                  <a:schemeClr val="tx1"/>
                </a:solidFill>
              </a:rPr>
              <a:t> </a:t>
            </a:r>
            <a:r>
              <a:rPr lang="en-US" sz="1800" dirty="0" err="1">
                <a:solidFill>
                  <a:schemeClr val="tx1"/>
                </a:solidFill>
              </a:rPr>
              <a:t>المناخ</a:t>
            </a:r>
            <a:r>
              <a:rPr lang="en-US" sz="1800" dirty="0">
                <a:solidFill>
                  <a:schemeClr val="tx1"/>
                </a:solidFill>
              </a:rPr>
              <a:t>. </a:t>
            </a:r>
            <a:r>
              <a:rPr lang="en-US" sz="1800" dirty="0" err="1">
                <a:solidFill>
                  <a:schemeClr val="tx1"/>
                </a:solidFill>
              </a:rPr>
              <a:t>وأينما</a:t>
            </a:r>
            <a:r>
              <a:rPr lang="en-US" sz="1800" dirty="0">
                <a:solidFill>
                  <a:schemeClr val="tx1"/>
                </a:solidFill>
              </a:rPr>
              <a:t> </a:t>
            </a:r>
            <a:r>
              <a:rPr lang="en-US" sz="1800" dirty="0" err="1">
                <a:solidFill>
                  <a:schemeClr val="tx1"/>
                </a:solidFill>
              </a:rPr>
              <a:t>انحسرت</a:t>
            </a:r>
            <a:r>
              <a:rPr lang="en-US" sz="1800" dirty="0">
                <a:solidFill>
                  <a:schemeClr val="tx1"/>
                </a:solidFill>
              </a:rPr>
              <a:t> </a:t>
            </a:r>
            <a:r>
              <a:rPr lang="en-US" sz="1800" dirty="0" err="1">
                <a:solidFill>
                  <a:schemeClr val="tx1"/>
                </a:solidFill>
              </a:rPr>
              <a:t>مياه</a:t>
            </a:r>
            <a:r>
              <a:rPr lang="en-US" sz="1800" dirty="0">
                <a:solidFill>
                  <a:schemeClr val="tx1"/>
                </a:solidFill>
              </a:rPr>
              <a:t> </a:t>
            </a:r>
            <a:r>
              <a:rPr lang="en-US" sz="1800" dirty="0" err="1">
                <a:solidFill>
                  <a:schemeClr val="tx1"/>
                </a:solidFill>
              </a:rPr>
              <a:t>البحيرة</a:t>
            </a:r>
            <a:r>
              <a:rPr lang="en-US" sz="1800" dirty="0">
                <a:solidFill>
                  <a:schemeClr val="tx1"/>
                </a:solidFill>
              </a:rPr>
              <a:t> </a:t>
            </a:r>
            <a:r>
              <a:rPr lang="en-US" sz="1800" dirty="0" err="1">
                <a:solidFill>
                  <a:schemeClr val="tx1"/>
                </a:solidFill>
              </a:rPr>
              <a:t>فان</a:t>
            </a:r>
            <a:r>
              <a:rPr lang="en-US" sz="1800" dirty="0">
                <a:solidFill>
                  <a:schemeClr val="tx1"/>
                </a:solidFill>
              </a:rPr>
              <a:t> </a:t>
            </a:r>
            <a:r>
              <a:rPr lang="en-US" sz="1800" dirty="0" err="1">
                <a:solidFill>
                  <a:schemeClr val="tx1"/>
                </a:solidFill>
              </a:rPr>
              <a:t>هناك</a:t>
            </a:r>
            <a:r>
              <a:rPr lang="en-US" sz="1800" dirty="0">
                <a:solidFill>
                  <a:schemeClr val="tx1"/>
                </a:solidFill>
              </a:rPr>
              <a:t> </a:t>
            </a:r>
            <a:r>
              <a:rPr lang="en-US" sz="1800" dirty="0" err="1">
                <a:solidFill>
                  <a:schemeClr val="tx1"/>
                </a:solidFill>
              </a:rPr>
              <a:t>الأن</a:t>
            </a:r>
            <a:r>
              <a:rPr lang="en-US" sz="1800" dirty="0">
                <a:solidFill>
                  <a:schemeClr val="tx1"/>
                </a:solidFill>
              </a:rPr>
              <a:t> </a:t>
            </a:r>
            <a:r>
              <a:rPr lang="en-US" sz="1800" dirty="0" err="1">
                <a:solidFill>
                  <a:schemeClr val="tx1"/>
                </a:solidFill>
              </a:rPr>
              <a:t>نباتات</a:t>
            </a:r>
            <a:r>
              <a:rPr lang="en-US" sz="1800" dirty="0">
                <a:solidFill>
                  <a:schemeClr val="tx1"/>
                </a:solidFill>
              </a:rPr>
              <a:t>، </a:t>
            </a:r>
            <a:r>
              <a:rPr lang="en-US" sz="1800" dirty="0" err="1">
                <a:solidFill>
                  <a:schemeClr val="tx1"/>
                </a:solidFill>
              </a:rPr>
              <a:t>كما</a:t>
            </a:r>
            <a:r>
              <a:rPr lang="en-US" sz="1800" dirty="0">
                <a:solidFill>
                  <a:schemeClr val="tx1"/>
                </a:solidFill>
              </a:rPr>
              <a:t> </a:t>
            </a:r>
            <a:r>
              <a:rPr lang="en-US" sz="1800" dirty="0" err="1">
                <a:solidFill>
                  <a:schemeClr val="tx1"/>
                </a:solidFill>
              </a:rPr>
              <a:t>توضحها</a:t>
            </a:r>
            <a:r>
              <a:rPr lang="en-US" sz="1800" dirty="0">
                <a:solidFill>
                  <a:schemeClr val="tx1"/>
                </a:solidFill>
              </a:rPr>
              <a:t> </a:t>
            </a:r>
            <a:r>
              <a:rPr lang="en-US" sz="1800" dirty="0" err="1">
                <a:solidFill>
                  <a:schemeClr val="tx1"/>
                </a:solidFill>
              </a:rPr>
              <a:t>الثلاث</a:t>
            </a:r>
            <a:r>
              <a:rPr lang="en-US" sz="1800" dirty="0">
                <a:solidFill>
                  <a:schemeClr val="tx1"/>
                </a:solidFill>
              </a:rPr>
              <a:t> </a:t>
            </a:r>
            <a:r>
              <a:rPr lang="en-US" sz="1800" dirty="0" err="1">
                <a:solidFill>
                  <a:schemeClr val="tx1"/>
                </a:solidFill>
              </a:rPr>
              <a:t>مرئيات</a:t>
            </a:r>
            <a:r>
              <a:rPr lang="en-US" sz="1800" dirty="0">
                <a:solidFill>
                  <a:schemeClr val="tx1"/>
                </a:solidFill>
              </a:rPr>
              <a:t> </a:t>
            </a:r>
            <a:r>
              <a:rPr lang="en-US" sz="1800" dirty="0" err="1">
                <a:solidFill>
                  <a:schemeClr val="tx1"/>
                </a:solidFill>
              </a:rPr>
              <a:t>كاذبة</a:t>
            </a:r>
            <a:r>
              <a:rPr lang="en-US" sz="1800" dirty="0">
                <a:solidFill>
                  <a:schemeClr val="tx1"/>
                </a:solidFill>
              </a:rPr>
              <a:t> </a:t>
            </a:r>
            <a:r>
              <a:rPr lang="en-US" sz="1800" dirty="0" err="1">
                <a:solidFill>
                  <a:schemeClr val="tx1"/>
                </a:solidFill>
              </a:rPr>
              <a:t>الألوان</a:t>
            </a:r>
            <a:r>
              <a:rPr lang="en-US" sz="1800" dirty="0">
                <a:solidFill>
                  <a:schemeClr val="tx1"/>
                </a:solidFill>
              </a:rPr>
              <a:t> </a:t>
            </a:r>
            <a:r>
              <a:rPr lang="en-US" sz="1800" dirty="0" err="1">
                <a:solidFill>
                  <a:schemeClr val="tx1"/>
                </a:solidFill>
              </a:rPr>
              <a:t>العليا</a:t>
            </a:r>
            <a:r>
              <a:rPr lang="en-US" sz="1800" dirty="0">
                <a:solidFill>
                  <a:schemeClr val="tx1"/>
                </a:solidFill>
              </a:rPr>
              <a:t>. </a:t>
            </a:r>
          </a:p>
          <a:p>
            <a:pPr indent="-228600" algn="r" rtl="1">
              <a:lnSpc>
                <a:spcPts val="2800"/>
              </a:lnSpc>
              <a:buFont typeface="Wingdings 2" panose="05020102010507070707" pitchFamily="18" charset="2"/>
              <a:buChar char=""/>
            </a:pPr>
            <a:r>
              <a:rPr lang="en-US" sz="1800" dirty="0" err="1">
                <a:solidFill>
                  <a:schemeClr val="tx1"/>
                </a:solidFill>
              </a:rPr>
              <a:t>المصدرWikimedia</a:t>
            </a:r>
            <a:r>
              <a:rPr lang="en-US" sz="1800" dirty="0">
                <a:solidFill>
                  <a:schemeClr val="tx1"/>
                </a:solidFill>
              </a:rPr>
              <a:t> Commons</a:t>
            </a:r>
          </a:p>
          <a:p>
            <a:pPr marL="0" indent="-228600" algn="r" rtl="1">
              <a:lnSpc>
                <a:spcPts val="2800"/>
              </a:lnSpc>
              <a:spcBef>
                <a:spcPts val="1000"/>
              </a:spcBef>
              <a:buFont typeface="Wingdings 2" panose="05020102010507070707" pitchFamily="18" charset="2"/>
              <a:buChar char=""/>
            </a:pPr>
            <a:endParaRPr lang="en-US" sz="1800" dirty="0">
              <a:solidFill>
                <a:schemeClr val="tx1"/>
              </a:solidFill>
            </a:endParaRPr>
          </a:p>
        </p:txBody>
      </p:sp>
      <p:pic>
        <p:nvPicPr>
          <p:cNvPr id="1025" name="Picture 84" descr="انكماش بحيرة تشاد فى أفريقيا عبر السنين ">
            <a:extLst>
              <a:ext uri="{FF2B5EF4-FFF2-40B4-BE49-F238E27FC236}">
                <a16:creationId xmlns:a16="http://schemas.microsoft.com/office/drawing/2014/main" id="{F5A63FDA-F3E1-BB4D-BCC8-78072CF8BF0F}"/>
              </a:ext>
            </a:extLst>
          </p:cNvPr>
          <p:cNvPicPr>
            <a:picLocks noGrp="1" noChangeAspect="1" noChangeArrowheads="1"/>
          </p:cNvPicPr>
          <p:nvPr>
            <p:ph type="pic" idx="1"/>
          </p:nvPr>
        </p:nvPicPr>
        <p:blipFill rotWithShape="1">
          <a:blip r:embed="rId2" r:link="rId3">
            <a:extLst>
              <a:ext uri="{28A0092B-C50C-407E-A947-70E740481C1C}">
                <a14:useLocalDpi xmlns:a14="http://schemas.microsoft.com/office/drawing/2010/main" val="0"/>
              </a:ext>
            </a:extLst>
          </a:blip>
          <a:srcRect t="8133" r="3" b="3"/>
          <a:stretch>
            <a:fillRect/>
          </a:stretch>
        </p:blipFill>
        <p:spPr bwMode="auto">
          <a:xfrm>
            <a:off x="7084660" y="1143000"/>
            <a:ext cx="4754880"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552757AA-E99D-44ED-A804-DA2F1791A1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9C2FEDF6-F60C-4313-BC66-51AF20AB3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839540" y="1143000"/>
            <a:ext cx="352460" cy="4572000"/>
          </a:xfrm>
          <a:prstGeom prst="rect">
            <a:avLst/>
          </a:prstGeom>
          <a:solidFill>
            <a:srgbClr val="C94778">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82" name="Straight Connector 81">
            <a:extLst>
              <a:ext uri="{FF2B5EF4-FFF2-40B4-BE49-F238E27FC236}">
                <a16:creationId xmlns:a16="http://schemas.microsoft.com/office/drawing/2014/main" id="{FE74BA33-262A-49BB-92B7-8C02967D7B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94778"/>
            </a:solidFill>
            <a:prstDash val="dash"/>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A4C33BAB-FA71-1E44-B604-C2DBF1652E6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Footer Placeholder 8">
            <a:extLst>
              <a:ext uri="{FF2B5EF4-FFF2-40B4-BE49-F238E27FC236}">
                <a16:creationId xmlns:a16="http://schemas.microsoft.com/office/drawing/2014/main" id="{62C96B82-2A98-0F47-914E-7472C4B44BEF}"/>
              </a:ext>
            </a:extLst>
          </p:cNvPr>
          <p:cNvSpPr>
            <a:spLocks noGrp="1"/>
          </p:cNvSpPr>
          <p:nvPr>
            <p:ph type="ftr" sz="quarter" idx="11"/>
          </p:nvPr>
        </p:nvSpPr>
        <p:spPr/>
        <p:txBody>
          <a:bodyPr/>
          <a:lstStyle/>
          <a:p>
            <a:r>
              <a:rPr lang="en-US"/>
              <a:t>ALanoud Alfagham,2020</a:t>
            </a:r>
          </a:p>
        </p:txBody>
      </p:sp>
    </p:spTree>
    <p:extLst>
      <p:ext uri="{BB962C8B-B14F-4D97-AF65-F5344CB8AC3E}">
        <p14:creationId xmlns:p14="http://schemas.microsoft.com/office/powerpoint/2010/main" val="2866971870"/>
      </p:ext>
    </p:extLst>
  </p:cSld>
  <p:clrMapOvr>
    <a:masterClrMapping/>
  </p:clrMapOvr>
</p:sld>
</file>

<file path=ppt/theme/theme1.xml><?xml version="1.0" encoding="utf-8"?>
<a:theme xmlns:a="http://schemas.openxmlformats.org/drawingml/2006/main" name="OffsetVTI">
  <a:themeElements>
    <a:clrScheme name="AnalogousFromDarkSeedLeftStep">
      <a:dk1>
        <a:srgbClr val="000000"/>
      </a:dk1>
      <a:lt1>
        <a:srgbClr val="FFFFFF"/>
      </a:lt1>
      <a:dk2>
        <a:srgbClr val="301B2C"/>
      </a:dk2>
      <a:lt2>
        <a:srgbClr val="F0F3F2"/>
      </a:lt2>
      <a:accent1>
        <a:srgbClr val="C94778"/>
      </a:accent1>
      <a:accent2>
        <a:srgbClr val="B7359D"/>
      </a:accent2>
      <a:accent3>
        <a:srgbClr val="AD47C9"/>
      </a:accent3>
      <a:accent4>
        <a:srgbClr val="6535B7"/>
      </a:accent4>
      <a:accent5>
        <a:srgbClr val="474DC9"/>
      </a:accent5>
      <a:accent6>
        <a:srgbClr val="3571B7"/>
      </a:accent6>
      <a:hlink>
        <a:srgbClr val="6A5EC9"/>
      </a:hlink>
      <a:folHlink>
        <a:srgbClr val="7F7F7F"/>
      </a:folHlink>
    </a:clrScheme>
    <a:fontScheme name="Dante">
      <a:majorFont>
        <a:latin typeface="Univers Ligh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913</Words>
  <Application>Microsoft Macintosh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Dante (Headings)2</vt:lpstr>
      <vt:lpstr>Helvetica Neue Medium</vt:lpstr>
      <vt:lpstr>Times New Roman</vt:lpstr>
      <vt:lpstr>Univers</vt:lpstr>
      <vt:lpstr>Univers Light</vt:lpstr>
      <vt:lpstr>Wingdings 2</vt:lpstr>
      <vt:lpstr>OffsetVTI</vt:lpstr>
      <vt:lpstr>استخدام الاستشعار عن بعد في إدارة الموارد الطبيعية Remote sensing</vt:lpstr>
      <vt:lpstr>استخدم الاستشعار عن بعد في إدارة الموارد الطبيعية</vt:lpstr>
      <vt:lpstr>الاستشعار عن بعد و تدهور التربة</vt:lpstr>
      <vt:lpstr>PowerPoint Presentation</vt:lpstr>
      <vt:lpstr>PowerPoint Presentation</vt:lpstr>
      <vt:lpstr>الاستشعار عن بعد والتصحر</vt:lpstr>
      <vt:lpstr>PowerPoint Presentation</vt:lpstr>
      <vt:lpstr>والمؤشرات الثلاث الرئيسية المستخدمة فى تقدير التصحر من الاستشعار عن بعد</vt:lpstr>
      <vt:lpstr>PowerPoint Presentation</vt:lpstr>
      <vt:lpstr>الاستشعار عن بعد وإدارة المياه</vt:lpstr>
      <vt:lpstr>الاستشعار عن بعد والإدارة المستدامة للغابات</vt:lpstr>
      <vt:lpstr>PowerPoint Presentation</vt:lpstr>
      <vt:lpstr>PowerPoint Presentation</vt:lpstr>
      <vt:lpstr>الاستشعار عن بعد وإدارة النفايات</vt:lpstr>
      <vt:lpstr>PowerPoint Presentation</vt:lpstr>
      <vt:lpstr>منجم العصر الألفى (ميللينيوم) المفتوح فى ألبرتا بكندا  المصدر: NASA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استخدام الاستشعار عن بعد في إدارة الموارد الطبيعية Remote sensing</dc:title>
  <dc:creator>Alanoud Talal Alfaghom</dc:creator>
  <cp:lastModifiedBy>Alanoud Talal Alfaghom</cp:lastModifiedBy>
  <cp:revision>2</cp:revision>
  <dcterms:created xsi:type="dcterms:W3CDTF">2020-11-11T08:45:43Z</dcterms:created>
  <dcterms:modified xsi:type="dcterms:W3CDTF">2020-11-11T08:51:40Z</dcterms:modified>
</cp:coreProperties>
</file>