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22"/>
  </p:notesMasterIdLst>
  <p:sldIdLst>
    <p:sldId id="284" r:id="rId2"/>
    <p:sldId id="260" r:id="rId3"/>
    <p:sldId id="283" r:id="rId4"/>
    <p:sldId id="314" r:id="rId5"/>
    <p:sldId id="316" r:id="rId6"/>
    <p:sldId id="317" r:id="rId7"/>
    <p:sldId id="318" r:id="rId8"/>
    <p:sldId id="315" r:id="rId9"/>
    <p:sldId id="320" r:id="rId10"/>
    <p:sldId id="321" r:id="rId11"/>
    <p:sldId id="322" r:id="rId12"/>
    <p:sldId id="319" r:id="rId13"/>
    <p:sldId id="324" r:id="rId14"/>
    <p:sldId id="286" r:id="rId15"/>
    <p:sldId id="288" r:id="rId16"/>
    <p:sldId id="285" r:id="rId17"/>
    <p:sldId id="312" r:id="rId18"/>
    <p:sldId id="313" r:id="rId19"/>
    <p:sldId id="325" r:id="rId20"/>
    <p:sldId id="326" r:id="rId21"/>
  </p:sldIdLst>
  <p:sldSz cx="9144000" cy="6858000" type="screen4x3"/>
  <p:notesSz cx="6858000" cy="9144000"/>
  <p:custDataLst>
    <p:tags r:id="rId2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93" autoAdjust="0"/>
  </p:normalViewPr>
  <p:slideViewPr>
    <p:cSldViewPr>
      <p:cViewPr varScale="1">
        <p:scale>
          <a:sx n="80" d="100"/>
          <a:sy n="80" d="100"/>
        </p:scale>
        <p:origin x="-1445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192956-203B-47E5-9889-44F387AC1BA8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82916-9884-4D68-9D27-5C8A370DB7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2090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B1A2EC3-DE63-414F-937E-3762F8838D0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A02F469-276C-4C54-BE8F-42BCF1E6B9C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69138" y="228600"/>
            <a:ext cx="1878012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35100" y="228600"/>
            <a:ext cx="5481638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D7FD87F-0B02-460F-B596-48CCF342B03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83BE977-80A6-4A27-9D13-644FDC77ABD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241D779-77EF-4F55-97B2-7E15F39225E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100" y="1447800"/>
            <a:ext cx="3673475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60975" y="1447800"/>
            <a:ext cx="3673475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DC8DFD5-B529-4049-9DE3-B4E1D384DEE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E48D649-B70B-42F1-942E-53093154B18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4753BB6-FD85-4AE2-8997-41F404973EF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BEC5DF-4F28-457A-851B-2881C0069A3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204B13B-0902-4D03-84C6-091EA29A662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93FA80C-3F6A-41C0-85F1-3C5CE2835C5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>
              <a:defRPr/>
            </a:pPr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rtl="1"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rtl="1"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47800" y="228600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450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" name="Date Placeholder 6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rtl="1"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1" name="Footer Placeholder 1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rtl="1"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rtl="1"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8339E214-5169-479E-A900-E9DEE425A4C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8454" name="Picture 22" descr="ksuLogo"/>
          <p:cNvPicPr>
            <a:picLocks noChangeAspect="1" noChangeArrowheads="1"/>
          </p:cNvPicPr>
          <p:nvPr userDrawn="1"/>
        </p:nvPicPr>
        <p:blipFill>
          <a:blip r:embed="rId14" cstate="print"/>
          <a:srcRect l="7663" t="2370" r="7663" b="5017"/>
          <a:stretch>
            <a:fillRect/>
          </a:stretch>
        </p:blipFill>
        <p:spPr bwMode="auto">
          <a:xfrm>
            <a:off x="0" y="76200"/>
            <a:ext cx="974725" cy="1066800"/>
          </a:xfrm>
          <a:prstGeom prst="rect">
            <a:avLst/>
          </a:prstGeom>
          <a:noFill/>
        </p:spPr>
      </p:pic>
      <p:sp>
        <p:nvSpPr>
          <p:cNvPr id="18455" name="Text Box 23"/>
          <p:cNvSpPr txBox="1">
            <a:spLocks noChangeArrowheads="1"/>
          </p:cNvSpPr>
          <p:nvPr userDrawn="1"/>
        </p:nvSpPr>
        <p:spPr bwMode="auto">
          <a:xfrm>
            <a:off x="6934200" y="381000"/>
            <a:ext cx="2209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Industrial Engineering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Majalla UI"/>
          <a:cs typeface="Majalla UI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Majalla UI"/>
          <a:cs typeface="Majalla UI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Majalla UI"/>
          <a:cs typeface="Majalla UI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Majalla UI"/>
          <a:cs typeface="Majalla UI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Majalla UI"/>
          <a:cs typeface="Majalla UI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Majalla UI"/>
          <a:cs typeface="Majalla UI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Majalla UI"/>
          <a:cs typeface="Majalla UI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Majalla UI"/>
          <a:cs typeface="Majalla UI"/>
        </a:defRPr>
      </a:lvl9pPr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17541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2113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26685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1257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1.png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ctrTitle"/>
          </p:nvPr>
        </p:nvSpPr>
        <p:spPr bwMode="auto">
          <a:xfrm>
            <a:off x="1143000" y="2130425"/>
            <a:ext cx="7772400" cy="1470025"/>
          </a:xfrm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/>
              <a:t>Design of Experiments</a:t>
            </a:r>
            <a:br>
              <a:rPr lang="en-US" dirty="0"/>
            </a:br>
            <a:r>
              <a:rPr lang="en-US" dirty="0"/>
              <a:t>		</a:t>
            </a:r>
            <a:r>
              <a:rPr lang="en-US" sz="3200" dirty="0"/>
              <a:t>(Lecture </a:t>
            </a:r>
            <a:r>
              <a:rPr lang="en-US" sz="3200" dirty="0" smtClean="0"/>
              <a:t>V)</a:t>
            </a:r>
            <a:endParaRPr lang="en-US" sz="3200" dirty="0"/>
          </a:p>
        </p:txBody>
      </p:sp>
      <p:sp>
        <p:nvSpPr>
          <p:cNvPr id="5123" name="Rectangle 3"/>
          <p:cNvSpPr>
            <a:spLocks noGrp="1"/>
          </p:cNvSpPr>
          <p:nvPr>
            <p:ph type="subTitle" idx="1"/>
          </p:nvPr>
        </p:nvSpPr>
        <p:spPr>
          <a:xfrm>
            <a:off x="1600200" y="3886200"/>
            <a:ext cx="6400800" cy="1752600"/>
          </a:xfrm>
        </p:spPr>
        <p:txBody>
          <a:bodyPr/>
          <a:lstStyle/>
          <a:p>
            <a:pPr marL="82550"/>
            <a:r>
              <a:rPr lang="en-US"/>
              <a:t>Dr. Adham Ragab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Calculating CI When </a:t>
            </a:r>
            <a:r>
              <a:rPr lang="el-GR" sz="4400" b="1" i="1" dirty="0" smtClean="0">
                <a:latin typeface="Arial"/>
                <a:cs typeface="Arial"/>
              </a:rPr>
              <a:t>σ</a:t>
            </a:r>
            <a:r>
              <a:rPr lang="en-US" sz="4400" b="1" i="1" baseline="30000" dirty="0" smtClean="0">
                <a:latin typeface="Arial"/>
                <a:cs typeface="Arial"/>
              </a:rPr>
              <a:t>2</a:t>
            </a:r>
            <a:r>
              <a:rPr lang="en-US" sz="4400" b="1" i="1" dirty="0" smtClean="0">
                <a:latin typeface="Arial"/>
                <a:cs typeface="Arial"/>
              </a:rPr>
              <a:t> </a:t>
            </a:r>
            <a:r>
              <a:rPr lang="en-US" sz="4400" dirty="0" smtClean="0">
                <a:latin typeface="Arial"/>
                <a:cs typeface="Arial"/>
              </a:rPr>
              <a:t>is Unknown, cont.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76400" y="1600200"/>
            <a:ext cx="685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Comparing two means assuming equal variances</a:t>
            </a:r>
            <a:endParaRPr lang="en-US" sz="2800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29929" y="2514600"/>
            <a:ext cx="6860822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34929" y="3733800"/>
            <a:ext cx="6209071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 cstate="print"/>
          <a:srcRect l="33889" t="73256" r="38889" b="13721"/>
          <a:stretch>
            <a:fillRect/>
          </a:stretch>
        </p:blipFill>
        <p:spPr bwMode="auto">
          <a:xfrm>
            <a:off x="1600200" y="5105400"/>
            <a:ext cx="533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Calculating CI When </a:t>
            </a:r>
            <a:r>
              <a:rPr lang="el-GR" sz="4400" b="1" i="1" dirty="0" smtClean="0">
                <a:latin typeface="Arial"/>
                <a:cs typeface="Arial"/>
              </a:rPr>
              <a:t>σ</a:t>
            </a:r>
            <a:r>
              <a:rPr lang="en-US" sz="4400" b="1" i="1" baseline="30000" dirty="0" smtClean="0">
                <a:latin typeface="Arial"/>
                <a:cs typeface="Arial"/>
              </a:rPr>
              <a:t>2</a:t>
            </a:r>
            <a:r>
              <a:rPr lang="en-US" sz="4400" b="1" i="1" dirty="0" smtClean="0">
                <a:latin typeface="Arial"/>
                <a:cs typeface="Arial"/>
              </a:rPr>
              <a:t> </a:t>
            </a:r>
            <a:r>
              <a:rPr lang="en-US" sz="4400" dirty="0" smtClean="0">
                <a:latin typeface="Arial"/>
                <a:cs typeface="Arial"/>
              </a:rPr>
              <a:t>is Unknown, cont.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76400" y="1600200"/>
            <a:ext cx="685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Comparing two means assuming non equal variances</a:t>
            </a:r>
            <a:endParaRPr lang="en-US" sz="2800" b="1" dirty="0"/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762000" y="2819400"/>
          <a:ext cx="8352692" cy="1143000"/>
        </p:xfrm>
        <a:graphic>
          <a:graphicData uri="http://schemas.openxmlformats.org/presentationml/2006/ole">
            <p:oleObj spid="_x0000_s58371" name="معادلة" r:id="rId4" imgW="3619500" imgH="495300" progId="">
              <p:embed/>
            </p:oleObj>
          </a:graphicData>
        </a:graphic>
      </p:graphicFrame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 cstate="print"/>
          <a:srcRect t="42579"/>
          <a:stretch>
            <a:fillRect/>
          </a:stretch>
        </p:blipFill>
        <p:spPr bwMode="auto">
          <a:xfrm>
            <a:off x="2590800" y="4773454"/>
            <a:ext cx="3787009" cy="2084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2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random sample of 7 students in IE 333 class had GPAs: 3.78, 4.25, 4.69, 3.52, 3.22, 4.16 and 3.77. </a:t>
            </a:r>
          </a:p>
          <a:p>
            <a:r>
              <a:rPr lang="en-US" dirty="0" smtClean="0"/>
              <a:t>Estimate the mean GPA of IE 333 classes with 95% confidence.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GPAs of another sample of 9 students in IE 352 were: 4.88, 4.63, 3.21, 2.89, 3.89, 3.55, 4.66, 4.09 and 3.43.</a:t>
            </a:r>
          </a:p>
          <a:p>
            <a:r>
              <a:rPr lang="en-US" dirty="0" smtClean="0"/>
              <a:t>Estimate the difference in mean GPA between IE 333 and IE 352 students with 95% confidence. </a:t>
            </a:r>
          </a:p>
          <a:p>
            <a:pPr lvl="1"/>
            <a:r>
              <a:rPr lang="en-US" dirty="0" smtClean="0"/>
              <a:t>a. assuming equal variances.</a:t>
            </a:r>
          </a:p>
          <a:p>
            <a:pPr lvl="1"/>
            <a:r>
              <a:rPr lang="en-US" dirty="0" smtClean="0"/>
              <a:t>b. assuming non equal variances.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hypothesis?</a:t>
            </a:r>
            <a:endParaRPr lang="en-US" dirty="0"/>
          </a:p>
        </p:txBody>
      </p:sp>
      <p:pic>
        <p:nvPicPr>
          <p:cNvPr id="18434" name="Picture 2" descr="http://moisiadis.com/creation_science/Scientific%20Method%20edit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1438275"/>
            <a:ext cx="4476750" cy="5419725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DOX 6E Montgomery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2C381-0CD9-41D1-9CAA-B48D2CD3500E}" type="slidenum">
              <a:rPr lang="en-US"/>
              <a:pPr/>
              <a:t>15</a:t>
            </a:fld>
            <a:endParaRPr lang="en-US"/>
          </a:p>
        </p:txBody>
      </p:sp>
      <p:sp>
        <p:nvSpPr>
          <p:cNvPr id="18434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/>
              <a:t>The Hypothesis Testing Framework</a:t>
            </a:r>
          </a:p>
        </p:txBody>
      </p:sp>
      <p:sp>
        <p:nvSpPr>
          <p:cNvPr id="1843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Statistical hypothesis testing</a:t>
            </a:r>
            <a:r>
              <a:rPr lang="en-US" dirty="0"/>
              <a:t> is a useful framework for many experimental situations</a:t>
            </a:r>
          </a:p>
          <a:p>
            <a:r>
              <a:rPr lang="en-US" dirty="0"/>
              <a:t>Origins of the methodology date from the early </a:t>
            </a:r>
            <a:r>
              <a:rPr lang="en-US" dirty="0" smtClean="0"/>
              <a:t>1900s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test of hypothesis?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66800" y="1295400"/>
            <a:ext cx="8077200" cy="495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Hypothesis:</a:t>
            </a:r>
            <a:r>
              <a:rPr lang="en-US" dirty="0" smtClean="0"/>
              <a:t> It is a claim that we want to test.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Null hypothesis: </a:t>
            </a:r>
            <a:r>
              <a:rPr lang="en-US" dirty="0" smtClean="0"/>
              <a:t>H</a:t>
            </a:r>
            <a:r>
              <a:rPr lang="en-US" baseline="-25000" dirty="0" smtClean="0"/>
              <a:t>o</a:t>
            </a:r>
            <a:r>
              <a:rPr lang="en-US" dirty="0" smtClean="0"/>
              <a:t>, current accepted value for a parameter.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Alternative hypothesis:</a:t>
            </a:r>
            <a:r>
              <a:rPr lang="en-US" dirty="0" smtClean="0"/>
              <a:t> H</a:t>
            </a:r>
            <a:r>
              <a:rPr lang="en-US" baseline="-25000" dirty="0" smtClean="0"/>
              <a:t>a</a:t>
            </a:r>
            <a:r>
              <a:rPr lang="en-US" dirty="0" smtClean="0"/>
              <a:t>, the research hypothesis. Involves the claim to be tested.</a:t>
            </a:r>
          </a:p>
          <a:p>
            <a:r>
              <a:rPr lang="en-US" dirty="0" smtClean="0"/>
              <a:t>H</a:t>
            </a:r>
            <a:r>
              <a:rPr lang="en-US" baseline="-25000" dirty="0" smtClean="0"/>
              <a:t>o</a:t>
            </a:r>
            <a:r>
              <a:rPr lang="en-US" dirty="0" smtClean="0"/>
              <a:t> and H</a:t>
            </a:r>
            <a:r>
              <a:rPr lang="en-US" baseline="-25000" dirty="0" smtClean="0"/>
              <a:t>a</a:t>
            </a:r>
            <a:r>
              <a:rPr lang="en-US" dirty="0" smtClean="0"/>
              <a:t> are mathematical opposites.</a:t>
            </a:r>
          </a:p>
          <a:p>
            <a:endParaRPr lang="en-US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test of hypothesis?,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Example: </a:t>
            </a:r>
            <a:r>
              <a:rPr lang="en-US" dirty="0" smtClean="0"/>
              <a:t>A manufacturer claims that the thickness of the gum it produces is 1mm. A quality control engineer thinks it is not. Write both the hypothesizes.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Answer: H</a:t>
            </a:r>
            <a:r>
              <a:rPr lang="en-US" baseline="-25000" dirty="0" smtClean="0">
                <a:solidFill>
                  <a:srgbClr val="0070C0"/>
                </a:solidFill>
              </a:rPr>
              <a:t>o</a:t>
            </a:r>
            <a:r>
              <a:rPr lang="en-US" dirty="0" smtClean="0">
                <a:solidFill>
                  <a:srgbClr val="0070C0"/>
                </a:solidFill>
              </a:rPr>
              <a:t>: µ=1mm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			H</a:t>
            </a:r>
            <a:r>
              <a:rPr lang="en-US" baseline="-25000" dirty="0" smtClean="0">
                <a:solidFill>
                  <a:srgbClr val="0070C0"/>
                </a:solidFill>
              </a:rPr>
              <a:t>a</a:t>
            </a:r>
            <a:r>
              <a:rPr lang="en-US" dirty="0" smtClean="0">
                <a:solidFill>
                  <a:srgbClr val="0070C0"/>
                </a:solidFill>
              </a:rPr>
              <a:t>: µ≠1mm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FF0000"/>
                </a:solidFill>
              </a:rPr>
              <a:t>Possible</a:t>
            </a:r>
            <a:r>
              <a:rPr lang="en-US" dirty="0" smtClean="0"/>
              <a:t> outcomes of this test: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We reject the Null hypothesis.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Fail to reject the Null hypothesis.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test of hypothesis?,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Test statistic:</a:t>
            </a:r>
            <a:r>
              <a:rPr lang="en-US" dirty="0" smtClean="0"/>
              <a:t> calculated from sample data and used to decide about the Null hypothesis.</a:t>
            </a:r>
          </a:p>
        </p:txBody>
      </p:sp>
      <p:pic>
        <p:nvPicPr>
          <p:cNvPr id="4" name="Picture 6" descr="fig7"/>
          <p:cNvPicPr>
            <a:picLocks noChangeAspect="1" noChangeArrowheads="1"/>
          </p:cNvPicPr>
          <p:nvPr/>
        </p:nvPicPr>
        <p:blipFill>
          <a:blip r:embed="rId3" cstate="print"/>
          <a:srcRect t="1375" b="11795"/>
          <a:stretch>
            <a:fillRect/>
          </a:stretch>
        </p:blipFill>
        <p:spPr bwMode="auto">
          <a:xfrm>
            <a:off x="1524000" y="3200400"/>
            <a:ext cx="7046624" cy="2846677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kinds of errors may be committed when testing hypotheses. </a:t>
            </a:r>
          </a:p>
          <a:p>
            <a:r>
              <a:rPr lang="en-US" dirty="0" smtClean="0"/>
              <a:t>If the null hypothesis is rejected when it is true, a “type I error” has occurred. </a:t>
            </a:r>
          </a:p>
          <a:p>
            <a:r>
              <a:rPr lang="en-US" dirty="0" smtClean="0"/>
              <a:t>If the null hypothesis is </a:t>
            </a:r>
            <a:r>
              <a:rPr lang="en-US" i="1" dirty="0" smtClean="0"/>
              <a:t>not </a:t>
            </a:r>
            <a:r>
              <a:rPr lang="en-US" dirty="0" smtClean="0"/>
              <a:t>rejected when it is false, a “type I1 error” has been made. The probabilities of these two errors are given special symbols: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/>
              <a:t>Outline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Confidence Interval (CI)</a:t>
            </a:r>
          </a:p>
          <a:p>
            <a:pPr lvl="1"/>
            <a:r>
              <a:rPr lang="en-US" dirty="0" smtClean="0"/>
              <a:t>Assuming known variance</a:t>
            </a:r>
          </a:p>
          <a:p>
            <a:pPr lvl="1"/>
            <a:r>
              <a:rPr lang="en-US" dirty="0" smtClean="0"/>
              <a:t>Assuming unknown variance</a:t>
            </a:r>
          </a:p>
          <a:p>
            <a:r>
              <a:rPr lang="en-US" dirty="0" smtClean="0"/>
              <a:t>Test of Hypothesis</a:t>
            </a:r>
          </a:p>
          <a:p>
            <a:r>
              <a:rPr lang="en-US" dirty="0" smtClean="0"/>
              <a:t>Types of Errors</a:t>
            </a:r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i="1" dirty="0" smtClean="0">
                <a:latin typeface="Arial"/>
                <a:cs typeface="Arial"/>
              </a:rPr>
              <a:t>α</a:t>
            </a:r>
            <a:r>
              <a:rPr lang="en-US" i="1" dirty="0" smtClean="0"/>
              <a:t> = P(type I error) = P(reject Ho I Ho is true)</a:t>
            </a:r>
          </a:p>
          <a:p>
            <a:r>
              <a:rPr lang="el-GR" i="1" dirty="0" smtClean="0">
                <a:latin typeface="Times New Roman"/>
                <a:cs typeface="Times New Roman"/>
              </a:rPr>
              <a:t>β</a:t>
            </a:r>
            <a:r>
              <a:rPr lang="en-US" i="1" dirty="0" smtClean="0"/>
              <a:t> = P(type I1 error) = P(fai1 to reject Ho I Ho is false)</a:t>
            </a:r>
          </a:p>
          <a:p>
            <a:r>
              <a:rPr lang="en-US" dirty="0" smtClean="0"/>
              <a:t>Sometimes it is more convenient to work with the </a:t>
            </a:r>
            <a:r>
              <a:rPr lang="en-US" b="1" dirty="0" smtClean="0"/>
              <a:t>power </a:t>
            </a:r>
            <a:r>
              <a:rPr lang="en-US" dirty="0" smtClean="0"/>
              <a:t>of the test, where</a:t>
            </a:r>
            <a:endParaRPr lang="en-US" i="1" dirty="0" smtClean="0"/>
          </a:p>
          <a:p>
            <a:r>
              <a:rPr lang="en-US" dirty="0" smtClean="0"/>
              <a:t>Power = 1 - </a:t>
            </a:r>
            <a:r>
              <a:rPr lang="el-GR" i="1" dirty="0" smtClean="0">
                <a:latin typeface="Times New Roman"/>
                <a:cs typeface="Times New Roman"/>
              </a:rPr>
              <a:t>β</a:t>
            </a:r>
            <a:r>
              <a:rPr lang="en-US" i="1" dirty="0" smtClean="0"/>
              <a:t> = P(reject Ho 1 Ho is false)</a:t>
            </a:r>
          </a:p>
          <a:p>
            <a:r>
              <a:rPr lang="el-GR" i="1" dirty="0" smtClean="0">
                <a:latin typeface="Arial"/>
                <a:cs typeface="Arial"/>
              </a:rPr>
              <a:t>α </a:t>
            </a:r>
            <a:r>
              <a:rPr lang="en-US" i="1" dirty="0" smtClean="0">
                <a:latin typeface="Arial"/>
                <a:cs typeface="Arial"/>
              </a:rPr>
              <a:t>= 1- confidence level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/>
            <a:r>
              <a:rPr lang="en-US" smtClean="0">
                <a:effectLst/>
                <a:cs typeface="Majalla UI"/>
              </a:rPr>
              <a:t>Objectives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cs typeface="Majalla UI"/>
              </a:rPr>
              <a:t>By the end of this lecture the student should be able to:</a:t>
            </a:r>
          </a:p>
          <a:p>
            <a:pPr marL="611187" lvl="2" indent="-282575">
              <a:spcBef>
                <a:spcPts val="600"/>
              </a:spcBef>
              <a:buSzPct val="80000"/>
              <a:buFont typeface="Wingdings 2" pitchFamily="18" charset="2"/>
              <a:buChar char=""/>
            </a:pPr>
            <a:r>
              <a:rPr lang="en-US" dirty="0" smtClean="0"/>
              <a:t>Define the confidence level and confidence interval</a:t>
            </a:r>
          </a:p>
          <a:p>
            <a:pPr marL="611187" lvl="2" indent="-282575">
              <a:spcBef>
                <a:spcPts val="600"/>
              </a:spcBef>
              <a:buSzPct val="80000"/>
              <a:buFont typeface="Wingdings 2" pitchFamily="18" charset="2"/>
              <a:buChar char=""/>
            </a:pPr>
            <a:r>
              <a:rPr lang="en-US" dirty="0" smtClean="0"/>
              <a:t>Calculate the confidence interval.</a:t>
            </a:r>
          </a:p>
          <a:p>
            <a:pPr marL="611187" lvl="2" indent="-282575">
              <a:spcBef>
                <a:spcPts val="600"/>
              </a:spcBef>
              <a:buSzPct val="80000"/>
              <a:buFont typeface="Wingdings 2" pitchFamily="18" charset="2"/>
              <a:buChar char=""/>
            </a:pPr>
            <a:r>
              <a:rPr lang="en-US" dirty="0" smtClean="0"/>
              <a:t>Understand the basics of tests of hypothesis.</a:t>
            </a:r>
          </a:p>
          <a:p>
            <a:pPr marL="611187" lvl="2" indent="-282575">
              <a:spcBef>
                <a:spcPts val="600"/>
              </a:spcBef>
              <a:buSzPct val="80000"/>
              <a:buFont typeface="Wingdings 2" pitchFamily="18" charset="2"/>
              <a:buChar char=""/>
            </a:pPr>
            <a:r>
              <a:rPr lang="en-US" dirty="0" smtClean="0"/>
              <a:t>Recognize type I and type II errors.</a:t>
            </a:r>
          </a:p>
          <a:p>
            <a:pPr marL="611187" lvl="2" indent="-282575">
              <a:spcBef>
                <a:spcPts val="600"/>
              </a:spcBef>
              <a:buSzPct val="80000"/>
              <a:buFont typeface="Wingdings 2" pitchFamily="18" charset="2"/>
              <a:buChar char=""/>
            </a:pPr>
            <a:endParaRPr lang="en-US" dirty="0" smtClean="0"/>
          </a:p>
          <a:p>
            <a:pPr marL="611187" lvl="2" indent="-282575">
              <a:spcBef>
                <a:spcPts val="600"/>
              </a:spcBef>
              <a:buSzPct val="80000"/>
              <a:buFont typeface="Wingdings 2" pitchFamily="18" charset="2"/>
              <a:buChar char=""/>
            </a:pPr>
            <a:endParaRPr lang="en-US" dirty="0" smtClean="0"/>
          </a:p>
          <a:p>
            <a:pPr marL="611187" lvl="2" indent="-282575">
              <a:spcBef>
                <a:spcPts val="600"/>
              </a:spcBef>
              <a:buSzPct val="80000"/>
              <a:buFont typeface="Wingdings 2" pitchFamily="18" charset="2"/>
              <a:buChar char=""/>
            </a:pPr>
            <a:endParaRPr lang="en-US" dirty="0" smtClean="0"/>
          </a:p>
          <a:p>
            <a:endParaRPr lang="en-US" dirty="0" smtClean="0">
              <a:cs typeface="Majalla UI"/>
            </a:endParaRPr>
          </a:p>
          <a:p>
            <a:pPr lvl="1"/>
            <a:endParaRPr lang="en-US" dirty="0" smtClean="0">
              <a:cs typeface="Majalla UI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Confidence Interval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confidence interval (CI): </a:t>
            </a:r>
            <a:r>
              <a:rPr lang="en-US" dirty="0" smtClean="0"/>
              <a:t>is a type of </a:t>
            </a:r>
            <a:r>
              <a:rPr lang="en-US" b="1" dirty="0" smtClean="0"/>
              <a:t>interval</a:t>
            </a:r>
            <a:r>
              <a:rPr lang="en-US" dirty="0" smtClean="0"/>
              <a:t> estimate of a population parameter.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Confidence level: </a:t>
            </a:r>
            <a:r>
              <a:rPr lang="en-US" dirty="0" smtClean="0"/>
              <a:t>the percentage of all possible samples that can be expected to include the true population parameter.</a:t>
            </a:r>
          </a:p>
          <a:p>
            <a:r>
              <a:rPr lang="el-GR" dirty="0" smtClean="0">
                <a:solidFill>
                  <a:srgbClr val="FF0000"/>
                </a:solidFill>
              </a:rPr>
              <a:t>α</a:t>
            </a:r>
            <a:r>
              <a:rPr lang="en-US" dirty="0" smtClean="0">
                <a:solidFill>
                  <a:srgbClr val="FF0000"/>
                </a:solidFill>
              </a:rPr>
              <a:t> = </a:t>
            </a:r>
            <a:r>
              <a:rPr lang="en-US" dirty="0" smtClean="0"/>
              <a:t>(1-confidence level) the marginal accepted error in estimating a population parameter.</a:t>
            </a:r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457200"/>
            <a:ext cx="749935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Calculating CI When </a:t>
            </a:r>
            <a:r>
              <a:rPr lang="el-GR" sz="4400" b="1" i="1" dirty="0" smtClean="0">
                <a:latin typeface="Arial"/>
                <a:cs typeface="Arial"/>
              </a:rPr>
              <a:t>σ</a:t>
            </a:r>
            <a:r>
              <a:rPr lang="en-US" sz="4400" b="1" i="1" baseline="30000" dirty="0" smtClean="0">
                <a:latin typeface="Arial"/>
                <a:cs typeface="Arial"/>
              </a:rPr>
              <a:t>2</a:t>
            </a:r>
            <a:r>
              <a:rPr lang="en-US" sz="4400" b="1" i="1" dirty="0" smtClean="0">
                <a:latin typeface="Arial"/>
                <a:cs typeface="Arial"/>
              </a:rPr>
              <a:t> </a:t>
            </a:r>
            <a:r>
              <a:rPr lang="en-US" sz="4400" dirty="0" smtClean="0">
                <a:latin typeface="Arial"/>
                <a:cs typeface="Arial"/>
              </a:rPr>
              <a:t>is known</a:t>
            </a:r>
            <a:endParaRPr lang="en-US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4424" y="4800600"/>
            <a:ext cx="8489576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1143000" y="4038600"/>
            <a:ext cx="6248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Comparing two means</a:t>
            </a:r>
            <a:endParaRPr lang="en-US" sz="2800" dirty="0"/>
          </a:p>
        </p:txBody>
      </p:sp>
      <p:pic>
        <p:nvPicPr>
          <p:cNvPr id="798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28800" y="2819400"/>
            <a:ext cx="54006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7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1752600"/>
            <a:ext cx="721042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random sample of 225 1</a:t>
            </a:r>
            <a:r>
              <a:rPr lang="en-US" baseline="30000" dirty="0" smtClean="0"/>
              <a:t>st</a:t>
            </a:r>
            <a:r>
              <a:rPr lang="en-US" dirty="0" smtClean="0"/>
              <a:t> year statistics tutorials was selected from the past 5 years and the number of students absent from each one recorded. </a:t>
            </a:r>
          </a:p>
          <a:p>
            <a:r>
              <a:rPr lang="en-US" dirty="0" smtClean="0"/>
              <a:t>The results were: sample mean =11.6 and standard deviation = 4.1 absences. Estimate the mean number of absences per tutorial over the past 5 years with 90% confidence.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Referring to Example I, another sample of 170 students of 2</a:t>
            </a:r>
            <a:r>
              <a:rPr lang="en-US" baseline="30000" dirty="0" smtClean="0"/>
              <a:t>nd</a:t>
            </a:r>
            <a:r>
              <a:rPr lang="en-US" dirty="0" smtClean="0"/>
              <a:t> year statistics tutorial was tested for absences. </a:t>
            </a:r>
          </a:p>
          <a:p>
            <a:r>
              <a:rPr lang="en-US" dirty="0" smtClean="0"/>
              <a:t>The results were: sample mean =9.3 and standard deviation = 4.6 absences. Estimate the difference in mean number of absences per tutorial over the past 5 years between the 1</a:t>
            </a:r>
            <a:r>
              <a:rPr lang="en-US" baseline="30000" dirty="0" smtClean="0"/>
              <a:t>st</a:t>
            </a:r>
            <a:r>
              <a:rPr lang="en-US" dirty="0" smtClean="0"/>
              <a:t> and 2</a:t>
            </a:r>
            <a:r>
              <a:rPr lang="en-US" baseline="30000" dirty="0" smtClean="0"/>
              <a:t>nd</a:t>
            </a:r>
            <a:r>
              <a:rPr lang="en-US" dirty="0" smtClean="0"/>
              <a:t> year students with 90% confidence.</a:t>
            </a:r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le 3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Student’s t distribution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Note</a:t>
            </a:r>
            <a:r>
              <a:rPr lang="en-US" sz="2800" dirty="0"/>
              <a:t>:  t       Z  as  n  </a:t>
            </a:r>
            <a:r>
              <a:rPr lang="en-US" sz="2800" dirty="0" smtClean="0"/>
              <a:t>increases</a:t>
            </a:r>
            <a:endParaRPr lang="en-US" sz="2800" dirty="0"/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1905000" y="5029200"/>
            <a:ext cx="1025525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1905000" y="5029200"/>
            <a:ext cx="574675" cy="6651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Freeform 6"/>
          <p:cNvSpPr>
            <a:spLocks/>
          </p:cNvSpPr>
          <p:nvPr/>
        </p:nvSpPr>
        <p:spPr bwMode="auto">
          <a:xfrm>
            <a:off x="4511675" y="4699000"/>
            <a:ext cx="3014663" cy="1209675"/>
          </a:xfrm>
          <a:custGeom>
            <a:avLst/>
            <a:gdLst/>
            <a:ahLst/>
            <a:cxnLst>
              <a:cxn ang="0">
                <a:pos x="1898" y="761"/>
              </a:cxn>
              <a:cxn ang="0">
                <a:pos x="1700" y="753"/>
              </a:cxn>
              <a:cxn ang="0">
                <a:pos x="1599" y="744"/>
              </a:cxn>
              <a:cxn ang="0">
                <a:pos x="1500" y="732"/>
              </a:cxn>
              <a:cxn ang="0">
                <a:pos x="1400" y="713"/>
              </a:cxn>
              <a:cxn ang="0">
                <a:pos x="1299" y="690"/>
              </a:cxn>
              <a:cxn ang="0">
                <a:pos x="1200" y="659"/>
              </a:cxn>
              <a:cxn ang="0">
                <a:pos x="1000" y="571"/>
              </a:cxn>
              <a:cxn ang="0">
                <a:pos x="799" y="446"/>
              </a:cxn>
              <a:cxn ang="0">
                <a:pos x="599" y="298"/>
              </a:cxn>
              <a:cxn ang="0">
                <a:pos x="500" y="221"/>
              </a:cxn>
              <a:cxn ang="0">
                <a:pos x="401" y="151"/>
              </a:cxn>
              <a:cxn ang="0">
                <a:pos x="299" y="89"/>
              </a:cxn>
              <a:cxn ang="0">
                <a:pos x="200" y="41"/>
              </a:cxn>
              <a:cxn ang="0">
                <a:pos x="99" y="10"/>
              </a:cxn>
              <a:cxn ang="0">
                <a:pos x="0" y="0"/>
              </a:cxn>
            </a:cxnLst>
            <a:rect l="0" t="0" r="r" b="b"/>
            <a:pathLst>
              <a:path w="1899" h="762">
                <a:moveTo>
                  <a:pt x="1898" y="761"/>
                </a:moveTo>
                <a:lnTo>
                  <a:pt x="1700" y="753"/>
                </a:lnTo>
                <a:lnTo>
                  <a:pt x="1599" y="744"/>
                </a:lnTo>
                <a:lnTo>
                  <a:pt x="1500" y="732"/>
                </a:lnTo>
                <a:lnTo>
                  <a:pt x="1400" y="713"/>
                </a:lnTo>
                <a:lnTo>
                  <a:pt x="1299" y="690"/>
                </a:lnTo>
                <a:lnTo>
                  <a:pt x="1200" y="659"/>
                </a:lnTo>
                <a:lnTo>
                  <a:pt x="1000" y="571"/>
                </a:lnTo>
                <a:lnTo>
                  <a:pt x="799" y="446"/>
                </a:lnTo>
                <a:lnTo>
                  <a:pt x="599" y="298"/>
                </a:lnTo>
                <a:lnTo>
                  <a:pt x="500" y="221"/>
                </a:lnTo>
                <a:lnTo>
                  <a:pt x="401" y="151"/>
                </a:lnTo>
                <a:lnTo>
                  <a:pt x="299" y="89"/>
                </a:lnTo>
                <a:lnTo>
                  <a:pt x="200" y="41"/>
                </a:lnTo>
                <a:lnTo>
                  <a:pt x="99" y="10"/>
                </a:lnTo>
                <a:lnTo>
                  <a:pt x="0" y="0"/>
                </a:lnTo>
              </a:path>
            </a:pathLst>
          </a:custGeom>
          <a:noFill/>
          <a:ln w="50800" cap="rnd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1" name="Freeform 7"/>
          <p:cNvSpPr>
            <a:spLocks/>
          </p:cNvSpPr>
          <p:nvPr/>
        </p:nvSpPr>
        <p:spPr bwMode="auto">
          <a:xfrm>
            <a:off x="1497013" y="4699000"/>
            <a:ext cx="3016250" cy="1209675"/>
          </a:xfrm>
          <a:custGeom>
            <a:avLst/>
            <a:gdLst/>
            <a:ahLst/>
            <a:cxnLst>
              <a:cxn ang="0">
                <a:pos x="0" y="761"/>
              </a:cxn>
              <a:cxn ang="0">
                <a:pos x="201" y="753"/>
              </a:cxn>
              <a:cxn ang="0">
                <a:pos x="300" y="744"/>
              </a:cxn>
              <a:cxn ang="0">
                <a:pos x="399" y="732"/>
              </a:cxn>
              <a:cxn ang="0">
                <a:pos x="500" y="713"/>
              </a:cxn>
              <a:cxn ang="0">
                <a:pos x="599" y="690"/>
              </a:cxn>
              <a:cxn ang="0">
                <a:pos x="701" y="659"/>
              </a:cxn>
              <a:cxn ang="0">
                <a:pos x="899" y="571"/>
              </a:cxn>
              <a:cxn ang="0">
                <a:pos x="1099" y="446"/>
              </a:cxn>
              <a:cxn ang="0">
                <a:pos x="1300" y="298"/>
              </a:cxn>
              <a:cxn ang="0">
                <a:pos x="1399" y="221"/>
              </a:cxn>
              <a:cxn ang="0">
                <a:pos x="1500" y="151"/>
              </a:cxn>
              <a:cxn ang="0">
                <a:pos x="1599" y="89"/>
              </a:cxn>
              <a:cxn ang="0">
                <a:pos x="1698" y="41"/>
              </a:cxn>
              <a:cxn ang="0">
                <a:pos x="1800" y="10"/>
              </a:cxn>
              <a:cxn ang="0">
                <a:pos x="1899" y="0"/>
              </a:cxn>
            </a:cxnLst>
            <a:rect l="0" t="0" r="r" b="b"/>
            <a:pathLst>
              <a:path w="1900" h="762">
                <a:moveTo>
                  <a:pt x="0" y="761"/>
                </a:moveTo>
                <a:lnTo>
                  <a:pt x="201" y="753"/>
                </a:lnTo>
                <a:lnTo>
                  <a:pt x="300" y="744"/>
                </a:lnTo>
                <a:lnTo>
                  <a:pt x="399" y="732"/>
                </a:lnTo>
                <a:lnTo>
                  <a:pt x="500" y="713"/>
                </a:lnTo>
                <a:lnTo>
                  <a:pt x="599" y="690"/>
                </a:lnTo>
                <a:lnTo>
                  <a:pt x="701" y="659"/>
                </a:lnTo>
                <a:lnTo>
                  <a:pt x="899" y="571"/>
                </a:lnTo>
                <a:lnTo>
                  <a:pt x="1099" y="446"/>
                </a:lnTo>
                <a:lnTo>
                  <a:pt x="1300" y="298"/>
                </a:lnTo>
                <a:lnTo>
                  <a:pt x="1399" y="221"/>
                </a:lnTo>
                <a:lnTo>
                  <a:pt x="1500" y="151"/>
                </a:lnTo>
                <a:lnTo>
                  <a:pt x="1599" y="89"/>
                </a:lnTo>
                <a:lnTo>
                  <a:pt x="1698" y="41"/>
                </a:lnTo>
                <a:lnTo>
                  <a:pt x="1800" y="10"/>
                </a:lnTo>
                <a:lnTo>
                  <a:pt x="1899" y="0"/>
                </a:lnTo>
              </a:path>
            </a:pathLst>
          </a:custGeom>
          <a:noFill/>
          <a:ln w="50800" cap="rnd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2" name="Freeform 8"/>
          <p:cNvSpPr>
            <a:spLocks/>
          </p:cNvSpPr>
          <p:nvPr/>
        </p:nvSpPr>
        <p:spPr bwMode="auto">
          <a:xfrm>
            <a:off x="4511675" y="4087813"/>
            <a:ext cx="2041525" cy="1820862"/>
          </a:xfrm>
          <a:custGeom>
            <a:avLst/>
            <a:gdLst/>
            <a:ahLst/>
            <a:cxnLst>
              <a:cxn ang="0">
                <a:pos x="1285" y="1146"/>
              </a:cxn>
              <a:cxn ang="0">
                <a:pos x="1150" y="1131"/>
              </a:cxn>
              <a:cxn ang="0">
                <a:pos x="1082" y="1119"/>
              </a:cxn>
              <a:cxn ang="0">
                <a:pos x="1014" y="1100"/>
              </a:cxn>
              <a:cxn ang="0">
                <a:pos x="946" y="1075"/>
              </a:cxn>
              <a:cxn ang="0">
                <a:pos x="880" y="1038"/>
              </a:cxn>
              <a:cxn ang="0">
                <a:pos x="812" y="993"/>
              </a:cxn>
              <a:cxn ang="0">
                <a:pos x="675" y="858"/>
              </a:cxn>
              <a:cxn ang="0">
                <a:pos x="541" y="672"/>
              </a:cxn>
              <a:cxn ang="0">
                <a:pos x="407" y="447"/>
              </a:cxn>
              <a:cxn ang="0">
                <a:pos x="339" y="333"/>
              </a:cxn>
              <a:cxn ang="0">
                <a:pos x="270" y="225"/>
              </a:cxn>
              <a:cxn ang="0">
                <a:pos x="202" y="132"/>
              </a:cxn>
              <a:cxn ang="0">
                <a:pos x="136" y="60"/>
              </a:cxn>
              <a:cxn ang="0">
                <a:pos x="68" y="14"/>
              </a:cxn>
              <a:cxn ang="0">
                <a:pos x="0" y="0"/>
              </a:cxn>
            </a:cxnLst>
            <a:rect l="0" t="0" r="r" b="b"/>
            <a:pathLst>
              <a:path w="1286" h="1147">
                <a:moveTo>
                  <a:pt x="1285" y="1146"/>
                </a:moveTo>
                <a:lnTo>
                  <a:pt x="1150" y="1131"/>
                </a:lnTo>
                <a:lnTo>
                  <a:pt x="1082" y="1119"/>
                </a:lnTo>
                <a:lnTo>
                  <a:pt x="1014" y="1100"/>
                </a:lnTo>
                <a:lnTo>
                  <a:pt x="946" y="1075"/>
                </a:lnTo>
                <a:lnTo>
                  <a:pt x="880" y="1038"/>
                </a:lnTo>
                <a:lnTo>
                  <a:pt x="812" y="993"/>
                </a:lnTo>
                <a:lnTo>
                  <a:pt x="675" y="858"/>
                </a:lnTo>
                <a:lnTo>
                  <a:pt x="541" y="672"/>
                </a:lnTo>
                <a:lnTo>
                  <a:pt x="407" y="447"/>
                </a:lnTo>
                <a:lnTo>
                  <a:pt x="339" y="333"/>
                </a:lnTo>
                <a:lnTo>
                  <a:pt x="270" y="225"/>
                </a:lnTo>
                <a:lnTo>
                  <a:pt x="202" y="132"/>
                </a:lnTo>
                <a:lnTo>
                  <a:pt x="136" y="60"/>
                </a:lnTo>
                <a:lnTo>
                  <a:pt x="68" y="14"/>
                </a:lnTo>
                <a:lnTo>
                  <a:pt x="0" y="0"/>
                </a:lnTo>
              </a:path>
            </a:pathLst>
          </a:custGeom>
          <a:noFill/>
          <a:ln w="50800" cap="rnd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3" name="Freeform 9"/>
          <p:cNvSpPr>
            <a:spLocks/>
          </p:cNvSpPr>
          <p:nvPr/>
        </p:nvSpPr>
        <p:spPr bwMode="auto">
          <a:xfrm>
            <a:off x="2471738" y="4087813"/>
            <a:ext cx="2041525" cy="1820862"/>
          </a:xfrm>
          <a:custGeom>
            <a:avLst/>
            <a:gdLst/>
            <a:ahLst/>
            <a:cxnLst>
              <a:cxn ang="0">
                <a:pos x="0" y="1146"/>
              </a:cxn>
              <a:cxn ang="0">
                <a:pos x="136" y="1131"/>
              </a:cxn>
              <a:cxn ang="0">
                <a:pos x="204" y="1119"/>
              </a:cxn>
              <a:cxn ang="0">
                <a:pos x="270" y="1100"/>
              </a:cxn>
              <a:cxn ang="0">
                <a:pos x="339" y="1075"/>
              </a:cxn>
              <a:cxn ang="0">
                <a:pos x="407" y="1038"/>
              </a:cxn>
              <a:cxn ang="0">
                <a:pos x="473" y="993"/>
              </a:cxn>
              <a:cxn ang="0">
                <a:pos x="609" y="858"/>
              </a:cxn>
              <a:cxn ang="0">
                <a:pos x="743" y="672"/>
              </a:cxn>
              <a:cxn ang="0">
                <a:pos x="880" y="447"/>
              </a:cxn>
              <a:cxn ang="0">
                <a:pos x="946" y="333"/>
              </a:cxn>
              <a:cxn ang="0">
                <a:pos x="1014" y="225"/>
              </a:cxn>
              <a:cxn ang="0">
                <a:pos x="1082" y="132"/>
              </a:cxn>
              <a:cxn ang="0">
                <a:pos x="1150" y="60"/>
              </a:cxn>
              <a:cxn ang="0">
                <a:pos x="1217" y="14"/>
              </a:cxn>
              <a:cxn ang="0">
                <a:pos x="1285" y="0"/>
              </a:cxn>
            </a:cxnLst>
            <a:rect l="0" t="0" r="r" b="b"/>
            <a:pathLst>
              <a:path w="1286" h="1147">
                <a:moveTo>
                  <a:pt x="0" y="1146"/>
                </a:moveTo>
                <a:lnTo>
                  <a:pt x="136" y="1131"/>
                </a:lnTo>
                <a:lnTo>
                  <a:pt x="204" y="1119"/>
                </a:lnTo>
                <a:lnTo>
                  <a:pt x="270" y="1100"/>
                </a:lnTo>
                <a:lnTo>
                  <a:pt x="339" y="1075"/>
                </a:lnTo>
                <a:lnTo>
                  <a:pt x="407" y="1038"/>
                </a:lnTo>
                <a:lnTo>
                  <a:pt x="473" y="993"/>
                </a:lnTo>
                <a:lnTo>
                  <a:pt x="609" y="858"/>
                </a:lnTo>
                <a:lnTo>
                  <a:pt x="743" y="672"/>
                </a:lnTo>
                <a:lnTo>
                  <a:pt x="880" y="447"/>
                </a:lnTo>
                <a:lnTo>
                  <a:pt x="946" y="333"/>
                </a:lnTo>
                <a:lnTo>
                  <a:pt x="1014" y="225"/>
                </a:lnTo>
                <a:lnTo>
                  <a:pt x="1082" y="132"/>
                </a:lnTo>
                <a:lnTo>
                  <a:pt x="1150" y="60"/>
                </a:lnTo>
                <a:lnTo>
                  <a:pt x="1217" y="14"/>
                </a:lnTo>
                <a:lnTo>
                  <a:pt x="1285" y="0"/>
                </a:lnTo>
              </a:path>
            </a:pathLst>
          </a:custGeom>
          <a:noFill/>
          <a:ln w="50800" cap="rnd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7861300" y="5783263"/>
            <a:ext cx="293688" cy="576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200" baseline="0"/>
              <a:t>t</a:t>
            </a:r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 flipH="1">
            <a:off x="4495800" y="3429000"/>
            <a:ext cx="0" cy="25908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Freeform 12"/>
          <p:cNvSpPr>
            <a:spLocks/>
          </p:cNvSpPr>
          <p:nvPr/>
        </p:nvSpPr>
        <p:spPr bwMode="auto">
          <a:xfrm>
            <a:off x="4511675" y="3381375"/>
            <a:ext cx="1365250" cy="2527300"/>
          </a:xfrm>
          <a:custGeom>
            <a:avLst/>
            <a:gdLst/>
            <a:ahLst/>
            <a:cxnLst>
              <a:cxn ang="0">
                <a:pos x="859" y="1591"/>
              </a:cxn>
              <a:cxn ang="0">
                <a:pos x="770" y="1572"/>
              </a:cxn>
              <a:cxn ang="0">
                <a:pos x="725" y="1554"/>
              </a:cxn>
              <a:cxn ang="0">
                <a:pos x="679" y="1529"/>
              </a:cxn>
              <a:cxn ang="0">
                <a:pos x="634" y="1492"/>
              </a:cxn>
              <a:cxn ang="0">
                <a:pos x="589" y="1442"/>
              </a:cxn>
              <a:cxn ang="0">
                <a:pos x="543" y="1378"/>
              </a:cxn>
              <a:cxn ang="0">
                <a:pos x="452" y="1192"/>
              </a:cxn>
              <a:cxn ang="0">
                <a:pos x="361" y="933"/>
              </a:cxn>
              <a:cxn ang="0">
                <a:pos x="272" y="621"/>
              </a:cxn>
              <a:cxn ang="0">
                <a:pos x="227" y="462"/>
              </a:cxn>
              <a:cxn ang="0">
                <a:pos x="182" y="313"/>
              </a:cxn>
              <a:cxn ang="0">
                <a:pos x="136" y="184"/>
              </a:cxn>
              <a:cxn ang="0">
                <a:pos x="91" y="85"/>
              </a:cxn>
              <a:cxn ang="0">
                <a:pos x="45" y="21"/>
              </a:cxn>
              <a:cxn ang="0">
                <a:pos x="0" y="0"/>
              </a:cxn>
            </a:cxnLst>
            <a:rect l="0" t="0" r="r" b="b"/>
            <a:pathLst>
              <a:path w="860" h="1592">
                <a:moveTo>
                  <a:pt x="859" y="1591"/>
                </a:moveTo>
                <a:lnTo>
                  <a:pt x="770" y="1572"/>
                </a:lnTo>
                <a:lnTo>
                  <a:pt x="725" y="1554"/>
                </a:lnTo>
                <a:lnTo>
                  <a:pt x="679" y="1529"/>
                </a:lnTo>
                <a:lnTo>
                  <a:pt x="634" y="1492"/>
                </a:lnTo>
                <a:lnTo>
                  <a:pt x="589" y="1442"/>
                </a:lnTo>
                <a:lnTo>
                  <a:pt x="543" y="1378"/>
                </a:lnTo>
                <a:lnTo>
                  <a:pt x="452" y="1192"/>
                </a:lnTo>
                <a:lnTo>
                  <a:pt x="361" y="933"/>
                </a:lnTo>
                <a:lnTo>
                  <a:pt x="272" y="621"/>
                </a:lnTo>
                <a:lnTo>
                  <a:pt x="227" y="462"/>
                </a:lnTo>
                <a:lnTo>
                  <a:pt x="182" y="313"/>
                </a:lnTo>
                <a:lnTo>
                  <a:pt x="136" y="184"/>
                </a:lnTo>
                <a:lnTo>
                  <a:pt x="91" y="85"/>
                </a:lnTo>
                <a:lnTo>
                  <a:pt x="45" y="21"/>
                </a:lnTo>
                <a:lnTo>
                  <a:pt x="0" y="0"/>
                </a:lnTo>
              </a:path>
            </a:pathLst>
          </a:custGeom>
          <a:noFill/>
          <a:ln w="50800" cap="rnd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7" name="Freeform 13"/>
          <p:cNvSpPr>
            <a:spLocks/>
          </p:cNvSpPr>
          <p:nvPr/>
        </p:nvSpPr>
        <p:spPr bwMode="auto">
          <a:xfrm>
            <a:off x="3146425" y="3381375"/>
            <a:ext cx="1366838" cy="2527300"/>
          </a:xfrm>
          <a:custGeom>
            <a:avLst/>
            <a:gdLst/>
            <a:ahLst/>
            <a:cxnLst>
              <a:cxn ang="0">
                <a:pos x="0" y="1591"/>
              </a:cxn>
              <a:cxn ang="0">
                <a:pos x="91" y="1572"/>
              </a:cxn>
              <a:cxn ang="0">
                <a:pos x="137" y="1554"/>
              </a:cxn>
              <a:cxn ang="0">
                <a:pos x="182" y="1529"/>
              </a:cxn>
              <a:cxn ang="0">
                <a:pos x="226" y="1492"/>
              </a:cxn>
              <a:cxn ang="0">
                <a:pos x="271" y="1442"/>
              </a:cxn>
              <a:cxn ang="0">
                <a:pos x="316" y="1378"/>
              </a:cxn>
              <a:cxn ang="0">
                <a:pos x="407" y="1192"/>
              </a:cxn>
              <a:cxn ang="0">
                <a:pos x="498" y="933"/>
              </a:cxn>
              <a:cxn ang="0">
                <a:pos x="589" y="621"/>
              </a:cxn>
              <a:cxn ang="0">
                <a:pos x="635" y="462"/>
              </a:cxn>
              <a:cxn ang="0">
                <a:pos x="680" y="313"/>
              </a:cxn>
              <a:cxn ang="0">
                <a:pos x="723" y="184"/>
              </a:cxn>
              <a:cxn ang="0">
                <a:pos x="769" y="85"/>
              </a:cxn>
              <a:cxn ang="0">
                <a:pos x="814" y="21"/>
              </a:cxn>
              <a:cxn ang="0">
                <a:pos x="860" y="0"/>
              </a:cxn>
            </a:cxnLst>
            <a:rect l="0" t="0" r="r" b="b"/>
            <a:pathLst>
              <a:path w="861" h="1592">
                <a:moveTo>
                  <a:pt x="0" y="1591"/>
                </a:moveTo>
                <a:lnTo>
                  <a:pt x="91" y="1572"/>
                </a:lnTo>
                <a:lnTo>
                  <a:pt x="137" y="1554"/>
                </a:lnTo>
                <a:lnTo>
                  <a:pt x="182" y="1529"/>
                </a:lnTo>
                <a:lnTo>
                  <a:pt x="226" y="1492"/>
                </a:lnTo>
                <a:lnTo>
                  <a:pt x="271" y="1442"/>
                </a:lnTo>
                <a:lnTo>
                  <a:pt x="316" y="1378"/>
                </a:lnTo>
                <a:lnTo>
                  <a:pt x="407" y="1192"/>
                </a:lnTo>
                <a:lnTo>
                  <a:pt x="498" y="933"/>
                </a:lnTo>
                <a:lnTo>
                  <a:pt x="589" y="621"/>
                </a:lnTo>
                <a:lnTo>
                  <a:pt x="635" y="462"/>
                </a:lnTo>
                <a:lnTo>
                  <a:pt x="680" y="313"/>
                </a:lnTo>
                <a:lnTo>
                  <a:pt x="723" y="184"/>
                </a:lnTo>
                <a:lnTo>
                  <a:pt x="769" y="85"/>
                </a:lnTo>
                <a:lnTo>
                  <a:pt x="814" y="21"/>
                </a:lnTo>
                <a:lnTo>
                  <a:pt x="860" y="0"/>
                </a:lnTo>
              </a:path>
            </a:pathLst>
          </a:custGeom>
          <a:noFill/>
          <a:ln w="50800" cap="rnd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>
            <a:off x="7745413" y="5924550"/>
            <a:ext cx="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>
            <a:off x="7099300" y="5924550"/>
            <a:ext cx="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>
            <a:off x="6450013" y="5924550"/>
            <a:ext cx="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>
            <a:off x="5803900" y="5924550"/>
            <a:ext cx="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>
            <a:off x="5157788" y="5924550"/>
            <a:ext cx="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>
            <a:off x="4511675" y="5924550"/>
            <a:ext cx="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>
            <a:off x="3865563" y="5924550"/>
            <a:ext cx="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>
            <a:off x="3219450" y="5924550"/>
            <a:ext cx="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>
            <a:off x="2573338" y="5924550"/>
            <a:ext cx="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>
            <a:off x="1927225" y="5924550"/>
            <a:ext cx="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8" name="Rectangle 24"/>
          <p:cNvSpPr>
            <a:spLocks noChangeArrowheads="1"/>
          </p:cNvSpPr>
          <p:nvPr/>
        </p:nvSpPr>
        <p:spPr bwMode="auto">
          <a:xfrm>
            <a:off x="4114800" y="5943600"/>
            <a:ext cx="796925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aseline="0"/>
              <a:t>0</a:t>
            </a:r>
          </a:p>
        </p:txBody>
      </p:sp>
      <p:sp>
        <p:nvSpPr>
          <p:cNvPr id="11289" name="Line 25"/>
          <p:cNvSpPr>
            <a:spLocks noChangeShapeType="1"/>
          </p:cNvSpPr>
          <p:nvPr/>
        </p:nvSpPr>
        <p:spPr bwMode="auto">
          <a:xfrm flipH="1">
            <a:off x="5978525" y="4800600"/>
            <a:ext cx="6858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90" name="Rectangle 26"/>
          <p:cNvSpPr>
            <a:spLocks noChangeArrowheads="1"/>
          </p:cNvSpPr>
          <p:nvPr/>
        </p:nvSpPr>
        <p:spPr bwMode="auto">
          <a:xfrm>
            <a:off x="6477000" y="4419600"/>
            <a:ext cx="1787525" cy="406400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i="1" baseline="0"/>
              <a:t>t  </a:t>
            </a:r>
            <a:r>
              <a:rPr lang="en-US" sz="2000" baseline="0"/>
              <a:t>(</a:t>
            </a:r>
            <a:r>
              <a:rPr lang="en-US" sz="2000" i="1" baseline="0"/>
              <a:t>df</a:t>
            </a:r>
            <a:r>
              <a:rPr lang="en-US" sz="2000" baseline="0"/>
              <a:t> = 5)</a:t>
            </a:r>
          </a:p>
        </p:txBody>
      </p:sp>
      <p:sp>
        <p:nvSpPr>
          <p:cNvPr id="11291" name="Line 27"/>
          <p:cNvSpPr>
            <a:spLocks noChangeShapeType="1"/>
          </p:cNvSpPr>
          <p:nvPr/>
        </p:nvSpPr>
        <p:spPr bwMode="auto">
          <a:xfrm flipH="1">
            <a:off x="5140325" y="4038600"/>
            <a:ext cx="9271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92" name="Rectangle 28"/>
          <p:cNvSpPr>
            <a:spLocks noChangeArrowheads="1"/>
          </p:cNvSpPr>
          <p:nvPr/>
        </p:nvSpPr>
        <p:spPr bwMode="auto">
          <a:xfrm>
            <a:off x="5638800" y="3657600"/>
            <a:ext cx="1787525" cy="406400"/>
          </a:xfrm>
          <a:prstGeom prst="rect">
            <a:avLst/>
          </a:prstGeom>
          <a:solidFill>
            <a:srgbClr val="C7DAF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aseline="0"/>
              <a:t> </a:t>
            </a:r>
            <a:r>
              <a:rPr lang="en-US" sz="2000" i="1" baseline="0"/>
              <a:t>t  </a:t>
            </a:r>
            <a:r>
              <a:rPr lang="en-US" sz="2000" baseline="0"/>
              <a:t>(</a:t>
            </a:r>
            <a:r>
              <a:rPr lang="en-US" sz="2000" i="1" baseline="0"/>
              <a:t>df</a:t>
            </a:r>
            <a:r>
              <a:rPr lang="en-US" sz="2000" baseline="0"/>
              <a:t> = 13)</a:t>
            </a:r>
          </a:p>
        </p:txBody>
      </p:sp>
      <p:sp>
        <p:nvSpPr>
          <p:cNvPr id="11293" name="Rectangle 29"/>
          <p:cNvSpPr>
            <a:spLocks noChangeArrowheads="1"/>
          </p:cNvSpPr>
          <p:nvPr/>
        </p:nvSpPr>
        <p:spPr bwMode="auto">
          <a:xfrm>
            <a:off x="304800" y="3962400"/>
            <a:ext cx="3276600" cy="1074653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000" baseline="0" dirty="0"/>
              <a:t>t-distributions are bell-shaped and symmetric, but have ‘fatter’ tails than the normal</a:t>
            </a:r>
          </a:p>
        </p:txBody>
      </p:sp>
      <p:sp>
        <p:nvSpPr>
          <p:cNvPr id="11294" name="Line 30"/>
          <p:cNvSpPr>
            <a:spLocks noChangeShapeType="1"/>
          </p:cNvSpPr>
          <p:nvPr/>
        </p:nvSpPr>
        <p:spPr bwMode="auto">
          <a:xfrm>
            <a:off x="3921125" y="2895600"/>
            <a:ext cx="457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95" name="Rectangle 31"/>
          <p:cNvSpPr>
            <a:spLocks noChangeArrowheads="1"/>
          </p:cNvSpPr>
          <p:nvPr/>
        </p:nvSpPr>
        <p:spPr bwMode="auto">
          <a:xfrm>
            <a:off x="2209800" y="2514600"/>
            <a:ext cx="1787525" cy="711200"/>
          </a:xfrm>
          <a:prstGeom prst="rect">
            <a:avLst/>
          </a:prstGeom>
          <a:solidFill>
            <a:srgbClr val="FFE98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aseline="0" dirty="0"/>
              <a:t>Standard Normal</a:t>
            </a:r>
          </a:p>
        </p:txBody>
      </p:sp>
      <p:sp>
        <p:nvSpPr>
          <p:cNvPr id="11296" name="Line 32"/>
          <p:cNvSpPr>
            <a:spLocks noChangeShapeType="1"/>
          </p:cNvSpPr>
          <p:nvPr/>
        </p:nvSpPr>
        <p:spPr bwMode="auto">
          <a:xfrm>
            <a:off x="1295400" y="6019800"/>
            <a:ext cx="6400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98" name="Line 34"/>
          <p:cNvSpPr>
            <a:spLocks noChangeShapeType="1"/>
          </p:cNvSpPr>
          <p:nvPr/>
        </p:nvSpPr>
        <p:spPr bwMode="auto">
          <a:xfrm>
            <a:off x="3124200" y="1752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Calculating CI When </a:t>
            </a:r>
            <a:r>
              <a:rPr lang="el-GR" sz="4400" b="1" i="1" dirty="0" smtClean="0">
                <a:latin typeface="Arial"/>
                <a:cs typeface="Arial"/>
              </a:rPr>
              <a:t>σ</a:t>
            </a:r>
            <a:r>
              <a:rPr lang="en-US" sz="4400" b="1" i="1" baseline="30000" dirty="0" smtClean="0">
                <a:latin typeface="Arial"/>
                <a:cs typeface="Arial"/>
              </a:rPr>
              <a:t>2</a:t>
            </a:r>
            <a:r>
              <a:rPr lang="en-US" sz="4400" b="1" i="1" dirty="0" smtClean="0">
                <a:latin typeface="Arial"/>
                <a:cs typeface="Arial"/>
              </a:rPr>
              <a:t> </a:t>
            </a:r>
            <a:r>
              <a:rPr lang="en-US" sz="4400" dirty="0" smtClean="0">
                <a:latin typeface="Arial"/>
                <a:cs typeface="Arial"/>
              </a:rPr>
              <a:t>is Unknown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2438400"/>
            <a:ext cx="6881812" cy="709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1524000"/>
            <a:ext cx="721042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1676400"/>
            <a:ext cx="721042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20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1_Solstice">
  <a:themeElements>
    <a:clrScheme name="1_Solstice 1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FFFFFF"/>
      </a:accent3>
      <a:accent4>
        <a:srgbClr val="000000"/>
      </a:accent4>
      <a:accent5>
        <a:srgbClr val="AEC7D0"/>
      </a:accent5>
      <a:accent6>
        <a:srgbClr val="E6A608"/>
      </a:accent6>
      <a:hlink>
        <a:srgbClr val="8DC765"/>
      </a:hlink>
      <a:folHlink>
        <a:srgbClr val="AA8A14"/>
      </a:folHlink>
    </a:clrScheme>
    <a:fontScheme name="1_Solstice">
      <a:majorFont>
        <a:latin typeface="Gill Sans MT"/>
        <a:ea typeface="Majalla UI"/>
        <a:cs typeface="Majalla UI"/>
      </a:majorFont>
      <a:minorFont>
        <a:latin typeface="Gill Sans MT"/>
        <a:ea typeface="Majalla UI"/>
        <a:cs typeface="Majalla U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olstice 1">
        <a:dk1>
          <a:srgbClr val="000000"/>
        </a:dk1>
        <a:lt1>
          <a:srgbClr val="FFFFFF"/>
        </a:lt1>
        <a:dk2>
          <a:srgbClr val="4F271C"/>
        </a:dk2>
        <a:lt2>
          <a:srgbClr val="E7DEC9"/>
        </a:lt2>
        <a:accent1>
          <a:srgbClr val="3891A7"/>
        </a:accent1>
        <a:accent2>
          <a:srgbClr val="FEB80A"/>
        </a:accent2>
        <a:accent3>
          <a:srgbClr val="FFFFFF"/>
        </a:accent3>
        <a:accent4>
          <a:srgbClr val="000000"/>
        </a:accent4>
        <a:accent5>
          <a:srgbClr val="AEC7D0"/>
        </a:accent5>
        <a:accent6>
          <a:srgbClr val="E6A608"/>
        </a:accent6>
        <a:hlink>
          <a:srgbClr val="8DC765"/>
        </a:hlink>
        <a:folHlink>
          <a:srgbClr val="AA8A1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DOE</Template>
  <TotalTime>1523</TotalTime>
  <Words>659</Words>
  <Application>Microsoft Office PowerPoint</Application>
  <PresentationFormat>On-screen Show (4:3)</PresentationFormat>
  <Paragraphs>83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1_Solstice</vt:lpstr>
      <vt:lpstr>معادلة</vt:lpstr>
      <vt:lpstr>Design of Experiments   (Lecture V)</vt:lpstr>
      <vt:lpstr>Outline</vt:lpstr>
      <vt:lpstr>Objectives</vt:lpstr>
      <vt:lpstr>Confidence Interval</vt:lpstr>
      <vt:lpstr>Calculating CI When σ2 is known</vt:lpstr>
      <vt:lpstr>Example I</vt:lpstr>
      <vt:lpstr>Example II</vt:lpstr>
      <vt:lpstr>Student’s t distribution</vt:lpstr>
      <vt:lpstr>Calculating CI When σ2 is Unknown</vt:lpstr>
      <vt:lpstr>Calculating CI When σ2 is Unknown, cont.</vt:lpstr>
      <vt:lpstr>Calculating CI When σ2 is Unknown, cont.</vt:lpstr>
      <vt:lpstr>Example III</vt:lpstr>
      <vt:lpstr>Example IV</vt:lpstr>
      <vt:lpstr>What is hypothesis?</vt:lpstr>
      <vt:lpstr>The Hypothesis Testing Framework</vt:lpstr>
      <vt:lpstr>What is test of hypothesis?</vt:lpstr>
      <vt:lpstr>What is test of hypothesis?, cont.</vt:lpstr>
      <vt:lpstr>What is test of hypothesis?, cont.</vt:lpstr>
      <vt:lpstr>Types of Errors</vt:lpstr>
      <vt:lpstr>Types of Errors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adham ragab</dc:creator>
  <cp:lastModifiedBy>Dr.Adham</cp:lastModifiedBy>
  <cp:revision>117</cp:revision>
  <dcterms:created xsi:type="dcterms:W3CDTF">1601-01-01T00:00:00Z</dcterms:created>
  <dcterms:modified xsi:type="dcterms:W3CDTF">2018-09-11T10:23:29Z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AB80422C-154E-49F4-BBCD-50065E0E7B0C</vt:lpwstr>
  </property>
  <property fmtid="{D5CDD505-2E9C-101B-9397-08002B2CF9AE}" pid="3" name="ArticulatePath">
    <vt:lpwstr>DOE_Lecture 4 Test of Hypothesis</vt:lpwstr>
  </property>
</Properties>
</file>