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9"/>
  </p:notesMasterIdLst>
  <p:sldIdLst>
    <p:sldId id="256" r:id="rId2"/>
    <p:sldId id="292" r:id="rId3"/>
    <p:sldId id="293" r:id="rId4"/>
    <p:sldId id="291" r:id="rId5"/>
    <p:sldId id="294" r:id="rId6"/>
    <p:sldId id="296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2956-203B-47E5-9889-44F387AC1BA8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2916-9884-4D68-9D27-5C8A370D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A2EC3-DE63-414F-937E-3762F8838D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2F469-276C-4C54-BE8F-42BCF1E6B9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228600"/>
            <a:ext cx="1878012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28600"/>
            <a:ext cx="5481638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FD87F-0B02-460F-B596-48CCF342B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BE977-80A6-4A27-9D13-644FDC77AB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1D779-77EF-4F55-97B2-7E15F39225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8DFD5-B529-4049-9DE3-B4E1D384DE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48D649-B70B-42F1-942E-53093154B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753BB6-FD85-4AE2-8997-41F404973E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BEC5DF-4F28-457A-851B-2881C0069A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4B13B-0902-4D03-84C6-091EA29A66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FA80C-3F6A-41C0-85F1-3C5CE2835C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39E214-5169-479E-A900-E9DEE425A4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54" name="Picture 22" descr="ksuLogo"/>
          <p:cNvPicPr>
            <a:picLocks noChangeAspect="1" noChangeArrowheads="1"/>
          </p:cNvPicPr>
          <p:nvPr userDrawn="1"/>
        </p:nvPicPr>
        <p:blipFill>
          <a:blip r:embed="rId14" cstate="print"/>
          <a:srcRect l="7663" t="2370" r="7663" b="5017"/>
          <a:stretch>
            <a:fillRect/>
          </a:stretch>
        </p:blipFill>
        <p:spPr bwMode="auto">
          <a:xfrm>
            <a:off x="0" y="76200"/>
            <a:ext cx="974725" cy="1066800"/>
          </a:xfrm>
          <a:prstGeom prst="rect">
            <a:avLst/>
          </a:prstGeom>
          <a:noFill/>
        </p:spPr>
      </p:pic>
      <p:sp>
        <p:nvSpPr>
          <p:cNvPr id="18455" name="Text Box 23"/>
          <p:cNvSpPr txBox="1">
            <a:spLocks noChangeArrowheads="1"/>
          </p:cNvSpPr>
          <p:nvPr userDrawn="1"/>
        </p:nvSpPr>
        <p:spPr bwMode="auto">
          <a:xfrm>
            <a:off x="6934200" y="3810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Industrial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 bwMode="auto">
          <a:xfrm>
            <a:off x="1143000" y="2130425"/>
            <a:ext cx="7772400" cy="147002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Design of Experiments</a:t>
            </a:r>
            <a:br>
              <a:rPr lang="en-US" dirty="0"/>
            </a:br>
            <a:r>
              <a:rPr lang="en-US" dirty="0"/>
              <a:t>		</a:t>
            </a:r>
            <a:r>
              <a:rPr lang="en-US" sz="3200" dirty="0"/>
              <a:t>(Lecture </a:t>
            </a:r>
            <a:r>
              <a:rPr lang="en-US" sz="3200" dirty="0" smtClean="0"/>
              <a:t>III)</a:t>
            </a:r>
            <a:endParaRPr lang="en-US" sz="32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pPr marL="82550"/>
            <a:r>
              <a:rPr lang="en-US" dirty="0"/>
              <a:t>Dr. </a:t>
            </a:r>
            <a:r>
              <a:rPr lang="en-US" dirty="0" err="1"/>
              <a:t>Adham</a:t>
            </a:r>
            <a:r>
              <a:rPr lang="en-US" dirty="0"/>
              <a:t> </a:t>
            </a:r>
            <a:r>
              <a:rPr lang="en-US" dirty="0" err="1"/>
              <a:t>Ragab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histogram is a plot that lets you discover, and show, the underlying frequency distribution (shape) of a set of continuous data. This allows the inspection of the data for its underlying distribution (e.g., normal distribution), outliers, </a:t>
            </a:r>
            <a:r>
              <a:rPr lang="en-US" dirty="0" err="1" smtClean="0"/>
              <a:t>skewness</a:t>
            </a:r>
            <a:r>
              <a:rPr lang="en-US" dirty="0" smtClean="0"/>
              <a:t>, etc.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 t="22093" r="71250" b="24419"/>
          <a:stretch>
            <a:fillRect/>
          </a:stretch>
        </p:blipFill>
        <p:spPr bwMode="auto">
          <a:xfrm>
            <a:off x="2362200" y="10668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 cstate="print"/>
          <a:srcRect t="75581" r="47500" b="12791"/>
          <a:stretch>
            <a:fillRect/>
          </a:stretch>
        </p:blipFill>
        <p:spPr bwMode="auto">
          <a:xfrm>
            <a:off x="1295400" y="5867400"/>
            <a:ext cx="704088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symmetric distribution is one in which the 2 "halves" of the histogram appear as mirror-images of one another. A skewed (non-symmetric) distribution is a distribution in which there is no such mirror-imaging.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295400"/>
          </a:xfrm>
        </p:spPr>
        <p:txBody>
          <a:bodyPr/>
          <a:lstStyle/>
          <a:p>
            <a:r>
              <a:rPr lang="en-US" dirty="0" smtClean="0"/>
              <a:t>A "skewed right" distribution is one in which the tail is on the right side.</a:t>
            </a:r>
            <a:endParaRPr lang="en-US" dirty="0"/>
          </a:p>
        </p:txBody>
      </p:sp>
      <p:pic>
        <p:nvPicPr>
          <p:cNvPr id="90114" name="Picture 2" descr="Image result for histogram skewed r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95600"/>
            <a:ext cx="504907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143000"/>
          </a:xfrm>
        </p:spPr>
        <p:txBody>
          <a:bodyPr/>
          <a:lstStyle/>
          <a:p>
            <a:r>
              <a:rPr lang="en-US" dirty="0" smtClean="0"/>
              <a:t>A "skewed left" distribution is one in which the tail is on the left side.</a:t>
            </a:r>
            <a:endParaRPr lang="en-US" dirty="0"/>
          </a:p>
        </p:txBody>
      </p:sp>
      <p:pic>
        <p:nvPicPr>
          <p:cNvPr id="8909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81591"/>
            <a:ext cx="5562600" cy="4076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762000"/>
          </a:xfrm>
        </p:spPr>
        <p:txBody>
          <a:bodyPr/>
          <a:lstStyle/>
          <a:p>
            <a:r>
              <a:rPr lang="en-US" dirty="0" smtClean="0"/>
              <a:t>An </a:t>
            </a:r>
            <a:r>
              <a:rPr lang="en-US" b="1" dirty="0" smtClean="0"/>
              <a:t>outlier</a:t>
            </a:r>
            <a:r>
              <a:rPr lang="en-US" dirty="0" smtClean="0"/>
              <a:t> is an observation that lies outside the overall pattern of a distribution </a:t>
            </a:r>
            <a:endParaRPr lang="en-US" dirty="0"/>
          </a:p>
        </p:txBody>
      </p:sp>
      <p:pic>
        <p:nvPicPr>
          <p:cNvPr id="100354" name="Picture 2" descr="Image result for histogram outl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90874"/>
            <a:ext cx="5495925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</a:t>
            </a:r>
            <a:endParaRPr lang="en-US" dirty="0"/>
          </a:p>
        </p:txBody>
      </p:sp>
      <p:pic>
        <p:nvPicPr>
          <p:cNvPr id="101378" name="Picture 2" descr="Image result for box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5334000" cy="5593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</a:t>
            </a:r>
            <a:endParaRPr lang="en-US" dirty="0"/>
          </a:p>
        </p:txBody>
      </p:sp>
      <p:pic>
        <p:nvPicPr>
          <p:cNvPr id="10240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553200" cy="4591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Probability Sampling</a:t>
            </a:r>
            <a:r>
              <a:rPr lang="en-US" dirty="0" smtClean="0"/>
              <a:t>: Sample has a known probability of being selected</a:t>
            </a:r>
          </a:p>
          <a:p>
            <a:pPr lvl="1"/>
            <a:r>
              <a:rPr lang="en-US" dirty="0" smtClean="0"/>
              <a:t>Simple Random Sampling (SRS)</a:t>
            </a:r>
          </a:p>
          <a:p>
            <a:pPr lvl="1"/>
            <a:r>
              <a:rPr lang="en-US" dirty="0" smtClean="0"/>
              <a:t>Stratified Sampling</a:t>
            </a:r>
          </a:p>
          <a:p>
            <a:pPr lvl="1"/>
            <a:r>
              <a:rPr lang="en-US" dirty="0" smtClean="0"/>
              <a:t>Cluster Sampling</a:t>
            </a:r>
          </a:p>
          <a:p>
            <a:pPr lvl="1"/>
            <a:r>
              <a:rPr lang="en-US" dirty="0" smtClean="0"/>
              <a:t>Systematic Sampling</a:t>
            </a:r>
          </a:p>
          <a:p>
            <a:pPr lvl="1"/>
            <a:r>
              <a:rPr lang="en-US" dirty="0" smtClean="0"/>
              <a:t>Multistage Sampling (in which some of the methods above are combined in stages)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Non-probability Sampling</a:t>
            </a:r>
            <a:r>
              <a:rPr lang="en-US" dirty="0" smtClean="0"/>
              <a:t>: Sample does not have known probability of being selected</a:t>
            </a:r>
          </a:p>
          <a:p>
            <a:pPr lvl="1"/>
            <a:r>
              <a:rPr lang="en-US" b="1" dirty="0" smtClean="0"/>
              <a:t>volunteer samples</a:t>
            </a:r>
            <a:endParaRPr lang="en-US" dirty="0" smtClean="0"/>
          </a:p>
          <a:p>
            <a:pPr lvl="1"/>
            <a:r>
              <a:rPr lang="en-US" b="1" dirty="0" smtClean="0"/>
              <a:t>haphazard (convenience) </a:t>
            </a:r>
            <a:r>
              <a:rPr lang="en-US" b="1" dirty="0" smtClean="0"/>
              <a:t>samples</a:t>
            </a:r>
          </a:p>
          <a:p>
            <a:pPr lvl="1"/>
            <a:r>
              <a:rPr lang="en-US" b="1" dirty="0" smtClean="0"/>
              <a:t>Judgmental Sampling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effectLst/>
                <a:cs typeface="Majalla UI"/>
              </a:rPr>
              <a:t>Simple random sample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smtClean="0">
                <a:cs typeface="Majalla UI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cs typeface="Majalla UI"/>
              </a:rPr>
              <a:t>simple random sample</a:t>
            </a:r>
            <a:r>
              <a:rPr lang="en-US" sz="2800" dirty="0" smtClean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Majalla UI"/>
              </a:rPr>
              <a:t>(SRS)</a:t>
            </a:r>
            <a:r>
              <a:rPr lang="en-US" sz="2800" dirty="0" smtClean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dirty="0" smtClean="0">
                <a:cs typeface="Majalla UI"/>
              </a:rPr>
              <a:t>of size </a:t>
            </a:r>
            <a:r>
              <a:rPr lang="en-US" sz="2800" i="1" dirty="0" smtClean="0">
                <a:cs typeface="Majalla UI"/>
              </a:rPr>
              <a:t>n</a:t>
            </a:r>
            <a:r>
              <a:rPr lang="en-US" sz="2800" dirty="0" smtClean="0">
                <a:cs typeface="Majalla UI"/>
              </a:rPr>
              <a:t> is a sample chosen by a method in which each collection of </a:t>
            </a:r>
            <a:r>
              <a:rPr lang="en-US" sz="2800" i="1" dirty="0" smtClean="0">
                <a:cs typeface="Majalla UI"/>
              </a:rPr>
              <a:t>n</a:t>
            </a:r>
            <a:r>
              <a:rPr lang="en-US" sz="2800" dirty="0" smtClean="0">
                <a:cs typeface="Majalla UI"/>
              </a:rPr>
              <a:t> population items is equally likely to comprise the sample, just as in the lottery.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Stratified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Stratified Sampling</a:t>
            </a:r>
            <a:r>
              <a:rPr lang="en-US" dirty="0" smtClean="0"/>
              <a:t> is possible when it makes sense to partition the population into groups based on a factor that may influence the variable that is being measured.   These groups are then called strata.  An individual group is called a stratum.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 </a:t>
            </a:r>
            <a:r>
              <a:rPr lang="en-US" b="1" dirty="0" smtClean="0"/>
              <a:t>stratified sampling </a:t>
            </a:r>
            <a:r>
              <a:rPr lang="en-US" dirty="0" smtClean="0"/>
              <a:t>one should:</a:t>
            </a:r>
          </a:p>
          <a:p>
            <a:pPr lvl="1"/>
            <a:r>
              <a:rPr lang="en-US" dirty="0" smtClean="0"/>
              <a:t>partition the population into groups (strata)</a:t>
            </a:r>
          </a:p>
          <a:p>
            <a:pPr lvl="1"/>
            <a:r>
              <a:rPr lang="en-US" dirty="0" smtClean="0"/>
              <a:t>obtain a simple random sample from each group (stratum)</a:t>
            </a:r>
          </a:p>
          <a:p>
            <a:pPr lvl="1"/>
            <a:r>
              <a:rPr lang="en-US" dirty="0" smtClean="0"/>
              <a:t>collect data on each sampling unit that was randomly sampled from each group (stratum)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 </a:t>
            </a:r>
            <a:r>
              <a:rPr lang="en-US" b="1" dirty="0" smtClean="0"/>
              <a:t>cluster sampling</a:t>
            </a:r>
            <a:r>
              <a:rPr lang="en-US" dirty="0" smtClean="0"/>
              <a:t> one should</a:t>
            </a:r>
          </a:p>
          <a:p>
            <a:pPr lvl="1"/>
            <a:r>
              <a:rPr lang="en-US" dirty="0" smtClean="0"/>
              <a:t>divide the population into groups (clusters).</a:t>
            </a:r>
          </a:p>
          <a:p>
            <a:pPr lvl="1"/>
            <a:r>
              <a:rPr lang="en-US" dirty="0" smtClean="0"/>
              <a:t>obtain a simple random sample of so many clusters from all possible clusters.</a:t>
            </a:r>
          </a:p>
          <a:p>
            <a:pPr lvl="1"/>
            <a:r>
              <a:rPr lang="en-US" dirty="0" smtClean="0"/>
              <a:t>obtain data on every sampling unit in each of the randomly selected clusters.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Systematic sampling:</a:t>
            </a:r>
            <a:r>
              <a:rPr lang="en-US" dirty="0" smtClean="0"/>
              <a:t> is a method in which </a:t>
            </a:r>
            <a:r>
              <a:rPr lang="en-US" b="1" dirty="0" smtClean="0"/>
              <a:t>sample</a:t>
            </a:r>
            <a:r>
              <a:rPr lang="en-US" dirty="0" smtClean="0"/>
              <a:t> members from a larger population are selected according to a random starting point and a fixed periodic interval. </a:t>
            </a:r>
          </a:p>
          <a:p>
            <a:r>
              <a:rPr lang="en-US" dirty="0" smtClean="0"/>
              <a:t>This interval, called, the sampling interval, is calculated by dividing the population size by the desired </a:t>
            </a:r>
            <a:r>
              <a:rPr lang="en-US" b="1" dirty="0" smtClean="0"/>
              <a:t>sample </a:t>
            </a:r>
            <a:r>
              <a:rPr lang="en-US" dirty="0" smtClean="0"/>
              <a:t>size.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statistics, </a:t>
            </a:r>
            <a:r>
              <a:rPr lang="en-US" b="1" dirty="0" smtClean="0"/>
              <a:t>multistage sampling</a:t>
            </a:r>
            <a:r>
              <a:rPr lang="en-US" dirty="0" smtClean="0"/>
              <a:t> is the taking of </a:t>
            </a:r>
            <a:r>
              <a:rPr lang="en-US" b="1" dirty="0" smtClean="0"/>
              <a:t>samples</a:t>
            </a:r>
            <a:r>
              <a:rPr lang="en-US" dirty="0" smtClean="0"/>
              <a:t> in stages using smaller and smaller </a:t>
            </a:r>
            <a:r>
              <a:rPr lang="en-US" b="1" dirty="0" smtClean="0"/>
              <a:t>sampling</a:t>
            </a:r>
            <a:r>
              <a:rPr lang="en-US" dirty="0" smtClean="0"/>
              <a:t> units at each stage. </a:t>
            </a:r>
            <a:r>
              <a:rPr lang="en-US" b="1" dirty="0" smtClean="0"/>
              <a:t>Multistage sampling</a:t>
            </a:r>
            <a:r>
              <a:rPr lang="en-US" dirty="0" smtClean="0"/>
              <a:t> can be a complex form of </a:t>
            </a:r>
            <a:r>
              <a:rPr lang="en-US" b="1" dirty="0" smtClean="0"/>
              <a:t>cluster sampling </a:t>
            </a:r>
            <a:r>
              <a:rPr lang="en-US" dirty="0" smtClean="0"/>
              <a:t>because it is a type of </a:t>
            </a:r>
            <a:r>
              <a:rPr lang="en-US" b="1" dirty="0" smtClean="0"/>
              <a:t>sampling</a:t>
            </a:r>
            <a:r>
              <a:rPr lang="en-US" dirty="0" smtClean="0"/>
              <a:t> which involves dividing the population into groups (or clusters).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Gill Sans MT"/>
        <a:ea typeface="Majalla UI"/>
        <a:cs typeface="Majalla UI"/>
      </a:majorFont>
      <a:minorFont>
        <a:latin typeface="Gill Sans MT"/>
        <a:ea typeface="Majalla UI"/>
        <a:cs typeface="Majalla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533</TotalTime>
  <Words>229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1_Solstice</vt:lpstr>
      <vt:lpstr>Design of Experiments   (Lecture III)</vt:lpstr>
      <vt:lpstr>Sampling methods</vt:lpstr>
      <vt:lpstr>Sampling methods</vt:lpstr>
      <vt:lpstr>Simple random sample</vt:lpstr>
      <vt:lpstr>Stratified Sampling</vt:lpstr>
      <vt:lpstr>Stratified Sampling</vt:lpstr>
      <vt:lpstr>Cluster Sampling</vt:lpstr>
      <vt:lpstr>Systematic Sampling</vt:lpstr>
      <vt:lpstr>Multistage Sampling</vt:lpstr>
      <vt:lpstr>Histogram</vt:lpstr>
      <vt:lpstr>Histogram</vt:lpstr>
      <vt:lpstr>Histogram</vt:lpstr>
      <vt:lpstr>Histogram</vt:lpstr>
      <vt:lpstr>Histogram</vt:lpstr>
      <vt:lpstr>Histogram</vt:lpstr>
      <vt:lpstr>Box plot</vt:lpstr>
      <vt:lpstr>Box 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Dr.Adham</dc:creator>
  <cp:lastModifiedBy>Dr.Adham</cp:lastModifiedBy>
  <cp:revision>43</cp:revision>
  <dcterms:created xsi:type="dcterms:W3CDTF">1601-01-01T00:00:00Z</dcterms:created>
  <dcterms:modified xsi:type="dcterms:W3CDTF">2018-09-11T10:10:25Z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C89987EE-D206-4369-9ABA-8300B848477E</vt:lpwstr>
  </property>
  <property fmtid="{D5CDD505-2E9C-101B-9397-08002B2CF9AE}" pid="3" name="ArticulatePath">
    <vt:lpwstr>DOE_Lecture 2-Basic Statistics</vt:lpwstr>
  </property>
</Properties>
</file>