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docProps/custom.xml" ContentType="application/vnd.openxmlformats-officedocument.custom-propertie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tags/tag17.xml" ContentType="application/vnd.openxmlformats-officedocument.presentationml.tag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27"/>
  </p:notesMasterIdLst>
  <p:sldIdLst>
    <p:sldId id="256" r:id="rId2"/>
    <p:sldId id="260" r:id="rId3"/>
    <p:sldId id="283" r:id="rId4"/>
    <p:sldId id="284" r:id="rId5"/>
    <p:sldId id="285" r:id="rId6"/>
    <p:sldId id="286" r:id="rId7"/>
    <p:sldId id="288" r:id="rId8"/>
    <p:sldId id="289" r:id="rId9"/>
    <p:sldId id="290" r:id="rId10"/>
    <p:sldId id="297" r:id="rId11"/>
    <p:sldId id="302" r:id="rId12"/>
    <p:sldId id="301" r:id="rId13"/>
    <p:sldId id="298" r:id="rId14"/>
    <p:sldId id="299" r:id="rId15"/>
    <p:sldId id="300" r:id="rId16"/>
    <p:sldId id="291" r:id="rId17"/>
    <p:sldId id="293" r:id="rId18"/>
    <p:sldId id="303" r:id="rId19"/>
    <p:sldId id="304" r:id="rId20"/>
    <p:sldId id="305" r:id="rId21"/>
    <p:sldId id="294" r:id="rId22"/>
    <p:sldId id="306" r:id="rId23"/>
    <p:sldId id="295" r:id="rId24"/>
    <p:sldId id="296" r:id="rId25"/>
    <p:sldId id="282" r:id="rId26"/>
  </p:sldIdLst>
  <p:sldSz cx="9144000" cy="6858000" type="screen4x3"/>
  <p:notesSz cx="6858000" cy="9144000"/>
  <p:custDataLst>
    <p:tags r:id="rId2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192956-203B-47E5-9889-44F387AC1BA8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82916-9884-4D68-9D27-5C8A370DB7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C594D7-A675-4348-B637-825EA909814F}" type="slidenum">
              <a:rPr lang="en-US" smtClean="0">
                <a:cs typeface="Arial" pitchFamily="34" charset="0"/>
              </a:rPr>
              <a:pPr/>
              <a:t>4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9ABF6B-78D4-432A-B696-C752378A521C}" type="slidenum">
              <a:rPr lang="en-US"/>
              <a:pPr/>
              <a:t>15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b="1">
                <a:solidFill>
                  <a:srgbClr val="00FFFF"/>
                </a:solidFill>
                <a:cs typeface="Arial" charset="0"/>
              </a:rPr>
              <a:t>Figure 1.1</a:t>
            </a:r>
            <a:endParaRPr lang="el-GR">
              <a:solidFill>
                <a:srgbClr val="00FFFF"/>
              </a:solidFill>
              <a:cs typeface="Arial" charset="0"/>
            </a:endParaRPr>
          </a:p>
          <a:p>
            <a:r>
              <a:rPr lang="el-GR">
                <a:solidFill>
                  <a:srgbClr val="00FFFF"/>
                </a:solidFill>
                <a:cs typeface="Arial" charset="0"/>
              </a:rPr>
              <a:t>The relationship between a population and a sample.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B1A2EC3-DE63-414F-937E-3762F8838D0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A02F469-276C-4C54-BE8F-42BCF1E6B9C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69138" y="228600"/>
            <a:ext cx="1878012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35100" y="228600"/>
            <a:ext cx="5481638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D7FD87F-0B02-460F-B596-48CCF342B03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122238"/>
            <a:ext cx="8229600" cy="6008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1.1 What is Statistics?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AF1CF-CADA-4BB4-936E-58CA5BC9F8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435100" y="1447800"/>
            <a:ext cx="3673475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260975" y="1447800"/>
            <a:ext cx="3673475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260975" y="3924300"/>
            <a:ext cx="3673475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EBC39-4929-49A4-BACA-A049FC6701D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83BE977-80A6-4A27-9D13-644FDC77ABD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241D779-77EF-4F55-97B2-7E15F39225E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100" y="1447800"/>
            <a:ext cx="3673475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60975" y="1447800"/>
            <a:ext cx="3673475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DC8DFD5-B529-4049-9DE3-B4E1D384DEE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E48D649-B70B-42F1-942E-53093154B18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4753BB6-FD85-4AE2-8997-41F404973EF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BEC5DF-4F28-457A-851B-2881C0069A3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204B13B-0902-4D03-84C6-091EA29A662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93FA80C-3F6A-41C0-85F1-3C5CE2835C5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>
              <a:defRPr/>
            </a:pPr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rtl="1"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rtl="1"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47800" y="228600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450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" name="Date Placeholder 6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rtl="1"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1" name="Footer Placeholder 1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rtl="1"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rtl="1"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8339E214-5169-479E-A900-E9DEE425A4C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8454" name="Picture 22" descr="ksuLogo"/>
          <p:cNvPicPr>
            <a:picLocks noChangeAspect="1" noChangeArrowheads="1"/>
          </p:cNvPicPr>
          <p:nvPr userDrawn="1"/>
        </p:nvPicPr>
        <p:blipFill>
          <a:blip r:embed="rId16" cstate="print"/>
          <a:srcRect l="7663" t="2370" r="7663" b="5017"/>
          <a:stretch>
            <a:fillRect/>
          </a:stretch>
        </p:blipFill>
        <p:spPr bwMode="auto">
          <a:xfrm>
            <a:off x="0" y="76200"/>
            <a:ext cx="974725" cy="1066800"/>
          </a:xfrm>
          <a:prstGeom prst="rect">
            <a:avLst/>
          </a:prstGeom>
          <a:noFill/>
        </p:spPr>
      </p:pic>
      <p:sp>
        <p:nvSpPr>
          <p:cNvPr id="18455" name="Text Box 23"/>
          <p:cNvSpPr txBox="1">
            <a:spLocks noChangeArrowheads="1"/>
          </p:cNvSpPr>
          <p:nvPr userDrawn="1"/>
        </p:nvSpPr>
        <p:spPr bwMode="auto">
          <a:xfrm>
            <a:off x="6934200" y="381000"/>
            <a:ext cx="2209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Industrial Engineering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  <p:sldLayoutId id="2147483666" r:id="rId12"/>
    <p:sldLayoutId id="2147483667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Majalla UI"/>
          <a:cs typeface="Majalla UI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Majalla UI"/>
          <a:cs typeface="Majalla UI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Majalla UI"/>
          <a:cs typeface="Majalla UI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Majalla UI"/>
          <a:cs typeface="Majalla UI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Majalla UI"/>
          <a:cs typeface="Majalla UI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Majalla UI"/>
          <a:cs typeface="Majalla UI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Majalla UI"/>
          <a:cs typeface="Majalla UI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Majalla UI"/>
          <a:cs typeface="Majalla UI"/>
        </a:defRPr>
      </a:lvl9pPr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17541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2113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26685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1257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4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2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2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notesSlide" Target="../notesSlides/notesSlide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5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file:///F:\Hans%20Rosling's%20modified.mp4" TargetMode="External"/><Relationship Id="rId1" Type="http://schemas.openxmlformats.org/officeDocument/2006/relationships/tags" Target="../tags/tag6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ctrTitle"/>
          </p:nvPr>
        </p:nvSpPr>
        <p:spPr bwMode="auto">
          <a:xfrm>
            <a:off x="1143000" y="2130425"/>
            <a:ext cx="7772400" cy="1470025"/>
          </a:xfrm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/>
              <a:t>Design of Experiments</a:t>
            </a:r>
            <a:br>
              <a:rPr lang="en-US" dirty="0"/>
            </a:br>
            <a:r>
              <a:rPr lang="en-US" dirty="0"/>
              <a:t>		</a:t>
            </a:r>
            <a:r>
              <a:rPr lang="en-US" sz="3200" dirty="0"/>
              <a:t>(Lecture </a:t>
            </a:r>
            <a:r>
              <a:rPr lang="en-US" sz="3200" dirty="0" smtClean="0"/>
              <a:t>II)</a:t>
            </a:r>
            <a:endParaRPr lang="en-US" sz="3200" dirty="0"/>
          </a:p>
        </p:txBody>
      </p:sp>
      <p:sp>
        <p:nvSpPr>
          <p:cNvPr id="5123" name="Rectangle 3"/>
          <p:cNvSpPr>
            <a:spLocks noGrp="1"/>
          </p:cNvSpPr>
          <p:nvPr>
            <p:ph type="subTitle" idx="1"/>
          </p:nvPr>
        </p:nvSpPr>
        <p:spPr>
          <a:xfrm>
            <a:off x="1600200" y="3886200"/>
            <a:ext cx="6400800" cy="1752600"/>
          </a:xfrm>
        </p:spPr>
        <p:txBody>
          <a:bodyPr/>
          <a:lstStyle/>
          <a:p>
            <a:pPr marL="82550"/>
            <a:r>
              <a:rPr lang="en-US"/>
              <a:t>Dr. Adham Ragab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60379-CD99-4572-928B-04EA5489D2F4}" type="slidenum">
              <a:rPr lang="en-US"/>
              <a:pPr/>
              <a:t>10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Variables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</a:t>
            </a:r>
            <a:r>
              <a:rPr lang="en-US" b="1"/>
              <a:t>variable</a:t>
            </a:r>
            <a:r>
              <a:rPr lang="en-US"/>
              <a:t> is a characteristic or condition that can change or take on different values.  </a:t>
            </a:r>
          </a:p>
          <a:p>
            <a:r>
              <a:rPr lang="en-US"/>
              <a:t>Most research begins with a general question about the relationship between two variables for a specific group of individuals.  </a:t>
            </a:r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D9E66-D220-4C72-B220-809E6BD581B2}" type="slidenum">
              <a:rPr lang="en-US"/>
              <a:pPr/>
              <a:t>11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Experiments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r>
              <a:rPr lang="en-US"/>
              <a:t>The goal of an </a:t>
            </a:r>
            <a:r>
              <a:rPr lang="en-US" b="1"/>
              <a:t>experiment</a:t>
            </a:r>
            <a:r>
              <a:rPr lang="en-US"/>
              <a:t> is to demonstrate a cause-and-effect relationship between two variables; that is, to show that changing the value of one variable causes changes to occur in a second variable.  </a:t>
            </a:r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60EA-E344-4414-A586-DAE264324561}" type="slidenum">
              <a:rPr lang="en-US"/>
              <a:pPr/>
              <a:t>12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Variables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Variables can be classified as discrete or continuous. </a:t>
            </a:r>
          </a:p>
          <a:p>
            <a:pPr>
              <a:lnSpc>
                <a:spcPct val="90000"/>
              </a:lnSpc>
            </a:pPr>
            <a:r>
              <a:rPr lang="en-US"/>
              <a:t> </a:t>
            </a:r>
            <a:r>
              <a:rPr lang="en-US" b="1"/>
              <a:t>Discrete variables</a:t>
            </a:r>
            <a:r>
              <a:rPr lang="en-US"/>
              <a:t> (such as class size) consist of indivisible categories, and </a:t>
            </a:r>
            <a:r>
              <a:rPr lang="en-US" b="1"/>
              <a:t>continuous variables</a:t>
            </a:r>
            <a:r>
              <a:rPr lang="en-US"/>
              <a:t> (such as time or weight) are infinitely divisible into whatever units a researcher may choose.  For example, time can be measured to the nearest minute, second, half-second, etc.</a:t>
            </a:r>
          </a:p>
        </p:txBody>
      </p:sp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E0886-0425-4579-88D7-C9C84CDD2B0C}" type="slidenum">
              <a:rPr lang="en-US"/>
              <a:pPr/>
              <a:t>13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Population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entire group of individuals is called the </a:t>
            </a:r>
            <a:r>
              <a:rPr lang="en-US" b="1"/>
              <a:t>population</a:t>
            </a:r>
            <a:r>
              <a:rPr lang="en-US"/>
              <a:t>.  </a:t>
            </a:r>
          </a:p>
          <a:p>
            <a:r>
              <a:rPr lang="en-US"/>
              <a:t>For example, a researcher may be interested in the relation between class size (variable 1) and academic performance (variable 2) for the population of third-grade children.  </a:t>
            </a:r>
          </a:p>
        </p:txBody>
      </p:sp>
    </p:spTree>
    <p:custDataLst>
      <p:tags r:id="rId1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FA5E9-5A99-4224-B096-53BA083B65EB}" type="slidenum">
              <a:rPr lang="en-US"/>
              <a:pPr/>
              <a:t>14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Sample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Usually populations are so large that a researcher cannot examine the entire group.  Therefore, a </a:t>
            </a:r>
            <a:r>
              <a:rPr lang="en-US" b="1"/>
              <a:t>sample</a:t>
            </a:r>
            <a:r>
              <a:rPr lang="en-US"/>
              <a:t> is selected to represent the population in a research study.  The goal is to use the results obtained from the sample to help answer questions about the population.</a:t>
            </a:r>
          </a:p>
          <a:p>
            <a:pPr>
              <a:buFontTx/>
              <a:buNone/>
            </a:pPr>
            <a:endParaRPr lang="en-US"/>
          </a:p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01f0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304800"/>
            <a:ext cx="7933227" cy="57912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/>
            <a:r>
              <a:rPr lang="en-US" dirty="0" smtClean="0">
                <a:effectLst/>
                <a:cs typeface="Majalla UI"/>
              </a:rPr>
              <a:t>Simple random sample</a:t>
            </a:r>
          </a:p>
        </p:txBody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800" dirty="0" smtClean="0">
                <a:cs typeface="Majalla UI"/>
              </a:rPr>
              <a:t>A </a:t>
            </a:r>
            <a:r>
              <a:rPr lang="en-US" sz="2800" b="1" dirty="0" smtClean="0">
                <a:solidFill>
                  <a:srgbClr val="FF0000"/>
                </a:solidFill>
                <a:cs typeface="Majalla UI"/>
              </a:rPr>
              <a:t>simple random sample</a:t>
            </a:r>
            <a:r>
              <a:rPr lang="en-US" sz="2800" dirty="0" smtClean="0">
                <a:solidFill>
                  <a:srgbClr val="FF0000"/>
                </a:solidFill>
                <a:cs typeface="Majalla UI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cs typeface="Majalla UI"/>
              </a:rPr>
              <a:t>(SRS)</a:t>
            </a:r>
            <a:r>
              <a:rPr lang="en-US" sz="2800" dirty="0" smtClean="0">
                <a:solidFill>
                  <a:srgbClr val="FF0000"/>
                </a:solidFill>
                <a:cs typeface="Majalla UI"/>
              </a:rPr>
              <a:t> </a:t>
            </a:r>
            <a:r>
              <a:rPr lang="en-US" sz="2800" dirty="0" smtClean="0">
                <a:cs typeface="Majalla UI"/>
              </a:rPr>
              <a:t>of size </a:t>
            </a:r>
            <a:r>
              <a:rPr lang="en-US" sz="2800" i="1" dirty="0" smtClean="0">
                <a:cs typeface="Majalla UI"/>
              </a:rPr>
              <a:t>n</a:t>
            </a:r>
            <a:r>
              <a:rPr lang="en-US" sz="2800" dirty="0" smtClean="0">
                <a:cs typeface="Majalla UI"/>
              </a:rPr>
              <a:t> is a sample chosen by a method in which each collection of </a:t>
            </a:r>
            <a:r>
              <a:rPr lang="en-US" sz="2800" i="1" dirty="0" smtClean="0">
                <a:cs typeface="Majalla UI"/>
              </a:rPr>
              <a:t>n</a:t>
            </a:r>
            <a:r>
              <a:rPr lang="en-US" sz="2800" dirty="0" smtClean="0">
                <a:cs typeface="Majalla UI"/>
              </a:rPr>
              <a:t> population items is equally likely to comprise the sample, just as in the lottery.</a:t>
            </a:r>
          </a:p>
        </p:txBody>
      </p:sp>
    </p:spTree>
    <p:custDataLst>
      <p:tags r:id="rId1"/>
    </p:custData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/>
            <a:r>
              <a:rPr lang="en-US" smtClean="0">
                <a:effectLst/>
                <a:cs typeface="Majalla UI"/>
              </a:rPr>
              <a:t>Independent Items</a:t>
            </a:r>
          </a:p>
        </p:txBody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>
                <a:cs typeface="Majalla UI"/>
              </a:rPr>
              <a:t>The items in a sample are </a:t>
            </a:r>
            <a:r>
              <a:rPr lang="en-US" sz="2800" b="1" smtClean="0">
                <a:solidFill>
                  <a:srgbClr val="FF0000"/>
                </a:solidFill>
                <a:cs typeface="Majalla UI"/>
              </a:rPr>
              <a:t>independent</a:t>
            </a:r>
            <a:r>
              <a:rPr lang="en-US" sz="2800" smtClean="0">
                <a:cs typeface="Majalla UI"/>
              </a:rPr>
              <a:t> if knowing the values of some of the items does not help to predict the values of the others.</a:t>
            </a:r>
          </a:p>
          <a:p>
            <a:r>
              <a:rPr lang="en-US" sz="2800" smtClean="0">
                <a:cs typeface="Majalla UI"/>
              </a:rPr>
              <a:t>Items in a simple random sample may be treated as independent in most cases encountered in practice.  The exception occurs when the population is finite and the sample comprises a substantial fraction (more than 5%) of the population.</a:t>
            </a:r>
          </a:p>
        </p:txBody>
      </p:sp>
    </p:spTree>
    <p:custDataLst>
      <p:tags r:id="rId1"/>
    </p:custData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98A08-55ED-4AA4-BFB8-DF90E5D239C6}" type="slidenum">
              <a:rPr lang="en-US"/>
              <a:pPr/>
              <a:t>18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Descriptive Statistics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/>
              <a:t>Descriptive statistics</a:t>
            </a:r>
            <a:r>
              <a:rPr lang="en-US"/>
              <a:t> are methods for organizing and summarizing data.  </a:t>
            </a:r>
          </a:p>
          <a:p>
            <a:pPr>
              <a:lnSpc>
                <a:spcPct val="90000"/>
              </a:lnSpc>
            </a:pPr>
            <a:r>
              <a:rPr lang="en-US"/>
              <a:t>For example, tables or graphs are used to organize data, and descriptive values such as the average score are used to summarize data.  </a:t>
            </a:r>
          </a:p>
          <a:p>
            <a:pPr>
              <a:lnSpc>
                <a:spcPct val="90000"/>
              </a:lnSpc>
            </a:pPr>
            <a:r>
              <a:rPr lang="en-US"/>
              <a:t>A descriptive value for a population is called a </a:t>
            </a:r>
            <a:r>
              <a:rPr lang="en-US" b="1"/>
              <a:t>parameter</a:t>
            </a:r>
            <a:r>
              <a:rPr lang="en-US"/>
              <a:t> and a descriptive value for a sample is called a </a:t>
            </a:r>
            <a:r>
              <a:rPr lang="en-US" b="1"/>
              <a:t>statistic</a:t>
            </a:r>
            <a:r>
              <a:rPr lang="en-US"/>
              <a:t>. </a:t>
            </a:r>
          </a:p>
        </p:txBody>
      </p:sp>
    </p:spTree>
    <p:custDataLst>
      <p:tags r:id="rId1"/>
    </p:custData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4FBF9-BC9C-4F2C-B10A-D41AE8759BB7}" type="slidenum">
              <a:rPr lang="en-US"/>
              <a:pPr/>
              <a:t>19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Inferential Statistics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/>
              <a:t>Inferential statistics</a:t>
            </a:r>
            <a:r>
              <a:rPr lang="en-US" sz="2800"/>
              <a:t> are methods for using sample data to make general conclusions (inferences) about populations.  </a:t>
            </a:r>
          </a:p>
          <a:p>
            <a:r>
              <a:rPr lang="en-US" sz="2800"/>
              <a:t>Because a sample is typically only a part of the whole population, sample data provide only limited information about the population.  As a result, sample statistics are generally imperfect representatives of the corresponding population parameters. 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/>
              <a:t>Outline</a:t>
            </a:r>
          </a:p>
        </p:txBody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Review of simple statistics</a:t>
            </a:r>
            <a:endParaRPr lang="en-US" dirty="0"/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50B59-A084-45A0-A0BC-B65E07D026DF}" type="slidenum">
              <a:rPr lang="en-US"/>
              <a:pPr/>
              <a:t>20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Sampling Error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discrepancy between a sample statistic and its population parameter is called </a:t>
            </a:r>
            <a:r>
              <a:rPr lang="en-US" b="1"/>
              <a:t>sampling error</a:t>
            </a:r>
            <a:r>
              <a:rPr lang="en-US"/>
              <a:t>. </a:t>
            </a:r>
          </a:p>
          <a:p>
            <a:r>
              <a:rPr lang="en-US"/>
              <a:t>Defining and measuring sampling error is a large part of inferential statistics. </a:t>
            </a:r>
          </a:p>
        </p:txBody>
      </p:sp>
    </p:spTree>
    <p:custDataLst>
      <p:tags r:id="rId1"/>
    </p:custData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/>
            <a:r>
              <a:rPr lang="en-US" dirty="0" smtClean="0">
                <a:effectLst/>
                <a:cs typeface="Majalla UI"/>
              </a:rPr>
              <a:t>Types of Data</a:t>
            </a:r>
          </a:p>
        </p:txBody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>
          <a:xfrm>
            <a:off x="1435100" y="1447800"/>
            <a:ext cx="7499350" cy="5105400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b="1" dirty="0" smtClean="0">
                <a:solidFill>
                  <a:srgbClr val="FF0000"/>
                </a:solidFill>
                <a:cs typeface="Majalla UI"/>
              </a:rPr>
              <a:t>Numerical or quantitative</a:t>
            </a:r>
            <a:r>
              <a:rPr lang="en-US" dirty="0" smtClean="0">
                <a:solidFill>
                  <a:srgbClr val="FF0000"/>
                </a:solidFill>
                <a:cs typeface="Majalla UI"/>
              </a:rPr>
              <a:t> </a:t>
            </a:r>
            <a:r>
              <a:rPr lang="en-US" dirty="0" smtClean="0">
                <a:cs typeface="Majalla UI"/>
              </a:rPr>
              <a:t>if a numerical quantity is assigned to each item in the sample.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SzPct val="85000"/>
              <a:buFontTx/>
              <a:buChar char="•"/>
            </a:pPr>
            <a:r>
              <a:rPr lang="en-US" sz="3200" dirty="0" smtClean="0">
                <a:cs typeface="Majalla UI"/>
              </a:rPr>
              <a:t>Continuous:</a:t>
            </a:r>
          </a:p>
          <a:p>
            <a:pPr lvl="2">
              <a:lnSpc>
                <a:spcPct val="90000"/>
              </a:lnSpc>
              <a:buClr>
                <a:schemeClr val="tx1"/>
              </a:buClr>
              <a:buSzPct val="85000"/>
              <a:buFontTx/>
              <a:buChar char="•"/>
            </a:pPr>
            <a:r>
              <a:rPr lang="en-US" dirty="0" smtClean="0">
                <a:cs typeface="Majalla UI"/>
              </a:rPr>
              <a:t>Height</a:t>
            </a:r>
          </a:p>
          <a:p>
            <a:pPr lvl="2">
              <a:lnSpc>
                <a:spcPct val="90000"/>
              </a:lnSpc>
              <a:buClr>
                <a:schemeClr val="tx1"/>
              </a:buClr>
              <a:buSzPct val="85000"/>
              <a:buFontTx/>
              <a:buChar char="•"/>
            </a:pPr>
            <a:r>
              <a:rPr lang="en-US" dirty="0" smtClean="0">
                <a:cs typeface="Majalla UI"/>
              </a:rPr>
              <a:t>Weight</a:t>
            </a:r>
          </a:p>
          <a:p>
            <a:pPr lvl="2">
              <a:lnSpc>
                <a:spcPct val="90000"/>
              </a:lnSpc>
              <a:buClr>
                <a:schemeClr val="tx1"/>
              </a:buClr>
              <a:buSzPct val="85000"/>
              <a:buFontTx/>
              <a:buChar char="•"/>
            </a:pPr>
            <a:r>
              <a:rPr lang="en-US" dirty="0" smtClean="0">
                <a:cs typeface="Majalla UI"/>
              </a:rPr>
              <a:t>Age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SzPct val="85000"/>
              <a:buFontTx/>
              <a:buChar char="•"/>
            </a:pPr>
            <a:r>
              <a:rPr lang="en-US" sz="3200" dirty="0" smtClean="0">
                <a:cs typeface="Majalla UI"/>
              </a:rPr>
              <a:t>Discrete</a:t>
            </a:r>
          </a:p>
          <a:p>
            <a:pPr lvl="2">
              <a:lnSpc>
                <a:spcPct val="90000"/>
              </a:lnSpc>
              <a:buClr>
                <a:schemeClr val="tx1"/>
              </a:buClr>
              <a:buSzPct val="85000"/>
              <a:buFontTx/>
              <a:buChar char="•"/>
            </a:pPr>
            <a:r>
              <a:rPr lang="en-US" sz="2800" dirty="0" smtClean="0">
                <a:cs typeface="Majalla UI"/>
              </a:rPr>
              <a:t>Number of students in class</a:t>
            </a:r>
          </a:p>
          <a:p>
            <a:pPr lvl="2">
              <a:lnSpc>
                <a:spcPct val="90000"/>
              </a:lnSpc>
              <a:buClr>
                <a:schemeClr val="tx1"/>
              </a:buClr>
              <a:buSzPct val="85000"/>
              <a:buFontTx/>
              <a:buChar char="•"/>
            </a:pPr>
            <a:r>
              <a:rPr lang="en-US" sz="2800" dirty="0" smtClean="0">
                <a:cs typeface="Majalla UI"/>
              </a:rPr>
              <a:t>Number of equipment in a project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 2" pitchFamily="18" charset="2"/>
              <a:buNone/>
            </a:pPr>
            <a:endParaRPr lang="en-US" sz="2800" dirty="0" smtClean="0">
              <a:cs typeface="Majalla UI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sz="2800" b="1" dirty="0" smtClean="0">
                <a:solidFill>
                  <a:srgbClr val="FF0000"/>
                </a:solidFill>
              </a:rPr>
              <a:t>Categorical or qualitative </a:t>
            </a:r>
            <a:r>
              <a:rPr lang="en-US" sz="2800" dirty="0" smtClean="0"/>
              <a:t>if the sample items are placed into categories (always discrete)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sz="2800" dirty="0" smtClean="0"/>
              <a:t>Nominal (if there is no natural order between the categories)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r>
              <a:rPr lang="en-US" sz="2400" dirty="0" smtClean="0"/>
              <a:t>Gender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r>
              <a:rPr lang="en-US" sz="2400" dirty="0" smtClean="0"/>
              <a:t>Hair color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r>
              <a:rPr lang="en-US" sz="2400" dirty="0" smtClean="0"/>
              <a:t>Zip code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r>
              <a:rPr lang="en-US" dirty="0" smtClean="0"/>
              <a:t>Ordinal (if an ordering exists)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r>
              <a:rPr lang="en-US" dirty="0" smtClean="0"/>
              <a:t>Customer satisfaction surveys.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r>
              <a:rPr lang="en-US" dirty="0" smtClean="0"/>
              <a:t>Students grades.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ffectLst/>
                <a:cs typeface="Majalla UI"/>
              </a:rPr>
              <a:t>Summary Statistics</a:t>
            </a:r>
          </a:p>
        </p:txBody>
      </p:sp>
      <p:sp>
        <p:nvSpPr>
          <p:cNvPr id="2053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8001000" cy="4830763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en-US" sz="2800" b="1" smtClean="0">
                <a:solidFill>
                  <a:srgbClr val="FF0000"/>
                </a:solidFill>
                <a:cs typeface="Majalla UI"/>
              </a:rPr>
              <a:t>Sample Mean</a:t>
            </a:r>
            <a:r>
              <a:rPr lang="en-US" sz="2800" smtClean="0">
                <a:cs typeface="Majalla UI"/>
              </a:rPr>
              <a:t>:</a:t>
            </a:r>
          </a:p>
          <a:p>
            <a:pPr>
              <a:buFont typeface="Wingdings 2" pitchFamily="18" charset="2"/>
              <a:buNone/>
            </a:pPr>
            <a:endParaRPr lang="en-US" sz="2800" smtClean="0">
              <a:cs typeface="Majalla UI"/>
            </a:endParaRPr>
          </a:p>
          <a:p>
            <a:pPr>
              <a:buFont typeface="Wingdings 2" pitchFamily="18" charset="2"/>
              <a:buNone/>
            </a:pPr>
            <a:endParaRPr lang="en-US" sz="2800" smtClean="0">
              <a:cs typeface="Majalla UI"/>
            </a:endParaRPr>
          </a:p>
          <a:p>
            <a:pPr>
              <a:buClr>
                <a:schemeClr val="tx1"/>
              </a:buClr>
            </a:pPr>
            <a:r>
              <a:rPr lang="en-US" sz="2800" b="1" smtClean="0">
                <a:solidFill>
                  <a:srgbClr val="FF0000"/>
                </a:solidFill>
                <a:cs typeface="Majalla UI"/>
              </a:rPr>
              <a:t>Sample Variance</a:t>
            </a:r>
            <a:r>
              <a:rPr lang="en-US" sz="2800" smtClean="0">
                <a:cs typeface="Majalla UI"/>
              </a:rPr>
              <a:t>: </a:t>
            </a:r>
          </a:p>
          <a:p>
            <a:pPr>
              <a:buClr>
                <a:schemeClr val="tx1"/>
              </a:buClr>
              <a:buFont typeface="Wingdings 2" pitchFamily="18" charset="2"/>
              <a:buNone/>
            </a:pPr>
            <a:endParaRPr lang="en-US" sz="2800" smtClean="0">
              <a:cs typeface="Majalla UI"/>
            </a:endParaRPr>
          </a:p>
          <a:p>
            <a:endParaRPr lang="en-US" sz="2800" b="1" smtClean="0">
              <a:cs typeface="Majalla UI"/>
            </a:endParaRPr>
          </a:p>
          <a:p>
            <a:endParaRPr lang="en-US" sz="2800" b="1" smtClean="0">
              <a:cs typeface="Majalla UI"/>
            </a:endParaRPr>
          </a:p>
          <a:p>
            <a:pPr>
              <a:buClr>
                <a:schemeClr val="tx1"/>
              </a:buClr>
            </a:pPr>
            <a:r>
              <a:rPr lang="en-US" sz="2800" b="1" smtClean="0">
                <a:solidFill>
                  <a:srgbClr val="FF0000"/>
                </a:solidFill>
                <a:cs typeface="Majalla UI"/>
              </a:rPr>
              <a:t>Sample standard deviation</a:t>
            </a:r>
            <a:r>
              <a:rPr lang="en-US" sz="2800" smtClean="0">
                <a:cs typeface="Majalla UI"/>
              </a:rPr>
              <a:t> is the square root of the sample variance.</a:t>
            </a:r>
          </a:p>
          <a:p>
            <a:pPr>
              <a:buFont typeface="Wingdings 2" pitchFamily="18" charset="2"/>
              <a:buNone/>
            </a:pPr>
            <a:endParaRPr lang="en-US" sz="2800" smtClean="0">
              <a:cs typeface="Majalla UI"/>
            </a:endParaRP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3725863" y="1447800"/>
          <a:ext cx="2014537" cy="1266825"/>
        </p:xfrm>
        <a:graphic>
          <a:graphicData uri="http://schemas.openxmlformats.org/presentationml/2006/ole">
            <p:oleObj spid="_x0000_s47106" name="Equation" r:id="rId5" imgW="799920" imgH="431640" progId="">
              <p:embed/>
            </p:oleObj>
          </a:graphicData>
        </a:graphic>
      </p:graphicFrame>
      <p:graphicFrame>
        <p:nvGraphicFramePr>
          <p:cNvPr id="2051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1990725" y="3397250"/>
          <a:ext cx="6040438" cy="1146175"/>
        </p:xfrm>
        <a:graphic>
          <a:graphicData uri="http://schemas.openxmlformats.org/presentationml/2006/ole">
            <p:oleObj spid="_x0000_s47107" name="Equation" r:id="rId6" imgW="2806560" imgH="457200" progId="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ffectLst/>
                <a:cs typeface="Majalla UI"/>
              </a:rPr>
              <a:t>Definition of a Median</a:t>
            </a:r>
          </a:p>
        </p:txBody>
      </p:sp>
      <p:sp>
        <p:nvSpPr>
          <p:cNvPr id="4101" name="Rectangle 3"/>
          <p:cNvSpPr>
            <a:spLocks noGrp="1"/>
          </p:cNvSpPr>
          <p:nvPr>
            <p:ph type="body" sz="half" idx="1"/>
          </p:nvPr>
        </p:nvSpPr>
        <p:spPr>
          <a:xfrm>
            <a:off x="1435100" y="1447800"/>
            <a:ext cx="7429500" cy="48006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z="2800" smtClean="0">
                <a:cs typeface="Majalla UI"/>
              </a:rPr>
              <a:t>The </a:t>
            </a:r>
            <a:r>
              <a:rPr lang="en-US" sz="2800" b="1" smtClean="0">
                <a:solidFill>
                  <a:srgbClr val="FF0000"/>
                </a:solidFill>
                <a:cs typeface="Majalla UI"/>
              </a:rPr>
              <a:t>median</a:t>
            </a:r>
            <a:r>
              <a:rPr lang="en-US" sz="2800" smtClean="0">
                <a:cs typeface="Majalla UI"/>
              </a:rPr>
              <a:t> is another measure of center, like the mean.  To find it: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800" smtClean="0">
                <a:cs typeface="Majalla UI"/>
              </a:rPr>
              <a:t>If </a:t>
            </a:r>
            <a:r>
              <a:rPr lang="en-US" sz="2800" i="1" smtClean="0">
                <a:cs typeface="Majalla UI"/>
              </a:rPr>
              <a:t>n</a:t>
            </a:r>
            <a:r>
              <a:rPr lang="en-US" sz="2800" smtClean="0">
                <a:cs typeface="Majalla UI"/>
              </a:rPr>
              <a:t> is odd, the sample median is the number in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endParaRPr lang="en-US" sz="2800" smtClean="0">
              <a:cs typeface="Majalla UI"/>
            </a:endParaRP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sz="2800" smtClean="0">
                <a:cs typeface="Majalla UI"/>
              </a:rPr>
              <a:t>	 position 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endParaRPr lang="en-US" sz="2800" smtClean="0">
              <a:cs typeface="Majalla UI"/>
            </a:endParaRPr>
          </a:p>
          <a:p>
            <a:pPr>
              <a:buClr>
                <a:schemeClr val="tx1"/>
              </a:buClr>
              <a:buSzPct val="85000"/>
              <a:buFont typeface="Wingdings" pitchFamily="2" charset="2"/>
              <a:buChar char="Ø"/>
            </a:pPr>
            <a:r>
              <a:rPr lang="en-US" sz="2800" smtClean="0">
                <a:cs typeface="Majalla UI"/>
              </a:rPr>
              <a:t>If </a:t>
            </a:r>
            <a:r>
              <a:rPr lang="en-US" sz="2800" i="1" smtClean="0">
                <a:cs typeface="Majalla UI"/>
              </a:rPr>
              <a:t>n </a:t>
            </a:r>
            <a:r>
              <a:rPr lang="en-US" sz="2800" smtClean="0">
                <a:cs typeface="Majalla UI"/>
              </a:rPr>
              <a:t>is even, the sample median is the average </a:t>
            </a:r>
          </a:p>
          <a:p>
            <a:pPr>
              <a:buClr>
                <a:schemeClr val="tx1"/>
              </a:buClr>
              <a:buSzPct val="85000"/>
              <a:buFont typeface="Wingdings" pitchFamily="2" charset="2"/>
              <a:buNone/>
            </a:pPr>
            <a:endParaRPr lang="en-US" sz="2800" smtClean="0">
              <a:cs typeface="Majalla UI"/>
            </a:endParaRPr>
          </a:p>
          <a:p>
            <a:pPr>
              <a:buClr>
                <a:schemeClr val="tx1"/>
              </a:buClr>
              <a:buSzPct val="85000"/>
              <a:buFont typeface="Wingdings" pitchFamily="2" charset="2"/>
              <a:buNone/>
            </a:pPr>
            <a:r>
              <a:rPr lang="en-US" sz="2800" smtClean="0">
                <a:cs typeface="Majalla UI"/>
              </a:rPr>
              <a:t>	of the numbers in positions </a:t>
            </a:r>
          </a:p>
          <a:p>
            <a:endParaRPr lang="en-US" sz="2800" smtClean="0">
              <a:cs typeface="Majalla UI"/>
            </a:endParaRP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3101975" y="3225800"/>
          <a:ext cx="738188" cy="889000"/>
        </p:xfrm>
        <a:graphic>
          <a:graphicData uri="http://schemas.openxmlformats.org/presentationml/2006/ole">
            <p:oleObj spid="_x0000_s48130" name="Equation" r:id="rId5" imgW="380880" imgH="393480" progId="">
              <p:embed/>
            </p:oleObj>
          </a:graphicData>
        </a:graphic>
      </p:graphicFrame>
      <p:graphicFrame>
        <p:nvGraphicFramePr>
          <p:cNvPr id="4099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5810250" y="5246688"/>
          <a:ext cx="1665288" cy="925512"/>
        </p:xfrm>
        <a:graphic>
          <a:graphicData uri="http://schemas.openxmlformats.org/presentationml/2006/ole">
            <p:oleObj spid="_x0000_s48131" name="Equation" r:id="rId6" imgW="825480" imgH="393480" progId="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Importance of statistics.</a:t>
            </a:r>
          </a:p>
          <a:p>
            <a:r>
              <a:rPr lang="en-US" dirty="0" smtClean="0"/>
              <a:t>Population versus sample.</a:t>
            </a:r>
          </a:p>
          <a:p>
            <a:r>
              <a:rPr lang="en-US" dirty="0" smtClean="0"/>
              <a:t>Mean, median and </a:t>
            </a:r>
            <a:r>
              <a:rPr lang="en-US" smtClean="0"/>
              <a:t>standard deviation.</a:t>
            </a:r>
            <a:endParaRPr lang="en-US" dirty="0" smtClean="0"/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/>
            <a:r>
              <a:rPr lang="en-US" smtClean="0">
                <a:effectLst/>
                <a:cs typeface="Majalla UI"/>
              </a:rPr>
              <a:t>Objectives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cs typeface="Majalla UI"/>
              </a:rPr>
              <a:t>By the end of this lecture the student should be able to:</a:t>
            </a:r>
          </a:p>
          <a:p>
            <a:pPr lvl="1"/>
            <a:r>
              <a:rPr lang="en-US" dirty="0" smtClean="0">
                <a:cs typeface="Majalla UI"/>
              </a:rPr>
              <a:t>Recognize the applications of statistics in real life</a:t>
            </a:r>
          </a:p>
          <a:p>
            <a:pPr lvl="1"/>
            <a:r>
              <a:rPr lang="en-US" dirty="0" smtClean="0">
                <a:cs typeface="Majalla UI"/>
              </a:rPr>
              <a:t>Define the terms “Population” and “Sample”</a:t>
            </a:r>
          </a:p>
          <a:p>
            <a:pPr lvl="1"/>
            <a:r>
              <a:rPr lang="en-US" dirty="0" smtClean="0">
                <a:cs typeface="Majalla UI"/>
              </a:rPr>
              <a:t>Define and calculate different statistical variables (mean, standard deviation, median, etc.)</a:t>
            </a:r>
          </a:p>
          <a:p>
            <a:pPr lvl="1"/>
            <a:endParaRPr lang="en-US" dirty="0" smtClean="0">
              <a:cs typeface="Majalla UI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E52D-3822-4B75-82A2-9A7DA358A6F4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4557713" y="1147763"/>
            <a:ext cx="42291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sz="3000" i="1">
                <a:solidFill>
                  <a:srgbClr val="FFCC66"/>
                </a:solidFill>
              </a:rPr>
              <a:t>Statistics</a:t>
            </a:r>
            <a:r>
              <a:rPr lang="en-US" sz="3000"/>
              <a:t> is the science of conducting studies to collect, organize, summarize, analyze, present, interpret and draw conclusions from </a:t>
            </a:r>
            <a:r>
              <a:rPr lang="en-US" sz="3000" i="1" u="sng">
                <a:solidFill>
                  <a:srgbClr val="FF0066"/>
                </a:solidFill>
              </a:rPr>
              <a:t>data</a:t>
            </a:r>
            <a:r>
              <a:rPr lang="en-US" sz="3000">
                <a:solidFill>
                  <a:srgbClr val="FF0066"/>
                </a:solidFill>
              </a:rPr>
              <a:t>.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ph/>
          </p:nvPr>
        </p:nvGraphicFramePr>
        <p:xfrm>
          <a:off x="1401763" y="331788"/>
          <a:ext cx="2813050" cy="4033837"/>
        </p:xfrm>
        <a:graphic>
          <a:graphicData uri="http://schemas.openxmlformats.org/presentationml/2006/ole">
            <p:oleObj spid="_x0000_s46082" name="ClipArt" r:id="rId5" imgW="2673000" imgH="3752640" progId="">
              <p:embed/>
            </p:oleObj>
          </a:graphicData>
        </a:graphic>
      </p:graphicFrame>
      <p:sp>
        <p:nvSpPr>
          <p:cNvPr id="1029" name="Rectangle 16"/>
          <p:cNvSpPr>
            <a:spLocks noChangeArrowheads="1"/>
          </p:cNvSpPr>
          <p:nvPr/>
        </p:nvSpPr>
        <p:spPr bwMode="auto">
          <a:xfrm>
            <a:off x="1228725" y="5964238"/>
            <a:ext cx="6172200" cy="822325"/>
          </a:xfrm>
          <a:prstGeom prst="rect">
            <a:avLst/>
          </a:prstGeom>
          <a:solidFill>
            <a:srgbClr val="FF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Any  values (observations or measurements) that have been collected</a:t>
            </a:r>
          </a:p>
        </p:txBody>
      </p:sp>
      <p:sp>
        <p:nvSpPr>
          <p:cNvPr id="1030" name="Line 18"/>
          <p:cNvSpPr>
            <a:spLocks noChangeShapeType="1"/>
          </p:cNvSpPr>
          <p:nvPr/>
        </p:nvSpPr>
        <p:spPr bwMode="auto">
          <a:xfrm flipH="1">
            <a:off x="3514725" y="4957763"/>
            <a:ext cx="1371600" cy="914400"/>
          </a:xfrm>
          <a:prstGeom prst="line">
            <a:avLst/>
          </a:prstGeom>
          <a:noFill/>
          <a:ln w="38100">
            <a:solidFill>
              <a:srgbClr val="00CC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Statistics in Our Life</a:t>
            </a:r>
            <a:endParaRPr lang="en-US" dirty="0"/>
          </a:p>
        </p:txBody>
      </p:sp>
      <p:sp>
        <p:nvSpPr>
          <p:cNvPr id="26627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cs typeface="Majalla UI"/>
              </a:rPr>
              <a:t>Finance</a:t>
            </a:r>
          </a:p>
          <a:p>
            <a:r>
              <a:rPr lang="en-US" smtClean="0">
                <a:cs typeface="Majalla UI"/>
              </a:rPr>
              <a:t>Crimes and legal system</a:t>
            </a:r>
          </a:p>
          <a:p>
            <a:r>
              <a:rPr lang="en-US" smtClean="0">
                <a:cs typeface="Majalla UI"/>
              </a:rPr>
              <a:t>Medical </a:t>
            </a:r>
          </a:p>
          <a:p>
            <a:r>
              <a:rPr lang="en-US" smtClean="0">
                <a:cs typeface="Majalla UI"/>
              </a:rPr>
              <a:t>Quality</a:t>
            </a:r>
          </a:p>
          <a:p>
            <a:r>
              <a:rPr lang="en-US" smtClean="0">
                <a:cs typeface="Majalla UI"/>
              </a:rPr>
              <a:t>Etc.</a:t>
            </a:r>
          </a:p>
        </p:txBody>
      </p:sp>
      <p:sp>
        <p:nvSpPr>
          <p:cNvPr id="5" name="Rectangle 4"/>
          <p:cNvSpPr/>
          <p:nvPr/>
        </p:nvSpPr>
        <p:spPr>
          <a:xfrm>
            <a:off x="1066800" y="5867400"/>
            <a:ext cx="7543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https://www.youtube.com/watch?v=jbkSRLYSojo</a:t>
            </a:r>
            <a:endParaRPr lang="en-US" dirty="0"/>
          </a:p>
        </p:txBody>
      </p:sp>
      <p:pic>
        <p:nvPicPr>
          <p:cNvPr id="6" name="Hans Rosling's modified.mp4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4" cstate="print"/>
          <a:stretch>
            <a:fillRect/>
          </a:stretch>
        </p:blipFill>
        <p:spPr>
          <a:xfrm>
            <a:off x="3581400" y="2819400"/>
            <a:ext cx="4876800" cy="27432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Statistical Lies</a:t>
            </a:r>
            <a:endParaRPr lang="en-US" dirty="0"/>
          </a:p>
        </p:txBody>
      </p:sp>
      <p:pic>
        <p:nvPicPr>
          <p:cNvPr id="27651" name="Picture 2"/>
          <p:cNvPicPr>
            <a:picLocks noChangeAspect="1" noChangeArrowheads="1"/>
          </p:cNvPicPr>
          <p:nvPr/>
        </p:nvPicPr>
        <p:blipFill>
          <a:blip r:embed="rId3" cstate="print"/>
          <a:srcRect l="19043" t="23248" r="23828" b="18126"/>
          <a:stretch>
            <a:fillRect/>
          </a:stretch>
        </p:blipFill>
        <p:spPr bwMode="auto">
          <a:xfrm>
            <a:off x="1571625" y="1082675"/>
            <a:ext cx="6929438" cy="515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2" name="Rectangle 3"/>
          <p:cNvSpPr>
            <a:spLocks noChangeArrowheads="1"/>
          </p:cNvSpPr>
          <p:nvPr/>
        </p:nvSpPr>
        <p:spPr bwMode="auto">
          <a:xfrm>
            <a:off x="1714500" y="6211888"/>
            <a:ext cx="4572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http://www.physics.csbsju.edu/stats/display.html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Statistical Lies</a:t>
            </a:r>
            <a:endParaRPr lang="en-US" dirty="0"/>
          </a:p>
        </p:txBody>
      </p:sp>
      <p:pic>
        <p:nvPicPr>
          <p:cNvPr id="2969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71713" y="1462088"/>
            <a:ext cx="6086475" cy="520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Statistical Lies</a:t>
            </a:r>
            <a:endParaRPr lang="en-US" dirty="0"/>
          </a:p>
        </p:txBody>
      </p:sp>
      <p:pic>
        <p:nvPicPr>
          <p:cNvPr id="3072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38" y="1214438"/>
            <a:ext cx="6357937" cy="543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43000" y="1981200"/>
            <a:ext cx="7407275" cy="149701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62200" y="5334000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Following slides are copied from different resources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24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1_Solstice">
  <a:themeElements>
    <a:clrScheme name="1_Solstice 1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FFFFFF"/>
      </a:accent3>
      <a:accent4>
        <a:srgbClr val="000000"/>
      </a:accent4>
      <a:accent5>
        <a:srgbClr val="AEC7D0"/>
      </a:accent5>
      <a:accent6>
        <a:srgbClr val="E6A608"/>
      </a:accent6>
      <a:hlink>
        <a:srgbClr val="8DC765"/>
      </a:hlink>
      <a:folHlink>
        <a:srgbClr val="AA8A14"/>
      </a:folHlink>
    </a:clrScheme>
    <a:fontScheme name="1_Solstice">
      <a:majorFont>
        <a:latin typeface="Gill Sans MT"/>
        <a:ea typeface="Majalla UI"/>
        <a:cs typeface="Majalla UI"/>
      </a:majorFont>
      <a:minorFont>
        <a:latin typeface="Gill Sans MT"/>
        <a:ea typeface="Majalla UI"/>
        <a:cs typeface="Majalla U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olstice 1">
        <a:dk1>
          <a:srgbClr val="000000"/>
        </a:dk1>
        <a:lt1>
          <a:srgbClr val="FFFFFF"/>
        </a:lt1>
        <a:dk2>
          <a:srgbClr val="4F271C"/>
        </a:dk2>
        <a:lt2>
          <a:srgbClr val="E7DEC9"/>
        </a:lt2>
        <a:accent1>
          <a:srgbClr val="3891A7"/>
        </a:accent1>
        <a:accent2>
          <a:srgbClr val="FEB80A"/>
        </a:accent2>
        <a:accent3>
          <a:srgbClr val="FFFFFF"/>
        </a:accent3>
        <a:accent4>
          <a:srgbClr val="000000"/>
        </a:accent4>
        <a:accent5>
          <a:srgbClr val="AEC7D0"/>
        </a:accent5>
        <a:accent6>
          <a:srgbClr val="E6A608"/>
        </a:accent6>
        <a:hlink>
          <a:srgbClr val="8DC765"/>
        </a:hlink>
        <a:folHlink>
          <a:srgbClr val="AA8A1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DOE</Template>
  <TotalTime>11554</TotalTime>
  <Words>797</Words>
  <Application>Microsoft Office PowerPoint</Application>
  <PresentationFormat>On-screen Show (4:3)</PresentationFormat>
  <Paragraphs>105</Paragraphs>
  <Slides>25</Slides>
  <Notes>4</Notes>
  <HiddenSlides>0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1_Solstice</vt:lpstr>
      <vt:lpstr>ClipArt</vt:lpstr>
      <vt:lpstr>Equation</vt:lpstr>
      <vt:lpstr>Design of Experiments   (Lecture II)</vt:lpstr>
      <vt:lpstr>Outline</vt:lpstr>
      <vt:lpstr>Objectives</vt:lpstr>
      <vt:lpstr>Slide 4</vt:lpstr>
      <vt:lpstr>Statistics in Our Life</vt:lpstr>
      <vt:lpstr>Statistical Lies</vt:lpstr>
      <vt:lpstr>Statistical Lies</vt:lpstr>
      <vt:lpstr>Statistical Lies</vt:lpstr>
      <vt:lpstr>Definitions</vt:lpstr>
      <vt:lpstr>Variables</vt:lpstr>
      <vt:lpstr>Experiments</vt:lpstr>
      <vt:lpstr>Types of Variables</vt:lpstr>
      <vt:lpstr>Population</vt:lpstr>
      <vt:lpstr>Sample</vt:lpstr>
      <vt:lpstr>Slide 15</vt:lpstr>
      <vt:lpstr>Simple random sample</vt:lpstr>
      <vt:lpstr>Independent Items</vt:lpstr>
      <vt:lpstr>Descriptive Statistics</vt:lpstr>
      <vt:lpstr>Inferential Statistics</vt:lpstr>
      <vt:lpstr>Sampling Error</vt:lpstr>
      <vt:lpstr>Types of Data</vt:lpstr>
      <vt:lpstr>Types of Data</vt:lpstr>
      <vt:lpstr>Summary Statistics</vt:lpstr>
      <vt:lpstr>Definition of a Median</vt:lpstr>
      <vt:lpstr>Summary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Dr.Adham</cp:lastModifiedBy>
  <cp:revision>35</cp:revision>
  <dcterms:created xsi:type="dcterms:W3CDTF">1601-01-01T00:00:00Z</dcterms:created>
  <dcterms:modified xsi:type="dcterms:W3CDTF">2018-09-11T10:12:33Z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C89987EE-D206-4369-9ABA-8300B848477E</vt:lpwstr>
  </property>
  <property fmtid="{D5CDD505-2E9C-101B-9397-08002B2CF9AE}" pid="3" name="ArticulatePath">
    <vt:lpwstr>DOE_Lecture 2-Basic Statistics</vt:lpwstr>
  </property>
</Properties>
</file>