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6" r:id="rId11"/>
    <p:sldId id="265" r:id="rId12"/>
    <p:sldId id="266" r:id="rId13"/>
    <p:sldId id="271" r:id="rId14"/>
    <p:sldId id="270" r:id="rId15"/>
    <p:sldId id="269" r:id="rId16"/>
    <p:sldId id="268" r:id="rId17"/>
    <p:sldId id="267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300" r:id="rId43"/>
    <p:sldId id="297" r:id="rId44"/>
    <p:sldId id="298" r:id="rId45"/>
    <p:sldId id="299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00" autoAdjust="0"/>
  </p:normalViewPr>
  <p:slideViewPr>
    <p:cSldViewPr snapToGrid="0" snapToObjects="1">
      <p:cViewPr varScale="1">
        <p:scale>
          <a:sx n="69" d="100"/>
          <a:sy n="69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0004F-2CFC-794D-A9D3-2A1C44BB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D901E-D8D2-7F4A-8EB5-0B8274E91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80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Rely = trust = depend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D901E-D8D2-7F4A-8EB5-0B8274E915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81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Sophisticated = </a:t>
            </a:r>
            <a:r>
              <a:rPr lang="ar-sa" dirty="0" smtClean="0"/>
              <a:t>مطورة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D901E-D8D2-7F4A-8EB5-0B8274E915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1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Chronologically</a:t>
            </a:r>
            <a:r>
              <a:rPr lang="en-US" baseline="0" dirty="0" smtClean="0"/>
              <a:t> = </a:t>
            </a:r>
            <a:r>
              <a:rPr lang="ar-sa" baseline="0" dirty="0" smtClean="0"/>
              <a:t>زمني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Fragmented =</a:t>
            </a:r>
            <a:r>
              <a:rPr lang="ar-sa" baseline="0" dirty="0" smtClean="0"/>
              <a:t>مجزاءة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D901E-D8D2-7F4A-8EB5-0B8274E915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4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0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9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0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0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7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2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8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5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0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A40A-85BB-F640-A405-B29CB46ABE6B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ABA84-F771-9C41-BC52-ED2C8C62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1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77825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King Saud university </a:t>
            </a:r>
          </a:p>
          <a:p>
            <a:pPr algn="l"/>
            <a:r>
              <a:rPr lang="en-US" sz="1800" dirty="0" smtClean="0"/>
              <a:t>Nursing college </a:t>
            </a:r>
          </a:p>
          <a:p>
            <a:pPr algn="l"/>
            <a:r>
              <a:rPr lang="en-US" sz="1800" dirty="0" smtClean="0"/>
              <a:t>Community &amp; mental health nursing 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300" y="342900"/>
            <a:ext cx="28575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2300" y="4318000"/>
            <a:ext cx="553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Prepared by \ Mofida </a:t>
            </a:r>
            <a:r>
              <a:rPr lang="en-US" dirty="0" err="1" smtClean="0"/>
              <a:t>Albarrak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1434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43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advantage is </a:t>
            </a:r>
            <a:r>
              <a:rPr lang="en-US" dirty="0" smtClean="0"/>
              <a:t>that </a:t>
            </a:r>
            <a:r>
              <a:rPr lang="en-US" b="1" dirty="0" smtClean="0"/>
              <a:t>each discipline can easily find any section to chart pertinent data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main disadvantage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data </a:t>
            </a:r>
            <a:r>
              <a:rPr lang="en-US" b="1" dirty="0" smtClean="0"/>
              <a:t>is fragmented, &amp; it is difficult to track problems </a:t>
            </a:r>
            <a:r>
              <a:rPr lang="en-US" dirty="0" smtClean="0"/>
              <a:t>chronologically with input from different groups of professionals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3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 Problem oriented medical records ********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Records are organized around a </a:t>
            </a:r>
            <a:r>
              <a:rPr lang="en-US" b="1" dirty="0" smtClean="0">
                <a:solidFill>
                  <a:srgbClr val="0000FF"/>
                </a:solidFill>
              </a:rPr>
              <a:t>client’s problem,</a:t>
            </a:r>
            <a:r>
              <a:rPr lang="en-US" dirty="0" smtClean="0"/>
              <a:t> rather than around source of information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advantages of this type of record are that entire </a:t>
            </a:r>
            <a:r>
              <a:rPr lang="en-US" b="1" dirty="0" smtClean="0">
                <a:solidFill>
                  <a:srgbClr val="0000FF"/>
                </a:solidFill>
              </a:rPr>
              <a:t>health care team works together in identifying a master list of client problems </a:t>
            </a:r>
            <a:r>
              <a:rPr lang="en-US" dirty="0" smtClean="0"/>
              <a:t>&amp; contributes collaboratively to the </a:t>
            </a:r>
            <a:r>
              <a:rPr lang="en-US" b="1" dirty="0" smtClean="0">
                <a:solidFill>
                  <a:srgbClr val="0000FF"/>
                </a:solidFill>
              </a:rPr>
              <a:t>plan of care 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86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3100"/>
            <a:ext cx="8229600" cy="54530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3. Problem intervention evaluation </a:t>
            </a:r>
            <a:r>
              <a:rPr lang="en-US" b="1" dirty="0" smtClean="0">
                <a:solidFill>
                  <a:srgbClr val="800000"/>
                </a:solidFill>
              </a:rPr>
              <a:t>PIE</a:t>
            </a:r>
          </a:p>
          <a:p>
            <a:pPr marL="0" indent="0">
              <a:buNone/>
            </a:pPr>
            <a:endParaRPr lang="en-US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It is unique in that it does not develop a separate plan of care. </a:t>
            </a:r>
          </a:p>
          <a:p>
            <a:pPr marL="0" indent="0">
              <a:buNone/>
            </a:pPr>
            <a:endParaRPr lang="en-US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800000"/>
                </a:solidFill>
              </a:rPr>
              <a:t>Advantages of this system </a:t>
            </a:r>
            <a:r>
              <a:rPr lang="en-US" b="1" dirty="0" smtClean="0">
                <a:solidFill>
                  <a:srgbClr val="000000"/>
                </a:solidFill>
              </a:rPr>
              <a:t>are that it promotes continuity of care &amp; saves time since there is no separate plan of care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800000"/>
                </a:solidFill>
              </a:rPr>
              <a:t>The disadvantage of this system </a:t>
            </a:r>
            <a:r>
              <a:rPr lang="en-US" b="1" dirty="0" smtClean="0">
                <a:solidFill>
                  <a:srgbClr val="000000"/>
                </a:solidFill>
              </a:rPr>
              <a:t>is that there is no formal care plan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79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3900"/>
            <a:ext cx="8229600" cy="5402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4. Focus charting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purpose of focus charting </a:t>
            </a:r>
            <a:r>
              <a:rPr lang="en-US" dirty="0" smtClean="0"/>
              <a:t>is to </a:t>
            </a:r>
            <a:r>
              <a:rPr lang="en-US" b="1" dirty="0" smtClean="0">
                <a:solidFill>
                  <a:srgbClr val="000090"/>
                </a:solidFill>
              </a:rPr>
              <a:t>focus on client concerns</a:t>
            </a:r>
            <a:r>
              <a:rPr lang="en-US" b="1" dirty="0" smtClean="0"/>
              <a:t> instead of a problem list </a:t>
            </a:r>
            <a:r>
              <a:rPr lang="en-US" dirty="0" smtClean="0"/>
              <a:t>or list of nursing medical diagnosis.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3366FF"/>
                </a:solidFill>
              </a:rPr>
              <a:t>The advantages are </a:t>
            </a:r>
            <a:r>
              <a:rPr lang="en-US" dirty="0" smtClean="0"/>
              <a:t>a </a:t>
            </a:r>
            <a:r>
              <a:rPr lang="en-US" b="1" dirty="0" smtClean="0"/>
              <a:t>holistic emphasis on the client &amp; the client’s priorities</a:t>
            </a:r>
            <a:r>
              <a:rPr lang="en-US" dirty="0" smtClean="0"/>
              <a:t>, ease of charting, &amp; no requirement that each note incorporate data, action &amp; response.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3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6100"/>
            <a:ext cx="8229600" cy="5580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5. Charting by exception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a shorthand documentation method that makes use of well-define standards of practice.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benefits of this approach </a:t>
            </a:r>
            <a:r>
              <a:rPr lang="en-US" dirty="0" smtClean="0"/>
              <a:t>include </a:t>
            </a:r>
            <a:r>
              <a:rPr lang="en-US" b="1" dirty="0" smtClean="0"/>
              <a:t>decreased charting time</a:t>
            </a:r>
            <a:r>
              <a:rPr lang="en-US" dirty="0" smtClean="0"/>
              <a:t> , </a:t>
            </a:r>
            <a:r>
              <a:rPr lang="en-US" b="1" dirty="0" smtClean="0"/>
              <a:t>easy retrieval of significant data</a:t>
            </a:r>
            <a:r>
              <a:rPr lang="en-US" dirty="0" smtClean="0"/>
              <a:t>, greater interdisciplinary communication, better tracking of important client response &amp; lower costs.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3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6. Case management model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Managed care’s emphasis </a:t>
            </a:r>
            <a:r>
              <a:rPr lang="en-US" dirty="0" smtClean="0"/>
              <a:t>on </a:t>
            </a:r>
            <a:r>
              <a:rPr lang="en-US" b="1" dirty="0" smtClean="0"/>
              <a:t>quality, cost-effective care delivered within a limited time frame</a:t>
            </a:r>
            <a:r>
              <a:rPr lang="en-US" dirty="0" smtClean="0"/>
              <a:t>, has led to the development of interdisciplinary documentation tools.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05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2300"/>
            <a:ext cx="8229600" cy="55038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7. Medication records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client’s record must include documentation of all the medications administered to the client.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include the </a:t>
            </a:r>
            <a:r>
              <a:rPr lang="en-US" b="1" dirty="0" smtClean="0"/>
              <a:t>name of the drug</a:t>
            </a:r>
            <a:r>
              <a:rPr lang="en-US" dirty="0" smtClean="0"/>
              <a:t>, </a:t>
            </a:r>
            <a:r>
              <a:rPr lang="en-US" b="1" dirty="0" smtClean="0"/>
              <a:t>dosage,</a:t>
            </a:r>
            <a:r>
              <a:rPr lang="en-US" dirty="0" smtClean="0"/>
              <a:t> </a:t>
            </a:r>
            <a:r>
              <a:rPr lang="en-US" b="1" dirty="0" smtClean="0"/>
              <a:t>route</a:t>
            </a:r>
            <a:r>
              <a:rPr lang="en-US" dirty="0" smtClean="0"/>
              <a:t>, </a:t>
            </a:r>
            <a:r>
              <a:rPr lang="en-US" b="1" dirty="0" smtClean="0"/>
              <a:t>time</a:t>
            </a:r>
            <a:r>
              <a:rPr lang="en-US" dirty="0" smtClean="0"/>
              <a:t> &amp; other medications that the client is currently receive.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16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8. Daily nursing care records </a:t>
            </a:r>
          </a:p>
          <a:p>
            <a:pPr marL="0" indent="0">
              <a:buNone/>
            </a:pPr>
            <a:endParaRPr lang="en-US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When well designed, they </a:t>
            </a:r>
            <a:r>
              <a:rPr lang="en-US" b="1" dirty="0" smtClean="0">
                <a:solidFill>
                  <a:srgbClr val="0000FF"/>
                </a:solidFill>
              </a:rPr>
              <a:t>quickly enable nurses to document routine aspects of care that promote client goal achievement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safety</a:t>
            </a:r>
            <a:r>
              <a:rPr lang="en-US" b="1" dirty="0" smtClean="0"/>
              <a:t> &amp; </a:t>
            </a:r>
            <a:r>
              <a:rPr lang="en-US" b="1" dirty="0" smtClean="0">
                <a:solidFill>
                  <a:srgbClr val="0000FF"/>
                </a:solidFill>
              </a:rPr>
              <a:t>wellbeing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7045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Purposes of client records*****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rgbClr val="0000FF"/>
                </a:solidFill>
              </a:rPr>
              <a:t>Communication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client record helps health care professionals from different disciplines interacting with the client at different times to communicate with one anther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72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2. Care planning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/>
              <a:t>Each professional working with the client has access to the client’s baseline &amp; on-going data , can see how the client is responding to the treatment plan from day to day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9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Objectives 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At the end of this lecture the students will be able to: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Define terms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Listen principles of recording &amp; reporting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Understand different methods of documentation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Discussing nine purposes for writing a record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Discuss improper technique of documentation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Understand methods of report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90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3. Quality review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Charts may be reviewed to evaluate the quality of care received &amp; the competence of the nurses providing that care.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86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4. Research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records are available to researchers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24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5. Decision analysis</a:t>
            </a:r>
          </a:p>
          <a:p>
            <a:pPr marL="0" indent="0">
              <a:buNone/>
            </a:pPr>
            <a:r>
              <a:rPr lang="en-US" dirty="0" smtClean="0"/>
              <a:t>Information from records often provides the data needed by strategic planners to identify needs , the &amp; strategies most likely to address these needs.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40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6.Education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Health care professionals &amp; students reading a client’s chart can learn a great about the clinical manifestations of particular health problems, effective treatment modalities, &amp; factors that affect client goal achievement</a:t>
            </a:r>
            <a:r>
              <a:rPr lang="en-US" b="1" dirty="0" smtClean="0">
                <a:solidFill>
                  <a:srgbClr val="0000FF"/>
                </a:solidFill>
              </a:rPr>
              <a:t>.  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66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7. Legal documentation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Client records are legal documents that may be entered into court (court of law ) proceedings as evidence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92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8. Reimbursement </a:t>
            </a:r>
            <a:r>
              <a:rPr lang="en-US" sz="2000" b="1" dirty="0" smtClean="0">
                <a:solidFill>
                  <a:srgbClr val="000000"/>
                </a:solidFill>
              </a:rPr>
              <a:t>(</a:t>
            </a:r>
            <a:r>
              <a:rPr lang="en-US" sz="2000" b="1" dirty="0" smtClean="0"/>
              <a:t>Repayment , compensation)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Client records are also used to show that clients received the care for which payment is being sought.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55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9. Historic documentation 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/>
              <a:t>Because the dates of entries on records are specified the record has as an historic document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19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to document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00200"/>
            <a:ext cx="8674100" cy="49657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Assessment results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A review of body system helps the nurse to identify problems &amp; assess educational, psychological, &amp; assistance needs. 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It can also help in the assessment of any changes in the client’s life style that may be needed 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400" b="1" dirty="0" smtClean="0">
                <a:solidFill>
                  <a:srgbClr val="000000"/>
                </a:solidFill>
              </a:rPr>
              <a:t>Actual nursing diagnosis</a:t>
            </a:r>
          </a:p>
          <a:p>
            <a:pPr>
              <a:buFont typeface="Wingdings" charset="2"/>
              <a:buChar char="§"/>
            </a:pPr>
            <a:r>
              <a:rPr lang="en-US" sz="2400" b="1" dirty="0" smtClean="0">
                <a:solidFill>
                  <a:srgbClr val="000000"/>
                </a:solidFill>
              </a:rPr>
              <a:t>High-risk diagnosis </a:t>
            </a:r>
          </a:p>
          <a:p>
            <a:pPr>
              <a:buFont typeface="Wingdings" charset="2"/>
              <a:buChar char="§"/>
            </a:pPr>
            <a:r>
              <a:rPr lang="en-US" sz="2400" b="1" dirty="0" smtClean="0">
                <a:solidFill>
                  <a:srgbClr val="000000"/>
                </a:solidFill>
              </a:rPr>
              <a:t>Healthcare priority of client’s problem </a:t>
            </a:r>
          </a:p>
          <a:p>
            <a:pPr>
              <a:buFont typeface="Wingdings" charset="2"/>
              <a:buChar char="§"/>
            </a:pPr>
            <a:r>
              <a:rPr lang="en-US" sz="2400" b="1" dirty="0" smtClean="0">
                <a:solidFill>
                  <a:srgbClr val="000000"/>
                </a:solidFill>
              </a:rPr>
              <a:t>Effective intervention for the client &amp; provision of health care related to the diagnosis  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37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79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800000"/>
                </a:solidFill>
              </a:rPr>
              <a:t>Care plans are a key component of better documentation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713163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Goal direction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Continuity of care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Communication direction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Reflection of nursing care standers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80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800000"/>
                </a:solidFill>
              </a:rPr>
              <a:t>Nursing intervention </a:t>
            </a:r>
            <a:br>
              <a:rPr lang="en-US" sz="3600" b="1" dirty="0" smtClean="0">
                <a:solidFill>
                  <a:srgbClr val="800000"/>
                </a:solidFill>
              </a:rPr>
            </a:br>
            <a:endParaRPr lang="en-US" sz="36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028700"/>
            <a:ext cx="8674100" cy="5511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If there is no documentation it means the task was not done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Nursing intervention includes the following</a:t>
            </a:r>
          </a:p>
          <a:p>
            <a:pPr marL="0" indent="0"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dirty="0" smtClean="0"/>
              <a:t>Observing, assessing &amp; monitoring the client’s condition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Providing comfort measures for relief of pain, positioning &amp; so forth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Monitoring &amp; assisting with problems related to physiological functions such as hydration, nutrition, respiration &amp; elimination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Assisting in daily life activities or giving direction and supervision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Teaching &amp; counseling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Out line 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Definition of terms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Principles of recording &amp; reporting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Different methods of documentation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Nine purposes for writing a record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Improper technique of documentation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Methods of report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889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0"/>
            <a:ext cx="8229600" cy="5719763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Instructing &amp; performing actions to prevent infection, injury or complication of the problem.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Providing emotional support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Referring to appropriate resources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Administering therapeutic resources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Administering therapeutic interventions by written medical order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Consulting with physicians or other disciplines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If any nursing action is not performed but was prescribed in care planning, the nurse should document the reason it was not completed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17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to document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b="1" u="sng" dirty="0" smtClean="0">
                <a:solidFill>
                  <a:srgbClr val="000000"/>
                </a:solidFill>
              </a:rPr>
              <a:t>Time</a:t>
            </a:r>
            <a:r>
              <a:rPr lang="en-US" dirty="0" smtClean="0"/>
              <a:t> &amp; </a:t>
            </a:r>
            <a:r>
              <a:rPr lang="en-US" b="1" u="sng" dirty="0" smtClean="0"/>
              <a:t>date</a:t>
            </a:r>
            <a:r>
              <a:rPr lang="en-US" dirty="0" smtClean="0"/>
              <a:t> should be written, this affect the level of quality care &amp; provides legal protection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Nursing diagnosis is included in the record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 case should be documented in accordance with the health care organization’s policies &amp; procedures, professional nursing standards of care &amp; the nursing process framework.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85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800000"/>
                </a:solidFill>
              </a:rPr>
              <a:t>Guidelines for writing a record</a:t>
            </a:r>
            <a:br>
              <a:rPr lang="en-US" sz="3600" b="1" dirty="0" smtClean="0">
                <a:solidFill>
                  <a:srgbClr val="80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“Do“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8229600" cy="52451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Read the nursing notes before caring for a patient &amp; before charting care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Use concise phrases, in narratives being each phase with a capital letter &amp; start each new topic on a separate line.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Document action taken following indication of a need for action. </a:t>
            </a:r>
          </a:p>
          <a:p>
            <a:pPr marL="0" indent="0">
              <a:buNone/>
            </a:pPr>
            <a:r>
              <a:rPr lang="en-US" dirty="0" smtClean="0"/>
              <a:t>         (</a:t>
            </a:r>
            <a:r>
              <a:rPr lang="en-US" b="1" dirty="0" smtClean="0">
                <a:solidFill>
                  <a:srgbClr val="800000"/>
                </a:solidFill>
              </a:rPr>
              <a:t>for example, </a:t>
            </a:r>
            <a:r>
              <a:rPr lang="en-US" b="1" dirty="0" smtClean="0">
                <a:solidFill>
                  <a:srgbClr val="0000FF"/>
                </a:solidFill>
              </a:rPr>
              <a:t>a leaking Foley catheter)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Sign each entry , postscript &amp; addendum(</a:t>
            </a:r>
            <a:r>
              <a:rPr lang="en-US" dirty="0" smtClean="0">
                <a:solidFill>
                  <a:srgbClr val="0000FF"/>
                </a:solidFill>
              </a:rPr>
              <a:t>addition</a:t>
            </a:r>
            <a:r>
              <a:rPr lang="en-US" dirty="0" smtClean="0"/>
              <a:t> )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Be definite , avoid “apparently” appears to be substantiate (</a:t>
            </a:r>
            <a:r>
              <a:rPr lang="en-US" dirty="0" smtClean="0">
                <a:solidFill>
                  <a:srgbClr val="0000FF"/>
                </a:solidFill>
              </a:rPr>
              <a:t>validate</a:t>
            </a:r>
            <a:r>
              <a:rPr lang="en-US" dirty="0" smtClean="0"/>
              <a:t>)with facts.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62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6100"/>
            <a:ext cx="8229600" cy="55800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Have the patient’s name &amp; identity number on every sheet </a:t>
            </a:r>
          </a:p>
          <a:p>
            <a:r>
              <a:rPr lang="en-US" dirty="0" smtClean="0"/>
              <a:t>Describe reported symptoms accurately </a:t>
            </a:r>
          </a:p>
          <a:p>
            <a:r>
              <a:rPr lang="en-US" dirty="0" smtClean="0"/>
              <a:t>Use the patient’s words in describing them when these words are helpful </a:t>
            </a:r>
          </a:p>
          <a:p>
            <a:r>
              <a:rPr lang="en-US" dirty="0" smtClean="0"/>
              <a:t>Write neatly &amp; legibly in the ink color prescribed </a:t>
            </a:r>
          </a:p>
          <a:p>
            <a:r>
              <a:rPr lang="en-US" dirty="0" smtClean="0"/>
              <a:t>Use accepted hospital abbreviations wherever possible </a:t>
            </a:r>
          </a:p>
          <a:p>
            <a:r>
              <a:rPr lang="en-US" dirty="0" smtClean="0"/>
              <a:t>Write out entries of consecutive shifts (</a:t>
            </a:r>
            <a:r>
              <a:rPr lang="en-US" dirty="0" smtClean="0">
                <a:solidFill>
                  <a:srgbClr val="0000FF"/>
                </a:solidFill>
              </a:rPr>
              <a:t>sequential</a:t>
            </a:r>
            <a:r>
              <a:rPr lang="en-US" dirty="0" smtClean="0"/>
              <a:t>) &amp; days </a:t>
            </a:r>
          </a:p>
          <a:p>
            <a:r>
              <a:rPr lang="en-US" dirty="0" smtClean="0"/>
              <a:t>Write the complete date\time of each entry (</a:t>
            </a:r>
            <a:r>
              <a:rPr lang="en-US" dirty="0" smtClean="0">
                <a:solidFill>
                  <a:srgbClr val="0000FF"/>
                </a:solidFill>
              </a:rPr>
              <a:t>admission</a:t>
            </a:r>
            <a:r>
              <a:rPr lang="en-US" dirty="0" smtClean="0"/>
              <a:t> )</a:t>
            </a:r>
          </a:p>
          <a:p>
            <a:r>
              <a:rPr lang="en-US" dirty="0" smtClean="0"/>
              <a:t>Chart change in patient’s condition </a:t>
            </a:r>
          </a:p>
          <a:p>
            <a:r>
              <a:rPr lang="en-US" dirty="0" smtClean="0"/>
              <a:t>To whom it was reported (or attempts to report) &amp; time of contact.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64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 not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960"/>
            <a:ext cx="8229600" cy="543132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Begin charting before checking the name on the patients chart.</a:t>
            </a: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chemeClr val="accent2"/>
                </a:solidFill>
              </a:rPr>
              <a:t>Pull a chart by room number only. Do use the patients name age , sex , and diagnosis.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Skip lines between entries or leave space before signing.</a:t>
            </a: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Chart procedures in advance.</a:t>
            </a: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Wait until the end of the shift to chart or rely on(</a:t>
            </a:r>
            <a:r>
              <a:rPr lang="en-US" b="1" dirty="0" smtClean="0">
                <a:solidFill>
                  <a:srgbClr val="0000FF"/>
                </a:solidFill>
              </a:rPr>
              <a:t>depend on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) memory.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Use notebook paper or pencil.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Always use the appropriate nurses note from of the hospital and always use 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32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386"/>
            <a:ext cx="8229600" cy="5697777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Throw away nurses notes that have errors in them. Mark the error. Include the sheet as part of the chart.</a:t>
            </a: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Use medical terms unless you are sure of their exact meaning.</a:t>
            </a: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Erase.</a:t>
            </a: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chemeClr val="accent2"/>
                </a:solidFill>
              </a:rPr>
              <a:t>Backdate , tamper with , or add to notes previously written.</a:t>
            </a: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Repeat in your narrative what you have written on forms in other parts of the chart , unless further explanation is needed.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53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Improper technique of documentation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0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Documentation content that increases legal risk:</a:t>
            </a:r>
          </a:p>
          <a:p>
            <a:pPr marL="0" indent="0">
              <a:buNone/>
            </a:pPr>
            <a:r>
              <a:rPr lang="en-US" dirty="0" smtClean="0"/>
              <a:t>Health facilities standards determine </a:t>
            </a:r>
            <a:r>
              <a:rPr lang="en-US" b="1" dirty="0" smtClean="0">
                <a:solidFill>
                  <a:srgbClr val="FF0000"/>
                </a:solidFill>
              </a:rPr>
              <a:t>what information should be collected and documented ,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800000"/>
                </a:solidFill>
              </a:rPr>
              <a:t>how frequently it should be collected and documented ,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what type of symptoms to document and conditions under which to follow orders.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4477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Examples Of Content that Increases Legal Risk: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388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The content is not in accordance with professional or health care organization standards.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 content dose not reflect patient needs.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 content dose not include descriptions of situations that are out of the ordinary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 content is not timely or is chronologically disorganized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 content is inconsistent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 content does not include appropriate medical orders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 content implies a potential or actual risk situation.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 content implies attitudinal bias  </a:t>
            </a:r>
          </a:p>
          <a:p>
            <a:pP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5826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</a:rPr>
              <a:t>Documentation Mechanics That Increase Legal Risk On  Service Providers</a:t>
            </a:r>
            <a:endParaRPr lang="en-US" sz="32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09" y="1600200"/>
            <a:ext cx="8767223" cy="4947985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Countersigning documentation.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Tampering.(</a:t>
            </a:r>
            <a:r>
              <a:rPr lang="en-US" dirty="0" smtClean="0">
                <a:solidFill>
                  <a:srgbClr val="0000FF"/>
                </a:solidFill>
              </a:rPr>
              <a:t>interfere</a:t>
            </a:r>
            <a:r>
              <a:rPr lang="en-US" dirty="0" smtClean="0"/>
              <a:t>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Different handwriting.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Illegibility.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Dates &amp; time of entries omitted or inconsistently documented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Improper nurse signature.</a:t>
            </a:r>
          </a:p>
        </p:txBody>
      </p:sp>
    </p:spTree>
    <p:extLst>
      <p:ext uri="{BB962C8B-B14F-4D97-AF65-F5344CB8AC3E}">
        <p14:creationId xmlns:p14="http://schemas.microsoft.com/office/powerpoint/2010/main" val="4248705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04" y="566080"/>
            <a:ext cx="8828425" cy="160644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Methods of report 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r>
              <a:rPr lang="en-US" sz="3600" b="1" dirty="0" smtClean="0">
                <a:solidFill>
                  <a:srgbClr val="0000FF"/>
                </a:solidFill>
              </a:rPr>
              <a:t>1. </a:t>
            </a:r>
            <a:r>
              <a:rPr lang="en-US" sz="3600" b="1" dirty="0" smtClean="0">
                <a:solidFill>
                  <a:srgbClr val="000090"/>
                </a:solidFill>
              </a:rPr>
              <a:t>Change-of-shift reports </a:t>
            </a:r>
            <a:r>
              <a:rPr lang="en-US" sz="3600" dirty="0" smtClean="0">
                <a:solidFill>
                  <a:srgbClr val="800000"/>
                </a:solidFill>
              </a:rPr>
              <a:t>Include The Following: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340823"/>
            <a:ext cx="8478329" cy="37853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Basic identifying information about each client (name, room, number, bed designation and current diagnosis).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Changes in medical condition.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Nurse\physician prescribed orders.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Summary of each newly admitted client, including his or her diagnosis, age, plan of therapy and general condition.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6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9300" y="274638"/>
            <a:ext cx="5397500" cy="1143000"/>
          </a:xfrm>
        </p:spPr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862138"/>
            <a:ext cx="8483600" cy="4708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Health care today is multidisciplinary endeavor, even within the walls of a single institution. A patient receives services from many departments &amp; from more than one health service unit. </a:t>
            </a:r>
          </a:p>
          <a:p>
            <a:pPr marL="0" indent="0">
              <a:buNone/>
            </a:pPr>
            <a:r>
              <a:rPr lang="en-US" sz="2800" dirty="0" smtClean="0"/>
              <a:t>Communication between departments &amp; institutions promotes continuity of care &amp; is an essential element of quality service in client, community health agencies rely on the clients records.</a:t>
            </a:r>
          </a:p>
          <a:p>
            <a:pPr marL="0" indent="0">
              <a:buNone/>
            </a:pPr>
            <a:r>
              <a:rPr lang="en-US" sz="2800" dirty="0" smtClean="0"/>
              <a:t>Documentation of the care the nurse has planned given &amp; evaluated , reporting a patient’s health status &amp; response to care is essential   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165100"/>
            <a:ext cx="4064000" cy="125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7672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2. Telephone Reports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58"/>
            <a:ext cx="8229600" cy="52630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Nurses should be prepared to: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Identify themselves &amp; the client &amp; state their relationship to the client.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Report the clients current vital signs and clinical manifestations.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Telephone Orders</a:t>
            </a:r>
            <a:r>
              <a:rPr lang="en-US" dirty="0" smtClean="0">
                <a:solidFill>
                  <a:srgbClr val="800000"/>
                </a:solidFill>
              </a:rPr>
              <a:t>: </a:t>
            </a:r>
            <a:r>
              <a:rPr lang="en-US" dirty="0" smtClean="0"/>
              <a:t>every telephone order should be repeated back to the physician to ensure that the nurse correctly interpreted what was ordered.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653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841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800000"/>
                </a:solidFill>
              </a:rPr>
              <a:t>3.Transfer And Discharge Reports</a:t>
            </a:r>
            <a:endParaRPr lang="en-US" sz="36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06" y="2332038"/>
            <a:ext cx="8797824" cy="34358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Nurses report a summary of a client condition &amp; care when transferring clients from one unit or institution\agency to another.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578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08" y="673178"/>
            <a:ext cx="8721322" cy="545298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4. Reports To Family Members And Significant Others </a:t>
            </a:r>
          </a:p>
          <a:p>
            <a:pPr marL="0" indent="0">
              <a:buNone/>
            </a:pPr>
            <a:endParaRPr lang="en-US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Nurses play a crucial role in keeping the clients family &amp; significant others up-dated on the clients condition and progress. </a:t>
            </a:r>
            <a:endParaRPr lang="en-US" dirty="0" smtClean="0">
              <a:solidFill>
                <a:srgbClr val="8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123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330200"/>
            <a:ext cx="8496300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740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7500" y="1270000"/>
            <a:ext cx="8369300" cy="4856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“Documentation</a:t>
            </a:r>
            <a:r>
              <a:rPr lang="en-US" dirty="0"/>
              <a:t>” is used </a:t>
            </a:r>
            <a:r>
              <a:rPr lang="en-US" dirty="0" smtClean="0"/>
              <a:t>to </a:t>
            </a:r>
            <a:r>
              <a:rPr lang="en-US" dirty="0"/>
              <a:t>mean any written or electronically generated information about a client that describes the care or service provided to that client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“Client” refers to individuals, families, groups, populations or entire communities who require nursing expertise.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Documentation allows nurses and other care providers to communicate about the care provided. Documentation also promotes good nursing care and supports nurses to meet professional and legal standards.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491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282700"/>
            <a:ext cx="8788400" cy="5308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CRNBC’s </a:t>
            </a:r>
            <a:r>
              <a:rPr lang="en-US" dirty="0"/>
              <a:t>Helen Randal Library is available to registrants to assist with any additional information needs. Current journal articles about aspects of assigning and delegating can be requested. E-mail </a:t>
            </a:r>
            <a:r>
              <a:rPr lang="en-US" dirty="0" err="1"/>
              <a:t>reflib@crnbc.ca</a:t>
            </a:r>
            <a:r>
              <a:rPr lang="en-US" dirty="0"/>
              <a:t> or telephone 604.736.7331 or 1.800.565.6505 (ext. 119).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CRNBC </a:t>
            </a:r>
            <a:r>
              <a:rPr lang="en-US" dirty="0"/>
              <a:t>provides confidential nursing practice consultation for registrants. Registrants can contact a nursing practice consultant or nursing practice advisor to discuss their concerns related to confidentiality. Telephone 604.736.7331 or 1.800.565.6505 (ext. 332).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Website - </a:t>
            </a:r>
            <a:r>
              <a:rPr lang="en-US" dirty="0" err="1"/>
              <a:t>www.crnbc.ca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CRNBC’s website has a wide range of information for your nursing practice, including: </a:t>
            </a:r>
            <a:endParaRPr lang="en-US" dirty="0" smtClean="0"/>
          </a:p>
          <a:p>
            <a:r>
              <a:rPr lang="en-US" dirty="0"/>
              <a:t>Confidentiality (Practice Standard – pub. 400)</a:t>
            </a:r>
            <a:br>
              <a:rPr lang="en-US" dirty="0"/>
            </a:br>
            <a:r>
              <a:rPr lang="en-US" dirty="0"/>
              <a:t>Documentation (Practice Standard – pub. 334)</a:t>
            </a:r>
            <a:br>
              <a:rPr lang="en-US" dirty="0"/>
            </a:br>
            <a:r>
              <a:rPr lang="en-US" dirty="0"/>
              <a:t>Legislation Relevant to Nurses’ Practice (pub. 328)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2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Definition of documentation ***********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000090"/>
                </a:solidFill>
              </a:rPr>
              <a:t>The written legal records of all interventions with the client </a:t>
            </a:r>
            <a:r>
              <a:rPr lang="en-US" dirty="0" smtClean="0"/>
              <a:t>(assessment, diagnosis ,plan, implementation, &amp; evaluation) increasingly sophisticated management information stems are being designed to manage client- specific data &amp; information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400" y="4724400"/>
            <a:ext cx="50419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74638"/>
            <a:ext cx="84201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Principles of recording &amp; reporting*********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The following are elements of good documentation: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Clarity </a:t>
            </a:r>
            <a:endParaRPr lang="en-US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800000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b="1" dirty="0" smtClean="0"/>
              <a:t>Conveying the essential </a:t>
            </a:r>
            <a:r>
              <a:rPr lang="en-US" b="1" dirty="0" smtClean="0"/>
              <a:t>information</a:t>
            </a:r>
          </a:p>
          <a:p>
            <a:pPr algn="r">
              <a:buFont typeface="Wingdings" charset="2"/>
              <a:buChar char="§"/>
            </a:pPr>
            <a:r>
              <a:rPr lang="en-US" b="1" dirty="0" smtClean="0"/>
              <a:t> </a:t>
            </a:r>
            <a:r>
              <a:rPr lang="ar-sa" b="1" dirty="0"/>
              <a:t>نقل المعلومات </a:t>
            </a:r>
            <a:r>
              <a:rPr lang="ar-sa" b="1" dirty="0" smtClean="0"/>
              <a:t>الأساسية</a:t>
            </a:r>
            <a:endParaRPr lang="en-US" b="1" dirty="0" smtClean="0"/>
          </a:p>
          <a:p>
            <a:pPr>
              <a:buFont typeface="Wingdings" charset="2"/>
              <a:buChar char="§"/>
            </a:pPr>
            <a:r>
              <a:rPr lang="en-US" b="1" dirty="0" smtClean="0"/>
              <a:t>Legibility </a:t>
            </a:r>
          </a:p>
          <a:p>
            <a:pPr>
              <a:buFont typeface="Wingdings" charset="2"/>
              <a:buChar char="§"/>
            </a:pPr>
            <a:r>
              <a:rPr lang="en-US" b="1" dirty="0" smtClean="0"/>
              <a:t>Timeliness </a:t>
            </a:r>
            <a:endParaRPr lang="en-US" b="1" dirty="0" smtClean="0"/>
          </a:p>
          <a:p>
            <a:pPr>
              <a:buFont typeface="Wingdings" charset="2"/>
              <a:buChar char="§"/>
            </a:pPr>
            <a:r>
              <a:rPr lang="en-US" b="1" dirty="0" smtClean="0"/>
              <a:t>Suitability for the purpose </a:t>
            </a:r>
            <a:r>
              <a:rPr lang="ar-sa" b="1" dirty="0"/>
              <a:t>ملاءمة لغرض</a:t>
            </a:r>
            <a:endParaRPr lang="en-US" b="1" dirty="0" smtClean="0"/>
          </a:p>
          <a:p>
            <a:pPr>
              <a:buFont typeface="Wingdings" charset="2"/>
              <a:buChar char="§"/>
            </a:pPr>
            <a:r>
              <a:rPr lang="en-US" b="1" dirty="0" smtClean="0"/>
              <a:t>Simplicity </a:t>
            </a:r>
            <a:r>
              <a:rPr lang="ar-sa" b="1" dirty="0"/>
              <a:t>بساطة</a:t>
            </a:r>
            <a:endParaRPr lang="en-US" b="1" dirty="0" smtClean="0"/>
          </a:p>
          <a:p>
            <a:pPr>
              <a:buFont typeface="Wingdings" charset="2"/>
              <a:buChar char="§"/>
            </a:pPr>
            <a:r>
              <a:rPr lang="en-US" b="1" dirty="0" smtClean="0"/>
              <a:t>Confidentiality </a:t>
            </a:r>
          </a:p>
          <a:p>
            <a:pPr>
              <a:buFont typeface="Wingdings" charset="2"/>
              <a:buChar char="§"/>
            </a:pPr>
            <a:r>
              <a:rPr lang="en-US" b="1" dirty="0" smtClean="0"/>
              <a:t>Truthfulness </a:t>
            </a:r>
            <a:r>
              <a:rPr lang="ar-sa" b="1" dirty="0" smtClean="0"/>
              <a:t>مصداقية</a:t>
            </a:r>
            <a:endParaRPr lang="en-US" b="1" dirty="0" smtClean="0"/>
          </a:p>
          <a:p>
            <a:pPr>
              <a:buFont typeface="Wingdings" charset="2"/>
              <a:buChar char="§"/>
            </a:pPr>
            <a:r>
              <a:rPr lang="en-US" b="1" dirty="0" smtClean="0"/>
              <a:t>Organization </a:t>
            </a:r>
          </a:p>
          <a:p>
            <a:pPr>
              <a:buFont typeface="Wingdings" charset="2"/>
              <a:buChar char="§"/>
            </a:pPr>
            <a:r>
              <a:rPr lang="en-US" b="1" dirty="0" smtClean="0"/>
              <a:t>Conciseness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4812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Q. Which of the following is not an element of good documentation </a:t>
            </a:r>
            <a:endParaRPr lang="en-US" dirty="0">
              <a:solidFill>
                <a:srgbClr val="80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Legibility 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Simplicity 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Confidentiality 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Sophisticated </a:t>
            </a:r>
          </a:p>
          <a:p>
            <a:pPr marL="0" indent="0">
              <a:buNone/>
            </a:pPr>
            <a:endParaRPr lang="en-US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7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Client record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458200" cy="470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client record is a compilation </a:t>
            </a:r>
            <a:r>
              <a:rPr lang="en-US" sz="2600" b="1" dirty="0" smtClean="0">
                <a:solidFill>
                  <a:srgbClr val="0000FF"/>
                </a:solidFill>
              </a:rPr>
              <a:t>(collecting) </a:t>
            </a:r>
            <a:r>
              <a:rPr lang="en-US" dirty="0" smtClean="0"/>
              <a:t>of a client’s health information.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Each health care institution agency has policies that specify the nurse’s documentation responsibilities.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0090"/>
                </a:solidFill>
              </a:rPr>
              <a:t>joint commission for the accreditation of health care organizations </a:t>
            </a:r>
            <a:r>
              <a:rPr lang="en-US" dirty="0" smtClean="0"/>
              <a:t>specifies that nursing care , data related to client assessment, nursing diagnosis or needs , nursing interventions &amp; client outcomes are permanently integrated into the client record.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3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documentation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Source-oriented records*********** </a:t>
            </a:r>
          </a:p>
          <a:p>
            <a:pPr marL="0" indent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Each health care group keeps data on its own separate form. </a:t>
            </a:r>
          </a:p>
          <a:p>
            <a:pPr marL="0" indent="0">
              <a:buNone/>
            </a:pPr>
            <a:endParaRPr lang="en-US" u="sng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/>
              <a:t>Sections of the record are designated for nurses, physicians, laboratory &amp; x-ray personnel &amp; so 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8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9568</TotalTime>
  <Words>2147</Words>
  <Application>Microsoft Macintosh PowerPoint</Application>
  <PresentationFormat>On-screen Show (4:3)</PresentationFormat>
  <Paragraphs>244</Paragraphs>
  <Slides>45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Documentation </vt:lpstr>
      <vt:lpstr>Objectives </vt:lpstr>
      <vt:lpstr>Out line </vt:lpstr>
      <vt:lpstr>Introduction </vt:lpstr>
      <vt:lpstr>PowerPoint Presentation</vt:lpstr>
      <vt:lpstr>Principles of recording &amp; reporting********* </vt:lpstr>
      <vt:lpstr>PowerPoint Presentation</vt:lpstr>
      <vt:lpstr>Client record </vt:lpstr>
      <vt:lpstr>Methods of documentation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Purposes of client records*****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to document </vt:lpstr>
      <vt:lpstr>Care plans are a key component of better documentation  </vt:lpstr>
      <vt:lpstr>Nursing intervention  </vt:lpstr>
      <vt:lpstr>PowerPoint Presentation</vt:lpstr>
      <vt:lpstr>How to document </vt:lpstr>
      <vt:lpstr>Guidelines for writing a record “Do“ </vt:lpstr>
      <vt:lpstr>PowerPoint Presentation</vt:lpstr>
      <vt:lpstr>Do not </vt:lpstr>
      <vt:lpstr>PowerPoint Presentation</vt:lpstr>
      <vt:lpstr>Improper technique of documentation </vt:lpstr>
      <vt:lpstr>Examples Of Content that Increases Legal Risk:</vt:lpstr>
      <vt:lpstr>Documentation Mechanics That Increase Legal Risk On  Service Providers</vt:lpstr>
      <vt:lpstr>Methods of report  1. Change-of-shift reports Include The Following:</vt:lpstr>
      <vt:lpstr>2. Telephone Reports</vt:lpstr>
      <vt:lpstr>3.Transfer And Discharge Reports</vt:lpstr>
      <vt:lpstr>PowerPoint Presentation</vt:lpstr>
      <vt:lpstr>PowerPoint Presentation</vt:lpstr>
      <vt:lpstr>Conclusion </vt:lpstr>
      <vt:lpstr>Reference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 </dc:title>
  <dc:subject/>
  <dc:creator>Apple</dc:creator>
  <cp:keywords/>
  <dc:description/>
  <cp:lastModifiedBy>Apple</cp:lastModifiedBy>
  <cp:revision>47</cp:revision>
  <dcterms:created xsi:type="dcterms:W3CDTF">2012-12-10T18:41:06Z</dcterms:created>
  <dcterms:modified xsi:type="dcterms:W3CDTF">2013-04-24T07:41:55Z</dcterms:modified>
  <cp:category/>
</cp:coreProperties>
</file>