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73" r:id="rId9"/>
    <p:sldId id="264" r:id="rId10"/>
    <p:sldId id="265" r:id="rId11"/>
    <p:sldId id="274" r:id="rId12"/>
    <p:sldId id="267" r:id="rId13"/>
    <p:sldId id="268" r:id="rId14"/>
    <p:sldId id="271" r:id="rId15"/>
    <p:sldId id="269" r:id="rId16"/>
    <p:sldId id="272" r:id="rId1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8F61-C840-47A0-BD2C-084EF4252BD6}" type="datetimeFigureOut">
              <a:rPr lang="ar-SA" smtClean="0"/>
              <a:t>07/02/36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AE307F8-AC68-4669-86BD-EB75911F857A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8F61-C840-47A0-BD2C-084EF4252BD6}" type="datetimeFigureOut">
              <a:rPr lang="ar-SA" smtClean="0"/>
              <a:t>07/02/36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307F8-AC68-4669-86BD-EB75911F857A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8F61-C840-47A0-BD2C-084EF4252BD6}" type="datetimeFigureOut">
              <a:rPr lang="ar-SA" smtClean="0"/>
              <a:t>07/02/36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307F8-AC68-4669-86BD-EB75911F857A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8F61-C840-47A0-BD2C-084EF4252BD6}" type="datetimeFigureOut">
              <a:rPr lang="ar-SA" smtClean="0"/>
              <a:t>07/02/36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307F8-AC68-4669-86BD-EB75911F857A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8F61-C840-47A0-BD2C-084EF4252BD6}" type="datetimeFigureOut">
              <a:rPr lang="ar-SA" smtClean="0"/>
              <a:t>07/02/36</a:t>
            </a:fld>
            <a:endParaRPr lang="ar-S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AE307F8-AC68-4669-86BD-EB75911F857A}" type="slidenum">
              <a:rPr lang="ar-SA" smtClean="0"/>
              <a:t>‹#›</a:t>
            </a:fld>
            <a:endParaRPr lang="ar-S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8F61-C840-47A0-BD2C-084EF4252BD6}" type="datetimeFigureOut">
              <a:rPr lang="ar-SA" smtClean="0"/>
              <a:t>07/02/36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307F8-AC68-4669-86BD-EB75911F857A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8F61-C840-47A0-BD2C-084EF4252BD6}" type="datetimeFigureOut">
              <a:rPr lang="ar-SA" smtClean="0"/>
              <a:t>07/02/36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307F8-AC68-4669-86BD-EB75911F857A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8F61-C840-47A0-BD2C-084EF4252BD6}" type="datetimeFigureOut">
              <a:rPr lang="ar-SA" smtClean="0"/>
              <a:t>07/02/36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307F8-AC68-4669-86BD-EB75911F857A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8F61-C840-47A0-BD2C-084EF4252BD6}" type="datetimeFigureOut">
              <a:rPr lang="ar-SA" smtClean="0"/>
              <a:t>07/02/36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307F8-AC68-4669-86BD-EB75911F857A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8F61-C840-47A0-BD2C-084EF4252BD6}" type="datetimeFigureOut">
              <a:rPr lang="ar-SA" smtClean="0"/>
              <a:t>07/02/36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307F8-AC68-4669-86BD-EB75911F857A}" type="slidenum">
              <a:rPr lang="ar-SA" smtClean="0"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8F61-C840-47A0-BD2C-084EF4252BD6}" type="datetimeFigureOut">
              <a:rPr lang="ar-SA" smtClean="0"/>
              <a:t>07/02/36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AE307F8-AC68-4669-86BD-EB75911F857A}" type="slidenum">
              <a:rPr lang="ar-SA" smtClean="0"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CE18F61-C840-47A0-BD2C-084EF4252BD6}" type="datetimeFigureOut">
              <a:rPr lang="ar-SA" smtClean="0"/>
              <a:t>07/02/36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0AE307F8-AC68-4669-86BD-EB75911F857A}" type="slidenum">
              <a:rPr lang="ar-SA" smtClean="0"/>
              <a:t>‹#›</a:t>
            </a:fld>
            <a:endParaRPr lang="ar-SA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1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678571" y="2276872"/>
            <a:ext cx="71416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0"/>
            <a:r>
              <a:rPr lang="en-US" sz="4000" b="1" dirty="0">
                <a:latin typeface="Calibri" panose="020F0502020204030204" pitchFamily="34" charset="0"/>
              </a:rPr>
              <a:t>Spectral Characterization of DNA</a:t>
            </a:r>
            <a:endParaRPr lang="ar-SA" sz="4000" b="1" dirty="0">
              <a:latin typeface="Calibri" panose="020F0502020204030204" pitchFamily="34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827584" y="4898117"/>
            <a:ext cx="22021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latin typeface="Calibri" panose="020F0502020204030204" pitchFamily="34" charset="0"/>
              </a:rPr>
              <a:t>BCH 302 [practical]</a:t>
            </a:r>
            <a:endParaRPr lang="ar-SA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39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51520" y="260648"/>
            <a:ext cx="38164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>
                <a:latin typeface="Calibri" panose="020F0502020204030204" pitchFamily="34" charset="0"/>
              </a:rPr>
              <a:t>Denaturation of </a:t>
            </a:r>
            <a:r>
              <a:rPr lang="en-US" sz="2400" b="1" dirty="0" smtClean="0">
                <a:latin typeface="Calibri" panose="020F0502020204030204" pitchFamily="34" charset="0"/>
              </a:rPr>
              <a:t>DNA:</a:t>
            </a:r>
            <a:endParaRPr lang="ar-SA" sz="2400" dirty="0">
              <a:latin typeface="Calibri" panose="020F0502020204030204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251520" y="1124744"/>
            <a:ext cx="8248091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buNone/>
            </a:pP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Denaturation is a process by which nucleic acids, such as DNA, lose their three-dimensional structures and consequently their primary functions. </a:t>
            </a:r>
          </a:p>
          <a:p>
            <a:pPr algn="l" rtl="0">
              <a:buNone/>
            </a:pP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Many different substances or environmental conditions can denature nucleic acids, such as</a:t>
            </a:r>
          </a:p>
          <a:p>
            <a:pPr algn="l" rtl="0">
              <a:buNone/>
            </a:pP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sz="2000" b="1" dirty="0">
                <a:latin typeface="Calibri" panose="020F0502020204030204" pitchFamily="34" charset="0"/>
                <a:cs typeface="Aparajita" pitchFamily="34" charset="0"/>
              </a:rPr>
              <a:t>-strong acids, organic solvent</a:t>
            </a:r>
          </a:p>
          <a:p>
            <a:pPr algn="l" rtl="0">
              <a:buNone/>
            </a:pPr>
            <a:r>
              <a:rPr lang="en-US" sz="2000" b="1" dirty="0">
                <a:latin typeface="Calibri" panose="020F0502020204030204" pitchFamily="34" charset="0"/>
                <a:cs typeface="Aparajita" pitchFamily="34" charset="0"/>
              </a:rPr>
              <a:t> -heating</a:t>
            </a:r>
          </a:p>
          <a:p>
            <a:pPr algn="l" rtl="0">
              <a:buNone/>
            </a:pPr>
            <a:r>
              <a:rPr lang="en-US" sz="2000" b="1" dirty="0">
                <a:latin typeface="Calibri" panose="020F0502020204030204" pitchFamily="34" charset="0"/>
                <a:cs typeface="Aparajita" pitchFamily="34" charset="0"/>
              </a:rPr>
              <a:t>-Exposure to Radiation/ UV light</a:t>
            </a:r>
          </a:p>
          <a:p>
            <a:pPr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68568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AMAL\Desktop\jhgfdsdfghjkl.png"/>
          <p:cNvPicPr>
            <a:picLocks noChangeAspect="1" noChangeArrowheads="1"/>
          </p:cNvPicPr>
          <p:nvPr/>
        </p:nvPicPr>
        <p:blipFill>
          <a:blip r:embed="rId2" cstate="print"/>
          <a:srcRect r="68830" b="36402"/>
          <a:stretch>
            <a:fillRect/>
          </a:stretch>
        </p:blipFill>
        <p:spPr bwMode="auto">
          <a:xfrm>
            <a:off x="2195736" y="260648"/>
            <a:ext cx="4680520" cy="5372708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129142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0"/>
            <a:ext cx="8964488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 smtClean="0">
                <a:latin typeface="Calibri" panose="020F0502020204030204" pitchFamily="34" charset="0"/>
              </a:rPr>
              <a:t>Optical density of DNA:</a:t>
            </a:r>
          </a:p>
          <a:p>
            <a:pPr algn="l" rtl="0"/>
            <a:endParaRPr lang="en-US" sz="2400" b="1" dirty="0">
              <a:latin typeface="Calibri" panose="020F0502020204030204" pitchFamily="34" charset="0"/>
            </a:endParaRPr>
          </a:p>
          <a:p>
            <a:pPr algn="l" rtl="0"/>
            <a:r>
              <a:rPr lang="en-US" sz="2000" dirty="0" smtClean="0">
                <a:latin typeface="Calibri" panose="020F0502020204030204" pitchFamily="34" charset="0"/>
              </a:rPr>
              <a:t>-Nucleic </a:t>
            </a:r>
            <a:r>
              <a:rPr lang="en-US" sz="2000" dirty="0">
                <a:latin typeface="Calibri" panose="020F0502020204030204" pitchFamily="34" charset="0"/>
              </a:rPr>
              <a:t>acid </a:t>
            </a:r>
            <a:r>
              <a:rPr lang="en-US" sz="2000" dirty="0" smtClean="0">
                <a:latin typeface="Calibri" panose="020F0502020204030204" pitchFamily="34" charset="0"/>
              </a:rPr>
              <a:t>have maximum absorbance </a:t>
            </a:r>
            <a:r>
              <a:rPr lang="en-US" sz="2000" dirty="0">
                <a:latin typeface="Calibri" panose="020F0502020204030204" pitchFamily="34" charset="0"/>
              </a:rPr>
              <a:t>at </a:t>
            </a:r>
            <a:r>
              <a:rPr lang="en-US" sz="2000" dirty="0" smtClean="0">
                <a:latin typeface="Calibri" panose="020F0502020204030204" pitchFamily="34" charset="0"/>
              </a:rPr>
              <a:t>260nm, It </a:t>
            </a:r>
            <a:r>
              <a:rPr lang="en-US" sz="2000" dirty="0">
                <a:latin typeface="Calibri" panose="020F0502020204030204" pitchFamily="34" charset="0"/>
              </a:rPr>
              <a:t>absorbs at this wavelength because of the nitrogenous bases (A, G, C and T) of DNA.</a:t>
            </a:r>
          </a:p>
          <a:p>
            <a:pPr algn="l" rtl="0"/>
            <a:endParaRPr lang="en-US" sz="2400" b="1" dirty="0" smtClean="0">
              <a:latin typeface="Calibri" panose="020F0502020204030204" pitchFamily="34" charset="0"/>
            </a:endParaRPr>
          </a:p>
          <a:p>
            <a:pPr algn="l" rtl="0"/>
            <a:r>
              <a:rPr lang="en-US" sz="2400" b="1" dirty="0" smtClean="0">
                <a:latin typeface="Calibri" panose="020F0502020204030204" pitchFamily="34" charset="0"/>
              </a:rPr>
              <a:t> </a:t>
            </a:r>
            <a:endParaRPr lang="ar-SA" sz="2400" b="1" dirty="0">
              <a:latin typeface="Calibri" panose="020F0502020204030204" pitchFamily="34" charset="0"/>
            </a:endParaRPr>
          </a:p>
        </p:txBody>
      </p:sp>
      <p:pic>
        <p:nvPicPr>
          <p:cNvPr id="3" name="Picture 5" descr="DNA-absorption-spectrum2.g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77" t="2651" r="2172" b="5386"/>
          <a:stretch/>
        </p:blipFill>
        <p:spPr>
          <a:xfrm>
            <a:off x="2843808" y="2132856"/>
            <a:ext cx="3723153" cy="3867058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4" name="مربع نص 3"/>
          <p:cNvSpPr txBox="1"/>
          <p:nvPr/>
        </p:nvSpPr>
        <p:spPr>
          <a:xfrm>
            <a:off x="3775033" y="5999914"/>
            <a:ext cx="200805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 smtClean="0">
                <a:latin typeface="Calibri" panose="020F0502020204030204" pitchFamily="34" charset="0"/>
              </a:rPr>
              <a:t>Weave length [nm]</a:t>
            </a:r>
            <a:endParaRPr lang="ar-SA" b="1" dirty="0">
              <a:latin typeface="Calibri" panose="020F0502020204030204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1475678" y="3485039"/>
            <a:ext cx="136813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b="1" dirty="0" smtClean="0">
                <a:latin typeface="Calibri" panose="020F0502020204030204" pitchFamily="34" charset="0"/>
              </a:rPr>
              <a:t>Absorbance </a:t>
            </a:r>
            <a:endParaRPr lang="ar-SA" b="1" dirty="0">
              <a:latin typeface="Calibri" panose="020F0502020204030204" pitchFamily="34" charset="0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1475678" y="1844824"/>
            <a:ext cx="5688610" cy="452442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1331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6498" y="22516"/>
            <a:ext cx="9019998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800" u="sng" dirty="0" err="1" smtClean="0">
                <a:latin typeface="Calibri" panose="020F0502020204030204" pitchFamily="34" charset="0"/>
              </a:rPr>
              <a:t>Hyperchromicity</a:t>
            </a:r>
            <a:endParaRPr lang="en-US" sz="2800" u="sng" dirty="0" smtClean="0">
              <a:latin typeface="Calibri" panose="020F0502020204030204" pitchFamily="34" charset="0"/>
            </a:endParaRPr>
          </a:p>
          <a:p>
            <a:pPr algn="l" rtl="0"/>
            <a:endParaRPr lang="en-US" sz="2000" b="1" u="sng" dirty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algn="l" rtl="0"/>
            <a:endParaRPr lang="en-US" sz="2000" b="1" u="sng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algn="l" rtl="0"/>
            <a:r>
              <a:rPr lang="en-US" sz="2000" b="1" u="sng" dirty="0" smtClean="0">
                <a:latin typeface="Calibri" panose="020F0502020204030204" pitchFamily="34" charset="0"/>
              </a:rPr>
              <a:t>In general </a:t>
            </a:r>
            <a:r>
              <a:rPr lang="en-US" sz="2000" dirty="0">
                <a:latin typeface="Calibri" panose="020F0502020204030204" pitchFamily="34" charset="0"/>
              </a:rPr>
              <a:t>The increase of absorbance (optical density) of a material</a:t>
            </a:r>
            <a:r>
              <a:rPr lang="en-US" sz="2000" dirty="0" smtClean="0">
                <a:latin typeface="Calibri" panose="020F0502020204030204" pitchFamily="34" charset="0"/>
              </a:rPr>
              <a:t>.</a:t>
            </a:r>
          </a:p>
          <a:p>
            <a:pPr algn="l" rtl="0"/>
            <a:endParaRPr lang="en-US" sz="2000" dirty="0">
              <a:latin typeface="Calibri" panose="020F0502020204030204" pitchFamily="34" charset="0"/>
            </a:endParaRPr>
          </a:p>
          <a:p>
            <a:pPr marL="342900" indent="-342900" algn="l" rtl="0">
              <a:buFontTx/>
              <a:buChar char="-"/>
            </a:pPr>
            <a:r>
              <a:rPr lang="en-US" sz="2000" dirty="0" smtClean="0">
                <a:latin typeface="Calibri" panose="020F0502020204030204" pitchFamily="34" charset="0"/>
              </a:rPr>
              <a:t>the </a:t>
            </a:r>
            <a:r>
              <a:rPr lang="en-US" sz="2000" dirty="0" err="1">
                <a:latin typeface="Calibri" panose="020F0502020204030204" pitchFamily="34" charset="0"/>
              </a:rPr>
              <a:t>hyperchromicity</a:t>
            </a:r>
            <a:r>
              <a:rPr lang="en-US" sz="2000" dirty="0">
                <a:latin typeface="Calibri" panose="020F0502020204030204" pitchFamily="34" charset="0"/>
              </a:rPr>
              <a:t> of DNA that occurs when the DNA duplex is denatured</a:t>
            </a:r>
            <a:r>
              <a:rPr lang="en-US" sz="2000" dirty="0" smtClean="0">
                <a:latin typeface="Calibri" panose="020F0502020204030204" pitchFamily="34" charset="0"/>
              </a:rPr>
              <a:t>.</a:t>
            </a:r>
          </a:p>
          <a:p>
            <a:pPr marL="342900" indent="-342900" algn="l" rtl="0">
              <a:buFontTx/>
              <a:buChar char="-"/>
            </a:pPr>
            <a:endParaRPr lang="en-US" sz="2000" dirty="0">
              <a:latin typeface="Calibri" panose="020F0502020204030204" pitchFamily="34" charset="0"/>
            </a:endParaRPr>
          </a:p>
          <a:p>
            <a:pPr marL="342900" indent="-342900" algn="l" rtl="0">
              <a:buFontTx/>
              <a:buChar char="-"/>
            </a:pPr>
            <a:r>
              <a:rPr lang="en-US" sz="2000" dirty="0">
                <a:latin typeface="Calibri" panose="020F0502020204030204" pitchFamily="34" charset="0"/>
              </a:rPr>
              <a:t>when </a:t>
            </a:r>
            <a:r>
              <a:rPr lang="en-US" sz="2000" dirty="0" smtClean="0">
                <a:latin typeface="Calibri" panose="020F0502020204030204" pitchFamily="34" charset="0"/>
              </a:rPr>
              <a:t>DNA </a:t>
            </a:r>
            <a:r>
              <a:rPr lang="en-US" sz="2000" dirty="0">
                <a:latin typeface="Calibri" panose="020F0502020204030204" pitchFamily="34" charset="0"/>
              </a:rPr>
              <a:t>denatures </a:t>
            </a:r>
            <a:r>
              <a:rPr lang="en-US" sz="2000" dirty="0" smtClean="0">
                <a:latin typeface="Calibri" panose="020F0502020204030204" pitchFamily="34" charset="0"/>
              </a:rPr>
              <a:t>[e.g.</a:t>
            </a:r>
            <a:r>
              <a:rPr lang="en-US" sz="2000" dirty="0">
                <a:latin typeface="Calibri" panose="020F0502020204030204" pitchFamily="34" charset="0"/>
              </a:rPr>
              <a:t> by heat </a:t>
            </a:r>
            <a:r>
              <a:rPr lang="en-US" sz="2000" dirty="0" smtClean="0">
                <a:latin typeface="Calibri" panose="020F0502020204030204" pitchFamily="34" charset="0"/>
              </a:rPr>
              <a:t>], </a:t>
            </a:r>
            <a:r>
              <a:rPr lang="en-US" sz="2000" dirty="0">
                <a:latin typeface="Calibri" panose="020F0502020204030204" pitchFamily="34" charset="0"/>
              </a:rPr>
              <a:t>it's strands separate, allowing more light to be absorbed by the non-stacked </a:t>
            </a:r>
            <a:r>
              <a:rPr lang="en-US" sz="2000" dirty="0" smtClean="0">
                <a:latin typeface="Calibri" panose="020F0502020204030204" pitchFamily="34" charset="0"/>
              </a:rPr>
              <a:t>bases[</a:t>
            </a:r>
            <a:r>
              <a:rPr lang="en-US" sz="2000" u="sng" dirty="0">
                <a:latin typeface="Calibri" panose="020F0502020204030204" pitchFamily="34" charset="0"/>
              </a:rPr>
              <a:t>single DNA </a:t>
            </a:r>
            <a:r>
              <a:rPr lang="en-US" sz="2000" u="sng" dirty="0" smtClean="0">
                <a:latin typeface="Calibri" panose="020F0502020204030204" pitchFamily="34" charset="0"/>
              </a:rPr>
              <a:t>strands]</a:t>
            </a:r>
            <a:r>
              <a:rPr lang="en-US" sz="2000" dirty="0" smtClean="0">
                <a:latin typeface="Calibri" panose="020F0502020204030204" pitchFamily="34" charset="0"/>
              </a:rPr>
              <a:t>.</a:t>
            </a:r>
          </a:p>
          <a:p>
            <a:pPr algn="l" rtl="0"/>
            <a:endParaRPr lang="en-US" sz="2000" dirty="0" smtClean="0">
              <a:latin typeface="Calibri" panose="020F0502020204030204" pitchFamily="34" charset="0"/>
            </a:endParaRPr>
          </a:p>
          <a:p>
            <a:pPr algn="l" rtl="0"/>
            <a:r>
              <a:rPr lang="en-US" sz="2000" dirty="0" smtClean="0">
                <a:latin typeface="Calibri" panose="020F0502020204030204" pitchFamily="34" charset="0"/>
              </a:rPr>
              <a:t>Explanation:</a:t>
            </a:r>
          </a:p>
          <a:p>
            <a:pPr algn="l" rtl="0">
              <a:buNone/>
            </a:pPr>
            <a:r>
              <a:rPr lang="en-US" sz="2000" dirty="0">
                <a:latin typeface="Calibri" panose="020F0502020204030204" pitchFamily="34" charset="0"/>
              </a:rPr>
              <a:t>Due to denaturation of DNA the bases become exposed to the surface and able to absorb more light at 260 nm.</a:t>
            </a:r>
          </a:p>
          <a:p>
            <a:pPr algn="l" rtl="0">
              <a:buNone/>
            </a:pPr>
            <a:r>
              <a:rPr lang="en-US" sz="2000" dirty="0">
                <a:latin typeface="Calibri" panose="020F0502020204030204" pitchFamily="34" charset="0"/>
              </a:rPr>
              <a:t>This action is calling the </a:t>
            </a:r>
            <a:r>
              <a:rPr lang="en-US" sz="2000" dirty="0" err="1">
                <a:latin typeface="Calibri" panose="020F0502020204030204" pitchFamily="34" charset="0"/>
              </a:rPr>
              <a:t>hyperchromic</a:t>
            </a:r>
            <a:r>
              <a:rPr lang="en-US" sz="2000" dirty="0">
                <a:latin typeface="Calibri" panose="020F0502020204030204" pitchFamily="34" charset="0"/>
              </a:rPr>
              <a:t> effect.</a:t>
            </a:r>
            <a:endParaRPr lang="ar-SA" sz="2000" dirty="0">
              <a:latin typeface="Calibri" panose="020F0502020204030204" pitchFamily="34" charset="0"/>
            </a:endParaRPr>
          </a:p>
          <a:p>
            <a:pPr algn="l" rtl="0"/>
            <a:endParaRPr lang="en-US" sz="2000" dirty="0" smtClean="0">
              <a:latin typeface="Calibri" panose="020F0502020204030204" pitchFamily="34" charset="0"/>
            </a:endParaRPr>
          </a:p>
          <a:p>
            <a:pPr marL="342900" indent="-342900" algn="l" rtl="0">
              <a:buFontTx/>
              <a:buChar char="-"/>
            </a:pPr>
            <a:endParaRPr lang="en-US" sz="2000" dirty="0" smtClean="0">
              <a:latin typeface="Calibri" panose="020F0502020204030204" pitchFamily="34" charset="0"/>
            </a:endParaRPr>
          </a:p>
          <a:p>
            <a:pPr algn="l" rtl="0"/>
            <a:r>
              <a:rPr lang="en-US" sz="2000" dirty="0" smtClean="0">
                <a:latin typeface="Calibri" panose="020F0502020204030204" pitchFamily="34" charset="0"/>
              </a:rPr>
              <a:t>Note:</a:t>
            </a:r>
            <a:endParaRPr lang="en-US" sz="2000" dirty="0">
              <a:latin typeface="Calibri" panose="020F0502020204030204" pitchFamily="34" charset="0"/>
            </a:endParaRPr>
          </a:p>
          <a:p>
            <a:pPr algn="l" rtl="0">
              <a:buNone/>
            </a:pPr>
            <a:r>
              <a:rPr lang="en-US" sz="2000" dirty="0">
                <a:latin typeface="Calibri" panose="020F0502020204030204" pitchFamily="34" charset="0"/>
              </a:rPr>
              <a:t>The opposite, a decrease of absorbance is called </a:t>
            </a:r>
            <a:r>
              <a:rPr lang="en-US" sz="2000" dirty="0" err="1">
                <a:latin typeface="Calibri" panose="020F0502020204030204" pitchFamily="34" charset="0"/>
              </a:rPr>
              <a:t>hypochromicity</a:t>
            </a:r>
            <a:endParaRPr lang="ar-SA" sz="2000" dirty="0">
              <a:latin typeface="Calibri" panose="020F0502020204030204" pitchFamily="34" charset="0"/>
            </a:endParaRPr>
          </a:p>
          <a:p>
            <a:pPr algn="l" rtl="0">
              <a:buNone/>
            </a:pPr>
            <a:endParaRPr lang="ar-SA" sz="2000" dirty="0">
              <a:latin typeface="Calibri" panose="020F0502020204030204" pitchFamily="34" charset="0"/>
            </a:endParaRPr>
          </a:p>
          <a:p>
            <a:pPr algn="l" rtl="0"/>
            <a:r>
              <a:rPr lang="en-US" sz="2000" dirty="0" smtClean="0">
                <a:latin typeface="Calibri" panose="020F0502020204030204" pitchFamily="34" charset="0"/>
              </a:rPr>
              <a:t> </a:t>
            </a:r>
            <a:endParaRPr lang="en-US" sz="2000" dirty="0">
              <a:latin typeface="Calibri" panose="020F0502020204030204" pitchFamily="34" charset="0"/>
            </a:endParaRPr>
          </a:p>
          <a:p>
            <a:pPr algn="l" rtl="0"/>
            <a:endParaRPr lang="ar-SA" sz="2000" b="1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03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F05-1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836712"/>
            <a:ext cx="3720402" cy="3693827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3" name="مستطيل 2"/>
          <p:cNvSpPr/>
          <p:nvPr/>
        </p:nvSpPr>
        <p:spPr>
          <a:xfrm>
            <a:off x="4355706" y="1700808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buNone/>
            </a:pPr>
            <a:r>
              <a:rPr lang="en-US" dirty="0" smtClean="0">
                <a:latin typeface="Calibri" panose="020F0502020204030204" pitchFamily="34" charset="0"/>
              </a:rPr>
              <a:t>Denaturation </a:t>
            </a:r>
            <a:r>
              <a:rPr lang="en-US" dirty="0">
                <a:latin typeface="Calibri" panose="020F0502020204030204" pitchFamily="34" charset="0"/>
              </a:rPr>
              <a:t>of DNA the bases become exposed to the surface and able to absorb more light at 260 nm.</a:t>
            </a:r>
          </a:p>
          <a:p>
            <a:pPr algn="l">
              <a:buNone/>
            </a:pPr>
            <a:r>
              <a:rPr lang="en-US" dirty="0">
                <a:latin typeface="Calibri" panose="020F0502020204030204" pitchFamily="34" charset="0"/>
              </a:rPr>
              <a:t>This action is calling the </a:t>
            </a:r>
            <a:r>
              <a:rPr lang="en-US" dirty="0" err="1">
                <a:latin typeface="Calibri" panose="020F0502020204030204" pitchFamily="34" charset="0"/>
              </a:rPr>
              <a:t>hyperchromic</a:t>
            </a:r>
            <a:r>
              <a:rPr lang="en-US" dirty="0">
                <a:latin typeface="Calibri" panose="020F0502020204030204" pitchFamily="34" charset="0"/>
              </a:rPr>
              <a:t> effect.</a:t>
            </a:r>
            <a:endParaRPr lang="ar-SA" dirty="0">
              <a:latin typeface="Calibri" panose="020F0502020204030204" pitchFamily="34" charset="0"/>
            </a:endParaRP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60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260648"/>
            <a:ext cx="896448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latin typeface="Calibri" panose="020F0502020204030204" pitchFamily="34" charset="0"/>
              </a:rPr>
              <a:t>Objective</a:t>
            </a:r>
            <a:r>
              <a:rPr lang="en-US" sz="2000" b="1" dirty="0" smtClean="0">
                <a:latin typeface="Calibri" panose="020F0502020204030204" pitchFamily="34" charset="0"/>
              </a:rPr>
              <a:t>:</a:t>
            </a:r>
          </a:p>
          <a:p>
            <a:pPr algn="l" rtl="0"/>
            <a:endParaRPr lang="ar-SA" sz="2000" dirty="0"/>
          </a:p>
          <a:p>
            <a:pPr algn="l" rtl="0"/>
            <a:r>
              <a:rPr lang="en-US" sz="2000" dirty="0">
                <a:latin typeface="Calibri" panose="020F0502020204030204" pitchFamily="34" charset="0"/>
              </a:rPr>
              <a:t>1- To establish the effect of temperature on the absorbance of DNA </a:t>
            </a:r>
            <a:r>
              <a:rPr lang="en-US" sz="2000" dirty="0" smtClean="0">
                <a:latin typeface="Calibri" panose="020F0502020204030204" pitchFamily="34" charset="0"/>
              </a:rPr>
              <a:t> or [</a:t>
            </a:r>
            <a:r>
              <a:rPr lang="en-US" sz="2000" dirty="0" err="1" smtClean="0">
                <a:latin typeface="Calibri" panose="020F0502020204030204" pitchFamily="34" charset="0"/>
              </a:rPr>
              <a:t>hyperchromic</a:t>
            </a:r>
            <a:r>
              <a:rPr lang="en-US" sz="2000" dirty="0" smtClean="0">
                <a:latin typeface="Calibri" panose="020F0502020204030204" pitchFamily="34" charset="0"/>
              </a:rPr>
              <a:t> effect].</a:t>
            </a:r>
            <a:endParaRPr lang="en-US" sz="2000" dirty="0">
              <a:latin typeface="Calibri" panose="020F0502020204030204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</a:rPr>
              <a:t>2- To determine the optimum wave length for </a:t>
            </a:r>
            <a:r>
              <a:rPr lang="en-US" sz="2000" dirty="0" smtClean="0">
                <a:latin typeface="Calibri" panose="020F0502020204030204" pitchFamily="34" charset="0"/>
              </a:rPr>
              <a:t>DNA.</a:t>
            </a:r>
            <a:endParaRPr lang="ar-SA" sz="20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76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79512" y="188640"/>
            <a:ext cx="8712968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 smtClean="0">
                <a:latin typeface="Calibri" panose="020F0502020204030204" pitchFamily="34" charset="0"/>
              </a:rPr>
              <a:t>The </a:t>
            </a:r>
            <a:r>
              <a:rPr lang="en-US" sz="2400" b="1" dirty="0">
                <a:latin typeface="Calibri" panose="020F0502020204030204" pitchFamily="34" charset="0"/>
              </a:rPr>
              <a:t>effect of temperature on the absorbance of </a:t>
            </a:r>
            <a:r>
              <a:rPr lang="en-US" sz="2400" b="1" dirty="0" smtClean="0">
                <a:latin typeface="Calibri" panose="020F0502020204030204" pitchFamily="34" charset="0"/>
              </a:rPr>
              <a:t>DNA:</a:t>
            </a:r>
          </a:p>
          <a:p>
            <a:pPr algn="l" rtl="0"/>
            <a:endParaRPr lang="en-US" sz="2400" b="1" dirty="0" smtClean="0">
              <a:latin typeface="Calibri" panose="020F0502020204030204" pitchFamily="34" charset="0"/>
            </a:endParaRPr>
          </a:p>
          <a:p>
            <a:pPr algn="l" rtl="0"/>
            <a:r>
              <a:rPr lang="en-US" sz="2400" b="1" dirty="0" smtClean="0">
                <a:latin typeface="Calibri" panose="020F0502020204030204" pitchFamily="34" charset="0"/>
              </a:rPr>
              <a:t>Principle:</a:t>
            </a:r>
          </a:p>
          <a:p>
            <a:pPr algn="l" rtl="0"/>
            <a:endParaRPr lang="en-US" sz="2400" b="1" dirty="0">
              <a:latin typeface="Calibri" panose="020F0502020204030204" pitchFamily="34" charset="0"/>
            </a:endParaRPr>
          </a:p>
          <a:p>
            <a:pPr algn="l" rtl="0">
              <a:buNone/>
            </a:pPr>
            <a:r>
              <a:rPr lang="en-US" sz="2000" dirty="0">
                <a:latin typeface="Calibri" panose="020F0502020204030204" pitchFamily="34" charset="0"/>
              </a:rPr>
              <a:t>Heat denaturation of DNA, causes the double helix structure to unwind to form single stranded DNA. When DNA in solution is heated above its melting temperature (usually more than 80 °C), the double-stranded DNA unwinds to form single-stranded DNA. </a:t>
            </a:r>
            <a:endParaRPr lang="en-US" sz="2000" dirty="0" smtClean="0">
              <a:latin typeface="Calibri" panose="020F0502020204030204" pitchFamily="34" charset="0"/>
            </a:endParaRPr>
          </a:p>
          <a:p>
            <a:pPr algn="l" rtl="0">
              <a:buNone/>
            </a:pPr>
            <a:endParaRPr lang="en-US" sz="2000" dirty="0">
              <a:latin typeface="Calibri" panose="020F0502020204030204" pitchFamily="34" charset="0"/>
            </a:endParaRPr>
          </a:p>
          <a:p>
            <a:pPr algn="l" rtl="0">
              <a:buNone/>
            </a:pPr>
            <a:r>
              <a:rPr lang="en-US" sz="2000" dirty="0" smtClean="0">
                <a:latin typeface="Calibri" panose="020F0502020204030204" pitchFamily="34" charset="0"/>
              </a:rPr>
              <a:t>The </a:t>
            </a:r>
            <a:r>
              <a:rPr lang="en-US" sz="2000" dirty="0">
                <a:latin typeface="Calibri" panose="020F0502020204030204" pitchFamily="34" charset="0"/>
              </a:rPr>
              <a:t>bases become unstacked and can thus absorb more light</a:t>
            </a:r>
            <a:r>
              <a:rPr lang="en-US" sz="2000" dirty="0" smtClean="0">
                <a:latin typeface="Calibri" panose="020F0502020204030204" pitchFamily="34" charset="0"/>
              </a:rPr>
              <a:t>.</a:t>
            </a:r>
          </a:p>
          <a:p>
            <a:pPr algn="l" rtl="0">
              <a:buNone/>
            </a:pPr>
            <a:endParaRPr lang="en-US" sz="2000" dirty="0">
              <a:latin typeface="Calibri" panose="020F0502020204030204" pitchFamily="34" charset="0"/>
            </a:endParaRPr>
          </a:p>
          <a:p>
            <a:pPr algn="l" rtl="0">
              <a:buNone/>
            </a:pPr>
            <a:r>
              <a:rPr lang="en-US" sz="2000" dirty="0" smtClean="0">
                <a:latin typeface="Calibri" panose="020F0502020204030204" pitchFamily="34" charset="0"/>
              </a:rPr>
              <a:t>Note:</a:t>
            </a:r>
          </a:p>
          <a:p>
            <a:pPr algn="l" rtl="0">
              <a:buNone/>
            </a:pPr>
            <a:endParaRPr lang="en-US" sz="2000" dirty="0" smtClean="0">
              <a:latin typeface="Calibri" panose="020F0502020204030204" pitchFamily="34" charset="0"/>
            </a:endParaRPr>
          </a:p>
          <a:p>
            <a:pPr algn="l" rtl="0">
              <a:buNone/>
            </a:pPr>
            <a:r>
              <a:rPr lang="en-US" sz="2000" dirty="0" smtClean="0">
                <a:latin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</a:rPr>
              <a:t>In their native state, the bases of DNA absorb light in the 260-nm wavelength region. When the bases become unstacked, the wavelength of maximum absorbance does not change, but the amount absorbed increases by 30-40%. a double strand DNA dissociating to single strands produces a sharp cooperative transition.</a:t>
            </a:r>
          </a:p>
          <a:p>
            <a:pPr algn="l">
              <a:buNone/>
            </a:pPr>
            <a:endParaRPr lang="ar-SA" sz="2400" dirty="0"/>
          </a:p>
          <a:p>
            <a:pPr algn="l" rtl="0"/>
            <a:endParaRPr lang="en-US" sz="2400" b="1" dirty="0" smtClean="0">
              <a:latin typeface="Calibri" panose="020F0502020204030204" pitchFamily="34" charset="0"/>
            </a:endParaRPr>
          </a:p>
          <a:p>
            <a:pPr algn="l" rtl="0"/>
            <a:r>
              <a:rPr lang="en-US" dirty="0" smtClean="0">
                <a:latin typeface="Calibri" panose="020F0502020204030204" pitchFamily="34" charset="0"/>
              </a:rPr>
              <a:t>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3915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71404" y="260648"/>
            <a:ext cx="87490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 smtClean="0">
                <a:latin typeface="Calibri" panose="020F0502020204030204" pitchFamily="34" charset="0"/>
                <a:cs typeface="Aparajita" pitchFamily="34" charset="0"/>
              </a:rPr>
              <a:t> DNA</a:t>
            </a:r>
            <a:r>
              <a:rPr lang="en-US" sz="2000" b="1" dirty="0"/>
              <a:t> </a:t>
            </a:r>
            <a:r>
              <a:rPr lang="en-US" sz="2000" b="1" dirty="0" smtClean="0"/>
              <a:t> [</a:t>
            </a:r>
            <a:r>
              <a:rPr lang="en-US" sz="2000" b="1" dirty="0" smtClean="0">
                <a:latin typeface="Calibri" panose="020F0502020204030204" pitchFamily="34" charset="0"/>
              </a:rPr>
              <a:t>Deoxyribonucleic acid]</a:t>
            </a:r>
            <a:r>
              <a:rPr lang="en-US" sz="2000" b="1" dirty="0" smtClean="0">
                <a:latin typeface="Calibri" panose="020F0502020204030204" pitchFamily="34" charset="0"/>
                <a:cs typeface="Aparajita" pitchFamily="34" charset="0"/>
              </a:rPr>
              <a:t>.</a:t>
            </a:r>
          </a:p>
          <a:p>
            <a:pPr algn="l" rtl="0"/>
            <a:endParaRPr lang="ar-SA" sz="2000" dirty="0">
              <a:latin typeface="Calibri" panose="020F0502020204030204" pitchFamily="34" charset="0"/>
            </a:endParaRPr>
          </a:p>
        </p:txBody>
      </p:sp>
      <p:pic>
        <p:nvPicPr>
          <p:cNvPr id="3" name="Picture 5" descr="Cell-chromosomes-and-DNA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1"/>
          <a:stretch/>
        </p:blipFill>
        <p:spPr>
          <a:xfrm>
            <a:off x="1029282" y="1124744"/>
            <a:ext cx="7320916" cy="503786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59606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57448"/>
            <a:ext cx="889248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 smtClean="0">
                <a:latin typeface="Calibri" panose="020F0502020204030204" pitchFamily="34" charset="0"/>
                <a:cs typeface="Aparajita" pitchFamily="34" charset="0"/>
              </a:rPr>
              <a:t>-DNA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is made of 2 polynucleotide chains which run in </a:t>
            </a:r>
            <a:r>
              <a:rPr lang="en-US" sz="2000" dirty="0" smtClean="0">
                <a:latin typeface="Calibri" panose="020F0502020204030204" pitchFamily="34" charset="0"/>
                <a:cs typeface="Aparajita" pitchFamily="34" charset="0"/>
              </a:rPr>
              <a:t>opposite direction. [antiparallel]</a:t>
            </a:r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400" dirty="0" smtClean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-</a:t>
            </a:r>
            <a:r>
              <a:rPr lang="en-US" sz="2000" dirty="0" smtClean="0">
                <a:latin typeface="Calibri" panose="020F0502020204030204" pitchFamily="34" charset="0"/>
                <a:cs typeface="Aparajita" pitchFamily="34" charset="0"/>
              </a:rPr>
              <a:t>DNA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has </a:t>
            </a:r>
            <a:r>
              <a:rPr lang="en-US" sz="2000" dirty="0" smtClean="0">
                <a:latin typeface="Calibri" panose="020F0502020204030204" pitchFamily="34" charset="0"/>
                <a:cs typeface="Aparajita" pitchFamily="34" charset="0"/>
              </a:rPr>
              <a:t>a double helical structure.</a:t>
            </a:r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Each polynucleotide chain of DNA consists of monomer </a:t>
            </a:r>
            <a:r>
              <a:rPr lang="en-US" sz="2000" dirty="0" smtClean="0">
                <a:latin typeface="Calibri" panose="020F0502020204030204" pitchFamily="34" charset="0"/>
                <a:cs typeface="Aparajita" pitchFamily="34" charset="0"/>
              </a:rPr>
              <a:t>units of nucleotides. </a:t>
            </a:r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400" dirty="0" smtClean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-</a:t>
            </a:r>
            <a:r>
              <a:rPr lang="en-US" sz="2000" dirty="0" smtClean="0">
                <a:latin typeface="Calibri" panose="020F0502020204030204" pitchFamily="34" charset="0"/>
                <a:cs typeface="Aparajita" pitchFamily="34" charset="0"/>
              </a:rPr>
              <a:t>A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monomer </a:t>
            </a:r>
            <a:r>
              <a:rPr lang="en-US" sz="2000" dirty="0" smtClean="0">
                <a:latin typeface="Calibri" panose="020F0502020204030204" pitchFamily="34" charset="0"/>
                <a:cs typeface="Aparajita" pitchFamily="34" charset="0"/>
              </a:rPr>
              <a:t>unit, [each nucleotide]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consists of 3 main components that are:</a:t>
            </a:r>
          </a:p>
          <a:p>
            <a:pPr marL="301943" lvl="1" algn="l" rtl="0"/>
            <a:r>
              <a:rPr lang="en-US" sz="2000" dirty="0" smtClean="0">
                <a:latin typeface="Calibri" panose="020F0502020204030204" pitchFamily="34" charset="0"/>
                <a:cs typeface="Aparajita" pitchFamily="34" charset="0"/>
              </a:rPr>
              <a:t>1-sugar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, </a:t>
            </a:r>
          </a:p>
          <a:p>
            <a:pPr marL="301943" lvl="1" algn="l" rtl="0"/>
            <a:r>
              <a:rPr lang="en-US" sz="2000" dirty="0" smtClean="0">
                <a:latin typeface="Calibri" panose="020F0502020204030204" pitchFamily="34" charset="0"/>
                <a:cs typeface="Aparajita" pitchFamily="34" charset="0"/>
              </a:rPr>
              <a:t>2-phosphate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, </a:t>
            </a:r>
          </a:p>
          <a:p>
            <a:pPr marL="301943" lvl="1" algn="l" rtl="0"/>
            <a:r>
              <a:rPr lang="en-US" sz="2000" dirty="0" smtClean="0">
                <a:latin typeface="Calibri" panose="020F0502020204030204" pitchFamily="34" charset="0"/>
                <a:cs typeface="Aparajita" pitchFamily="34" charset="0"/>
              </a:rPr>
              <a:t>3-nitrogenous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base</a:t>
            </a:r>
            <a:r>
              <a:rPr lang="en-US" sz="2000" dirty="0">
                <a:latin typeface="Calibri" panose="020F0502020204030204" pitchFamily="34" charset="0"/>
              </a:rPr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3" t="39344" r="73040" b="26844"/>
          <a:stretch/>
        </p:blipFill>
        <p:spPr bwMode="auto">
          <a:xfrm>
            <a:off x="2843808" y="2636912"/>
            <a:ext cx="5688632" cy="4190291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165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4" descr="400px-DNA_chemical_structure_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188640"/>
            <a:ext cx="4187485" cy="488889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3" name="مستطيل 2"/>
          <p:cNvSpPr/>
          <p:nvPr/>
        </p:nvSpPr>
        <p:spPr>
          <a:xfrm>
            <a:off x="3144683" y="5445224"/>
            <a:ext cx="300967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-DNA </a:t>
            </a:r>
            <a:r>
              <a:rPr lang="en-US" dirty="0" smtClean="0">
                <a:latin typeface="Calibri" panose="020F0502020204030204" pitchFamily="34" charset="0"/>
                <a:cs typeface="Aparajita" pitchFamily="34" charset="0"/>
              </a:rPr>
              <a:t>double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helical structure</a:t>
            </a:r>
            <a:r>
              <a:rPr lang="en-US" dirty="0" smtClean="0">
                <a:latin typeface="Calibri" panose="020F0502020204030204" pitchFamily="34" charset="0"/>
                <a:cs typeface="Aparajita" pitchFamily="34" charset="0"/>
              </a:rPr>
              <a:t>.</a:t>
            </a:r>
          </a:p>
          <a:p>
            <a:pPr algn="ctr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[antiparallel]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23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u="sng" dirty="0" smtClean="0">
                <a:ln>
                  <a:solidFill>
                    <a:sysClr val="windowText" lastClr="000000"/>
                  </a:solidFill>
                </a:ln>
              </a:rPr>
              <a:t>Nucleotide</a:t>
            </a:r>
            <a:endParaRPr lang="en-US" u="sng" dirty="0">
              <a:ln>
                <a:solidFill>
                  <a:sysClr val="windowText" lastClr="000000"/>
                </a:solidFill>
              </a:ln>
            </a:endParaRPr>
          </a:p>
        </p:txBody>
      </p:sp>
      <p:pic>
        <p:nvPicPr>
          <p:cNvPr id="4" name="Picture 3" descr="image004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33" t="3347" r="19340"/>
          <a:stretch/>
        </p:blipFill>
        <p:spPr>
          <a:xfrm>
            <a:off x="871271" y="2582673"/>
            <a:ext cx="3143830" cy="3697986"/>
          </a:xfrm>
          <a:prstGeom prst="rect">
            <a:avLst/>
          </a:prstGeom>
        </p:spPr>
      </p:pic>
      <p:pic>
        <p:nvPicPr>
          <p:cNvPr id="5" name="Picture 4" descr="910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59"/>
          <a:stretch/>
        </p:blipFill>
        <p:spPr>
          <a:xfrm>
            <a:off x="4980501" y="272954"/>
            <a:ext cx="3937858" cy="6413819"/>
          </a:xfrm>
          <a:prstGeom prst="rect">
            <a:avLst/>
          </a:prstGeom>
        </p:spPr>
      </p:pic>
      <p:sp>
        <p:nvSpPr>
          <p:cNvPr id="7" name="Frame 6"/>
          <p:cNvSpPr/>
          <p:nvPr/>
        </p:nvSpPr>
        <p:spPr>
          <a:xfrm>
            <a:off x="6093621" y="5031577"/>
            <a:ext cx="2426035" cy="1598120"/>
          </a:xfrm>
          <a:prstGeom prst="frame">
            <a:avLst>
              <a:gd name="adj1" fmla="val 893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>
            <a:stCxn id="7" idx="1"/>
          </p:cNvCxnSpPr>
          <p:nvPr/>
        </p:nvCxnSpPr>
        <p:spPr>
          <a:xfrm flipH="1" flipV="1">
            <a:off x="4286250" y="5821720"/>
            <a:ext cx="1807371" cy="89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857000" y="6280659"/>
            <a:ext cx="3143830" cy="3490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Monomer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54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52135" y="260648"/>
            <a:ext cx="881235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800" b="1" dirty="0">
                <a:latin typeface="Calibri" panose="020F0502020204030204" pitchFamily="34" charset="0"/>
              </a:rPr>
              <a:t>DNA </a:t>
            </a:r>
            <a:r>
              <a:rPr lang="en-US" sz="2800" b="1" dirty="0" smtClean="0">
                <a:latin typeface="Calibri" panose="020F0502020204030204" pitchFamily="34" charset="0"/>
              </a:rPr>
              <a:t>Structure: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000" b="1" dirty="0" err="1">
                <a:solidFill>
                  <a:srgbClr val="526DB0"/>
                </a:solidFill>
                <a:latin typeface="Calibri" panose="020F0502020204030204" pitchFamily="34" charset="0"/>
              </a:rPr>
              <a:t>Deoxyribose</a:t>
            </a:r>
            <a:r>
              <a:rPr lang="en-US" sz="2000" b="1" dirty="0">
                <a:solidFill>
                  <a:srgbClr val="526DB0"/>
                </a:solidFill>
                <a:latin typeface="Calibri" panose="020F0502020204030204" pitchFamily="34" charset="0"/>
              </a:rPr>
              <a:t> sugar:</a:t>
            </a:r>
          </a:p>
          <a:p>
            <a:pPr marL="342900" indent="-342900" algn="l" rtl="0">
              <a:buFont typeface="Arial"/>
              <a:buChar char="•"/>
            </a:pPr>
            <a:r>
              <a:rPr lang="en-US" sz="2000" dirty="0">
                <a:latin typeface="Calibri" panose="020F0502020204030204" pitchFamily="34" charset="0"/>
              </a:rPr>
              <a:t>Is a monosaccharide 5-Carbon Sugar, Its name indicates that it is a </a:t>
            </a:r>
            <a:r>
              <a:rPr lang="en-US" sz="2000" u="sng" dirty="0" err="1">
                <a:latin typeface="Calibri" panose="020F0502020204030204" pitchFamily="34" charset="0"/>
              </a:rPr>
              <a:t>deoxy</a:t>
            </a:r>
            <a:r>
              <a:rPr lang="en-US" sz="2000" u="sng" dirty="0">
                <a:latin typeface="Calibri" panose="020F0502020204030204" pitchFamily="34" charset="0"/>
              </a:rPr>
              <a:t> sugar</a:t>
            </a:r>
            <a:r>
              <a:rPr lang="en-US" sz="2000" dirty="0">
                <a:latin typeface="Calibri" panose="020F0502020204030204" pitchFamily="34" charset="0"/>
              </a:rPr>
              <a:t>, meaning that </a:t>
            </a:r>
            <a:r>
              <a:rPr lang="en-US" sz="2000" dirty="0">
                <a:latin typeface="Calibri" panose="020F0502020204030204" pitchFamily="34" charset="0"/>
                <a:sym typeface="Wingdings"/>
              </a:rPr>
              <a:t></a:t>
            </a:r>
            <a:r>
              <a:rPr lang="en-US" sz="2000" dirty="0">
                <a:latin typeface="Calibri" panose="020F0502020204030204" pitchFamily="34" charset="0"/>
              </a:rPr>
              <a:t> </a:t>
            </a:r>
          </a:p>
          <a:p>
            <a:pPr algn="ctr" rtl="0"/>
            <a:r>
              <a:rPr lang="en-US" sz="2000" dirty="0">
                <a:latin typeface="Calibri" panose="020F0502020204030204" pitchFamily="34" charset="0"/>
              </a:rPr>
              <a:t>[ it is derived from the sugar ribose by loss of an oxygen atom ].</a:t>
            </a:r>
          </a:p>
          <a:p>
            <a:pPr algn="l" rtl="0"/>
            <a:endParaRPr lang="en-US" sz="2000" b="1" dirty="0" smtClean="0">
              <a:solidFill>
                <a:srgbClr val="526DB0"/>
              </a:solidFill>
              <a:latin typeface="Calibri" panose="020F0502020204030204" pitchFamily="34" charset="0"/>
            </a:endParaRPr>
          </a:p>
          <a:p>
            <a:pPr algn="l" rtl="0"/>
            <a:endParaRPr lang="en-US" sz="2000" b="1" dirty="0">
              <a:solidFill>
                <a:srgbClr val="526DB0"/>
              </a:solidFill>
              <a:latin typeface="Calibri" panose="020F0502020204030204" pitchFamily="34" charset="0"/>
            </a:endParaRPr>
          </a:p>
          <a:p>
            <a:pPr algn="l" rtl="0"/>
            <a:endParaRPr lang="en-US" sz="2000" b="1" dirty="0" smtClean="0">
              <a:solidFill>
                <a:srgbClr val="526DB0"/>
              </a:solidFill>
              <a:latin typeface="Calibri" panose="020F0502020204030204" pitchFamily="34" charset="0"/>
            </a:endParaRPr>
          </a:p>
          <a:p>
            <a:pPr algn="l" rtl="0"/>
            <a:endParaRPr lang="en-US" sz="2000" b="1" dirty="0">
              <a:solidFill>
                <a:srgbClr val="526DB0"/>
              </a:solidFill>
              <a:latin typeface="Calibri" panose="020F0502020204030204" pitchFamily="34" charset="0"/>
            </a:endParaRPr>
          </a:p>
          <a:p>
            <a:pPr algn="l" rtl="0"/>
            <a:endParaRPr lang="en-US" sz="2000" b="1" dirty="0" smtClean="0">
              <a:solidFill>
                <a:srgbClr val="526DB0"/>
              </a:solidFill>
              <a:latin typeface="Calibri" panose="020F0502020204030204" pitchFamily="34" charset="0"/>
            </a:endParaRPr>
          </a:p>
          <a:p>
            <a:pPr algn="l" rtl="0"/>
            <a:endParaRPr lang="en-US" sz="2000" b="1" dirty="0" smtClean="0">
              <a:solidFill>
                <a:srgbClr val="526DB0"/>
              </a:solidFill>
              <a:latin typeface="Calibri" panose="020F0502020204030204" pitchFamily="34" charset="0"/>
            </a:endParaRPr>
          </a:p>
          <a:p>
            <a:pPr algn="l" rtl="0"/>
            <a:endParaRPr lang="en-US" sz="2000" b="1" dirty="0">
              <a:solidFill>
                <a:srgbClr val="526DB0"/>
              </a:solidFill>
              <a:latin typeface="Calibri" panose="020F0502020204030204" pitchFamily="34" charset="0"/>
            </a:endParaRPr>
          </a:p>
          <a:p>
            <a:pPr algn="l" rtl="0"/>
            <a:endParaRPr lang="en-US" sz="2000" b="1" dirty="0" smtClean="0">
              <a:solidFill>
                <a:srgbClr val="526DB0"/>
              </a:solidFill>
              <a:latin typeface="Calibri" panose="020F0502020204030204" pitchFamily="34" charset="0"/>
            </a:endParaRPr>
          </a:p>
          <a:p>
            <a:pPr algn="l" rtl="0"/>
            <a:endParaRPr lang="en-US" sz="2000" b="1" dirty="0">
              <a:solidFill>
                <a:srgbClr val="526DB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4" descr="Fg10_09b_revised.g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61" r="56625" b="25089"/>
          <a:stretch/>
        </p:blipFill>
        <p:spPr>
          <a:xfrm>
            <a:off x="2915816" y="2522805"/>
            <a:ext cx="3644264" cy="374441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6720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3200961" y="3501008"/>
            <a:ext cx="3671980" cy="2953667"/>
            <a:chOff x="4830657" y="3724188"/>
            <a:chExt cx="3856143" cy="2953667"/>
          </a:xfrm>
        </p:grpSpPr>
        <p:pic>
          <p:nvPicPr>
            <p:cNvPr id="3" name="Picture 6" descr="910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520" t="39324" r="4191" b="25512"/>
            <a:stretch/>
          </p:blipFill>
          <p:spPr>
            <a:xfrm>
              <a:off x="4830657" y="3724188"/>
              <a:ext cx="3671980" cy="2782440"/>
            </a:xfrm>
            <a:prstGeom prst="rect">
              <a:avLst/>
            </a:prstGeom>
          </p:spPr>
        </p:pic>
        <p:sp>
          <p:nvSpPr>
            <p:cNvPr id="4" name="Rectangle 7"/>
            <p:cNvSpPr/>
            <p:nvPr/>
          </p:nvSpPr>
          <p:spPr>
            <a:xfrm>
              <a:off x="6792890" y="6221249"/>
              <a:ext cx="1893910" cy="45660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مستطيل 6"/>
          <p:cNvSpPr/>
          <p:nvPr/>
        </p:nvSpPr>
        <p:spPr>
          <a:xfrm>
            <a:off x="107504" y="188640"/>
            <a:ext cx="914501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en-US" sz="2000" b="1" dirty="0">
              <a:solidFill>
                <a:srgbClr val="526DB0"/>
              </a:solidFill>
              <a:latin typeface="Calibri" panose="020F0502020204030204" pitchFamily="34" charset="0"/>
            </a:endParaRPr>
          </a:p>
          <a:p>
            <a:pPr algn="l" rtl="0"/>
            <a:r>
              <a:rPr lang="en-US" sz="2000" b="1" dirty="0">
                <a:solidFill>
                  <a:srgbClr val="526DB0"/>
                </a:solidFill>
                <a:latin typeface="Calibri" panose="020F0502020204030204" pitchFamily="34" charset="0"/>
              </a:rPr>
              <a:t>2.   Phosphate Group:</a:t>
            </a:r>
          </a:p>
          <a:p>
            <a:pPr marL="342900" indent="-342900" algn="l" rtl="0">
              <a:buFont typeface="Arial"/>
              <a:buChar char="•"/>
            </a:pPr>
            <a:r>
              <a:rPr lang="en-US" sz="2000" dirty="0">
                <a:latin typeface="Calibri" panose="020F0502020204030204" pitchFamily="34" charset="0"/>
              </a:rPr>
              <a:t>The sugars are joined together by </a:t>
            </a:r>
            <a:r>
              <a:rPr lang="en-US" sz="2000" b="1" dirty="0">
                <a:latin typeface="Calibri" panose="020F0502020204030204" pitchFamily="34" charset="0"/>
              </a:rPr>
              <a:t>phosphate groups </a:t>
            </a:r>
            <a:r>
              <a:rPr lang="en-US" sz="2000" dirty="0">
                <a:latin typeface="Calibri" panose="020F0502020204030204" pitchFamily="34" charset="0"/>
              </a:rPr>
              <a:t>that form </a:t>
            </a:r>
            <a:r>
              <a:rPr lang="en-US" sz="2000" u="sng" dirty="0" err="1">
                <a:latin typeface="Calibri" panose="020F0502020204030204" pitchFamily="34" charset="0"/>
              </a:rPr>
              <a:t>phosphodiester</a:t>
            </a:r>
            <a:r>
              <a:rPr lang="en-US" sz="2000" u="sng" dirty="0">
                <a:latin typeface="Calibri" panose="020F0502020204030204" pitchFamily="34" charset="0"/>
              </a:rPr>
              <a:t> bonds </a:t>
            </a:r>
            <a:r>
              <a:rPr lang="en-US" sz="2000" dirty="0">
                <a:latin typeface="Calibri" panose="020F0502020204030204" pitchFamily="34" charset="0"/>
              </a:rPr>
              <a:t>between the third and fifth carbon atoms of adjacent sugar rings.</a:t>
            </a:r>
          </a:p>
          <a:p>
            <a:pPr algn="l" rtl="0"/>
            <a:endParaRPr lang="en-US" sz="2000" dirty="0" smtClean="0">
              <a:latin typeface="Calibri" panose="020F0502020204030204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</a:endParaRPr>
          </a:p>
          <a:p>
            <a:pPr algn="l" rtl="0"/>
            <a:endParaRPr lang="en-US" sz="2000" dirty="0" smtClean="0">
              <a:latin typeface="Calibri" panose="020F0502020204030204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</a:endParaRPr>
          </a:p>
          <a:p>
            <a:pPr algn="l" rtl="0"/>
            <a:endParaRPr lang="en-US" sz="2000" dirty="0" smtClean="0">
              <a:latin typeface="Calibri" panose="020F0502020204030204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</a:endParaRPr>
          </a:p>
          <a:p>
            <a:pPr algn="l" rtl="0"/>
            <a:endParaRPr lang="en-US" sz="2000" dirty="0" smtClean="0">
              <a:latin typeface="Calibri" panose="020F0502020204030204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</a:endParaRPr>
          </a:p>
          <a:p>
            <a:pPr algn="l" rtl="0"/>
            <a:endParaRPr lang="en-US" sz="20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64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79512" y="116633"/>
            <a:ext cx="87129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en-US" sz="2000" dirty="0">
              <a:latin typeface="Calibri" panose="020F0502020204030204" pitchFamily="34" charset="0"/>
            </a:endParaRPr>
          </a:p>
          <a:p>
            <a:pPr marL="457200" indent="-457200" algn="l" rtl="0">
              <a:buAutoNum type="arabicPeriod" startAt="3"/>
            </a:pPr>
            <a:r>
              <a:rPr lang="en-US" sz="2000" b="1" dirty="0">
                <a:solidFill>
                  <a:srgbClr val="526DB0"/>
                </a:solidFill>
                <a:latin typeface="Calibri" panose="020F0502020204030204" pitchFamily="34" charset="0"/>
                <a:cs typeface="Aparajita" pitchFamily="34" charset="0"/>
              </a:rPr>
              <a:t>Nitrogenous</a:t>
            </a:r>
            <a:r>
              <a:rPr lang="en-US" sz="2000" b="1" dirty="0">
                <a:solidFill>
                  <a:srgbClr val="526DB0"/>
                </a:solidFill>
                <a:latin typeface="Calibri" panose="020F0502020204030204" pitchFamily="34" charset="0"/>
              </a:rPr>
              <a:t> bases:</a:t>
            </a:r>
          </a:p>
          <a:p>
            <a:pPr marL="342900" indent="-342900" algn="l" rtl="0">
              <a:buFont typeface="Arial"/>
              <a:buChar char="•"/>
            </a:pPr>
            <a:r>
              <a:rPr lang="en-US" sz="2000" dirty="0">
                <a:latin typeface="Calibri" panose="020F0502020204030204" pitchFamily="34" charset="0"/>
              </a:rPr>
              <a:t>is a nitrogen-containing organic molecule having the chemical properties of a </a:t>
            </a:r>
            <a:r>
              <a:rPr lang="en-US" sz="2000" dirty="0" smtClean="0">
                <a:latin typeface="Calibri" panose="020F0502020204030204" pitchFamily="34" charset="0"/>
              </a:rPr>
              <a:t>base.</a:t>
            </a:r>
            <a:endParaRPr lang="en-US" sz="2000" dirty="0">
              <a:latin typeface="Calibri" panose="020F0502020204030204" pitchFamily="34" charset="0"/>
            </a:endParaRPr>
          </a:p>
          <a:p>
            <a:pPr marL="342900" indent="-342900" algn="l" rtl="0">
              <a:buFont typeface="Arial"/>
              <a:buChar char="•"/>
            </a:pPr>
            <a:r>
              <a:rPr lang="en-US" sz="2000" dirty="0">
                <a:latin typeface="Calibri" panose="020F0502020204030204" pitchFamily="34" charset="0"/>
              </a:rPr>
              <a:t>They are classified as the derivatives of two parent compounds,</a:t>
            </a:r>
          </a:p>
          <a:p>
            <a:pPr marL="914400" lvl="1" indent="-457200" algn="l" rtl="0">
              <a:buFont typeface="+mj-lt"/>
              <a:buAutoNum type="arabicPeriod"/>
            </a:pPr>
            <a:r>
              <a:rPr lang="en-US" sz="2000" u="sng" dirty="0">
                <a:latin typeface="Calibri" panose="020F0502020204030204" pitchFamily="34" charset="0"/>
              </a:rPr>
              <a:t>Purine</a:t>
            </a:r>
            <a:r>
              <a:rPr lang="en-US" sz="2000" dirty="0">
                <a:latin typeface="Calibri" panose="020F0502020204030204" pitchFamily="34" charset="0"/>
              </a:rPr>
              <a:t>. </a:t>
            </a:r>
          </a:p>
          <a:p>
            <a:pPr lvl="2"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[ </a:t>
            </a:r>
            <a:r>
              <a:rPr lang="en-US" sz="2000" b="1" dirty="0">
                <a:latin typeface="Calibri" panose="020F0502020204030204" pitchFamily="34" charset="0"/>
                <a:cs typeface="Aparajita" pitchFamily="34" charset="0"/>
              </a:rPr>
              <a:t>Adenine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, </a:t>
            </a:r>
            <a:r>
              <a:rPr lang="en-US" sz="2000" b="1" dirty="0">
                <a:latin typeface="Calibri" panose="020F0502020204030204" pitchFamily="34" charset="0"/>
                <a:cs typeface="Aparajita" pitchFamily="34" charset="0"/>
              </a:rPr>
              <a:t>Guanine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]</a:t>
            </a:r>
            <a:endParaRPr lang="en-US" sz="2000" dirty="0">
              <a:latin typeface="Calibri" panose="020F0502020204030204" pitchFamily="34" charset="0"/>
            </a:endParaRPr>
          </a:p>
          <a:p>
            <a:pPr marL="914400" lvl="1" indent="-457200" algn="l" rtl="0">
              <a:buFont typeface="+mj-lt"/>
              <a:buAutoNum type="arabicPeriod"/>
            </a:pPr>
            <a:r>
              <a:rPr lang="en-US" sz="2000" u="sng" dirty="0">
                <a:latin typeface="Calibri" panose="020F0502020204030204" pitchFamily="34" charset="0"/>
              </a:rPr>
              <a:t>Pyrimidine</a:t>
            </a:r>
            <a:r>
              <a:rPr lang="en-US" sz="2000" dirty="0">
                <a:latin typeface="Calibri" panose="020F0502020204030204" pitchFamily="34" charset="0"/>
              </a:rPr>
              <a:t>. </a:t>
            </a:r>
          </a:p>
          <a:p>
            <a:pPr marL="984250" lvl="2" indent="0" algn="l" rtl="0"/>
            <a:r>
              <a:rPr lang="en-US" sz="2000" dirty="0">
                <a:latin typeface="Calibri" panose="020F0502020204030204" pitchFamily="34" charset="0"/>
              </a:rPr>
              <a:t> [ </a:t>
            </a:r>
            <a:r>
              <a:rPr lang="en-US" sz="2000" b="1" dirty="0">
                <a:latin typeface="Calibri" panose="020F0502020204030204" pitchFamily="34" charset="0"/>
                <a:cs typeface="Aparajita" pitchFamily="34" charset="0"/>
              </a:rPr>
              <a:t>Cytosine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, </a:t>
            </a:r>
            <a:r>
              <a:rPr lang="en-US" sz="2000" b="1" dirty="0">
                <a:latin typeface="Calibri" panose="020F0502020204030204" pitchFamily="34" charset="0"/>
                <a:cs typeface="Aparajita" pitchFamily="34" charset="0"/>
              </a:rPr>
              <a:t>Thymine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]</a:t>
            </a:r>
            <a:endParaRPr lang="en-US" sz="2000" dirty="0">
              <a:latin typeface="Calibri" panose="020F0502020204030204" pitchFamily="34" charset="0"/>
            </a:endParaRPr>
          </a:p>
        </p:txBody>
      </p:sp>
      <p:pic>
        <p:nvPicPr>
          <p:cNvPr id="3" name="Picture 4" descr="11-06.g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7" r="2354"/>
          <a:stretch/>
        </p:blipFill>
        <p:spPr>
          <a:xfrm>
            <a:off x="2123728" y="3012603"/>
            <a:ext cx="5202790" cy="3692763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11947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 txBox="1">
            <a:spLocks/>
          </p:cNvSpPr>
          <p:nvPr/>
        </p:nvSpPr>
        <p:spPr>
          <a:xfrm>
            <a:off x="223397" y="188640"/>
            <a:ext cx="8669083" cy="655272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n-US" dirty="0" smtClean="0">
                <a:solidFill>
                  <a:schemeClr val="accent3"/>
                </a:solidFill>
                <a:latin typeface="Calibri" panose="020F0502020204030204" pitchFamily="34" charset="0"/>
              </a:rPr>
              <a:t>4.   Hydrogen bond:</a:t>
            </a:r>
          </a:p>
          <a:p>
            <a:pPr marL="342900" indent="-342900" algn="l" rtl="0">
              <a:buFont typeface="Arial"/>
              <a:buChar char="•"/>
            </a:pPr>
            <a:r>
              <a:rPr lang="en-US" b="0" dirty="0" smtClean="0">
                <a:latin typeface="Calibri" panose="020F0502020204030204" pitchFamily="34" charset="0"/>
              </a:rPr>
              <a:t>The </a:t>
            </a:r>
            <a:r>
              <a:rPr lang="en-US" b="0" u="sng" dirty="0" smtClean="0">
                <a:latin typeface="Calibri" panose="020F0502020204030204" pitchFamily="34" charset="0"/>
              </a:rPr>
              <a:t>H-bonds</a:t>
            </a:r>
            <a:r>
              <a:rPr lang="en-US" b="0" dirty="0" smtClean="0">
                <a:latin typeface="Calibri" panose="020F0502020204030204" pitchFamily="34" charset="0"/>
              </a:rPr>
              <a:t> form between base pairs of the antiparallel strands. </a:t>
            </a:r>
          </a:p>
          <a:p>
            <a:pPr marL="342900" indent="-342900" algn="l" rtl="0">
              <a:buFont typeface="Arial"/>
              <a:buChar char="•"/>
            </a:pPr>
            <a:r>
              <a:rPr lang="en-US" b="0" dirty="0" smtClean="0">
                <a:latin typeface="Calibri" panose="020F0502020204030204" pitchFamily="34" charset="0"/>
              </a:rPr>
              <a:t>The base in the first strand forms an H-bond only with a </a:t>
            </a:r>
            <a:r>
              <a:rPr lang="en-US" b="0" dirty="0" smtClean="0">
                <a:solidFill>
                  <a:srgbClr val="FF0000"/>
                </a:solidFill>
                <a:latin typeface="Calibri" panose="020F0502020204030204" pitchFamily="34" charset="0"/>
              </a:rPr>
              <a:t>complementary</a:t>
            </a:r>
            <a:r>
              <a:rPr lang="en-US" b="0" dirty="0" smtClean="0">
                <a:latin typeface="Calibri" panose="020F0502020204030204" pitchFamily="34" charset="0"/>
              </a:rPr>
              <a:t> </a:t>
            </a:r>
            <a:r>
              <a:rPr lang="en-US" b="0" i="1" dirty="0" smtClean="0">
                <a:latin typeface="Calibri" panose="020F0502020204030204" pitchFamily="34" charset="0"/>
              </a:rPr>
              <a:t>base</a:t>
            </a:r>
            <a:r>
              <a:rPr lang="en-US" b="0" dirty="0" smtClean="0">
                <a:latin typeface="Calibri" panose="020F0502020204030204" pitchFamily="34" charset="0"/>
              </a:rPr>
              <a:t> in the second strand. </a:t>
            </a:r>
          </a:p>
          <a:p>
            <a:pPr marL="342900" indent="-342900" algn="l" rtl="0">
              <a:buFont typeface="Arial"/>
              <a:buChar char="•"/>
            </a:pPr>
            <a:r>
              <a:rPr lang="en-US" b="0" dirty="0" smtClean="0">
                <a:latin typeface="Calibri" panose="020F0502020204030204" pitchFamily="34" charset="0"/>
              </a:rPr>
              <a:t>Those two bases form a </a:t>
            </a:r>
            <a:r>
              <a:rPr lang="en-US" b="0" i="1" dirty="0" smtClean="0">
                <a:latin typeface="Calibri" panose="020F0502020204030204" pitchFamily="34" charset="0"/>
              </a:rPr>
              <a:t>base-pair</a:t>
            </a:r>
            <a:r>
              <a:rPr lang="en-US" b="0" dirty="0" smtClean="0">
                <a:latin typeface="Calibri" panose="020F0502020204030204" pitchFamily="34" charset="0"/>
              </a:rPr>
              <a:t> (H-bond interaction that keeps strands together and form double helical structure). </a:t>
            </a:r>
          </a:p>
          <a:p>
            <a:pPr marL="342900" indent="-342900" algn="l" rtl="0">
              <a:buFont typeface="Arial"/>
              <a:buChar char="•"/>
            </a:pPr>
            <a:r>
              <a:rPr lang="en-US" b="0" dirty="0">
                <a:latin typeface="Calibri" panose="020F0502020204030204" pitchFamily="34" charset="0"/>
              </a:rPr>
              <a:t>S</a:t>
            </a:r>
            <a:r>
              <a:rPr lang="en-US" b="0" dirty="0" smtClean="0">
                <a:latin typeface="Calibri" panose="020F0502020204030204" pitchFamily="34" charset="0"/>
              </a:rPr>
              <a:t>ugars </a:t>
            </a:r>
            <a:r>
              <a:rPr lang="en-US" b="0" dirty="0">
                <a:latin typeface="Calibri" panose="020F0502020204030204" pitchFamily="34" charset="0"/>
              </a:rPr>
              <a:t>and phosphates are located outside of the double helical structure.</a:t>
            </a:r>
          </a:p>
          <a:p>
            <a:pPr algn="l" rtl="0"/>
            <a:endParaRPr lang="en-US" b="0" dirty="0" smtClean="0">
              <a:latin typeface="Calibri" panose="020F0502020204030204" pitchFamily="34" charset="0"/>
            </a:endParaRPr>
          </a:p>
          <a:p>
            <a:pPr algn="l" rtl="0"/>
            <a:endParaRPr lang="en-US" sz="1800" b="0" dirty="0" smtClean="0">
              <a:latin typeface="Calibri" panose="020F0502020204030204" pitchFamily="34" charset="0"/>
            </a:endParaRPr>
          </a:p>
        </p:txBody>
      </p:sp>
      <p:pic>
        <p:nvPicPr>
          <p:cNvPr id="3" name="Picture 7" descr="cem1s9_3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4235" r="38367" b="4492"/>
          <a:stretch/>
        </p:blipFill>
        <p:spPr>
          <a:xfrm>
            <a:off x="3223478" y="3478639"/>
            <a:ext cx="2791634" cy="3112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87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ساسية">
  <a:themeElements>
    <a:clrScheme name="مخصص 9">
      <a:dk1>
        <a:srgbClr val="000000"/>
      </a:dk1>
      <a:lt1>
        <a:srgbClr val="FFFFFF"/>
      </a:lt1>
      <a:dk2>
        <a:srgbClr val="FFFF00"/>
      </a:dk2>
      <a:lt2>
        <a:srgbClr val="C8C8B1"/>
      </a:lt2>
      <a:accent1>
        <a:srgbClr val="7A7A7A"/>
      </a:accent1>
      <a:accent2>
        <a:srgbClr val="FFFF00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أساسي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أساسي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2869</TotalTime>
  <Words>576</Words>
  <Application>Microsoft Office PowerPoint</Application>
  <PresentationFormat>عرض على الشاشة (3:4)‏</PresentationFormat>
  <Paragraphs>102</Paragraphs>
  <Slides>16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17" baseType="lpstr">
      <vt:lpstr>أساسية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Nucleotide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لينة</dc:creator>
  <cp:lastModifiedBy>لينة</cp:lastModifiedBy>
  <cp:revision>60</cp:revision>
  <dcterms:created xsi:type="dcterms:W3CDTF">2014-02-28T13:55:51Z</dcterms:created>
  <dcterms:modified xsi:type="dcterms:W3CDTF">2014-11-29T20:44:30Z</dcterms:modified>
</cp:coreProperties>
</file>