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2"/>
  </p:notesMasterIdLst>
  <p:sldIdLst>
    <p:sldId id="256" r:id="rId2"/>
    <p:sldId id="273" r:id="rId3"/>
    <p:sldId id="257" r:id="rId4"/>
    <p:sldId id="258" r:id="rId5"/>
    <p:sldId id="298" r:id="rId6"/>
    <p:sldId id="259" r:id="rId7"/>
    <p:sldId id="260" r:id="rId8"/>
    <p:sldId id="275" r:id="rId9"/>
    <p:sldId id="261" r:id="rId10"/>
    <p:sldId id="262" r:id="rId11"/>
    <p:sldId id="276" r:id="rId12"/>
    <p:sldId id="270" r:id="rId13"/>
    <p:sldId id="285" r:id="rId14"/>
    <p:sldId id="288" r:id="rId15"/>
    <p:sldId id="287" r:id="rId16"/>
    <p:sldId id="284" r:id="rId17"/>
    <p:sldId id="289" r:id="rId18"/>
    <p:sldId id="263" r:id="rId19"/>
    <p:sldId id="264" r:id="rId20"/>
    <p:sldId id="277" r:id="rId21"/>
    <p:sldId id="300" r:id="rId22"/>
    <p:sldId id="278" r:id="rId23"/>
    <p:sldId id="290" r:id="rId24"/>
    <p:sldId id="279" r:id="rId25"/>
    <p:sldId id="280" r:id="rId26"/>
    <p:sldId id="301" r:id="rId27"/>
    <p:sldId id="302" r:id="rId28"/>
    <p:sldId id="291" r:id="rId29"/>
    <p:sldId id="281" r:id="rId30"/>
    <p:sldId id="282" r:id="rId31"/>
    <p:sldId id="283" r:id="rId32"/>
    <p:sldId id="299" r:id="rId33"/>
    <p:sldId id="265" r:id="rId34"/>
    <p:sldId id="292" r:id="rId35"/>
    <p:sldId id="293" r:id="rId36"/>
    <p:sldId id="294" r:id="rId37"/>
    <p:sldId id="295" r:id="rId38"/>
    <p:sldId id="297" r:id="rId39"/>
    <p:sldId id="296" r:id="rId40"/>
    <p:sldId id="271"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9680" autoAdjust="0"/>
  </p:normalViewPr>
  <p:slideViewPr>
    <p:cSldViewPr>
      <p:cViewPr>
        <p:scale>
          <a:sx n="68" d="100"/>
          <a:sy n="68" d="100"/>
        </p:scale>
        <p:origin x="-143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88F5447-0728-4608-9376-B8B7B007DA16}" type="datetimeFigureOut">
              <a:rPr lang="ar-SA" smtClean="0"/>
              <a:t>20/02/36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D45441-F5BC-4441-A28C-11BD30CCB911}" type="slidenum">
              <a:rPr lang="ar-SA" smtClean="0"/>
              <a:t>‹#›</a:t>
            </a:fld>
            <a:endParaRPr lang="ar-SA"/>
          </a:p>
        </p:txBody>
      </p:sp>
    </p:spTree>
    <p:extLst>
      <p:ext uri="{BB962C8B-B14F-4D97-AF65-F5344CB8AC3E}">
        <p14:creationId xmlns:p14="http://schemas.microsoft.com/office/powerpoint/2010/main" val="18006867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BD45441-F5BC-4441-A28C-11BD30CCB911}" type="slidenum">
              <a:rPr lang="ar-SA" smtClean="0"/>
              <a:t>2</a:t>
            </a:fld>
            <a:endParaRPr lang="ar-SA"/>
          </a:p>
        </p:txBody>
      </p:sp>
    </p:spTree>
    <p:extLst>
      <p:ext uri="{BB962C8B-B14F-4D97-AF65-F5344CB8AC3E}">
        <p14:creationId xmlns:p14="http://schemas.microsoft.com/office/powerpoint/2010/main" val="158533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BD45441-F5BC-4441-A28C-11BD30CCB911}" type="slidenum">
              <a:rPr lang="ar-SA" smtClean="0"/>
              <a:t>31</a:t>
            </a:fld>
            <a:endParaRPr lang="ar-SA"/>
          </a:p>
        </p:txBody>
      </p:sp>
    </p:spTree>
    <p:extLst>
      <p:ext uri="{BB962C8B-B14F-4D97-AF65-F5344CB8AC3E}">
        <p14:creationId xmlns:p14="http://schemas.microsoft.com/office/powerpoint/2010/main" val="152833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8C85D97-116E-4F54-B3D1-4A9773B22FD7}" type="datetimeFigureOut">
              <a:rPr lang="ar-SA" smtClean="0"/>
              <a:t>20/02/36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8C85D97-116E-4F54-B3D1-4A9773B22FD7}" type="datetimeFigureOut">
              <a:rPr lang="ar-SA" smtClean="0"/>
              <a:t>20/02/36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8C85D97-116E-4F54-B3D1-4A9773B22FD7}" type="datetimeFigureOut">
              <a:rPr lang="ar-SA" smtClean="0"/>
              <a:t>20/02/36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8C85D97-116E-4F54-B3D1-4A9773B22FD7}" type="datetimeFigureOut">
              <a:rPr lang="ar-SA" smtClean="0"/>
              <a:t>20/02/36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8C85D97-116E-4F54-B3D1-4A9773B22FD7}" type="datetimeFigureOut">
              <a:rPr lang="ar-SA" smtClean="0"/>
              <a:t>20/02/36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8C85D97-116E-4F54-B3D1-4A9773B22FD7}" type="datetimeFigureOut">
              <a:rPr lang="ar-SA" smtClean="0"/>
              <a:t>20/02/36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88C85D97-116E-4F54-B3D1-4A9773B22FD7}" type="datetimeFigureOut">
              <a:rPr lang="ar-SA" smtClean="0"/>
              <a:t>20/02/36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88C85D97-116E-4F54-B3D1-4A9773B22FD7}" type="datetimeFigureOut">
              <a:rPr lang="ar-SA" smtClean="0"/>
              <a:t>20/02/36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85D97-116E-4F54-B3D1-4A9773B22FD7}" type="datetimeFigureOut">
              <a:rPr lang="ar-SA" smtClean="0"/>
              <a:t>20/02/36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5488CF1-5784-476B-87EF-3FF9925E5C15}"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8C85D97-116E-4F54-B3D1-4A9773B22FD7}" type="datetimeFigureOut">
              <a:rPr lang="ar-SA" smtClean="0"/>
              <a:t>20/02/36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5488CF1-5784-476B-87EF-3FF9925E5C15}"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88C85D97-116E-4F54-B3D1-4A9773B22FD7}" type="datetimeFigureOut">
              <a:rPr lang="ar-SA" smtClean="0"/>
              <a:t>20/02/36</a:t>
            </a:fld>
            <a:endParaRPr lang="ar-SA"/>
          </a:p>
        </p:txBody>
      </p:sp>
      <p:sp>
        <p:nvSpPr>
          <p:cNvPr id="9" name="Slide Number Placeholder 8"/>
          <p:cNvSpPr>
            <a:spLocks noGrp="1"/>
          </p:cNvSpPr>
          <p:nvPr>
            <p:ph type="sldNum" sz="quarter" idx="11"/>
          </p:nvPr>
        </p:nvSpPr>
        <p:spPr/>
        <p:txBody>
          <a:bodyPr/>
          <a:lstStyle/>
          <a:p>
            <a:fld id="{F5488CF1-5784-476B-87EF-3FF9925E5C15}"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5488CF1-5784-476B-87EF-3FF9925E5C15}"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8C85D97-116E-4F54-B3D1-4A9773B22FD7}" type="datetimeFigureOut">
              <a:rPr lang="ar-SA" smtClean="0"/>
              <a:t>20/02/36</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836713"/>
            <a:ext cx="7543800" cy="2736303"/>
          </a:xfrm>
        </p:spPr>
        <p:txBody>
          <a:bodyPr/>
          <a:lstStyle/>
          <a:p>
            <a:r>
              <a:rPr lang="en-US" dirty="0"/>
              <a:t> </a:t>
            </a:r>
            <a:r>
              <a:rPr lang="en-US" dirty="0" smtClean="0"/>
              <a:t>       </a:t>
            </a:r>
            <a:r>
              <a:rPr lang="en-US" sz="5400" dirty="0" smtClean="0"/>
              <a:t>Endocrine system</a:t>
            </a:r>
            <a:br>
              <a:rPr lang="en-US" sz="5400" dirty="0" smtClean="0"/>
            </a:br>
            <a:r>
              <a:rPr lang="en-US" sz="5400" dirty="0" smtClean="0"/>
              <a:t/>
            </a:r>
            <a:br>
              <a:rPr lang="en-US" sz="5400" dirty="0" smtClean="0"/>
            </a:br>
            <a:r>
              <a:rPr lang="en-US" sz="5400" dirty="0"/>
              <a:t> </a:t>
            </a:r>
            <a:r>
              <a:rPr lang="en-US" sz="5400" dirty="0" smtClean="0"/>
              <a:t>          Diabetes Mellitus</a:t>
            </a:r>
            <a:endParaRPr lang="ar-SA" sz="5400" dirty="0"/>
          </a:p>
        </p:txBody>
      </p:sp>
      <p:sp>
        <p:nvSpPr>
          <p:cNvPr id="3" name="عنوان فرعي 2"/>
          <p:cNvSpPr>
            <a:spLocks noGrp="1"/>
          </p:cNvSpPr>
          <p:nvPr>
            <p:ph type="subTitle" idx="1"/>
          </p:nvPr>
        </p:nvSpPr>
        <p:spPr/>
        <p:txBody>
          <a:bodyPr/>
          <a:lstStyle/>
          <a:p>
            <a:endParaRPr lang="ar-SA"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761149"/>
            <a:ext cx="1728192" cy="1681534"/>
          </a:xfrm>
          <a:prstGeom prst="rect">
            <a:avLst/>
          </a:prstGeom>
          <a:ln>
            <a:noFill/>
          </a:ln>
          <a:effectLst>
            <a:softEdge rad="112500"/>
          </a:effec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5157192"/>
            <a:ext cx="2376264" cy="1465510"/>
          </a:xfrm>
          <a:prstGeom prst="rect">
            <a:avLst/>
          </a:prstGeom>
          <a:ln>
            <a:noFill/>
          </a:ln>
          <a:effectLst>
            <a:softEdge rad="112500"/>
          </a:effectLst>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5013176"/>
            <a:ext cx="3024336" cy="1429507"/>
          </a:xfrm>
          <a:prstGeom prst="rect">
            <a:avLst/>
          </a:prstGeom>
          <a:ln>
            <a:noFill/>
          </a:ln>
          <a:effectLst>
            <a:softEdge rad="112500"/>
          </a:effectLst>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14" y="1988840"/>
            <a:ext cx="1644774" cy="2376264"/>
          </a:xfrm>
          <a:prstGeom prst="rect">
            <a:avLst/>
          </a:prstGeom>
          <a:ln>
            <a:noFill/>
          </a:ln>
          <a:effectLst>
            <a:softEdge rad="112500"/>
          </a:effectLst>
        </p:spPr>
      </p:pic>
      <p:pic>
        <p:nvPicPr>
          <p:cNvPr id="9" name="صورة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993" y="188640"/>
            <a:ext cx="1440160" cy="1600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مربع نص 9"/>
          <p:cNvSpPr txBox="1"/>
          <p:nvPr/>
        </p:nvSpPr>
        <p:spPr>
          <a:xfrm>
            <a:off x="1072073" y="4176374"/>
            <a:ext cx="6650268" cy="584775"/>
          </a:xfrm>
          <a:prstGeom prst="rect">
            <a:avLst/>
          </a:prstGeom>
          <a:noFill/>
        </p:spPr>
        <p:txBody>
          <a:bodyPr wrap="square" rtlCol="1">
            <a:spAutoFit/>
          </a:bodyPr>
          <a:lstStyle/>
          <a:p>
            <a:pPr algn="ctr"/>
            <a:r>
              <a:rPr lang="en-US" b="1" dirty="0" smtClean="0"/>
              <a:t> </a:t>
            </a:r>
            <a:r>
              <a:rPr lang="en-US" sz="3200" b="1" i="1" dirty="0" err="1" smtClean="0">
                <a:solidFill>
                  <a:srgbClr val="0070C0"/>
                </a:solidFill>
              </a:rPr>
              <a:t>Demonestrator</a:t>
            </a:r>
            <a:r>
              <a:rPr lang="en-US" sz="3200" b="1" i="1" dirty="0" smtClean="0">
                <a:solidFill>
                  <a:srgbClr val="0070C0"/>
                </a:solidFill>
              </a:rPr>
              <a:t>/</a:t>
            </a:r>
            <a:r>
              <a:rPr lang="en-US" sz="3200" b="1" i="1" dirty="0" err="1">
                <a:solidFill>
                  <a:srgbClr val="0070C0"/>
                </a:solidFill>
              </a:rPr>
              <a:t>K</a:t>
            </a:r>
            <a:r>
              <a:rPr lang="en-US" sz="3200" b="1" i="1" dirty="0" err="1" smtClean="0">
                <a:solidFill>
                  <a:srgbClr val="0070C0"/>
                </a:solidFill>
              </a:rPr>
              <a:t>hulud</a:t>
            </a:r>
            <a:r>
              <a:rPr lang="en-US" sz="3200" b="1" i="1" dirty="0" smtClean="0">
                <a:solidFill>
                  <a:srgbClr val="0070C0"/>
                </a:solidFill>
              </a:rPr>
              <a:t> </a:t>
            </a:r>
            <a:r>
              <a:rPr lang="en-US" sz="3200" b="1" i="1" dirty="0" err="1">
                <a:solidFill>
                  <a:srgbClr val="0070C0"/>
                </a:solidFill>
              </a:rPr>
              <a:t>E</a:t>
            </a:r>
            <a:r>
              <a:rPr lang="en-US" sz="3200" b="1" i="1" dirty="0" err="1" smtClean="0">
                <a:solidFill>
                  <a:srgbClr val="0070C0"/>
                </a:solidFill>
              </a:rPr>
              <a:t>ssa</a:t>
            </a:r>
            <a:r>
              <a:rPr lang="en-US" sz="3200" b="1" i="1" dirty="0" smtClean="0">
                <a:solidFill>
                  <a:srgbClr val="0070C0"/>
                </a:solidFill>
              </a:rPr>
              <a:t> </a:t>
            </a:r>
            <a:r>
              <a:rPr lang="en-US" sz="3200" b="1" i="1" dirty="0" err="1">
                <a:solidFill>
                  <a:srgbClr val="0070C0"/>
                </a:solidFill>
              </a:rPr>
              <a:t>H</a:t>
            </a:r>
            <a:r>
              <a:rPr lang="en-US" sz="3200" b="1" i="1" dirty="0" err="1" smtClean="0">
                <a:solidFill>
                  <a:srgbClr val="0070C0"/>
                </a:solidFill>
              </a:rPr>
              <a:t>adi</a:t>
            </a:r>
            <a:endParaRPr lang="ar-SA" sz="3200" b="1" i="1" dirty="0">
              <a:solidFill>
                <a:srgbClr val="0070C0"/>
              </a:solidFill>
            </a:endParaRPr>
          </a:p>
        </p:txBody>
      </p:sp>
    </p:spTree>
    <p:extLst>
      <p:ext uri="{BB962C8B-B14F-4D97-AF65-F5344CB8AC3E}">
        <p14:creationId xmlns:p14="http://schemas.microsoft.com/office/powerpoint/2010/main" val="2129586317"/>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7856"/>
            <a:ext cx="7620000" cy="1143000"/>
          </a:xfrm>
        </p:spPr>
        <p:txBody>
          <a:bodyPr/>
          <a:lstStyle/>
          <a:p>
            <a:r>
              <a:rPr lang="en-US" i="1" dirty="0" smtClean="0">
                <a:solidFill>
                  <a:srgbClr val="00B0F0"/>
                </a:solidFill>
              </a:rPr>
              <a:t>What are the symptoms?</a:t>
            </a:r>
            <a:endParaRPr lang="ar-SA" i="1" dirty="0">
              <a:solidFill>
                <a:srgbClr val="00B0F0"/>
              </a:solidFill>
            </a:endParaRPr>
          </a:p>
        </p:txBody>
      </p:sp>
      <p:sp>
        <p:nvSpPr>
          <p:cNvPr id="3" name="عنصر نائب للمحتوى 2"/>
          <p:cNvSpPr>
            <a:spLocks noGrp="1"/>
          </p:cNvSpPr>
          <p:nvPr>
            <p:ph idx="1"/>
          </p:nvPr>
        </p:nvSpPr>
        <p:spPr>
          <a:xfrm>
            <a:off x="323528" y="908720"/>
            <a:ext cx="8229600" cy="5688632"/>
          </a:xfrm>
        </p:spPr>
        <p:txBody>
          <a:bodyPr>
            <a:normAutofit fontScale="32500" lnSpcReduction="20000"/>
          </a:bodyPr>
          <a:lstStyle/>
          <a:p>
            <a:pPr marL="0" indent="0" algn="l">
              <a:buNone/>
            </a:pPr>
            <a:r>
              <a:rPr lang="en-US" sz="4200" dirty="0" smtClean="0"/>
              <a:t>	</a:t>
            </a:r>
            <a:r>
              <a:rPr lang="ar-SA" sz="4200" b="1" dirty="0">
                <a:solidFill>
                  <a:srgbClr val="FF0000"/>
                </a:solidFill>
              </a:rPr>
              <a:t> </a:t>
            </a:r>
            <a:r>
              <a:rPr lang="en-US" sz="4200" b="1" dirty="0" smtClean="0">
                <a:solidFill>
                  <a:srgbClr val="FF0000"/>
                </a:solidFill>
              </a:rPr>
              <a:t> </a:t>
            </a: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frequent urination (polyuria)</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being very thirsty or drinking a lot (polydipsia)</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eating a lot or extreme hunger (polyphagia)</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unusual weight loss</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extreme fatigue and irritability</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blurred </a:t>
            </a:r>
            <a:r>
              <a:rPr lang="en-US" sz="5600" b="1" dirty="0" smtClean="0">
                <a:latin typeface="Times New Roman"/>
                <a:ea typeface="Times New Roman"/>
                <a:cs typeface="Arial"/>
              </a:rPr>
              <a:t>vision</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increased risk of infections or frequent infections</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cuts and bruises that heal </a:t>
            </a:r>
            <a:r>
              <a:rPr lang="en-US" sz="5600" b="1" dirty="0" smtClean="0">
                <a:latin typeface="Times New Roman"/>
                <a:ea typeface="Times New Roman"/>
                <a:cs typeface="Arial"/>
              </a:rPr>
              <a:t>slowly</a:t>
            </a:r>
            <a:endParaRPr lang="en-US" sz="5600" b="1" dirty="0">
              <a:ea typeface="Calibri"/>
              <a:cs typeface="Arial"/>
            </a:endParaRPr>
          </a:p>
          <a:p>
            <a:pPr lvl="0" indent="-342900" algn="l" rtl="0">
              <a:lnSpc>
                <a:spcPct val="115000"/>
              </a:lnSpc>
              <a:spcAft>
                <a:spcPts val="1000"/>
              </a:spcAft>
              <a:buSzPts val="1000"/>
              <a:buFont typeface="Symbol"/>
              <a:buChar char=""/>
              <a:tabLst>
                <a:tab pos="457200" algn="l"/>
              </a:tabLst>
            </a:pPr>
            <a:r>
              <a:rPr lang="en-US" sz="5600" b="1" dirty="0">
                <a:latin typeface="Times New Roman"/>
                <a:ea typeface="Times New Roman"/>
                <a:cs typeface="Arial"/>
              </a:rPr>
              <a:t>numbness or tingling in the hands and feet</a:t>
            </a:r>
            <a:endParaRPr lang="en-US" sz="5600" b="1" dirty="0">
              <a:ea typeface="Calibri"/>
              <a:cs typeface="Arial"/>
            </a:endParaRPr>
          </a:p>
          <a:p>
            <a:pPr marL="0" indent="0" algn="l">
              <a:buNone/>
            </a:pPr>
            <a:r>
              <a:rPr lang="en-US" sz="5600" b="1" dirty="0" smtClean="0"/>
              <a:t>Symptoms that are more typical for children include:</a:t>
            </a:r>
          </a:p>
          <a:p>
            <a:pPr marL="0" indent="0" algn="l">
              <a:buNone/>
            </a:pPr>
            <a:r>
              <a:rPr lang="en-US" sz="5600" b="1" dirty="0" smtClean="0"/>
              <a:t>	</a:t>
            </a:r>
            <a:r>
              <a:rPr lang="en-US" sz="5600" b="1" dirty="0" smtClean="0">
                <a:solidFill>
                  <a:srgbClr val="FF0000"/>
                </a:solidFill>
              </a:rPr>
              <a:t>-tummy pains.(abdominal pain)</a:t>
            </a:r>
          </a:p>
          <a:p>
            <a:pPr marL="0" indent="0" algn="l">
              <a:buNone/>
            </a:pPr>
            <a:r>
              <a:rPr lang="en-US" sz="5600" b="1" dirty="0" smtClean="0">
                <a:solidFill>
                  <a:srgbClr val="FF0000"/>
                </a:solidFill>
              </a:rPr>
              <a:t>	-headaches.</a:t>
            </a:r>
          </a:p>
          <a:p>
            <a:pPr marL="0" indent="0" algn="l">
              <a:buNone/>
            </a:pPr>
            <a:r>
              <a:rPr lang="en-US" sz="5600" b="1" dirty="0" smtClean="0">
                <a:solidFill>
                  <a:srgbClr val="FF0000"/>
                </a:solidFill>
              </a:rPr>
              <a:t>	-</a:t>
            </a:r>
            <a:r>
              <a:rPr lang="en-US" sz="5600" b="1" dirty="0" err="1" smtClean="0">
                <a:solidFill>
                  <a:srgbClr val="FF0000"/>
                </a:solidFill>
              </a:rPr>
              <a:t>behaviour</a:t>
            </a:r>
            <a:r>
              <a:rPr lang="en-US" sz="5600" b="1" dirty="0" smtClean="0">
                <a:solidFill>
                  <a:srgbClr val="FF0000"/>
                </a:solidFill>
              </a:rPr>
              <a:t> problems. </a:t>
            </a:r>
          </a:p>
          <a:p>
            <a:endParaRPr lang="ar-SA" dirty="0"/>
          </a:p>
        </p:txBody>
      </p:sp>
    </p:spTree>
    <p:extLst>
      <p:ext uri="{BB962C8B-B14F-4D97-AF65-F5344CB8AC3E}">
        <p14:creationId xmlns:p14="http://schemas.microsoft.com/office/powerpoint/2010/main" val="42858757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 name="عنصر نائب للمحتوى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7848872" cy="6264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80699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620000" cy="1080120"/>
          </a:xfrm>
        </p:spPr>
        <p:txBody>
          <a:bodyPr/>
          <a:lstStyle/>
          <a:p>
            <a:r>
              <a:rPr lang="en-US" i="1" dirty="0" smtClean="0">
                <a:solidFill>
                  <a:srgbClr val="00B0F0"/>
                </a:solidFill>
              </a:rPr>
              <a:t>Complications:</a:t>
            </a:r>
            <a:endParaRPr lang="ar-SA" i="1" dirty="0">
              <a:solidFill>
                <a:srgbClr val="00B0F0"/>
              </a:solidFill>
            </a:endParaRPr>
          </a:p>
        </p:txBody>
      </p:sp>
      <p:sp>
        <p:nvSpPr>
          <p:cNvPr id="3" name="عنصر نائب للمحتوى 2"/>
          <p:cNvSpPr>
            <a:spLocks noGrp="1"/>
          </p:cNvSpPr>
          <p:nvPr>
            <p:ph idx="1"/>
          </p:nvPr>
        </p:nvSpPr>
        <p:spPr>
          <a:xfrm>
            <a:off x="323528" y="1124744"/>
            <a:ext cx="8280920" cy="5544616"/>
          </a:xfrm>
        </p:spPr>
        <p:txBody>
          <a:bodyPr>
            <a:normAutofit fontScale="62500" lnSpcReduction="20000"/>
          </a:bodyPr>
          <a:lstStyle/>
          <a:p>
            <a:pPr marL="114300" indent="0" algn="l">
              <a:lnSpc>
                <a:spcPct val="115000"/>
              </a:lnSpc>
              <a:spcAft>
                <a:spcPts val="1000"/>
              </a:spcAft>
              <a:buNone/>
            </a:pPr>
            <a:r>
              <a:rPr lang="en-US" sz="3200" dirty="0" smtClean="0">
                <a:ea typeface="Calibri"/>
                <a:cs typeface="Arial"/>
              </a:rPr>
              <a:t>-Heart </a:t>
            </a:r>
            <a:r>
              <a:rPr lang="en-US" sz="3200" dirty="0">
                <a:ea typeface="Calibri"/>
                <a:cs typeface="Arial"/>
              </a:rPr>
              <a:t>and blood vessel disease including coronary artery disease with chest pain (angina), heart attack, stroke, high blood pressure</a:t>
            </a:r>
            <a:r>
              <a:rPr lang="en-US" sz="3200" dirty="0" smtClean="0">
                <a:ea typeface="Calibri"/>
                <a:cs typeface="Arial"/>
              </a:rPr>
              <a:t>.</a:t>
            </a:r>
            <a:r>
              <a:rPr lang="ar-SA" sz="3200" dirty="0" smtClean="0">
                <a:ea typeface="Calibri"/>
              </a:rPr>
              <a:t> </a:t>
            </a:r>
            <a:endParaRPr lang="en-US" sz="3200" dirty="0" smtClean="0">
              <a:ea typeface="Calibri"/>
              <a:cs typeface="Arial"/>
            </a:endParaRPr>
          </a:p>
          <a:p>
            <a:pPr marL="114300" indent="0" algn="l">
              <a:lnSpc>
                <a:spcPct val="115000"/>
              </a:lnSpc>
              <a:spcAft>
                <a:spcPts val="1000"/>
              </a:spcAft>
              <a:buNone/>
            </a:pPr>
            <a:r>
              <a:rPr lang="en-US" sz="3200" dirty="0" smtClean="0">
                <a:ea typeface="Calibri"/>
                <a:cs typeface="Arial"/>
              </a:rPr>
              <a:t>-Nerve damage (neuropathy) tingling, numbness, burning or pain.  Nerve damage usually happens gradually over a long period of time.</a:t>
            </a:r>
          </a:p>
          <a:p>
            <a:pPr marL="114300" indent="0" algn="l">
              <a:lnSpc>
                <a:spcPct val="115000"/>
              </a:lnSpc>
              <a:spcAft>
                <a:spcPts val="1000"/>
              </a:spcAft>
              <a:buNone/>
            </a:pPr>
            <a:r>
              <a:rPr lang="en-US" sz="3200" dirty="0" smtClean="0">
                <a:ea typeface="Calibri"/>
                <a:cs typeface="Arial"/>
              </a:rPr>
              <a:t>-Kidney </a:t>
            </a:r>
            <a:r>
              <a:rPr lang="en-US" sz="3200" dirty="0">
                <a:ea typeface="Calibri"/>
                <a:cs typeface="Arial"/>
              </a:rPr>
              <a:t>damage (nephropathy) can lead to kidney failure or irreversible end-stage kidney disease, requiring dialysis or a kidney </a:t>
            </a:r>
            <a:r>
              <a:rPr lang="en-US" sz="3200" dirty="0" smtClean="0">
                <a:ea typeface="Calibri"/>
                <a:cs typeface="Arial"/>
              </a:rPr>
              <a:t>transplant.                                </a:t>
            </a:r>
          </a:p>
          <a:p>
            <a:pPr marL="114300" indent="0" algn="l">
              <a:lnSpc>
                <a:spcPct val="115000"/>
              </a:lnSpc>
              <a:spcAft>
                <a:spcPts val="1000"/>
              </a:spcAft>
              <a:buNone/>
            </a:pPr>
            <a:r>
              <a:rPr lang="en-US" sz="3200" dirty="0" smtClean="0">
                <a:ea typeface="Calibri"/>
                <a:cs typeface="Arial"/>
              </a:rPr>
              <a:t>-Eye damage. Diabetes can damage the blood vessels of the retina (diabetic retinopathy). Diabetic retinopathy can cause blindness. Diabetes can also lead to cataracts and a greater risk of glaucoma.</a:t>
            </a:r>
          </a:p>
          <a:p>
            <a:pPr marL="114300" indent="0" algn="l">
              <a:lnSpc>
                <a:spcPct val="115000"/>
              </a:lnSpc>
              <a:spcAft>
                <a:spcPts val="1000"/>
              </a:spcAft>
              <a:buNone/>
            </a:pPr>
            <a:r>
              <a:rPr lang="en-US" sz="3200" dirty="0" smtClean="0">
                <a:ea typeface="Calibri"/>
                <a:cs typeface="Arial"/>
              </a:rPr>
              <a:t>-Foot </a:t>
            </a:r>
            <a:r>
              <a:rPr lang="en-US" sz="3200" dirty="0">
                <a:ea typeface="Calibri"/>
                <a:cs typeface="Arial"/>
              </a:rPr>
              <a:t>damage. Nerve damage in the feet or poor blood flow to the feet increases the risk of various foot complications. Left untreated, cuts and blisters can become serious </a:t>
            </a:r>
            <a:r>
              <a:rPr lang="en-US" sz="3200" dirty="0" smtClean="0">
                <a:ea typeface="Calibri"/>
                <a:cs typeface="Arial"/>
              </a:rPr>
              <a:t>infections</a:t>
            </a:r>
            <a:r>
              <a:rPr lang="en-US" sz="3200" dirty="0" smtClean="0">
                <a:ea typeface="Calibri"/>
              </a:rPr>
              <a:t>.</a:t>
            </a:r>
            <a:endParaRPr lang="en-US" sz="3200" dirty="0">
              <a:ea typeface="Calibri"/>
              <a:cs typeface="Arial"/>
            </a:endParaRPr>
          </a:p>
          <a:p>
            <a:pPr marL="114300" indent="0" algn="l">
              <a:lnSpc>
                <a:spcPct val="115000"/>
              </a:lnSpc>
              <a:spcAft>
                <a:spcPts val="1000"/>
              </a:spcAft>
              <a:buNone/>
            </a:pPr>
            <a:r>
              <a:rPr lang="en-US" sz="3200" dirty="0" smtClean="0">
                <a:ea typeface="Calibri"/>
                <a:cs typeface="Arial"/>
              </a:rPr>
              <a:t>-Skin </a:t>
            </a:r>
            <a:r>
              <a:rPr lang="en-US" sz="3200" dirty="0">
                <a:ea typeface="Calibri"/>
                <a:cs typeface="Arial"/>
              </a:rPr>
              <a:t>conditions including bacterial infections, fungal infections and </a:t>
            </a:r>
            <a:r>
              <a:rPr lang="en-US" sz="3200" dirty="0" smtClean="0">
                <a:ea typeface="Calibri"/>
                <a:cs typeface="Arial"/>
              </a:rPr>
              <a:t>itching.</a:t>
            </a:r>
            <a:endParaRPr lang="en-US" sz="3200" dirty="0">
              <a:ea typeface="Calibri"/>
              <a:cs typeface="Arial"/>
            </a:endParaRPr>
          </a:p>
          <a:p>
            <a:pPr marL="114300" indent="0" algn="l">
              <a:lnSpc>
                <a:spcPct val="115000"/>
              </a:lnSpc>
              <a:spcAft>
                <a:spcPts val="1000"/>
              </a:spcAft>
              <a:buNone/>
            </a:pPr>
            <a:endParaRPr lang="en-US" sz="3200" dirty="0">
              <a:ea typeface="Calibri"/>
              <a:cs typeface="Arial"/>
            </a:endParaRPr>
          </a:p>
          <a:p>
            <a:pPr marL="0" indent="0" algn="l">
              <a:buNone/>
            </a:pPr>
            <a:endParaRPr lang="ar-SA" sz="3200" dirty="0"/>
          </a:p>
        </p:txBody>
      </p:sp>
    </p:spTree>
    <p:extLst>
      <p:ext uri="{BB962C8B-B14F-4D97-AF65-F5344CB8AC3E}">
        <p14:creationId xmlns:p14="http://schemas.microsoft.com/office/powerpoint/2010/main" val="373354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i="1" dirty="0" smtClean="0">
                <a:solidFill>
                  <a:srgbClr val="00B0F0"/>
                </a:solidFill>
              </a:rPr>
              <a:t>Continue….</a:t>
            </a:r>
            <a:endParaRPr lang="ar-SA" sz="4400" i="1" dirty="0">
              <a:solidFill>
                <a:srgbClr val="00B0F0"/>
              </a:solidFill>
            </a:endParaRPr>
          </a:p>
        </p:txBody>
      </p:sp>
      <p:sp>
        <p:nvSpPr>
          <p:cNvPr id="3" name="عنصر نائب للمحتوى 2"/>
          <p:cNvSpPr>
            <a:spLocks noGrp="1"/>
          </p:cNvSpPr>
          <p:nvPr>
            <p:ph idx="1"/>
          </p:nvPr>
        </p:nvSpPr>
        <p:spPr/>
        <p:txBody>
          <a:bodyPr>
            <a:normAutofit fontScale="70000" lnSpcReduction="20000"/>
          </a:bodyPr>
          <a:lstStyle/>
          <a:p>
            <a:pPr marL="114300" indent="0" algn="l">
              <a:buNone/>
            </a:pPr>
            <a:r>
              <a:rPr lang="en-US" sz="3600" dirty="0" smtClean="0">
                <a:solidFill>
                  <a:srgbClr val="FF0000"/>
                </a:solidFill>
              </a:rPr>
              <a:t>-metabolic complications: </a:t>
            </a:r>
          </a:p>
          <a:p>
            <a:pPr marL="114300" indent="0" algn="l">
              <a:buNone/>
            </a:pPr>
            <a:r>
              <a:rPr lang="en-US" sz="3600" dirty="0" smtClean="0">
                <a:solidFill>
                  <a:srgbClr val="FF0000"/>
                </a:solidFill>
              </a:rPr>
              <a:t>(1)</a:t>
            </a:r>
            <a:r>
              <a:rPr lang="en-US" sz="3600" dirty="0" smtClean="0"/>
              <a:t>low blood glucose levels</a:t>
            </a:r>
            <a:r>
              <a:rPr lang="en-US" sz="3600" dirty="0" smtClean="0">
                <a:solidFill>
                  <a:srgbClr val="FF0000"/>
                </a:solidFill>
              </a:rPr>
              <a:t>(hypoglycemia)</a:t>
            </a:r>
            <a:r>
              <a:rPr lang="en-US" sz="3600" dirty="0"/>
              <a:t>a</a:t>
            </a:r>
            <a:r>
              <a:rPr lang="en-US" sz="3600" dirty="0" smtClean="0"/>
              <a:t>lso known as insulin shock occurs when the blood sugar level becomes abnormally low (below 60 mg/dl). </a:t>
            </a:r>
          </a:p>
          <a:p>
            <a:pPr marL="114300" indent="0" algn="l">
              <a:buNone/>
            </a:pPr>
            <a:r>
              <a:rPr lang="en-US" sz="3600" i="1" dirty="0" smtClean="0">
                <a:solidFill>
                  <a:srgbClr val="0070C0"/>
                </a:solidFill>
              </a:rPr>
              <a:t>-Factors that may lead to hypoglycemia include:</a:t>
            </a:r>
          </a:p>
          <a:p>
            <a:pPr marL="114300" indent="0" algn="l">
              <a:buNone/>
            </a:pPr>
            <a:r>
              <a:rPr lang="en-US" sz="3600" dirty="0" smtClean="0"/>
              <a:t>Poorly planned too much exercise</a:t>
            </a:r>
          </a:p>
          <a:p>
            <a:pPr marL="114300" indent="0" algn="l">
              <a:buNone/>
            </a:pPr>
            <a:r>
              <a:rPr lang="en-US" sz="3600" dirty="0" smtClean="0"/>
              <a:t>Not enough food</a:t>
            </a:r>
          </a:p>
          <a:p>
            <a:pPr marL="114300" indent="0" algn="l">
              <a:buNone/>
            </a:pPr>
            <a:r>
              <a:rPr lang="en-US" sz="3600" dirty="0" smtClean="0"/>
              <a:t>Inappropriate insulin dose</a:t>
            </a:r>
          </a:p>
          <a:p>
            <a:pPr marL="114300" indent="0" algn="l">
              <a:buNone/>
            </a:pPr>
            <a:r>
              <a:rPr lang="en-US" sz="3600" i="1" dirty="0" smtClean="0">
                <a:solidFill>
                  <a:srgbClr val="0070C0"/>
                </a:solidFill>
              </a:rPr>
              <a:t>Symptoms of hypoglycemia:</a:t>
            </a:r>
          </a:p>
          <a:p>
            <a:pPr marL="114300" indent="0" algn="l">
              <a:buNone/>
            </a:pPr>
            <a:r>
              <a:rPr lang="en-US" sz="3600" i="1" dirty="0" smtClean="0"/>
              <a:t>Irritable and may behave poorly</a:t>
            </a:r>
          </a:p>
          <a:p>
            <a:pPr marL="114300" indent="0" algn="l">
              <a:buNone/>
            </a:pPr>
            <a:r>
              <a:rPr lang="en-US" sz="3600" i="1" dirty="0" err="1" smtClean="0"/>
              <a:t>Pale,cold</a:t>
            </a:r>
            <a:r>
              <a:rPr lang="en-US" sz="3600" i="1" dirty="0" smtClean="0"/>
              <a:t> and weak</a:t>
            </a:r>
          </a:p>
          <a:p>
            <a:pPr marL="114300" indent="0" algn="l">
              <a:buNone/>
            </a:pPr>
            <a:r>
              <a:rPr lang="en-US" sz="3600" i="1" dirty="0" smtClean="0"/>
              <a:t>May complain of feeling hungry</a:t>
            </a:r>
          </a:p>
          <a:p>
            <a:pPr marL="114300" indent="0" algn="l">
              <a:buNone/>
            </a:pPr>
            <a:endParaRPr lang="en-US" sz="3600" i="1" dirty="0" smtClean="0">
              <a:solidFill>
                <a:srgbClr val="002060"/>
              </a:solidFill>
            </a:endParaRPr>
          </a:p>
        </p:txBody>
      </p:sp>
    </p:spTree>
    <p:extLst>
      <p:ext uri="{BB962C8B-B14F-4D97-AF65-F5344CB8AC3E}">
        <p14:creationId xmlns:p14="http://schemas.microsoft.com/office/powerpoint/2010/main" val="4167746641"/>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i="1" dirty="0" smtClean="0">
                <a:solidFill>
                  <a:srgbClr val="00B0F0"/>
                </a:solidFill>
              </a:rPr>
              <a:t>Continue….</a:t>
            </a:r>
            <a:endParaRPr lang="ar-SA" sz="3200" i="1" dirty="0">
              <a:solidFill>
                <a:srgbClr val="00B0F0"/>
              </a:solidFill>
            </a:endParaRPr>
          </a:p>
        </p:txBody>
      </p:sp>
      <p:sp>
        <p:nvSpPr>
          <p:cNvPr id="3" name="عنصر نائب للمحتوى 2"/>
          <p:cNvSpPr>
            <a:spLocks noGrp="1"/>
          </p:cNvSpPr>
          <p:nvPr>
            <p:ph idx="1"/>
          </p:nvPr>
        </p:nvSpPr>
        <p:spPr>
          <a:xfrm>
            <a:off x="457200" y="1268760"/>
            <a:ext cx="7620000" cy="5132040"/>
          </a:xfrm>
        </p:spPr>
        <p:txBody>
          <a:bodyPr>
            <a:normAutofit/>
          </a:bodyPr>
          <a:lstStyle/>
          <a:p>
            <a:pPr marL="114300" lvl="0" indent="0" algn="l">
              <a:buClr>
                <a:srgbClr val="A9A57C"/>
              </a:buClr>
              <a:buNone/>
            </a:pPr>
            <a:r>
              <a:rPr lang="en-US" sz="2000" i="1" dirty="0" smtClean="0"/>
              <a:t>-Sweating </a:t>
            </a:r>
            <a:endParaRPr lang="en-US" sz="2000" i="1" dirty="0"/>
          </a:p>
          <a:p>
            <a:pPr marL="114300" lvl="0" indent="0" algn="l">
              <a:buClr>
                <a:srgbClr val="A9A57C"/>
              </a:buClr>
              <a:buNone/>
            </a:pPr>
            <a:r>
              <a:rPr lang="en-US" sz="2000" i="1" dirty="0" smtClean="0"/>
              <a:t>-Mentally </a:t>
            </a:r>
            <a:r>
              <a:rPr lang="en-US" sz="2000" i="1" dirty="0"/>
              <a:t>confused</a:t>
            </a:r>
          </a:p>
          <a:p>
            <a:pPr marL="114300" lvl="0" indent="0" algn="l">
              <a:buClr>
                <a:srgbClr val="A9A57C"/>
              </a:buClr>
              <a:buNone/>
            </a:pPr>
            <a:r>
              <a:rPr lang="en-US" sz="2000" i="1" dirty="0" smtClean="0"/>
              <a:t>-Headache </a:t>
            </a:r>
            <a:r>
              <a:rPr lang="en-US" sz="2000" i="1" dirty="0"/>
              <a:t>and giddy</a:t>
            </a:r>
          </a:p>
          <a:p>
            <a:pPr marL="114300" lvl="0" indent="0" algn="l">
              <a:buClr>
                <a:srgbClr val="A9A57C"/>
              </a:buClr>
              <a:buNone/>
            </a:pPr>
            <a:r>
              <a:rPr lang="en-US" sz="2000" i="1" dirty="0" smtClean="0"/>
              <a:t>-Muscular </a:t>
            </a:r>
            <a:r>
              <a:rPr lang="en-US" sz="2000" i="1" dirty="0"/>
              <a:t>coordination is affected</a:t>
            </a:r>
          </a:p>
          <a:p>
            <a:pPr marL="114300" lvl="0" indent="0" algn="l">
              <a:buClr>
                <a:srgbClr val="A9A57C"/>
              </a:buClr>
              <a:buNone/>
            </a:pPr>
            <a:r>
              <a:rPr lang="en-US" sz="2000" i="1" dirty="0" smtClean="0"/>
              <a:t>-If </a:t>
            </a:r>
            <a:r>
              <a:rPr lang="en-US" sz="2000" i="1" dirty="0"/>
              <a:t>hypoglycemia untreated, coma and convulsions can occur</a:t>
            </a:r>
            <a:r>
              <a:rPr lang="en-US" sz="2000" dirty="0" smtClean="0"/>
              <a:t>                           </a:t>
            </a:r>
          </a:p>
          <a:p>
            <a:pPr marL="114300" indent="0" algn="l">
              <a:buNone/>
            </a:pPr>
            <a:endParaRPr lang="en-US" dirty="0" smtClean="0"/>
          </a:p>
          <a:p>
            <a:pPr marL="114300" indent="0" algn="l">
              <a:buNone/>
            </a:pPr>
            <a:r>
              <a:rPr lang="en-US" i="1" dirty="0" smtClean="0">
                <a:solidFill>
                  <a:srgbClr val="FF0000"/>
                </a:solidFill>
              </a:rPr>
              <a:t>The immediate treatment of hypoglycemia:</a:t>
            </a:r>
            <a:endParaRPr lang="en-US" dirty="0" smtClean="0"/>
          </a:p>
          <a:p>
            <a:pPr marL="114300" indent="0" algn="l">
              <a:buNone/>
            </a:pPr>
            <a:r>
              <a:rPr lang="en-US" dirty="0" smtClean="0"/>
              <a:t>-Administering sugar in some form such as hard candy </a:t>
            </a:r>
          </a:p>
          <a:p>
            <a:pPr marL="114300" indent="0" algn="l">
              <a:buNone/>
            </a:pPr>
            <a:r>
              <a:rPr lang="en-US" dirty="0" smtClean="0"/>
              <a:t>-If the child begins to feel better within a few </a:t>
            </a:r>
            <a:r>
              <a:rPr lang="en-US" dirty="0" err="1" smtClean="0"/>
              <a:t>menutes</a:t>
            </a:r>
            <a:r>
              <a:rPr lang="en-US" dirty="0" smtClean="0"/>
              <a:t> and the blood sugar level exceeds 80mg/</a:t>
            </a:r>
            <a:r>
              <a:rPr lang="en-US" dirty="0" err="1" smtClean="0"/>
              <a:t>dl,the</a:t>
            </a:r>
            <a:r>
              <a:rPr lang="en-US" dirty="0" smtClean="0"/>
              <a:t> child may eat a small amount of </a:t>
            </a:r>
            <a:r>
              <a:rPr lang="en-US" dirty="0" err="1" smtClean="0"/>
              <a:t>protien</a:t>
            </a:r>
            <a:r>
              <a:rPr lang="en-US" dirty="0" smtClean="0"/>
              <a:t> or starch (sandwich,  milk, cheese) to prevent another reaction.</a:t>
            </a:r>
            <a:endParaRPr lang="ar-SA" dirty="0"/>
          </a:p>
        </p:txBody>
      </p:sp>
    </p:spTree>
    <p:extLst>
      <p:ext uri="{BB962C8B-B14F-4D97-AF65-F5344CB8AC3E}">
        <p14:creationId xmlns:p14="http://schemas.microsoft.com/office/powerpoint/2010/main" val="377721985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i="1" dirty="0" smtClean="0">
                <a:solidFill>
                  <a:srgbClr val="00B0F0"/>
                </a:solidFill>
              </a:rPr>
              <a:t>Continue….</a:t>
            </a:r>
            <a:endParaRPr lang="ar-SA" sz="4000" i="1" dirty="0">
              <a:solidFill>
                <a:srgbClr val="00B0F0"/>
              </a:solidFill>
            </a:endParaRPr>
          </a:p>
        </p:txBody>
      </p:sp>
      <p:sp>
        <p:nvSpPr>
          <p:cNvPr id="3" name="عنصر نائب للمحتوى 2"/>
          <p:cNvSpPr>
            <a:spLocks noGrp="1"/>
          </p:cNvSpPr>
          <p:nvPr>
            <p:ph idx="1"/>
          </p:nvPr>
        </p:nvSpPr>
        <p:spPr/>
        <p:txBody>
          <a:bodyPr/>
          <a:lstStyle/>
          <a:p>
            <a:pPr marL="114300" indent="0" algn="l">
              <a:buNone/>
            </a:pPr>
            <a:r>
              <a:rPr lang="en-US" sz="2800" dirty="0" smtClean="0">
                <a:solidFill>
                  <a:srgbClr val="FF0000"/>
                </a:solidFill>
              </a:rPr>
              <a:t>(2)</a:t>
            </a:r>
            <a:r>
              <a:rPr lang="en-US" sz="2800" dirty="0" smtClean="0">
                <a:solidFill>
                  <a:srgbClr val="2F2B20"/>
                </a:solidFill>
              </a:rPr>
              <a:t>high </a:t>
            </a:r>
            <a:r>
              <a:rPr lang="en-US" sz="2800" dirty="0">
                <a:solidFill>
                  <a:srgbClr val="2F2B20"/>
                </a:solidFill>
              </a:rPr>
              <a:t>blood glucose levels </a:t>
            </a:r>
            <a:r>
              <a:rPr lang="en-US" sz="2800" dirty="0">
                <a:solidFill>
                  <a:srgbClr val="FF0000"/>
                </a:solidFill>
              </a:rPr>
              <a:t>(</a:t>
            </a:r>
            <a:r>
              <a:rPr lang="en-US" sz="2800" dirty="0" err="1">
                <a:solidFill>
                  <a:srgbClr val="FF0000"/>
                </a:solidFill>
              </a:rPr>
              <a:t>hyperglycaemia</a:t>
            </a:r>
            <a:r>
              <a:rPr lang="en-US" sz="2800" dirty="0">
                <a:solidFill>
                  <a:srgbClr val="FF0000"/>
                </a:solidFill>
              </a:rPr>
              <a:t>) </a:t>
            </a:r>
            <a:r>
              <a:rPr lang="en-US" sz="2800" dirty="0" smtClean="0"/>
              <a:t>which occurs after the blood glucose level reaches 180 mg/dl and may be glucose in the urine (glycosuria).</a:t>
            </a:r>
          </a:p>
          <a:p>
            <a:pPr marL="114300" indent="0" algn="l">
              <a:buNone/>
            </a:pPr>
            <a:endParaRPr lang="en-US" sz="2000" dirty="0"/>
          </a:p>
          <a:p>
            <a:pPr marL="114300" indent="0" algn="l">
              <a:buNone/>
            </a:pPr>
            <a:r>
              <a:rPr lang="en-US" sz="2800" dirty="0" smtClean="0"/>
              <a:t>Sever hyperglycemia lead to diabetic ketoacidosis</a:t>
            </a:r>
            <a:r>
              <a:rPr lang="en-US" sz="2800" dirty="0">
                <a:solidFill>
                  <a:srgbClr val="FF0000"/>
                </a:solidFill>
              </a:rPr>
              <a:t>(</a:t>
            </a:r>
            <a:r>
              <a:rPr lang="en-US" sz="2800" dirty="0" smtClean="0">
                <a:solidFill>
                  <a:srgbClr val="FF0000"/>
                </a:solidFill>
              </a:rPr>
              <a:t>diabetic coma).</a:t>
            </a:r>
          </a:p>
          <a:p>
            <a:pPr marL="114300" indent="0" algn="l">
              <a:buNone/>
            </a:pPr>
            <a:endParaRPr lang="en-US" sz="2800" dirty="0" smtClean="0">
              <a:solidFill>
                <a:srgbClr val="2F2B20"/>
              </a:solidFill>
            </a:endParaRPr>
          </a:p>
          <a:p>
            <a:pPr marL="114300" indent="0" algn="l">
              <a:buNone/>
            </a:pPr>
            <a:endParaRPr lang="en-US" sz="2800" dirty="0" smtClean="0">
              <a:solidFill>
                <a:srgbClr val="2F2B20"/>
              </a:solidFill>
            </a:endParaRPr>
          </a:p>
          <a:p>
            <a:pPr algn="l"/>
            <a:endParaRPr lang="ar-SA" dirty="0"/>
          </a:p>
        </p:txBody>
      </p:sp>
    </p:spTree>
    <p:extLst>
      <p:ext uri="{BB962C8B-B14F-4D97-AF65-F5344CB8AC3E}">
        <p14:creationId xmlns:p14="http://schemas.microsoft.com/office/powerpoint/2010/main" val="23619762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4000" i="1" dirty="0" smtClean="0">
                <a:solidFill>
                  <a:srgbClr val="00B0F0"/>
                </a:solidFill>
              </a:rPr>
              <a:t>:</a:t>
            </a:r>
            <a:r>
              <a:rPr lang="en-US" sz="4000" i="1" dirty="0" smtClean="0">
                <a:solidFill>
                  <a:srgbClr val="00B0F0"/>
                </a:solidFill>
              </a:rPr>
              <a:t>Diabetic </a:t>
            </a:r>
            <a:r>
              <a:rPr lang="en-US" sz="4000" i="1" dirty="0">
                <a:solidFill>
                  <a:srgbClr val="00B0F0"/>
                </a:solidFill>
              </a:rPr>
              <a:t>Ketoacidosis (DKA)</a:t>
            </a:r>
            <a:endParaRPr lang="ar-SA" sz="4000" i="1" dirty="0">
              <a:solidFill>
                <a:srgbClr val="00B0F0"/>
              </a:solidFill>
            </a:endParaRPr>
          </a:p>
        </p:txBody>
      </p:sp>
      <p:sp>
        <p:nvSpPr>
          <p:cNvPr id="3" name="عنصر نائب للمحتوى 2"/>
          <p:cNvSpPr>
            <a:spLocks noGrp="1"/>
          </p:cNvSpPr>
          <p:nvPr>
            <p:ph idx="1"/>
          </p:nvPr>
        </p:nvSpPr>
        <p:spPr/>
        <p:txBody>
          <a:bodyPr>
            <a:normAutofit lnSpcReduction="10000"/>
          </a:bodyPr>
          <a:lstStyle/>
          <a:p>
            <a:pPr algn="l"/>
            <a:r>
              <a:rPr lang="en-US" dirty="0"/>
              <a:t>Diabetic ketoacidosis (DKA) is a life-threatening complication caused </a:t>
            </a:r>
            <a:r>
              <a:rPr lang="en-US" dirty="0" smtClean="0"/>
              <a:t>by severe </a:t>
            </a:r>
            <a:r>
              <a:rPr lang="en-US" dirty="0"/>
              <a:t>insulin deficiency. </a:t>
            </a:r>
            <a:endParaRPr lang="en-US" dirty="0" smtClean="0"/>
          </a:p>
          <a:p>
            <a:pPr marL="114300" indent="0" algn="l">
              <a:buNone/>
            </a:pPr>
            <a:r>
              <a:rPr lang="en-US" dirty="0">
                <a:solidFill>
                  <a:srgbClr val="FF0000"/>
                </a:solidFill>
              </a:rPr>
              <a:t>Common symptoms can include:</a:t>
            </a:r>
          </a:p>
          <a:p>
            <a:pPr marL="114300" indent="0" algn="l">
              <a:buNone/>
            </a:pPr>
            <a:r>
              <a:rPr lang="en-US" dirty="0"/>
              <a:t>•Decreased alertness</a:t>
            </a:r>
          </a:p>
          <a:p>
            <a:pPr marL="114300" indent="0" algn="l">
              <a:buNone/>
            </a:pPr>
            <a:r>
              <a:rPr lang="en-US" dirty="0"/>
              <a:t>•Deep, rapid breathing</a:t>
            </a:r>
          </a:p>
          <a:p>
            <a:pPr marL="114300" indent="0" algn="l">
              <a:buNone/>
            </a:pPr>
            <a:r>
              <a:rPr lang="en-US" dirty="0"/>
              <a:t>•Dry skin and mouth</a:t>
            </a:r>
          </a:p>
          <a:p>
            <a:pPr marL="114300" indent="0" algn="l">
              <a:buNone/>
            </a:pPr>
            <a:r>
              <a:rPr lang="en-US" dirty="0"/>
              <a:t>•Flushed face</a:t>
            </a:r>
          </a:p>
          <a:p>
            <a:pPr marL="114300" indent="0" algn="l">
              <a:buNone/>
            </a:pPr>
            <a:r>
              <a:rPr lang="en-US" dirty="0"/>
              <a:t>•Frequent urination or thirst that lasts for a day or more</a:t>
            </a:r>
          </a:p>
          <a:p>
            <a:pPr marL="114300" indent="0" algn="l">
              <a:buNone/>
            </a:pPr>
            <a:r>
              <a:rPr lang="en-US" dirty="0"/>
              <a:t>•Fruity-smelling breath</a:t>
            </a:r>
          </a:p>
          <a:p>
            <a:pPr marL="114300" indent="0" algn="l">
              <a:buNone/>
            </a:pPr>
            <a:r>
              <a:rPr lang="en-US" dirty="0"/>
              <a:t>•Headache</a:t>
            </a:r>
          </a:p>
          <a:p>
            <a:pPr marL="114300" indent="0" algn="l">
              <a:buNone/>
            </a:pPr>
            <a:r>
              <a:rPr lang="en-US" dirty="0"/>
              <a:t>•Muscle stiffness or aches</a:t>
            </a:r>
          </a:p>
          <a:p>
            <a:pPr marL="114300" indent="0" algn="l">
              <a:buNone/>
            </a:pPr>
            <a:r>
              <a:rPr lang="en-US" dirty="0"/>
              <a:t>•Nausea and vomiting</a:t>
            </a:r>
          </a:p>
          <a:p>
            <a:pPr marL="114300" indent="0" algn="l">
              <a:buNone/>
            </a:pPr>
            <a:r>
              <a:rPr lang="en-US" dirty="0"/>
              <a:t>•Stomach pain</a:t>
            </a:r>
          </a:p>
          <a:p>
            <a:pPr algn="l"/>
            <a:endParaRPr lang="ar-SA" dirty="0"/>
          </a:p>
        </p:txBody>
      </p:sp>
    </p:spTree>
    <p:extLst>
      <p:ext uri="{BB962C8B-B14F-4D97-AF65-F5344CB8AC3E}">
        <p14:creationId xmlns:p14="http://schemas.microsoft.com/office/powerpoint/2010/main" val="13827307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i="1" dirty="0" smtClean="0">
                <a:solidFill>
                  <a:srgbClr val="00B0F0"/>
                </a:solidFill>
              </a:rPr>
              <a:t>Hypoglycemia vs. ketoacidosis</a:t>
            </a:r>
            <a:endParaRPr lang="ar-SA" sz="4000" i="1" dirty="0">
              <a:solidFill>
                <a:srgbClr val="00B0F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21417861"/>
              </p:ext>
            </p:extLst>
          </p:nvPr>
        </p:nvGraphicFramePr>
        <p:xfrm>
          <a:off x="179512" y="1600200"/>
          <a:ext cx="8136904" cy="5069160"/>
        </p:xfrm>
        <a:graphic>
          <a:graphicData uri="http://schemas.openxmlformats.org/drawingml/2006/table">
            <a:tbl>
              <a:tblPr rtl="1" firstRow="1" bandRow="1">
                <a:tableStyleId>{5C22544A-7EE6-4342-B048-85BDC9FD1C3A}</a:tableStyleId>
              </a:tblPr>
              <a:tblGrid>
                <a:gridCol w="4068452"/>
                <a:gridCol w="4068452"/>
              </a:tblGrid>
              <a:tr h="976394">
                <a:tc>
                  <a:txBody>
                    <a:bodyPr/>
                    <a:lstStyle/>
                    <a:p>
                      <a:pPr algn="ctr" rtl="1"/>
                      <a:r>
                        <a:rPr lang="en-US" sz="2800" dirty="0" smtClean="0"/>
                        <a:t>ketoacidosis</a:t>
                      </a:r>
                      <a:endParaRPr lang="ar-SA" sz="2800" dirty="0"/>
                    </a:p>
                  </a:txBody>
                  <a:tcPr/>
                </a:tc>
                <a:tc>
                  <a:txBody>
                    <a:bodyPr/>
                    <a:lstStyle/>
                    <a:p>
                      <a:pPr algn="ctr" rtl="1"/>
                      <a:r>
                        <a:rPr lang="en-US" sz="2800" dirty="0" smtClean="0"/>
                        <a:t>hypoglycemia</a:t>
                      </a:r>
                      <a:endParaRPr lang="ar-SA" sz="2800" dirty="0"/>
                    </a:p>
                  </a:txBody>
                  <a:tcPr/>
                </a:tc>
              </a:tr>
              <a:tr h="4092766">
                <a:tc>
                  <a:txBody>
                    <a:bodyPr/>
                    <a:lstStyle/>
                    <a:p>
                      <a:pPr rtl="1"/>
                      <a:r>
                        <a:rPr kumimoji="0" lang="en-US" sz="1800" b="0" i="0" u="none" strike="noStrike" kern="1200" cap="none" spc="0" normalizeH="0" baseline="0" noProof="0" dirty="0" smtClean="0">
                          <a:ln>
                            <a:noFill/>
                          </a:ln>
                          <a:solidFill>
                            <a:srgbClr val="2F2B20"/>
                          </a:solidFill>
                          <a:effectLst/>
                          <a:uLnTx/>
                          <a:uFillTx/>
                          <a:latin typeface="+mn-lt"/>
                          <a:ea typeface="+mn-ea"/>
                          <a:cs typeface="+mn-cs"/>
                        </a:rPr>
                        <a:t>Caused by insulin deficiency</a:t>
                      </a:r>
                    </a:p>
                    <a:p>
                      <a:pPr rtl="1"/>
                      <a:endParaRPr kumimoji="0" lang="en-US" sz="1800" b="0" i="0" u="none" strike="noStrike" kern="1200" cap="none" spc="0" normalizeH="0" baseline="0" noProof="0" dirty="0" smtClean="0">
                        <a:ln>
                          <a:noFill/>
                        </a:ln>
                        <a:solidFill>
                          <a:srgbClr val="2F2B20"/>
                        </a:solidFill>
                        <a:effectLst/>
                        <a:uLnTx/>
                        <a:uFillTx/>
                        <a:latin typeface="+mn-lt"/>
                        <a:ea typeface="+mn-ea"/>
                        <a:cs typeface="+mn-cs"/>
                      </a:endParaRPr>
                    </a:p>
                    <a:p>
                      <a:pPr rtl="1"/>
                      <a:r>
                        <a:rPr kumimoji="0" lang="en-US" sz="1800" b="0" i="0" u="none" strike="noStrike" kern="1200" cap="none" spc="0" normalizeH="0" baseline="0" noProof="0" dirty="0" smtClean="0">
                          <a:ln>
                            <a:noFill/>
                          </a:ln>
                          <a:solidFill>
                            <a:srgbClr val="2F2B20"/>
                          </a:solidFill>
                          <a:effectLst/>
                          <a:uLnTx/>
                          <a:uFillTx/>
                          <a:latin typeface="+mn-lt"/>
                          <a:ea typeface="+mn-ea"/>
                          <a:cs typeface="+mn-cs"/>
                        </a:rPr>
                        <a:t>Appears over hours or days</a:t>
                      </a:r>
                    </a:p>
                    <a:p>
                      <a:pPr rtl="1"/>
                      <a:endParaRPr kumimoji="0" lang="en-US" sz="1800" b="0" i="0" u="none" strike="noStrike" kern="1200" cap="none" spc="0" normalizeH="0" baseline="0" noProof="0" dirty="0" smtClean="0">
                        <a:ln>
                          <a:noFill/>
                        </a:ln>
                        <a:solidFill>
                          <a:srgbClr val="2F2B20"/>
                        </a:solidFill>
                        <a:effectLst/>
                        <a:uLnTx/>
                        <a:uFillTx/>
                        <a:latin typeface="+mn-lt"/>
                        <a:ea typeface="+mn-ea"/>
                        <a:cs typeface="+mn-cs"/>
                      </a:endParaRPr>
                    </a:p>
                    <a:p>
                      <a:pPr rtl="1"/>
                      <a:r>
                        <a:rPr kumimoji="0" lang="en-US" sz="1800" b="0" i="0" u="none" strike="noStrike" kern="1200" cap="none" spc="0" normalizeH="0" baseline="0" noProof="0" dirty="0" smtClean="0">
                          <a:ln>
                            <a:noFill/>
                          </a:ln>
                          <a:solidFill>
                            <a:srgbClr val="2F2B20"/>
                          </a:solidFill>
                          <a:effectLst/>
                          <a:uLnTx/>
                          <a:uFillTx/>
                          <a:latin typeface="+mn-lt"/>
                          <a:ea typeface="+mn-ea"/>
                          <a:cs typeface="+mn-cs"/>
                        </a:rPr>
                        <a:t>Blood sugar &gt;200/</a:t>
                      </a:r>
                      <a:r>
                        <a:rPr kumimoji="0" lang="en-US" sz="1800" b="0" i="0" u="none" strike="noStrike" kern="1200" cap="none" spc="0" normalizeH="0" baseline="0" noProof="0" dirty="0" err="1" smtClean="0">
                          <a:ln>
                            <a:noFill/>
                          </a:ln>
                          <a:solidFill>
                            <a:srgbClr val="2F2B20"/>
                          </a:solidFill>
                          <a:effectLst/>
                          <a:uLnTx/>
                          <a:uFillTx/>
                          <a:latin typeface="+mn-lt"/>
                          <a:ea typeface="+mn-ea"/>
                          <a:cs typeface="+mn-cs"/>
                        </a:rPr>
                        <a:t>dl,ketonuria</a:t>
                      </a:r>
                      <a:endParaRPr kumimoji="0" lang="en-US" sz="1800" b="0" i="0" u="none" strike="noStrike" kern="1200" cap="none" spc="0" normalizeH="0" baseline="0" noProof="0" dirty="0" smtClean="0">
                        <a:ln>
                          <a:noFill/>
                        </a:ln>
                        <a:solidFill>
                          <a:srgbClr val="2F2B20"/>
                        </a:solidFill>
                        <a:effectLst/>
                        <a:uLnTx/>
                        <a:uFillTx/>
                        <a:latin typeface="+mn-lt"/>
                        <a:ea typeface="+mn-ea"/>
                        <a:cs typeface="+mn-cs"/>
                      </a:endParaRPr>
                    </a:p>
                    <a:p>
                      <a:pPr rtl="1"/>
                      <a:endParaRPr kumimoji="0" lang="en-US" sz="1800" b="0" i="0" u="none" strike="noStrike" kern="1200" cap="none" spc="0" normalizeH="0" baseline="0" noProof="0" dirty="0" smtClean="0">
                        <a:ln>
                          <a:noFill/>
                        </a:ln>
                        <a:solidFill>
                          <a:srgbClr val="2F2B20"/>
                        </a:solidFill>
                        <a:effectLst/>
                        <a:uLnTx/>
                        <a:uFillTx/>
                        <a:latin typeface="+mn-lt"/>
                        <a:ea typeface="+mn-ea"/>
                        <a:cs typeface="+mn-cs"/>
                      </a:endParaRPr>
                    </a:p>
                    <a:p>
                      <a:pPr rtl="1"/>
                      <a:r>
                        <a:rPr kumimoji="0" lang="en-US" sz="1800" b="0" i="0" u="none" strike="noStrike" kern="1200" cap="none" spc="0" normalizeH="0" baseline="0" noProof="0" dirty="0" smtClean="0">
                          <a:ln>
                            <a:noFill/>
                          </a:ln>
                          <a:solidFill>
                            <a:srgbClr val="2F2B20"/>
                          </a:solidFill>
                          <a:effectLst/>
                          <a:uLnTx/>
                          <a:uFillTx/>
                          <a:latin typeface="+mn-lt"/>
                          <a:ea typeface="+mn-ea"/>
                          <a:cs typeface="+mn-cs"/>
                        </a:rPr>
                        <a:t>Initial symptoms of thirst, dry skin, abdominal pain, flushed, restless, fruity odor to breath</a:t>
                      </a:r>
                    </a:p>
                    <a:p>
                      <a:pPr rtl="1"/>
                      <a:endParaRPr kumimoji="0" lang="en-US" sz="1800" b="0" i="0" u="none" strike="noStrike" kern="1200" cap="none" spc="0" normalizeH="0" baseline="0" noProof="0" dirty="0" smtClean="0">
                        <a:ln>
                          <a:noFill/>
                        </a:ln>
                        <a:solidFill>
                          <a:srgbClr val="2F2B20"/>
                        </a:solidFill>
                        <a:effectLst/>
                        <a:uLnTx/>
                        <a:uFillTx/>
                        <a:latin typeface="+mn-lt"/>
                        <a:ea typeface="+mn-ea"/>
                        <a:cs typeface="+mn-cs"/>
                      </a:endParaRPr>
                    </a:p>
                    <a:p>
                      <a:pPr rtl="1"/>
                      <a:r>
                        <a:rPr kumimoji="0" lang="en-US" sz="1800" b="0" i="0" u="none" strike="noStrike" kern="1200" cap="none" spc="0" normalizeH="0" baseline="0" noProof="0" dirty="0" smtClean="0">
                          <a:ln>
                            <a:noFill/>
                          </a:ln>
                          <a:solidFill>
                            <a:srgbClr val="2F2B20"/>
                          </a:solidFill>
                          <a:effectLst/>
                          <a:uLnTx/>
                          <a:uFillTx/>
                          <a:latin typeface="+mn-lt"/>
                          <a:ea typeface="+mn-ea"/>
                          <a:cs typeface="+mn-cs"/>
                        </a:rPr>
                        <a:t>Late symptoms of acidosis, dehydration, </a:t>
                      </a:r>
                      <a:r>
                        <a:rPr kumimoji="0" lang="en-US" sz="1800" b="0" i="0" u="none" strike="noStrike" kern="1200" cap="none" spc="0" normalizeH="0" baseline="0" noProof="0" dirty="0" err="1" smtClean="0">
                          <a:ln>
                            <a:noFill/>
                          </a:ln>
                          <a:solidFill>
                            <a:srgbClr val="2F2B20"/>
                          </a:solidFill>
                          <a:effectLst/>
                          <a:uLnTx/>
                          <a:uFillTx/>
                          <a:latin typeface="+mn-lt"/>
                          <a:ea typeface="+mn-ea"/>
                          <a:cs typeface="+mn-cs"/>
                        </a:rPr>
                        <a:t>kussmaul</a:t>
                      </a:r>
                      <a:r>
                        <a:rPr kumimoji="0" lang="en-US" sz="1800" b="0" i="0" u="none" strike="noStrike" kern="1200" cap="none" spc="0" normalizeH="0" baseline="0" noProof="0" dirty="0" smtClean="0">
                          <a:ln>
                            <a:noFill/>
                          </a:ln>
                          <a:solidFill>
                            <a:srgbClr val="2F2B20"/>
                          </a:solidFill>
                          <a:effectLst/>
                          <a:uLnTx/>
                          <a:uFillTx/>
                          <a:latin typeface="+mn-lt"/>
                          <a:ea typeface="+mn-ea"/>
                          <a:cs typeface="+mn-cs"/>
                        </a:rPr>
                        <a:t> breathing, coma, death. </a:t>
                      </a:r>
                      <a:endParaRPr lang="ar-SA" dirty="0"/>
                    </a:p>
                  </a:txBody>
                  <a:tcPr/>
                </a:tc>
                <a:tc>
                  <a:txBody>
                    <a:bodyPr/>
                    <a:lstStyle/>
                    <a:p>
                      <a:pPr algn="l" rtl="1"/>
                      <a:r>
                        <a:rPr lang="en-US" dirty="0" smtClean="0"/>
                        <a:t>Caused by insulin</a:t>
                      </a:r>
                      <a:r>
                        <a:rPr lang="en-US" baseline="0" dirty="0" smtClean="0"/>
                        <a:t> excess</a:t>
                      </a:r>
                    </a:p>
                    <a:p>
                      <a:pPr algn="l" rtl="1"/>
                      <a:endParaRPr lang="en-US" baseline="0" dirty="0" smtClean="0"/>
                    </a:p>
                    <a:p>
                      <a:pPr algn="l" rtl="1"/>
                      <a:r>
                        <a:rPr lang="en-US" baseline="0" dirty="0" smtClean="0"/>
                        <a:t>Sudden onset in healthy child</a:t>
                      </a:r>
                    </a:p>
                    <a:p>
                      <a:pPr algn="l" rtl="1"/>
                      <a:endParaRPr lang="en-US" baseline="0" dirty="0" smtClean="0"/>
                    </a:p>
                    <a:p>
                      <a:pPr algn="l" rtl="1"/>
                      <a:r>
                        <a:rPr lang="en-US" baseline="0" dirty="0" smtClean="0"/>
                        <a:t>Blood sugar &lt;55 mg/dl</a:t>
                      </a:r>
                    </a:p>
                    <a:p>
                      <a:pPr algn="l" rtl="1"/>
                      <a:r>
                        <a:rPr lang="en-US" baseline="0" dirty="0" smtClean="0"/>
                        <a:t> </a:t>
                      </a:r>
                    </a:p>
                    <a:p>
                      <a:pPr algn="l" rtl="1"/>
                      <a:r>
                        <a:rPr lang="en-US" baseline="0" dirty="0" smtClean="0"/>
                        <a:t>Initial symptoms of sweating, tremor, feeling cold, anxiety, hunger</a:t>
                      </a:r>
                    </a:p>
                    <a:p>
                      <a:pPr algn="l" rtl="1"/>
                      <a:endParaRPr lang="en-US" baseline="0" dirty="0" smtClean="0"/>
                    </a:p>
                    <a:p>
                      <a:pPr algn="l" rtl="1"/>
                      <a:r>
                        <a:rPr lang="en-US" baseline="0" dirty="0" smtClean="0"/>
                        <a:t>Late symptoms of confusion, weakness, dizziness, nausea and </a:t>
                      </a:r>
                      <a:r>
                        <a:rPr lang="en-US" baseline="0" dirty="0" err="1" smtClean="0"/>
                        <a:t>voiting</a:t>
                      </a:r>
                      <a:r>
                        <a:rPr lang="en-US" baseline="0" dirty="0" smtClean="0"/>
                        <a:t>, </a:t>
                      </a:r>
                      <a:r>
                        <a:rPr lang="en-US" baseline="0" dirty="0" err="1" smtClean="0"/>
                        <a:t>headach</a:t>
                      </a:r>
                      <a:r>
                        <a:rPr lang="en-US" baseline="0" dirty="0" smtClean="0"/>
                        <a:t>, stupor, convulsions. </a:t>
                      </a:r>
                      <a:endParaRPr lang="ar-SA" dirty="0"/>
                    </a:p>
                  </a:txBody>
                  <a:tcPr/>
                </a:tc>
              </a:tr>
            </a:tbl>
          </a:graphicData>
        </a:graphic>
      </p:graphicFrame>
    </p:spTree>
    <p:extLst>
      <p:ext uri="{BB962C8B-B14F-4D97-AF65-F5344CB8AC3E}">
        <p14:creationId xmlns:p14="http://schemas.microsoft.com/office/powerpoint/2010/main" val="1826893030"/>
      </p:ext>
    </p:extLst>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solidFill>
                  <a:srgbClr val="00B0F0"/>
                </a:solidFill>
              </a:rPr>
              <a:t>How is diabetes treated in children?</a:t>
            </a:r>
            <a:endParaRPr lang="ar-SA" i="1" dirty="0">
              <a:solidFill>
                <a:srgbClr val="00B0F0"/>
              </a:solidFill>
            </a:endParaRPr>
          </a:p>
        </p:txBody>
      </p:sp>
      <p:sp>
        <p:nvSpPr>
          <p:cNvPr id="3" name="عنصر نائب للمحتوى 2"/>
          <p:cNvSpPr>
            <a:spLocks noGrp="1"/>
          </p:cNvSpPr>
          <p:nvPr>
            <p:ph idx="1"/>
          </p:nvPr>
        </p:nvSpPr>
        <p:spPr>
          <a:xfrm>
            <a:off x="467544" y="908720"/>
            <a:ext cx="8030666" cy="5472608"/>
          </a:xfrm>
        </p:spPr>
        <p:txBody>
          <a:bodyPr>
            <a:normAutofit/>
          </a:bodyPr>
          <a:lstStyle/>
          <a:p>
            <a:endParaRPr lang="en-US" dirty="0" smtClean="0"/>
          </a:p>
          <a:p>
            <a:pPr marL="0" indent="0" algn="l">
              <a:buNone/>
            </a:pPr>
            <a:r>
              <a:rPr lang="en-US" sz="2400" b="1" dirty="0" smtClean="0"/>
              <a:t>-</a:t>
            </a:r>
            <a:r>
              <a:rPr lang="en-US" sz="2400" dirty="0" smtClean="0"/>
              <a:t>Most children with diabetes need </a:t>
            </a:r>
            <a:r>
              <a:rPr lang="en-US" sz="2400" dirty="0" smtClean="0">
                <a:solidFill>
                  <a:srgbClr val="FF0000"/>
                </a:solidFill>
              </a:rPr>
              <a:t>insulin treatment</a:t>
            </a:r>
            <a:r>
              <a:rPr lang="en-US" sz="2400" dirty="0" smtClean="0"/>
              <a:t>. If this is the case, your child will need an individual insulin routine, which will be planned with the diabetes team.</a:t>
            </a:r>
          </a:p>
          <a:p>
            <a:pPr marL="0" indent="0" algn="l">
              <a:buNone/>
            </a:pPr>
            <a:r>
              <a:rPr lang="en-US" sz="2400" dirty="0" smtClean="0"/>
              <a:t>	</a:t>
            </a:r>
          </a:p>
          <a:p>
            <a:pPr marL="0" indent="0" algn="l">
              <a:buNone/>
            </a:pPr>
            <a:r>
              <a:rPr lang="en-US" sz="2400" b="1" dirty="0" smtClean="0"/>
              <a:t>-</a:t>
            </a:r>
            <a:r>
              <a:rPr lang="en-US" sz="2400" dirty="0" smtClean="0"/>
              <a:t>Most now use </a:t>
            </a:r>
            <a:r>
              <a:rPr lang="en-US" sz="2400" dirty="0" smtClean="0">
                <a:solidFill>
                  <a:srgbClr val="FF0000"/>
                </a:solidFill>
              </a:rPr>
              <a:t>frequent daily dosage regimes of fast-acting insulin during the day and slow-acting insulin </a:t>
            </a:r>
            <a:r>
              <a:rPr lang="en-US" sz="2400" dirty="0" smtClean="0"/>
              <a:t>at night.</a:t>
            </a:r>
          </a:p>
          <a:p>
            <a:pPr marL="0" indent="0" algn="l">
              <a:buNone/>
            </a:pPr>
            <a:r>
              <a:rPr lang="en-US" sz="2400" dirty="0" smtClean="0"/>
              <a:t>	</a:t>
            </a:r>
          </a:p>
          <a:p>
            <a:pPr marL="0" indent="0" algn="l">
              <a:buNone/>
            </a:pPr>
            <a:r>
              <a:rPr lang="en-US" sz="2400" b="1" dirty="0" smtClean="0"/>
              <a:t>-</a:t>
            </a:r>
            <a:r>
              <a:rPr lang="en-US" sz="2400" dirty="0" smtClean="0"/>
              <a:t>Very small children normally </a:t>
            </a:r>
            <a:r>
              <a:rPr lang="en-US" sz="2400" dirty="0" smtClean="0">
                <a:solidFill>
                  <a:srgbClr val="FF0000"/>
                </a:solidFill>
              </a:rPr>
              <a:t>don't need an injection at night,</a:t>
            </a:r>
            <a:r>
              <a:rPr lang="en-US" sz="2400" dirty="0" smtClean="0"/>
              <a:t> but will need one as they grow older.</a:t>
            </a:r>
          </a:p>
          <a:p>
            <a:pPr marL="0" indent="0" algn="l">
              <a:buNone/>
            </a:pPr>
            <a:r>
              <a:rPr lang="en-US" sz="2400" dirty="0" smtClean="0"/>
              <a:t>	Increasing numbers of older children use continuous insulin pumps</a:t>
            </a:r>
          </a:p>
          <a:p>
            <a:pPr marL="0" indent="0" algn="l">
              <a:buNone/>
            </a:pPr>
            <a:endParaRPr lang="en-US" dirty="0" smtClean="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5229200"/>
            <a:ext cx="1837978" cy="1346845"/>
          </a:xfrm>
          <a:prstGeom prst="rect">
            <a:avLst/>
          </a:prstGeom>
          <a:ln>
            <a:noFill/>
          </a:ln>
          <a:effectLst>
            <a:softEdge rad="112500"/>
          </a:effectLst>
        </p:spPr>
      </p:pic>
    </p:spTree>
    <p:extLst>
      <p:ext uri="{BB962C8B-B14F-4D97-AF65-F5344CB8AC3E}">
        <p14:creationId xmlns:p14="http://schemas.microsoft.com/office/powerpoint/2010/main" val="1686977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i="1" dirty="0" smtClean="0">
                <a:solidFill>
                  <a:srgbClr val="00B0F0"/>
                </a:solidFill>
              </a:rPr>
              <a:t>Continue…</a:t>
            </a:r>
            <a:endParaRPr lang="ar-SA" sz="4400" i="1" dirty="0">
              <a:solidFill>
                <a:srgbClr val="00B0F0"/>
              </a:solidFill>
            </a:endParaRPr>
          </a:p>
        </p:txBody>
      </p:sp>
      <p:sp>
        <p:nvSpPr>
          <p:cNvPr id="3" name="عنصر نائب للمحتوى 2"/>
          <p:cNvSpPr>
            <a:spLocks noGrp="1"/>
          </p:cNvSpPr>
          <p:nvPr>
            <p:ph idx="1"/>
          </p:nvPr>
        </p:nvSpPr>
        <p:spPr/>
        <p:txBody>
          <a:bodyPr>
            <a:normAutofit/>
          </a:bodyPr>
          <a:lstStyle/>
          <a:p>
            <a:pPr marL="0" indent="0" algn="l">
              <a:buNone/>
            </a:pPr>
            <a:r>
              <a:rPr lang="en-US" sz="2800" dirty="0" smtClean="0"/>
              <a:t>Often in the first year after diagnosis, your child may need only </a:t>
            </a:r>
            <a:r>
              <a:rPr lang="en-US" sz="2800" dirty="0" smtClean="0">
                <a:solidFill>
                  <a:srgbClr val="FF0000"/>
                </a:solidFill>
              </a:rPr>
              <a:t>a small dose of insulin</a:t>
            </a:r>
            <a:r>
              <a:rPr lang="en-US" sz="2800" dirty="0" smtClean="0"/>
              <a:t>. This is referred to as 'the honeymoon period'.</a:t>
            </a:r>
          </a:p>
          <a:p>
            <a:pPr marL="0" indent="0" algn="l">
              <a:buNone/>
            </a:pPr>
            <a:endParaRPr lang="en-US" sz="2800" dirty="0" smtClean="0"/>
          </a:p>
          <a:p>
            <a:pPr marL="0" indent="0" algn="l">
              <a:buNone/>
            </a:pPr>
            <a:r>
              <a:rPr lang="en-US" sz="2800" dirty="0" smtClean="0"/>
              <a:t>As well as insulin treatment, </a:t>
            </a:r>
            <a:r>
              <a:rPr lang="en-US" sz="2800" dirty="0" smtClean="0">
                <a:solidFill>
                  <a:srgbClr val="FF0000"/>
                </a:solidFill>
              </a:rPr>
              <a:t>good glucose control and avoidance of ‘hypos’ (low blood glucose attacks)</a:t>
            </a:r>
            <a:r>
              <a:rPr lang="en-US" sz="2800" dirty="0" smtClean="0"/>
              <a:t> is important. This is because many of the complications of diabetes increase with the length of time diabetes has been present.</a:t>
            </a:r>
          </a:p>
          <a:p>
            <a:endParaRPr lang="ar-SA" dirty="0"/>
          </a:p>
        </p:txBody>
      </p:sp>
    </p:spTree>
    <p:extLst>
      <p:ext uri="{BB962C8B-B14F-4D97-AF65-F5344CB8AC3E}">
        <p14:creationId xmlns:p14="http://schemas.microsoft.com/office/powerpoint/2010/main" val="3332998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7620000" cy="1012974"/>
          </a:xfrm>
        </p:spPr>
        <p:txBody>
          <a:bodyPr/>
          <a:lstStyle/>
          <a:p>
            <a:r>
              <a:rPr lang="en-US" sz="3200" i="1" dirty="0">
                <a:solidFill>
                  <a:srgbClr val="00B0F0"/>
                </a:solidFill>
              </a:rPr>
              <a:t>G</a:t>
            </a:r>
            <a:r>
              <a:rPr lang="en-US" sz="3200" i="1" dirty="0" smtClean="0">
                <a:solidFill>
                  <a:srgbClr val="00B0F0"/>
                </a:solidFill>
              </a:rPr>
              <a:t>eneral objectives: </a:t>
            </a:r>
            <a:r>
              <a:rPr lang="en-US" i="1" dirty="0" smtClean="0">
                <a:solidFill>
                  <a:srgbClr val="002060"/>
                </a:solidFill>
              </a:rPr>
              <a:t/>
            </a:r>
            <a:br>
              <a:rPr lang="en-US" i="1" dirty="0" smtClean="0">
                <a:solidFill>
                  <a:srgbClr val="002060"/>
                </a:solidFill>
              </a:rPr>
            </a:br>
            <a:r>
              <a:rPr lang="en-US" sz="3200" i="1" dirty="0" smtClean="0">
                <a:solidFill>
                  <a:srgbClr val="002060"/>
                </a:solidFill>
              </a:rPr>
              <a:t>at the end of  this lecture, the students will be able :</a:t>
            </a:r>
            <a:endParaRPr lang="ar-SA" sz="3200" i="1" dirty="0">
              <a:solidFill>
                <a:srgbClr val="002060"/>
              </a:solidFill>
            </a:endParaRPr>
          </a:p>
        </p:txBody>
      </p:sp>
      <p:sp>
        <p:nvSpPr>
          <p:cNvPr id="3" name="عنصر نائب للمحتوى 2"/>
          <p:cNvSpPr>
            <a:spLocks noGrp="1"/>
          </p:cNvSpPr>
          <p:nvPr>
            <p:ph idx="1"/>
          </p:nvPr>
        </p:nvSpPr>
        <p:spPr>
          <a:xfrm>
            <a:off x="457200" y="1772816"/>
            <a:ext cx="7620000" cy="4627984"/>
          </a:xfrm>
        </p:spPr>
        <p:txBody>
          <a:bodyPr>
            <a:normAutofit fontScale="92500" lnSpcReduction="10000"/>
          </a:bodyPr>
          <a:lstStyle/>
          <a:p>
            <a:pPr marL="114300" indent="0" algn="l">
              <a:buNone/>
            </a:pPr>
            <a:r>
              <a:rPr lang="ar-SA" sz="2800" b="1" dirty="0" smtClean="0"/>
              <a:t>     </a:t>
            </a:r>
            <a:r>
              <a:rPr lang="en-US" sz="2800" b="1" dirty="0" smtClean="0"/>
              <a:t>- </a:t>
            </a:r>
            <a:r>
              <a:rPr lang="en-US" sz="3000" dirty="0">
                <a:solidFill>
                  <a:prstClr val="black"/>
                </a:solidFill>
              </a:rPr>
              <a:t>R</a:t>
            </a:r>
            <a:r>
              <a:rPr lang="en-US" sz="3000" dirty="0" smtClean="0">
                <a:solidFill>
                  <a:prstClr val="black"/>
                </a:solidFill>
              </a:rPr>
              <a:t>ecognize</a:t>
            </a:r>
            <a:r>
              <a:rPr lang="en-US" sz="3200" dirty="0" smtClean="0">
                <a:solidFill>
                  <a:prstClr val="black"/>
                </a:solidFill>
              </a:rPr>
              <a:t> </a:t>
            </a:r>
            <a:r>
              <a:rPr lang="en-US" sz="2800" dirty="0" smtClean="0"/>
              <a:t>the introduction</a:t>
            </a:r>
          </a:p>
          <a:p>
            <a:pPr marL="114300" indent="0" algn="l">
              <a:buNone/>
            </a:pPr>
            <a:r>
              <a:rPr lang="en-US" sz="2800" b="1" dirty="0" smtClean="0"/>
              <a:t>-</a:t>
            </a:r>
            <a:r>
              <a:rPr lang="en-US" sz="2800" dirty="0" smtClean="0"/>
              <a:t>Define the diabetes mellitus</a:t>
            </a:r>
          </a:p>
          <a:p>
            <a:pPr marL="114300" indent="0" algn="l">
              <a:buNone/>
            </a:pPr>
            <a:r>
              <a:rPr lang="en-US" sz="2800" b="1" dirty="0" smtClean="0"/>
              <a:t>-</a:t>
            </a:r>
            <a:r>
              <a:rPr lang="en-US" sz="2800" dirty="0" smtClean="0"/>
              <a:t>list types of diabetes mellitus</a:t>
            </a:r>
          </a:p>
          <a:p>
            <a:pPr marL="114300" indent="0" algn="l">
              <a:buNone/>
            </a:pPr>
            <a:r>
              <a:rPr lang="en-US" sz="2800" dirty="0" smtClean="0"/>
              <a:t>-Identify the causes of diabetes mellitus</a:t>
            </a:r>
          </a:p>
          <a:p>
            <a:pPr marL="114300" indent="0" algn="l">
              <a:buNone/>
            </a:pPr>
            <a:r>
              <a:rPr lang="en-US" sz="3000" i="1" dirty="0" smtClean="0">
                <a:solidFill>
                  <a:srgbClr val="00B0F0"/>
                </a:solidFill>
              </a:rPr>
              <a:t>Specific objectives:</a:t>
            </a:r>
          </a:p>
          <a:p>
            <a:pPr marL="114300" indent="0" algn="l">
              <a:buNone/>
            </a:pPr>
            <a:r>
              <a:rPr lang="en-US" sz="2800" b="1" dirty="0" smtClean="0"/>
              <a:t>-</a:t>
            </a:r>
            <a:r>
              <a:rPr lang="en-US" sz="2800" dirty="0" smtClean="0"/>
              <a:t>list the symptoms of diabetes mellitus</a:t>
            </a:r>
          </a:p>
          <a:p>
            <a:pPr marL="114300" indent="0" algn="l">
              <a:buNone/>
            </a:pPr>
            <a:r>
              <a:rPr lang="en-US" sz="2800" b="1" dirty="0" smtClean="0"/>
              <a:t>-</a:t>
            </a:r>
            <a:r>
              <a:rPr lang="en-US" sz="2800" dirty="0" smtClean="0"/>
              <a:t>Explain the </a:t>
            </a:r>
            <a:r>
              <a:rPr lang="en-US" sz="2800" dirty="0"/>
              <a:t>c</a:t>
            </a:r>
            <a:r>
              <a:rPr lang="en-US" sz="2800" dirty="0" smtClean="0"/>
              <a:t>omplications of diabetes mellitus</a:t>
            </a:r>
          </a:p>
          <a:p>
            <a:pPr marL="114300" indent="0" algn="l">
              <a:buNone/>
            </a:pPr>
            <a:r>
              <a:rPr lang="en-US" sz="2800" dirty="0" smtClean="0"/>
              <a:t>-comparison between type 1 and type 2 diabetes.</a:t>
            </a:r>
          </a:p>
          <a:p>
            <a:pPr marL="114300" indent="0" algn="l">
              <a:buNone/>
            </a:pPr>
            <a:r>
              <a:rPr lang="en-US" sz="2800" b="1" dirty="0" smtClean="0"/>
              <a:t>-</a:t>
            </a:r>
            <a:r>
              <a:rPr lang="en-US" sz="2800" dirty="0"/>
              <a:t>S</a:t>
            </a:r>
            <a:r>
              <a:rPr lang="en-US" sz="2800" dirty="0" smtClean="0"/>
              <a:t>pecify Treatment of diabetes mellitus.</a:t>
            </a:r>
          </a:p>
          <a:p>
            <a:pPr marL="114300" indent="0" algn="l">
              <a:buNone/>
            </a:pPr>
            <a:r>
              <a:rPr lang="en-US" sz="2800" b="1" dirty="0" smtClean="0"/>
              <a:t>-</a:t>
            </a:r>
            <a:r>
              <a:rPr lang="en-US" sz="2800" dirty="0" smtClean="0"/>
              <a:t>Numerical</a:t>
            </a:r>
            <a:r>
              <a:rPr lang="en-US" sz="2800" b="1" dirty="0" smtClean="0"/>
              <a:t> </a:t>
            </a:r>
            <a:r>
              <a:rPr lang="en-US" sz="2800" dirty="0" err="1" smtClean="0"/>
              <a:t>Nursig</a:t>
            </a:r>
            <a:r>
              <a:rPr lang="en-US" sz="2800" dirty="0" smtClean="0"/>
              <a:t> diagnosis</a:t>
            </a:r>
            <a:r>
              <a:rPr lang="en-US" sz="2800" b="1" dirty="0" smtClean="0"/>
              <a:t> </a:t>
            </a:r>
            <a:r>
              <a:rPr lang="en-US" sz="2800" dirty="0" smtClean="0"/>
              <a:t>and nursing intervention.</a:t>
            </a:r>
            <a:endParaRPr lang="en-US" sz="2800" dirty="0"/>
          </a:p>
          <a:p>
            <a:pPr marL="114300" indent="0" algn="l">
              <a:buNone/>
            </a:pPr>
            <a:endParaRPr lang="en-US" sz="2800" dirty="0" smtClean="0"/>
          </a:p>
          <a:p>
            <a:endParaRPr lang="ar-SA" sz="2800" dirty="0"/>
          </a:p>
        </p:txBody>
      </p:sp>
    </p:spTree>
    <p:extLst>
      <p:ext uri="{BB962C8B-B14F-4D97-AF65-F5344CB8AC3E}">
        <p14:creationId xmlns:p14="http://schemas.microsoft.com/office/powerpoint/2010/main" val="30766834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7620000" cy="724942"/>
          </a:xfrm>
        </p:spPr>
        <p:txBody>
          <a:bodyPr/>
          <a:lstStyle/>
          <a:p>
            <a:r>
              <a:rPr lang="en-US" sz="4000" i="1" dirty="0">
                <a:solidFill>
                  <a:srgbClr val="00B0F0"/>
                </a:solidFill>
              </a:rPr>
              <a:t>Types of insulin </a:t>
            </a:r>
            <a:r>
              <a:rPr lang="en-US" sz="4000" i="1" dirty="0" smtClean="0">
                <a:solidFill>
                  <a:srgbClr val="00B0F0"/>
                </a:solidFill>
              </a:rPr>
              <a:t>:</a:t>
            </a:r>
            <a:r>
              <a:rPr lang="en-US" dirty="0"/>
              <a:t/>
            </a:r>
            <a:br>
              <a:rPr lang="en-US" dirty="0"/>
            </a:br>
            <a:endParaRPr lang="ar-SA" dirty="0"/>
          </a:p>
        </p:txBody>
      </p:sp>
      <p:sp>
        <p:nvSpPr>
          <p:cNvPr id="3" name="عنصر نائب للمحتوى 2"/>
          <p:cNvSpPr>
            <a:spLocks noGrp="1"/>
          </p:cNvSpPr>
          <p:nvPr>
            <p:ph idx="1"/>
          </p:nvPr>
        </p:nvSpPr>
        <p:spPr>
          <a:xfrm>
            <a:off x="457200" y="1196752"/>
            <a:ext cx="7620000" cy="5204048"/>
          </a:xfrm>
        </p:spPr>
        <p:txBody>
          <a:bodyPr/>
          <a:lstStyle/>
          <a:p>
            <a:pPr marL="0" marR="0" indent="0" algn="l">
              <a:spcBef>
                <a:spcPts val="0"/>
              </a:spcBef>
              <a:spcAft>
                <a:spcPts val="0"/>
              </a:spcAft>
              <a:buNone/>
            </a:pPr>
            <a:endParaRPr lang="en-US" dirty="0"/>
          </a:p>
          <a:p>
            <a:pPr marL="0" marR="0" indent="0" algn="l">
              <a:spcBef>
                <a:spcPts val="0"/>
              </a:spcBef>
              <a:spcAft>
                <a:spcPts val="0"/>
              </a:spcAft>
              <a:buNone/>
            </a:pPr>
            <a:r>
              <a:rPr lang="en-US" b="1" dirty="0" smtClean="0"/>
              <a:t>Rapid-acting </a:t>
            </a:r>
            <a:r>
              <a:rPr lang="en-US" b="1" dirty="0"/>
              <a:t>insulin.</a:t>
            </a:r>
            <a:r>
              <a:rPr lang="en-US" dirty="0"/>
              <a:t> This starts working within a few minutes and lasts for a couple of hours</a:t>
            </a:r>
            <a:r>
              <a:rPr lang="en-US" dirty="0" smtClean="0"/>
              <a:t>.</a:t>
            </a:r>
          </a:p>
          <a:p>
            <a:pPr marL="0" marR="0" indent="0" algn="l">
              <a:spcBef>
                <a:spcPts val="0"/>
              </a:spcBef>
              <a:spcAft>
                <a:spcPts val="0"/>
              </a:spcAft>
              <a:buNone/>
            </a:pPr>
            <a:endParaRPr lang="en-US" dirty="0"/>
          </a:p>
          <a:p>
            <a:pPr marL="0" marR="0" indent="0" algn="l">
              <a:spcBef>
                <a:spcPts val="0"/>
              </a:spcBef>
              <a:spcAft>
                <a:spcPts val="0"/>
              </a:spcAft>
              <a:buNone/>
            </a:pPr>
            <a:r>
              <a:rPr lang="en-US" b="1" dirty="0"/>
              <a:t>Regular- or short-acting insulin.</a:t>
            </a:r>
            <a:r>
              <a:rPr lang="en-US" dirty="0"/>
              <a:t> It takes about 30 minutes to work fully and lasts for 3 to 6 hours</a:t>
            </a:r>
            <a:r>
              <a:rPr lang="en-US" dirty="0" smtClean="0"/>
              <a:t>.</a:t>
            </a:r>
          </a:p>
          <a:p>
            <a:pPr marL="0" marR="0" indent="0" algn="l">
              <a:spcBef>
                <a:spcPts val="0"/>
              </a:spcBef>
              <a:spcAft>
                <a:spcPts val="0"/>
              </a:spcAft>
              <a:buNone/>
            </a:pPr>
            <a:endParaRPr lang="en-US" dirty="0"/>
          </a:p>
          <a:p>
            <a:pPr marL="0" marR="0" indent="0" algn="l">
              <a:spcBef>
                <a:spcPts val="0"/>
              </a:spcBef>
              <a:spcAft>
                <a:spcPts val="0"/>
              </a:spcAft>
              <a:buNone/>
            </a:pPr>
            <a:r>
              <a:rPr lang="en-US" b="1" dirty="0"/>
              <a:t>Intermediate-acting insulin</a:t>
            </a:r>
            <a:r>
              <a:rPr lang="en-US" dirty="0"/>
              <a:t>. This takes 2 to 4 hours to work fully. Its effects can last for up to 18 hours</a:t>
            </a:r>
            <a:r>
              <a:rPr lang="en-US" dirty="0" smtClean="0"/>
              <a:t>.</a:t>
            </a:r>
          </a:p>
          <a:p>
            <a:pPr marL="0" marR="0" indent="0" algn="l">
              <a:spcBef>
                <a:spcPts val="0"/>
              </a:spcBef>
              <a:spcAft>
                <a:spcPts val="0"/>
              </a:spcAft>
              <a:buNone/>
            </a:pPr>
            <a:endParaRPr lang="en-US" dirty="0"/>
          </a:p>
          <a:p>
            <a:pPr marL="0" marR="0" indent="0" algn="l">
              <a:spcBef>
                <a:spcPts val="0"/>
              </a:spcBef>
              <a:spcAft>
                <a:spcPts val="0"/>
              </a:spcAft>
              <a:buNone/>
            </a:pPr>
            <a:r>
              <a:rPr lang="en-US" b="1" dirty="0"/>
              <a:t>Long-acting insulin.</a:t>
            </a:r>
            <a:r>
              <a:rPr lang="en-US" dirty="0"/>
              <a:t> There are no peak levels in the bloodstream, and it can keep working for an entire </a:t>
            </a:r>
            <a:r>
              <a:rPr lang="en-US" dirty="0" smtClean="0"/>
              <a:t>day (24 hours).</a:t>
            </a:r>
            <a:endParaRPr lang="en-US" dirty="0"/>
          </a:p>
          <a:p>
            <a:endParaRPr lang="ar-SA" dirty="0"/>
          </a:p>
        </p:txBody>
      </p:sp>
    </p:spTree>
    <p:extLst>
      <p:ext uri="{BB962C8B-B14F-4D97-AF65-F5344CB8AC3E}">
        <p14:creationId xmlns:p14="http://schemas.microsoft.com/office/powerpoint/2010/main" val="3113110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713848491"/>
              </p:ext>
            </p:extLst>
          </p:nvPr>
        </p:nvGraphicFramePr>
        <p:xfrm>
          <a:off x="107506" y="116628"/>
          <a:ext cx="8208910" cy="6624739"/>
        </p:xfrm>
        <a:graphic>
          <a:graphicData uri="http://schemas.openxmlformats.org/drawingml/2006/table">
            <a:tbl>
              <a:tblPr firstRow="1" firstCol="1" bandRow="1">
                <a:tableStyleId>{5C22544A-7EE6-4342-B048-85BDC9FD1C3A}</a:tableStyleId>
              </a:tblPr>
              <a:tblGrid>
                <a:gridCol w="1641782"/>
                <a:gridCol w="1641782"/>
                <a:gridCol w="1641782"/>
                <a:gridCol w="1641782"/>
                <a:gridCol w="1641782"/>
              </a:tblGrid>
              <a:tr h="334766">
                <a:tc gridSpan="5">
                  <a:txBody>
                    <a:bodyPr/>
                    <a:lstStyle/>
                    <a:p>
                      <a:pPr algn="ctr" rtl="0">
                        <a:lnSpc>
                          <a:spcPct val="115000"/>
                        </a:lnSpc>
                        <a:spcAft>
                          <a:spcPts val="0"/>
                        </a:spcAft>
                      </a:pPr>
                      <a:r>
                        <a:rPr lang="en-US" sz="1200">
                          <a:effectLst/>
                        </a:rPr>
                        <a:t>INSULIN TYPES AND ACTIONS</a:t>
                      </a:r>
                      <a:endParaRPr lang="en-US" sz="1100">
                        <a:effectLst/>
                        <a:latin typeface="Calibri"/>
                        <a:ea typeface="Calibri"/>
                        <a:cs typeface="Arial"/>
                      </a:endParaRPr>
                    </a:p>
                  </a:txBody>
                  <a:tcPr marL="18334" marR="18334" marT="18334" marB="18334"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598403">
                <a:tc>
                  <a:txBody>
                    <a:bodyPr/>
                    <a:lstStyle/>
                    <a:p>
                      <a:pPr algn="ctr" rtl="0">
                        <a:lnSpc>
                          <a:spcPct val="115000"/>
                        </a:lnSpc>
                        <a:spcAft>
                          <a:spcPts val="0"/>
                        </a:spcAft>
                      </a:pPr>
                      <a:r>
                        <a:rPr lang="en-US" sz="1200">
                          <a:effectLst/>
                        </a:rPr>
                        <a:t>Brand Name</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Generic Name</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Onset</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Peak</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Duration</a:t>
                      </a:r>
                      <a:endParaRPr lang="en-US" sz="1100">
                        <a:effectLst/>
                        <a:latin typeface="Calibri"/>
                        <a:ea typeface="Calibri"/>
                        <a:cs typeface="Arial"/>
                      </a:endParaRPr>
                    </a:p>
                  </a:txBody>
                  <a:tcPr marL="18334" marR="18334" marT="18334" marB="18334" anchor="ctr"/>
                </a:tc>
              </a:tr>
              <a:tr h="334766">
                <a:tc gridSpan="5">
                  <a:txBody>
                    <a:bodyPr/>
                    <a:lstStyle/>
                    <a:p>
                      <a:pPr algn="ctr" rtl="0">
                        <a:lnSpc>
                          <a:spcPct val="115000"/>
                        </a:lnSpc>
                        <a:spcAft>
                          <a:spcPts val="0"/>
                        </a:spcAft>
                      </a:pPr>
                      <a:r>
                        <a:rPr lang="en-US" sz="1200">
                          <a:effectLst/>
                        </a:rPr>
                        <a:t>RAPID ACTING</a:t>
                      </a:r>
                      <a:endParaRPr lang="en-US" sz="1100">
                        <a:effectLst/>
                        <a:latin typeface="Calibri"/>
                        <a:ea typeface="Calibri"/>
                        <a:cs typeface="Arial"/>
                      </a:endParaRPr>
                    </a:p>
                  </a:txBody>
                  <a:tcPr marL="18334" marR="18334" marT="18334" marB="18334"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598403">
                <a:tc>
                  <a:txBody>
                    <a:bodyPr/>
                    <a:lstStyle/>
                    <a:p>
                      <a:pPr algn="ctr" rtl="0">
                        <a:lnSpc>
                          <a:spcPct val="115000"/>
                        </a:lnSpc>
                        <a:spcAft>
                          <a:spcPts val="0"/>
                        </a:spcAft>
                      </a:pPr>
                      <a:r>
                        <a:rPr lang="en-US" sz="1200">
                          <a:effectLst/>
                        </a:rPr>
                        <a:t>Apidra</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Insulin Glulisine</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&lt;15 minutes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1-2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3-4 hours</a:t>
                      </a:r>
                      <a:endParaRPr lang="en-US" sz="1100">
                        <a:effectLst/>
                        <a:latin typeface="Calibri"/>
                        <a:ea typeface="Calibri"/>
                        <a:cs typeface="Arial"/>
                      </a:endParaRPr>
                    </a:p>
                  </a:txBody>
                  <a:tcPr marL="18334" marR="18334" marT="18334" marB="18334" anchor="ctr"/>
                </a:tc>
              </a:tr>
              <a:tr h="598403">
                <a:tc>
                  <a:txBody>
                    <a:bodyPr/>
                    <a:lstStyle/>
                    <a:p>
                      <a:pPr algn="ctr" rtl="0">
                        <a:lnSpc>
                          <a:spcPct val="115000"/>
                        </a:lnSpc>
                        <a:spcAft>
                          <a:spcPts val="0"/>
                        </a:spcAft>
                      </a:pPr>
                      <a:r>
                        <a:rPr lang="en-US" sz="1200">
                          <a:effectLst/>
                        </a:rPr>
                        <a:t>Humalog</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Insulin Lispro</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&lt;15 minutes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1-2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3-4 hours</a:t>
                      </a:r>
                      <a:endParaRPr lang="en-US" sz="1100">
                        <a:effectLst/>
                        <a:latin typeface="Calibri"/>
                        <a:ea typeface="Calibri"/>
                        <a:cs typeface="Arial"/>
                      </a:endParaRPr>
                    </a:p>
                  </a:txBody>
                  <a:tcPr marL="18334" marR="18334" marT="18334" marB="18334" anchor="ctr"/>
                </a:tc>
              </a:tr>
              <a:tr h="598403">
                <a:tc>
                  <a:txBody>
                    <a:bodyPr/>
                    <a:lstStyle/>
                    <a:p>
                      <a:pPr algn="ctr" rtl="0">
                        <a:lnSpc>
                          <a:spcPct val="115000"/>
                        </a:lnSpc>
                        <a:spcAft>
                          <a:spcPts val="0"/>
                        </a:spcAft>
                      </a:pPr>
                      <a:r>
                        <a:rPr lang="en-US" sz="1200">
                          <a:effectLst/>
                        </a:rPr>
                        <a:t>Novolog</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Insulin Aspart</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&lt;15 minutes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1-2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3-4 hours</a:t>
                      </a:r>
                      <a:endParaRPr lang="en-US" sz="1100">
                        <a:effectLst/>
                        <a:latin typeface="Calibri"/>
                        <a:ea typeface="Calibri"/>
                        <a:cs typeface="Arial"/>
                      </a:endParaRPr>
                    </a:p>
                  </a:txBody>
                  <a:tcPr marL="18334" marR="18334" marT="18334" marB="18334" anchor="ctr"/>
                </a:tc>
              </a:tr>
              <a:tr h="334766">
                <a:tc gridSpan="5">
                  <a:txBody>
                    <a:bodyPr/>
                    <a:lstStyle/>
                    <a:p>
                      <a:pPr algn="ctr" rtl="0">
                        <a:lnSpc>
                          <a:spcPct val="115000"/>
                        </a:lnSpc>
                        <a:spcAft>
                          <a:spcPts val="0"/>
                        </a:spcAft>
                      </a:pPr>
                      <a:r>
                        <a:rPr lang="en-US" sz="1200">
                          <a:effectLst/>
                        </a:rPr>
                        <a:t>REGULAR</a:t>
                      </a:r>
                      <a:endParaRPr lang="en-US" sz="1100">
                        <a:effectLst/>
                        <a:latin typeface="Calibri"/>
                        <a:ea typeface="Calibri"/>
                        <a:cs typeface="Arial"/>
                      </a:endParaRPr>
                    </a:p>
                  </a:txBody>
                  <a:tcPr marL="18334" marR="18334" marT="18334" marB="18334"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34766">
                <a:tc>
                  <a:txBody>
                    <a:bodyPr/>
                    <a:lstStyle/>
                    <a:p>
                      <a:pPr algn="ctr" rtl="0">
                        <a:lnSpc>
                          <a:spcPct val="115000"/>
                        </a:lnSpc>
                        <a:spcAft>
                          <a:spcPts val="0"/>
                        </a:spcAft>
                      </a:pPr>
                      <a:r>
                        <a:rPr lang="en-US" sz="1200">
                          <a:effectLst/>
                        </a:rPr>
                        <a:t>Humulin 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Regular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1/2 - 1 hour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2-3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3-6 hours</a:t>
                      </a:r>
                      <a:endParaRPr lang="en-US" sz="1100">
                        <a:effectLst/>
                        <a:latin typeface="Calibri"/>
                        <a:ea typeface="Calibri"/>
                        <a:cs typeface="Arial"/>
                      </a:endParaRPr>
                    </a:p>
                  </a:txBody>
                  <a:tcPr marL="18334" marR="18334" marT="18334" marB="18334" anchor="ctr"/>
                </a:tc>
              </a:tr>
              <a:tr h="334766">
                <a:tc>
                  <a:txBody>
                    <a:bodyPr/>
                    <a:lstStyle/>
                    <a:p>
                      <a:pPr algn="ctr" rtl="0">
                        <a:lnSpc>
                          <a:spcPct val="115000"/>
                        </a:lnSpc>
                        <a:spcAft>
                          <a:spcPts val="0"/>
                        </a:spcAft>
                      </a:pPr>
                      <a:r>
                        <a:rPr lang="en-US" sz="1200">
                          <a:effectLst/>
                        </a:rPr>
                        <a:t>Novolin 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Regular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1/2 - 1 hour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2-3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3-6 hours</a:t>
                      </a:r>
                      <a:endParaRPr lang="en-US" sz="1100">
                        <a:effectLst/>
                        <a:latin typeface="Calibri"/>
                        <a:ea typeface="Calibri"/>
                        <a:cs typeface="Arial"/>
                      </a:endParaRPr>
                    </a:p>
                  </a:txBody>
                  <a:tcPr marL="18334" marR="18334" marT="18334" marB="18334" anchor="ctr"/>
                </a:tc>
              </a:tr>
              <a:tr h="334766">
                <a:tc gridSpan="5">
                  <a:txBody>
                    <a:bodyPr/>
                    <a:lstStyle/>
                    <a:p>
                      <a:pPr algn="ctr" rtl="0">
                        <a:lnSpc>
                          <a:spcPct val="115000"/>
                        </a:lnSpc>
                        <a:spcAft>
                          <a:spcPts val="0"/>
                        </a:spcAft>
                      </a:pPr>
                      <a:r>
                        <a:rPr lang="en-US" sz="1200">
                          <a:effectLst/>
                        </a:rPr>
                        <a:t>INTERMEDIATE ACTING</a:t>
                      </a:r>
                      <a:endParaRPr lang="en-US" sz="1100">
                        <a:effectLst/>
                        <a:latin typeface="Calibri"/>
                        <a:ea typeface="Calibri"/>
                        <a:cs typeface="Arial"/>
                      </a:endParaRPr>
                    </a:p>
                  </a:txBody>
                  <a:tcPr marL="18334" marR="18334" marT="18334" marB="18334"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334766">
                <a:tc>
                  <a:txBody>
                    <a:bodyPr/>
                    <a:lstStyle/>
                    <a:p>
                      <a:pPr algn="ctr" rtl="0">
                        <a:lnSpc>
                          <a:spcPct val="115000"/>
                        </a:lnSpc>
                        <a:spcAft>
                          <a:spcPts val="0"/>
                        </a:spcAft>
                      </a:pPr>
                      <a:r>
                        <a:rPr lang="en-US" sz="1200">
                          <a:effectLst/>
                        </a:rPr>
                        <a:t>Humulin N</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NPH</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2-4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4-10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10-16 hours</a:t>
                      </a:r>
                      <a:endParaRPr lang="en-US" sz="1100">
                        <a:effectLst/>
                        <a:latin typeface="Calibri"/>
                        <a:ea typeface="Calibri"/>
                        <a:cs typeface="Arial"/>
                      </a:endParaRPr>
                    </a:p>
                  </a:txBody>
                  <a:tcPr marL="18334" marR="18334" marT="18334" marB="18334" anchor="ctr"/>
                </a:tc>
              </a:tr>
              <a:tr h="334766">
                <a:tc>
                  <a:txBody>
                    <a:bodyPr/>
                    <a:lstStyle/>
                    <a:p>
                      <a:pPr algn="ctr" rtl="0">
                        <a:lnSpc>
                          <a:spcPct val="115000"/>
                        </a:lnSpc>
                        <a:spcAft>
                          <a:spcPts val="0"/>
                        </a:spcAft>
                      </a:pPr>
                      <a:r>
                        <a:rPr lang="en-US" sz="1200">
                          <a:effectLst/>
                        </a:rPr>
                        <a:t>Novolin N</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NPH</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2-4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4-10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10-16 hours</a:t>
                      </a:r>
                      <a:endParaRPr lang="en-US" sz="1100">
                        <a:effectLst/>
                        <a:latin typeface="Calibri"/>
                        <a:ea typeface="Calibri"/>
                        <a:cs typeface="Arial"/>
                      </a:endParaRPr>
                    </a:p>
                  </a:txBody>
                  <a:tcPr marL="18334" marR="18334" marT="18334" marB="18334" anchor="ctr"/>
                </a:tc>
              </a:tr>
              <a:tr h="334766">
                <a:tc gridSpan="5">
                  <a:txBody>
                    <a:bodyPr/>
                    <a:lstStyle/>
                    <a:p>
                      <a:pPr algn="ctr" rtl="0">
                        <a:lnSpc>
                          <a:spcPct val="115000"/>
                        </a:lnSpc>
                        <a:spcAft>
                          <a:spcPts val="0"/>
                        </a:spcAft>
                      </a:pPr>
                      <a:r>
                        <a:rPr lang="en-US" sz="1200">
                          <a:effectLst/>
                        </a:rPr>
                        <a:t>LONG ACTING</a:t>
                      </a:r>
                      <a:endParaRPr lang="en-US" sz="1100">
                        <a:effectLst/>
                        <a:latin typeface="Calibri"/>
                        <a:ea typeface="Calibri"/>
                        <a:cs typeface="Arial"/>
                      </a:endParaRPr>
                    </a:p>
                  </a:txBody>
                  <a:tcPr marL="18334" marR="18334" marT="18334" marB="18334" anchor="ct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619830">
                <a:tc>
                  <a:txBody>
                    <a:bodyPr/>
                    <a:lstStyle/>
                    <a:p>
                      <a:pPr algn="ctr" rtl="0">
                        <a:lnSpc>
                          <a:spcPct val="115000"/>
                        </a:lnSpc>
                        <a:spcAft>
                          <a:spcPts val="0"/>
                        </a:spcAft>
                      </a:pPr>
                      <a:r>
                        <a:rPr lang="en-US" sz="1200">
                          <a:effectLst/>
                        </a:rPr>
                        <a:t>Levemir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Insulin Detemir</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3/4 - 2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minimal peak action</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up to 24 hours</a:t>
                      </a:r>
                      <a:endParaRPr lang="en-US" sz="1100">
                        <a:effectLst/>
                        <a:latin typeface="Calibri"/>
                        <a:ea typeface="Calibri"/>
                        <a:cs typeface="Arial"/>
                      </a:endParaRPr>
                    </a:p>
                  </a:txBody>
                  <a:tcPr marL="18334" marR="18334" marT="18334" marB="18334" anchor="ctr"/>
                </a:tc>
              </a:tr>
              <a:tr h="598403">
                <a:tc>
                  <a:txBody>
                    <a:bodyPr/>
                    <a:lstStyle/>
                    <a:p>
                      <a:pPr algn="ctr" rtl="0">
                        <a:lnSpc>
                          <a:spcPct val="115000"/>
                        </a:lnSpc>
                        <a:spcAft>
                          <a:spcPts val="0"/>
                        </a:spcAft>
                      </a:pPr>
                      <a:r>
                        <a:rPr lang="en-US" sz="1200">
                          <a:effectLst/>
                        </a:rPr>
                        <a:t>Lantus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Insulin Glargine</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2-4 hours</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a:effectLst/>
                        </a:rPr>
                        <a:t>no peak</a:t>
                      </a:r>
                      <a:endParaRPr lang="en-US" sz="1100">
                        <a:effectLst/>
                        <a:latin typeface="Calibri"/>
                        <a:ea typeface="Calibri"/>
                        <a:cs typeface="Arial"/>
                      </a:endParaRPr>
                    </a:p>
                  </a:txBody>
                  <a:tcPr marL="18334" marR="18334" marT="18334" marB="18334" anchor="ctr"/>
                </a:tc>
                <a:tc>
                  <a:txBody>
                    <a:bodyPr/>
                    <a:lstStyle/>
                    <a:p>
                      <a:pPr algn="ctr" rtl="0">
                        <a:lnSpc>
                          <a:spcPct val="115000"/>
                        </a:lnSpc>
                        <a:spcAft>
                          <a:spcPts val="0"/>
                        </a:spcAft>
                      </a:pPr>
                      <a:r>
                        <a:rPr lang="en-US" sz="1200" dirty="0">
                          <a:effectLst/>
                        </a:rPr>
                        <a:t>20-24 hours</a:t>
                      </a:r>
                      <a:endParaRPr lang="en-US" sz="1100" dirty="0">
                        <a:effectLst/>
                        <a:latin typeface="Calibri"/>
                        <a:ea typeface="Calibri"/>
                        <a:cs typeface="Arial"/>
                      </a:endParaRPr>
                    </a:p>
                  </a:txBody>
                  <a:tcPr marL="18334" marR="18334" marT="18334" marB="18334" anchor="ctr"/>
                </a:tc>
              </a:tr>
            </a:tbl>
          </a:graphicData>
        </a:graphic>
      </p:graphicFrame>
    </p:spTree>
    <p:extLst>
      <p:ext uri="{BB962C8B-B14F-4D97-AF65-F5344CB8AC3E}">
        <p14:creationId xmlns:p14="http://schemas.microsoft.com/office/powerpoint/2010/main" val="360154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12776"/>
            <a:ext cx="7620000" cy="504056"/>
          </a:xfrm>
        </p:spPr>
        <p:txBody>
          <a:bodyPr/>
          <a:lstStyle/>
          <a:p>
            <a:r>
              <a:rPr lang="en-US" sz="4400" i="1" dirty="0">
                <a:solidFill>
                  <a:srgbClr val="00B0F0"/>
                </a:solidFill>
              </a:rPr>
              <a:t>Total daily insulin requirements:</a:t>
            </a:r>
            <a:r>
              <a:rPr lang="en-US" sz="4400" i="1" dirty="0">
                <a:solidFill>
                  <a:srgbClr val="0070C0"/>
                </a:solidFill>
              </a:rPr>
              <a:t/>
            </a:r>
            <a:br>
              <a:rPr lang="en-US" sz="4400" i="1" dirty="0">
                <a:solidFill>
                  <a:srgbClr val="0070C0"/>
                </a:solidFill>
              </a:rPr>
            </a:br>
            <a:endParaRPr lang="ar-SA" sz="4400" i="1" dirty="0">
              <a:solidFill>
                <a:srgbClr val="0070C0"/>
              </a:solidFill>
            </a:endParaRPr>
          </a:p>
        </p:txBody>
      </p:sp>
      <p:sp>
        <p:nvSpPr>
          <p:cNvPr id="3" name="عنصر نائب للمحتوى 2"/>
          <p:cNvSpPr>
            <a:spLocks noGrp="1"/>
          </p:cNvSpPr>
          <p:nvPr>
            <p:ph idx="1"/>
          </p:nvPr>
        </p:nvSpPr>
        <p:spPr>
          <a:xfrm>
            <a:off x="467544" y="1988840"/>
            <a:ext cx="7620000" cy="4627984"/>
          </a:xfrm>
        </p:spPr>
        <p:txBody>
          <a:bodyPr/>
          <a:lstStyle/>
          <a:p>
            <a:pPr marL="114300" indent="0" algn="l">
              <a:buNone/>
            </a:pPr>
            <a:r>
              <a:rPr lang="en-US" dirty="0"/>
              <a:t/>
            </a:r>
            <a:br>
              <a:rPr lang="en-US" dirty="0"/>
            </a:br>
            <a:r>
              <a:rPr lang="en-US" sz="2800" dirty="0">
                <a:solidFill>
                  <a:srgbClr val="FF0000"/>
                </a:solidFill>
              </a:rPr>
              <a:t>Initial dose: </a:t>
            </a:r>
            <a:r>
              <a:rPr lang="en-US" sz="2800" dirty="0"/>
              <a:t>0.5-0.8 unit/kg/day subcutaneously</a:t>
            </a:r>
            <a:br>
              <a:rPr lang="en-US" sz="2800" dirty="0"/>
            </a:br>
            <a:r>
              <a:rPr lang="en-US" sz="2800" dirty="0">
                <a:solidFill>
                  <a:srgbClr val="FF0000"/>
                </a:solidFill>
              </a:rPr>
              <a:t>Honeymoon phase: </a:t>
            </a:r>
            <a:r>
              <a:rPr lang="en-US" sz="2800" dirty="0"/>
              <a:t>0.2-0.5 unit/kg/day subcutaneously</a:t>
            </a:r>
            <a:br>
              <a:rPr lang="en-US" sz="2800" dirty="0"/>
            </a:br>
            <a:r>
              <a:rPr lang="en-US" sz="2800" dirty="0">
                <a:solidFill>
                  <a:srgbClr val="FF0000"/>
                </a:solidFill>
              </a:rPr>
              <a:t>Split dose therapy: </a:t>
            </a:r>
            <a:r>
              <a:rPr lang="en-US" sz="2800" dirty="0"/>
              <a:t>0.5-1.2 unit/kg/day subcutaneously</a:t>
            </a:r>
            <a:br>
              <a:rPr lang="en-US" sz="2800" dirty="0"/>
            </a:br>
            <a:r>
              <a:rPr lang="en-US" sz="2800" dirty="0">
                <a:solidFill>
                  <a:srgbClr val="FF0000"/>
                </a:solidFill>
              </a:rPr>
              <a:t>Adolescents during growth </a:t>
            </a:r>
            <a:r>
              <a:rPr lang="en-US" sz="2800" dirty="0" smtClean="0">
                <a:solidFill>
                  <a:srgbClr val="FF0000"/>
                </a:solidFill>
              </a:rPr>
              <a:t>spurts: </a:t>
            </a:r>
            <a:r>
              <a:rPr lang="en-US" sz="2800" dirty="0"/>
              <a:t>0.8-1.5 units/kg/day </a:t>
            </a:r>
            <a:r>
              <a:rPr lang="en-US" sz="2800" dirty="0" smtClean="0"/>
              <a:t>subcutaneously</a:t>
            </a:r>
            <a:r>
              <a:rPr lang="en-US" dirty="0" smtClean="0"/>
              <a:t>.</a:t>
            </a:r>
          </a:p>
        </p:txBody>
      </p:sp>
    </p:spTree>
    <p:extLst>
      <p:ext uri="{BB962C8B-B14F-4D97-AF65-F5344CB8AC3E}">
        <p14:creationId xmlns:p14="http://schemas.microsoft.com/office/powerpoint/2010/main" val="2274606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i="1" dirty="0" smtClean="0">
                <a:solidFill>
                  <a:srgbClr val="00B0F0"/>
                </a:solidFill>
              </a:rPr>
              <a:t>Insulin injection:</a:t>
            </a:r>
            <a:endParaRPr lang="ar-SA" sz="4400" i="1" dirty="0">
              <a:solidFill>
                <a:srgbClr val="00B0F0"/>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556792"/>
            <a:ext cx="7200800" cy="4824536"/>
          </a:xfrm>
        </p:spPr>
      </p:pic>
    </p:spTree>
    <p:extLst>
      <p:ext uri="{BB962C8B-B14F-4D97-AF65-F5344CB8AC3E}">
        <p14:creationId xmlns:p14="http://schemas.microsoft.com/office/powerpoint/2010/main" val="1531760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i="1" dirty="0" smtClean="0">
                <a:solidFill>
                  <a:srgbClr val="00B0F0"/>
                </a:solidFill>
              </a:rPr>
              <a:t>Sites of insulin injection:</a:t>
            </a:r>
            <a:endParaRPr lang="ar-SA" sz="4000" i="1" dirty="0">
              <a:solidFill>
                <a:srgbClr val="00B0F0"/>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12776"/>
            <a:ext cx="7992888" cy="5112568"/>
          </a:xfrm>
          <a:prstGeom prst="rect">
            <a:avLst/>
          </a:prstGeom>
          <a:ln>
            <a:noFill/>
          </a:ln>
          <a:effectLst>
            <a:softEdge rad="112500"/>
          </a:effectLst>
        </p:spPr>
      </p:pic>
    </p:spTree>
    <p:extLst>
      <p:ext uri="{BB962C8B-B14F-4D97-AF65-F5344CB8AC3E}">
        <p14:creationId xmlns:p14="http://schemas.microsoft.com/office/powerpoint/2010/main" val="204729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i="1" dirty="0" smtClean="0">
                <a:solidFill>
                  <a:srgbClr val="00B0F0"/>
                </a:solidFill>
              </a:rPr>
              <a:t>How </a:t>
            </a:r>
            <a:r>
              <a:rPr lang="en-US" sz="4000" i="1" dirty="0">
                <a:solidFill>
                  <a:srgbClr val="00B0F0"/>
                </a:solidFill>
              </a:rPr>
              <a:t>to give insulin </a:t>
            </a:r>
            <a:r>
              <a:rPr lang="en-US" sz="4000" i="1" dirty="0" smtClean="0">
                <a:solidFill>
                  <a:srgbClr val="00B0F0"/>
                </a:solidFill>
              </a:rPr>
              <a:t>injection?</a:t>
            </a:r>
            <a:endParaRPr lang="ar-SA" sz="4000" i="1" dirty="0">
              <a:solidFill>
                <a:srgbClr val="00B0F0"/>
              </a:solidFill>
            </a:endParaRPr>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2652886" cy="2143125"/>
          </a:xfr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274" y="1556792"/>
            <a:ext cx="2652887" cy="2088232"/>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3933056"/>
            <a:ext cx="2652886" cy="2256842"/>
          </a:xfrm>
          <a:prstGeom prst="rect">
            <a:avLst/>
          </a:prstGeom>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6275" y="3933056"/>
            <a:ext cx="2652886" cy="2256842"/>
          </a:xfrm>
          <a:prstGeom prst="rect">
            <a:avLst/>
          </a:prstGeom>
        </p:spPr>
      </p:pic>
    </p:spTree>
    <p:extLst>
      <p:ext uri="{BB962C8B-B14F-4D97-AF65-F5344CB8AC3E}">
        <p14:creationId xmlns:p14="http://schemas.microsoft.com/office/powerpoint/2010/main" val="733504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24744"/>
            <a:ext cx="7620000" cy="648072"/>
          </a:xfrm>
        </p:spPr>
        <p:txBody>
          <a:bodyPr/>
          <a:lstStyle/>
          <a:p>
            <a:r>
              <a:rPr lang="en-US" i="1" dirty="0" smtClean="0">
                <a:solidFill>
                  <a:srgbClr val="00B0F0"/>
                </a:solidFill>
              </a:rPr>
              <a:t>Insulin pump: </a:t>
            </a:r>
            <a:endParaRPr lang="ar-SA" i="1" dirty="0">
              <a:solidFill>
                <a:srgbClr val="00B0F0"/>
              </a:solidFill>
            </a:endParaRPr>
          </a:p>
        </p:txBody>
      </p:sp>
      <p:sp>
        <p:nvSpPr>
          <p:cNvPr id="3" name="عنصر نائب للمحتوى 2"/>
          <p:cNvSpPr>
            <a:spLocks noGrp="1"/>
          </p:cNvSpPr>
          <p:nvPr>
            <p:ph idx="1"/>
          </p:nvPr>
        </p:nvSpPr>
        <p:spPr>
          <a:xfrm>
            <a:off x="457200" y="2348880"/>
            <a:ext cx="7620000" cy="4051920"/>
          </a:xfrm>
        </p:spPr>
        <p:txBody>
          <a:bodyPr/>
          <a:lstStyle/>
          <a:p>
            <a:pPr marL="114300" indent="0" algn="l">
              <a:buNone/>
            </a:pPr>
            <a:r>
              <a:rPr lang="en-US" sz="3600" dirty="0"/>
              <a:t>An </a:t>
            </a:r>
            <a:r>
              <a:rPr lang="en-US" sz="3600" dirty="0">
                <a:solidFill>
                  <a:srgbClr val="FF0000"/>
                </a:solidFill>
              </a:rPr>
              <a:t>insulin pump </a:t>
            </a:r>
            <a:r>
              <a:rPr lang="en-US" sz="3600" dirty="0"/>
              <a:t>is a medical device used for the administration of insulin in the treatment of diabetes mellitus, also known as continuous subcutaneous insulin infusion therapy</a:t>
            </a:r>
            <a:r>
              <a:rPr lang="en-US" dirty="0"/>
              <a:t>.</a:t>
            </a:r>
            <a:endParaRPr lang="ar-SA" dirty="0"/>
          </a:p>
        </p:txBody>
      </p:sp>
    </p:spTree>
    <p:extLst>
      <p:ext uri="{BB962C8B-B14F-4D97-AF65-F5344CB8AC3E}">
        <p14:creationId xmlns:p14="http://schemas.microsoft.com/office/powerpoint/2010/main" val="59611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60648"/>
            <a:ext cx="8064896" cy="6336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471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268760"/>
            <a:ext cx="7620000" cy="148878"/>
          </a:xfrm>
        </p:spPr>
        <p:txBody>
          <a:bodyPr/>
          <a:lstStyle/>
          <a:p>
            <a:r>
              <a:rPr lang="en-US" sz="4000" i="1" dirty="0" smtClean="0">
                <a:solidFill>
                  <a:srgbClr val="00B0F0"/>
                </a:solidFill>
              </a:rPr>
              <a:t>Blood glucose self monitoring:</a:t>
            </a:r>
            <a:endParaRPr lang="ar-SA" sz="4000" i="1" dirty="0">
              <a:solidFill>
                <a:srgbClr val="00B0F0"/>
              </a:solidFill>
            </a:endParaRPr>
          </a:p>
        </p:txBody>
      </p:sp>
      <p:sp>
        <p:nvSpPr>
          <p:cNvPr id="3" name="عنصر نائب للمحتوى 2"/>
          <p:cNvSpPr>
            <a:spLocks noGrp="1"/>
          </p:cNvSpPr>
          <p:nvPr>
            <p:ph idx="1"/>
          </p:nvPr>
        </p:nvSpPr>
        <p:spPr>
          <a:xfrm>
            <a:off x="457200" y="2420888"/>
            <a:ext cx="7620000" cy="3979912"/>
          </a:xfrm>
        </p:spPr>
        <p:txBody>
          <a:bodyPr>
            <a:normAutofit/>
          </a:bodyPr>
          <a:lstStyle/>
          <a:p>
            <a:pPr marL="114300" indent="0" algn="l">
              <a:buNone/>
            </a:pPr>
            <a:r>
              <a:rPr lang="en-US" sz="3200" dirty="0" smtClean="0"/>
              <a:t>Home glucose monitoring should be taught to all young patients or their caretakers.it is important that the patients not only be skilled in the techniques but understand the results and how  to incorporate them into the daily regimen.</a:t>
            </a:r>
            <a:endParaRPr lang="ar-SA" sz="3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013176"/>
            <a:ext cx="2036564" cy="1545332"/>
          </a:xfrm>
          <a:prstGeom prst="rect">
            <a:avLst/>
          </a:prstGeom>
          <a:ln>
            <a:noFill/>
          </a:ln>
          <a:effectLst>
            <a:softEdge rad="112500"/>
          </a:effectLst>
        </p:spPr>
      </p:pic>
    </p:spTree>
    <p:extLst>
      <p:ext uri="{BB962C8B-B14F-4D97-AF65-F5344CB8AC3E}">
        <p14:creationId xmlns:p14="http://schemas.microsoft.com/office/powerpoint/2010/main" val="2738973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800" i="1" dirty="0" smtClean="0">
                <a:solidFill>
                  <a:srgbClr val="00B0F0"/>
                </a:solidFill>
              </a:rPr>
              <a:t>Diabetic nutrition:</a:t>
            </a:r>
            <a:endParaRPr lang="ar-SA" sz="4800" i="1" dirty="0">
              <a:solidFill>
                <a:srgbClr val="00B0F0"/>
              </a:solidFill>
            </a:endParaRPr>
          </a:p>
        </p:txBody>
      </p:sp>
      <p:sp>
        <p:nvSpPr>
          <p:cNvPr id="3" name="عنصر نائب للمحتوى 2"/>
          <p:cNvSpPr>
            <a:spLocks noGrp="1"/>
          </p:cNvSpPr>
          <p:nvPr>
            <p:ph idx="1"/>
          </p:nvPr>
        </p:nvSpPr>
        <p:spPr>
          <a:xfrm>
            <a:off x="457200" y="1268760"/>
            <a:ext cx="7620000" cy="5589240"/>
          </a:xfrm>
        </p:spPr>
        <p:txBody>
          <a:bodyPr>
            <a:normAutofit fontScale="70000" lnSpcReduction="20000"/>
          </a:bodyPr>
          <a:lstStyle/>
          <a:p>
            <a:pPr marL="114300" indent="0" algn="l">
              <a:buNone/>
            </a:pPr>
            <a:r>
              <a:rPr lang="en-US" sz="2600" dirty="0"/>
              <a:t>There are 3 main nutrients in foods—fats, proteins, and carbohydrates. These essential nutrients affect blood glucose in different ways</a:t>
            </a:r>
            <a:r>
              <a:rPr lang="en-US" sz="2600" dirty="0" smtClean="0"/>
              <a:t>.</a:t>
            </a:r>
          </a:p>
          <a:p>
            <a:pPr algn="l"/>
            <a:endParaRPr lang="en-US" sz="2600" dirty="0"/>
          </a:p>
          <a:p>
            <a:pPr marL="114300" indent="0" algn="l">
              <a:buNone/>
            </a:pPr>
            <a:r>
              <a:rPr lang="en-US" sz="2600" b="1" dirty="0"/>
              <a:t>Fats:</a:t>
            </a:r>
            <a:r>
              <a:rPr lang="en-US" sz="2600" dirty="0"/>
              <a:t> Fat typically doesn't break down into sugar in your blood, and in small amounts, it doesn't affect your blood glucose levels. But fat does slow down digestion, and this can cause your blood glucose to rise slower than it normally would. After a high-fat meal, your child's blood glucose may be elevated up to 12 hours after the meal</a:t>
            </a:r>
            <a:r>
              <a:rPr lang="en-US" sz="2600" dirty="0" smtClean="0"/>
              <a:t>.</a:t>
            </a:r>
          </a:p>
          <a:p>
            <a:pPr algn="l"/>
            <a:endParaRPr lang="en-US" sz="2600" dirty="0"/>
          </a:p>
          <a:p>
            <a:pPr marL="114300" indent="0" algn="l">
              <a:buNone/>
            </a:pPr>
            <a:r>
              <a:rPr lang="en-US" sz="2600" b="1" dirty="0"/>
              <a:t>Proteins:</a:t>
            </a:r>
            <a:r>
              <a:rPr lang="en-US" sz="2600" dirty="0"/>
              <a:t> Protein doesn't affect blood glucose unless you eat more than your body </a:t>
            </a:r>
            <a:r>
              <a:rPr lang="en-US" sz="2600" dirty="0" smtClean="0"/>
              <a:t>needs.</a:t>
            </a:r>
          </a:p>
          <a:p>
            <a:pPr algn="l"/>
            <a:endParaRPr lang="en-US" sz="2600" dirty="0"/>
          </a:p>
          <a:p>
            <a:pPr marL="114300" indent="0" algn="l">
              <a:buNone/>
            </a:pPr>
            <a:r>
              <a:rPr lang="en-US" sz="2600" b="1" dirty="0"/>
              <a:t>Carbohydrates: </a:t>
            </a:r>
            <a:r>
              <a:rPr lang="en-US" sz="2600" dirty="0"/>
              <a:t>Carbohydrates affect your blood glucose more than any other nutrient. All of the carbohydrates in food turn into sugar in the blood, and they get into the blood at a much quicker rate than fats and proteins. Carbs usually enter the blood stream an hour after consumption and are usually out of the blood stream in 2 hours. That's why you should check your child's blood glucose levels before he or she eats, and then again 2 hours later. Ideally, the measurement after the meal should be within 30-50 points of the pre-meal levels. If it's not, you will need to adjust the carb content of the meal or adjust your child's insulin </a:t>
            </a:r>
            <a:r>
              <a:rPr lang="en-US" sz="2600" dirty="0" smtClean="0"/>
              <a:t>dosage.</a:t>
            </a:r>
            <a:endParaRPr lang="en-US" sz="2600" dirty="0"/>
          </a:p>
          <a:p>
            <a:endParaRPr lang="ar-SA" dirty="0"/>
          </a:p>
        </p:txBody>
      </p:sp>
    </p:spTree>
    <p:extLst>
      <p:ext uri="{BB962C8B-B14F-4D97-AF65-F5344CB8AC3E}">
        <p14:creationId xmlns:p14="http://schemas.microsoft.com/office/powerpoint/2010/main" val="19010403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00B0F0"/>
                </a:solidFill>
              </a:rPr>
              <a:t>Introduction:</a:t>
            </a:r>
            <a:endParaRPr lang="ar-SA" i="1" dirty="0">
              <a:solidFill>
                <a:srgbClr val="00B0F0"/>
              </a:solidFill>
            </a:endParaRPr>
          </a:p>
        </p:txBody>
      </p:sp>
      <p:sp>
        <p:nvSpPr>
          <p:cNvPr id="3" name="عنصر نائب للمحتوى 2"/>
          <p:cNvSpPr>
            <a:spLocks noGrp="1"/>
          </p:cNvSpPr>
          <p:nvPr>
            <p:ph idx="1"/>
          </p:nvPr>
        </p:nvSpPr>
        <p:spPr/>
        <p:txBody>
          <a:bodyPr>
            <a:normAutofit/>
          </a:bodyPr>
          <a:lstStyle/>
          <a:p>
            <a:pPr marL="0" indent="0" algn="l">
              <a:buNone/>
            </a:pPr>
            <a:r>
              <a:rPr lang="en-US" sz="3200" dirty="0" smtClean="0"/>
              <a:t>Diabetes Mellitus is a chronic disease that can cause another serious health complications such as heart disease, kidney failure, stroke, and even blindness. </a:t>
            </a:r>
          </a:p>
          <a:p>
            <a:pPr marL="0" indent="0" algn="l">
              <a:buNone/>
            </a:pPr>
            <a:r>
              <a:rPr lang="en-US" sz="3200" dirty="0" smtClean="0"/>
              <a:t>Diabetes Mellitus reported has been experienced by about 12-20% of the </a:t>
            </a:r>
            <a:r>
              <a:rPr lang="en-US" sz="3200" dirty="0" err="1"/>
              <a:t>The</a:t>
            </a:r>
            <a:r>
              <a:rPr lang="en-US" sz="3200" dirty="0"/>
              <a:t> </a:t>
            </a:r>
            <a:r>
              <a:rPr lang="en-US" sz="3200" dirty="0" smtClean="0"/>
              <a:t>population of the world and in </a:t>
            </a:r>
            <a:r>
              <a:rPr lang="en-US" sz="3200" dirty="0" err="1" smtClean="0"/>
              <a:t>saudi</a:t>
            </a:r>
            <a:r>
              <a:rPr lang="en-US" sz="3200" dirty="0" smtClean="0"/>
              <a:t> </a:t>
            </a:r>
            <a:r>
              <a:rPr lang="en-US" sz="3200" dirty="0" err="1" smtClean="0"/>
              <a:t>arabia</a:t>
            </a:r>
            <a:r>
              <a:rPr lang="en-US" sz="3200" dirty="0" smtClean="0"/>
              <a:t> about </a:t>
            </a:r>
            <a:r>
              <a:rPr lang="en-US" sz="3200" dirty="0" smtClean="0">
                <a:solidFill>
                  <a:srgbClr val="2F2B20"/>
                </a:solidFill>
              </a:rPr>
              <a:t>34.1</a:t>
            </a:r>
            <a:r>
              <a:rPr lang="en-US" sz="3200" dirty="0">
                <a:solidFill>
                  <a:srgbClr val="2F2B20"/>
                </a:solidFill>
              </a:rPr>
              <a:t>% in males and 27.6% in </a:t>
            </a:r>
            <a:r>
              <a:rPr lang="en-US" sz="3200" dirty="0" smtClean="0">
                <a:solidFill>
                  <a:srgbClr val="2F2B20"/>
                </a:solidFill>
              </a:rPr>
              <a:t>females .  </a:t>
            </a:r>
            <a:endParaRPr lang="ar-SA" sz="3200" dirty="0"/>
          </a:p>
        </p:txBody>
      </p:sp>
    </p:spTree>
    <p:extLst>
      <p:ext uri="{BB962C8B-B14F-4D97-AF65-F5344CB8AC3E}">
        <p14:creationId xmlns:p14="http://schemas.microsoft.com/office/powerpoint/2010/main" val="2700505789"/>
      </p:ext>
    </p:extLst>
  </p:cSld>
  <p:clrMapOvr>
    <a:masterClrMapping/>
  </p:clrMapOvr>
  <p:transition spd="slow">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 name="عنصر نائب للمحتوى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60648"/>
            <a:ext cx="7704856" cy="6192688"/>
          </a:xfrm>
          <a:prstGeom prst="rect">
            <a:avLst/>
          </a:prstGeom>
          <a:ln>
            <a:noFill/>
          </a:ln>
          <a:effectLst>
            <a:softEdge rad="112500"/>
          </a:effectLst>
        </p:spPr>
      </p:pic>
    </p:spTree>
    <p:extLst>
      <p:ext uri="{BB962C8B-B14F-4D97-AF65-F5344CB8AC3E}">
        <p14:creationId xmlns:p14="http://schemas.microsoft.com/office/powerpoint/2010/main" val="6225751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620000" cy="1301006"/>
          </a:xfrm>
        </p:spPr>
        <p:txBody>
          <a:bodyPr/>
          <a:lstStyle/>
          <a:p>
            <a:r>
              <a:rPr lang="ar-SA" sz="4400" i="1" dirty="0" smtClean="0">
                <a:solidFill>
                  <a:srgbClr val="00B0F0"/>
                </a:solidFill>
              </a:rPr>
              <a:t>:</a:t>
            </a:r>
            <a:r>
              <a:rPr lang="en-US" sz="4400" i="1" dirty="0" smtClean="0">
                <a:solidFill>
                  <a:srgbClr val="00B0F0"/>
                </a:solidFill>
              </a:rPr>
              <a:t>Foot </a:t>
            </a:r>
            <a:r>
              <a:rPr lang="en-US" sz="4400" i="1" dirty="0">
                <a:solidFill>
                  <a:srgbClr val="00B0F0"/>
                </a:solidFill>
              </a:rPr>
              <a:t>Care</a:t>
            </a:r>
            <a:r>
              <a:rPr lang="en-US" dirty="0"/>
              <a:t/>
            </a:r>
            <a:br>
              <a:rPr lang="en-US" dirty="0"/>
            </a:br>
            <a:endParaRPr lang="ar-SA" dirty="0"/>
          </a:p>
        </p:txBody>
      </p:sp>
      <p:sp>
        <p:nvSpPr>
          <p:cNvPr id="3" name="عنصر نائب للمحتوى 2"/>
          <p:cNvSpPr>
            <a:spLocks noGrp="1"/>
          </p:cNvSpPr>
          <p:nvPr>
            <p:ph idx="1"/>
          </p:nvPr>
        </p:nvSpPr>
        <p:spPr>
          <a:xfrm>
            <a:off x="457200" y="764704"/>
            <a:ext cx="7620000" cy="5544616"/>
          </a:xfrm>
        </p:spPr>
        <p:txBody>
          <a:bodyPr>
            <a:noAutofit/>
          </a:bodyPr>
          <a:lstStyle/>
          <a:p>
            <a:pPr algn="l" rtl="0">
              <a:lnSpc>
                <a:spcPct val="115000"/>
              </a:lnSpc>
              <a:spcAft>
                <a:spcPts val="1000"/>
              </a:spcAft>
            </a:pPr>
            <a:r>
              <a:rPr lang="en-US" sz="1200" i="1" dirty="0" smtClean="0">
                <a:solidFill>
                  <a:srgbClr val="333333"/>
                </a:solidFill>
                <a:latin typeface="Verdana"/>
                <a:ea typeface="Times New Roman"/>
                <a:cs typeface="Arial"/>
              </a:rPr>
              <a:t>Measures </a:t>
            </a:r>
            <a:r>
              <a:rPr lang="en-US" sz="1200" i="1" dirty="0">
                <a:solidFill>
                  <a:srgbClr val="333333"/>
                </a:solidFill>
                <a:latin typeface="Verdana"/>
                <a:ea typeface="Times New Roman"/>
                <a:cs typeface="Arial"/>
              </a:rPr>
              <a:t>to Prevent Foot Ulcers</a:t>
            </a:r>
            <a:r>
              <a:rPr lang="en-US" sz="1200" dirty="0">
                <a:solidFill>
                  <a:srgbClr val="333333"/>
                </a:solidFill>
                <a:latin typeface="Verdana"/>
                <a:ea typeface="Times New Roman"/>
                <a:cs typeface="Arial"/>
              </a:rPr>
              <a:t>. Preventive foot care can significantly reduce the risk of ulcers and amputation. Some tips for preventing problems include:</a:t>
            </a:r>
            <a:endParaRPr lang="en-US" sz="1200" dirty="0">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Patients should inspect their feet daily and watch for changes in color or texture, odor, and firm or hardened areas, which may indicate infection and potential ulcers.</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When washing the feet, the water should be warm (not hot) and the feet and areas between the toes should be thoroughly dried afterward. Check water temperature with the hand or a thermometer before stepping in.</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Apply moisturizers, but NOT between the toes.</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Gently use pumice to remove corns and calluses (patients should not use medicated pads or try to shave the corns or calluses themselves).</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Trim toenails short and file the edges to avoid cutting adjacent toes.</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Well-fitting footwear is very important. People should be sure the shoe is wide enough. Patients should also avoid high heels, sandals, thongs, and going barefoot. Shoes with a rocker sole reduce pressure under the heel and front of the foot and may be particularly helpful. Custom-molded boots increase the surface area over which foot pressure is distributed. This reduces stress on the ulcers and allows them to heal.</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Change shoes often during the day.</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Wear socks, particularly with extra </a:t>
            </a:r>
            <a:r>
              <a:rPr lang="en-US" sz="1200" dirty="0" smtClean="0">
                <a:solidFill>
                  <a:srgbClr val="333333"/>
                </a:solidFill>
                <a:latin typeface="Verdana"/>
                <a:ea typeface="Times New Roman"/>
                <a:cs typeface="Arial"/>
              </a:rPr>
              <a:t>padding. </a:t>
            </a:r>
          </a:p>
          <a:p>
            <a:pPr lvl="0" indent="-342900" algn="l" rtl="0">
              <a:lnSpc>
                <a:spcPct val="115000"/>
              </a:lnSpc>
              <a:spcAft>
                <a:spcPts val="1000"/>
              </a:spcAft>
              <a:buSzPts val="1000"/>
              <a:buFont typeface="Symbol"/>
              <a:buChar char=""/>
              <a:tabLst>
                <a:tab pos="457200" algn="l"/>
              </a:tabLst>
            </a:pPr>
            <a:r>
              <a:rPr lang="en-US" sz="1200" dirty="0" smtClean="0">
                <a:solidFill>
                  <a:srgbClr val="333333"/>
                </a:solidFill>
                <a:latin typeface="Verdana"/>
                <a:ea typeface="Times New Roman"/>
                <a:cs typeface="Arial"/>
              </a:rPr>
              <a:t>Patients </a:t>
            </a:r>
            <a:r>
              <a:rPr lang="en-US" sz="1200" dirty="0">
                <a:solidFill>
                  <a:srgbClr val="333333"/>
                </a:solidFill>
                <a:latin typeface="Verdana"/>
                <a:ea typeface="Times New Roman"/>
                <a:cs typeface="Arial"/>
              </a:rPr>
              <a:t>should avoid tight stockings or any clothing that constricts the legs and feet.</a:t>
            </a:r>
            <a:endParaRPr lang="en-US" sz="1200" dirty="0">
              <a:solidFill>
                <a:srgbClr val="333333"/>
              </a:solidFill>
              <a:ea typeface="Calibri"/>
              <a:cs typeface="Arial"/>
            </a:endParaRPr>
          </a:p>
          <a:p>
            <a:pPr lvl="0" indent="-342900" algn="l" rtl="0">
              <a:lnSpc>
                <a:spcPct val="115000"/>
              </a:lnSpc>
              <a:spcAft>
                <a:spcPts val="1000"/>
              </a:spcAft>
              <a:buSzPts val="1000"/>
              <a:buFont typeface="Symbol"/>
              <a:buChar char=""/>
              <a:tabLst>
                <a:tab pos="457200" algn="l"/>
              </a:tabLst>
            </a:pPr>
            <a:r>
              <a:rPr lang="en-US" sz="1200" dirty="0">
                <a:solidFill>
                  <a:srgbClr val="333333"/>
                </a:solidFill>
                <a:latin typeface="Verdana"/>
                <a:ea typeface="Times New Roman"/>
                <a:cs typeface="Arial"/>
              </a:rPr>
              <a:t>Consult a specialist in foot care for any problems.</a:t>
            </a:r>
            <a:endParaRPr lang="en-US" sz="1200" dirty="0">
              <a:solidFill>
                <a:srgbClr val="333333"/>
              </a:solidFill>
              <a:ea typeface="Calibri"/>
              <a:cs typeface="Arial"/>
            </a:endParaRPr>
          </a:p>
          <a:p>
            <a:endParaRPr lang="ar-SA" sz="1200" dirty="0"/>
          </a:p>
        </p:txBody>
      </p:sp>
    </p:spTree>
    <p:extLst>
      <p:ext uri="{BB962C8B-B14F-4D97-AF65-F5344CB8AC3E}">
        <p14:creationId xmlns:p14="http://schemas.microsoft.com/office/powerpoint/2010/main" val="398905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1196752"/>
            <a:ext cx="4176464" cy="2448272"/>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4005064"/>
            <a:ext cx="4536504" cy="2592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4433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57873"/>
            <a:ext cx="8229600" cy="1143000"/>
          </a:xfrm>
        </p:spPr>
        <p:txBody>
          <a:bodyPr/>
          <a:lstStyle/>
          <a:p>
            <a:r>
              <a:rPr lang="en-US" i="1" dirty="0" smtClean="0">
                <a:solidFill>
                  <a:srgbClr val="00B0F0"/>
                </a:solidFill>
              </a:rPr>
              <a:t>Nursing diagnosis:</a:t>
            </a:r>
            <a:endParaRPr lang="ar-SA" i="1" dirty="0">
              <a:solidFill>
                <a:srgbClr val="00B0F0"/>
              </a:solidFill>
            </a:endParaRPr>
          </a:p>
        </p:txBody>
      </p:sp>
      <p:sp>
        <p:nvSpPr>
          <p:cNvPr id="3" name="عنصر نائب للمحتوى 2"/>
          <p:cNvSpPr>
            <a:spLocks noGrp="1"/>
          </p:cNvSpPr>
          <p:nvPr>
            <p:ph idx="1"/>
          </p:nvPr>
        </p:nvSpPr>
        <p:spPr>
          <a:xfrm>
            <a:off x="457200" y="1712213"/>
            <a:ext cx="8003232" cy="4957147"/>
          </a:xfrm>
        </p:spPr>
        <p:txBody>
          <a:bodyPr>
            <a:normAutofit fontScale="92500" lnSpcReduction="20000"/>
          </a:bodyPr>
          <a:lstStyle/>
          <a:p>
            <a:pPr marL="0" indent="0" algn="l">
              <a:buNone/>
            </a:pPr>
            <a:r>
              <a:rPr lang="en-US" sz="2400" dirty="0" smtClean="0">
                <a:solidFill>
                  <a:srgbClr val="FF0000"/>
                </a:solidFill>
              </a:rPr>
              <a:t>1)Imbalanced Nutrition Less Than Body Requirements </a:t>
            </a:r>
            <a:r>
              <a:rPr lang="en-US" sz="2400" dirty="0" smtClean="0"/>
              <a:t>related to reduction of carbohydrate metabolism due to insulin deficiency, inadequate intake due to nausea and vomiting.</a:t>
            </a:r>
          </a:p>
          <a:p>
            <a:pPr marL="457200" indent="-457200" algn="l">
              <a:buAutoNum type="arabicParenR"/>
            </a:pPr>
            <a:endParaRPr lang="en-US" sz="2400" dirty="0" smtClean="0"/>
          </a:p>
          <a:p>
            <a:pPr marL="0" lvl="0" indent="0" algn="l">
              <a:buClr>
                <a:srgbClr val="A9A57C"/>
              </a:buClr>
              <a:buNone/>
            </a:pPr>
            <a:r>
              <a:rPr lang="en-US" dirty="0" err="1" smtClean="0">
                <a:solidFill>
                  <a:srgbClr val="00B0F0"/>
                </a:solidFill>
              </a:rPr>
              <a:t>Goal:</a:t>
            </a:r>
            <a:r>
              <a:rPr lang="en-US" dirty="0" err="1" smtClean="0">
                <a:solidFill>
                  <a:srgbClr val="2F2B20"/>
                </a:solidFill>
              </a:rPr>
              <a:t>digest</a:t>
            </a:r>
            <a:r>
              <a:rPr lang="en-US" dirty="0" smtClean="0">
                <a:solidFill>
                  <a:srgbClr val="2F2B20"/>
                </a:solidFill>
              </a:rPr>
              <a:t> </a:t>
            </a:r>
            <a:r>
              <a:rPr lang="en-US" dirty="0">
                <a:solidFill>
                  <a:srgbClr val="2F2B20"/>
                </a:solidFill>
              </a:rPr>
              <a:t>the amount of calories / nutrients right</a:t>
            </a:r>
          </a:p>
          <a:p>
            <a:pPr marL="0" lvl="0" indent="0" algn="l">
              <a:buClr>
                <a:srgbClr val="A9A57C"/>
              </a:buClr>
              <a:buNone/>
            </a:pPr>
            <a:r>
              <a:rPr lang="en-US" dirty="0">
                <a:solidFill>
                  <a:srgbClr val="2F2B20"/>
                </a:solidFill>
              </a:rPr>
              <a:t>Shows the energy level is usually</a:t>
            </a:r>
          </a:p>
          <a:p>
            <a:pPr marL="0" lvl="0" indent="0" algn="l">
              <a:buClr>
                <a:srgbClr val="A9A57C"/>
              </a:buClr>
              <a:buNone/>
            </a:pPr>
            <a:r>
              <a:rPr lang="en-US" dirty="0">
                <a:solidFill>
                  <a:srgbClr val="2F2B20"/>
                </a:solidFill>
              </a:rPr>
              <a:t>Stable or increasing weight</a:t>
            </a:r>
            <a:r>
              <a:rPr lang="en-US" dirty="0" smtClean="0">
                <a:solidFill>
                  <a:srgbClr val="2F2B20"/>
                </a:solidFill>
              </a:rPr>
              <a:t>.</a:t>
            </a:r>
          </a:p>
          <a:p>
            <a:pPr marL="0" lvl="0" indent="0" algn="l">
              <a:buClr>
                <a:srgbClr val="A9A57C"/>
              </a:buClr>
              <a:buNone/>
            </a:pPr>
            <a:endParaRPr lang="en-US" dirty="0">
              <a:solidFill>
                <a:srgbClr val="2F2B20"/>
              </a:solidFill>
            </a:endParaRPr>
          </a:p>
          <a:p>
            <a:pPr marL="0" lvl="0" indent="0" algn="l">
              <a:buClr>
                <a:srgbClr val="A9A57C"/>
              </a:buClr>
              <a:buNone/>
            </a:pPr>
            <a:r>
              <a:rPr lang="en-US" dirty="0">
                <a:solidFill>
                  <a:srgbClr val="FF0000"/>
                </a:solidFill>
              </a:rPr>
              <a:t>Nursing </a:t>
            </a:r>
            <a:r>
              <a:rPr lang="en-US" dirty="0" smtClean="0">
                <a:solidFill>
                  <a:srgbClr val="FF0000"/>
                </a:solidFill>
              </a:rPr>
              <a:t>intervention:</a:t>
            </a:r>
          </a:p>
          <a:p>
            <a:pPr marL="0" lvl="0" indent="0" algn="l">
              <a:buClr>
                <a:srgbClr val="A9A57C"/>
              </a:buClr>
              <a:buNone/>
            </a:pPr>
            <a:r>
              <a:rPr lang="en-US" dirty="0"/>
              <a:t>1.) Determine the patient's diet and eating patterns and compared with food that can be spent by the patient</a:t>
            </a:r>
            <a:r>
              <a:rPr lang="en-US" dirty="0" smtClean="0"/>
              <a:t>..</a:t>
            </a:r>
            <a:endParaRPr lang="en-US" dirty="0"/>
          </a:p>
          <a:p>
            <a:pPr marL="0" lvl="0" indent="0" algn="l">
              <a:buClr>
                <a:srgbClr val="A9A57C"/>
              </a:buClr>
              <a:buNone/>
            </a:pPr>
            <a:r>
              <a:rPr lang="en-US" dirty="0"/>
              <a:t>2.) Weigh weight per day or as indicated</a:t>
            </a:r>
            <a:r>
              <a:rPr lang="en-US" dirty="0" smtClean="0"/>
              <a:t>..</a:t>
            </a:r>
            <a:endParaRPr lang="en-US" dirty="0"/>
          </a:p>
          <a:p>
            <a:pPr marL="0" lvl="0" indent="0" algn="l">
              <a:buClr>
                <a:srgbClr val="A9A57C"/>
              </a:buClr>
              <a:buNone/>
            </a:pPr>
            <a:r>
              <a:rPr lang="en-US" dirty="0"/>
              <a:t>3.) Identification of preferred </a:t>
            </a:r>
            <a:r>
              <a:rPr lang="en-US" dirty="0" smtClean="0"/>
              <a:t>food. </a:t>
            </a:r>
          </a:p>
          <a:p>
            <a:pPr marL="0" lvl="0" indent="0" algn="l">
              <a:buClr>
                <a:srgbClr val="A9A57C"/>
              </a:buClr>
              <a:buNone/>
            </a:pPr>
            <a:r>
              <a:rPr lang="en-US" dirty="0" smtClean="0"/>
              <a:t>4</a:t>
            </a:r>
            <a:r>
              <a:rPr lang="en-US" dirty="0"/>
              <a:t>.) Involve patients in planning the family meal as indicated.</a:t>
            </a:r>
          </a:p>
          <a:p>
            <a:pPr marL="0" lvl="0" indent="0" algn="l">
              <a:buClr>
                <a:srgbClr val="A9A57C"/>
              </a:buClr>
              <a:buNone/>
            </a:pPr>
            <a:r>
              <a:rPr lang="en-US" dirty="0" smtClean="0"/>
              <a:t>5</a:t>
            </a:r>
            <a:r>
              <a:rPr lang="en-US" dirty="0"/>
              <a:t>.) Give regular insulin treatment as indicated.</a:t>
            </a:r>
          </a:p>
          <a:p>
            <a:pPr marL="0" lvl="0" indent="0" algn="l">
              <a:buClr>
                <a:srgbClr val="A9A57C"/>
              </a:buClr>
              <a:buNone/>
            </a:pPr>
            <a:endParaRPr lang="en-US" dirty="0">
              <a:solidFill>
                <a:srgbClr val="FF000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3681"/>
            <a:ext cx="2255131" cy="1678532"/>
          </a:xfrm>
          <a:prstGeom prst="rect">
            <a:avLst/>
          </a:prstGeom>
          <a:ln>
            <a:noFill/>
          </a:ln>
          <a:effectLst>
            <a:softEdge rad="112500"/>
          </a:effectLst>
        </p:spPr>
      </p:pic>
    </p:spTree>
    <p:extLst>
      <p:ext uri="{BB962C8B-B14F-4D97-AF65-F5344CB8AC3E}">
        <p14:creationId xmlns:p14="http://schemas.microsoft.com/office/powerpoint/2010/main" val="3186264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96752"/>
            <a:ext cx="7620000" cy="220886"/>
          </a:xfrm>
        </p:spPr>
        <p:txBody>
          <a:bodyPr/>
          <a:lstStyle/>
          <a:p>
            <a:pPr lvl="0">
              <a:spcBef>
                <a:spcPct val="20000"/>
              </a:spcBef>
            </a:pP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a:solidFill>
                  <a:srgbClr val="FF0000"/>
                </a:solidFill>
                <a:latin typeface="Calibri"/>
                <a:ea typeface="+mn-ea"/>
                <a:cs typeface="+mn-cs"/>
              </a:rPr>
              <a:t/>
            </a:r>
            <a:br>
              <a:rPr lang="en-US" sz="2400" spc="0" dirty="0">
                <a:solidFill>
                  <a:srgbClr val="FF0000"/>
                </a:solidFill>
                <a:latin typeface="Calibri"/>
                <a:ea typeface="+mn-ea"/>
                <a:cs typeface="+mn-cs"/>
              </a:rPr>
            </a:b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a:solidFill>
                  <a:srgbClr val="FF0000"/>
                </a:solidFill>
                <a:latin typeface="Calibri"/>
                <a:ea typeface="+mn-ea"/>
                <a:cs typeface="+mn-cs"/>
              </a:rPr>
              <a:t/>
            </a:r>
            <a:br>
              <a:rPr lang="en-US" sz="2400" spc="0" dirty="0">
                <a:solidFill>
                  <a:srgbClr val="FF0000"/>
                </a:solidFill>
                <a:latin typeface="Calibri"/>
                <a:ea typeface="+mn-ea"/>
                <a:cs typeface="+mn-cs"/>
              </a:rPr>
            </a:b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a:solidFill>
                  <a:srgbClr val="FF0000"/>
                </a:solidFill>
                <a:latin typeface="Calibri"/>
                <a:ea typeface="+mn-ea"/>
                <a:cs typeface="+mn-cs"/>
              </a:rPr>
              <a:t/>
            </a:r>
            <a:br>
              <a:rPr lang="en-US" sz="2400" spc="0" dirty="0">
                <a:solidFill>
                  <a:srgbClr val="FF0000"/>
                </a:solidFill>
                <a:latin typeface="Calibri"/>
                <a:ea typeface="+mn-ea"/>
                <a:cs typeface="+mn-cs"/>
              </a:rPr>
            </a:br>
            <a:r>
              <a:rPr lang="en-US" sz="2400" spc="0" dirty="0" smtClean="0">
                <a:solidFill>
                  <a:srgbClr val="FF0000"/>
                </a:solidFill>
                <a:latin typeface="Calibri"/>
                <a:ea typeface="+mn-ea"/>
                <a:cs typeface="+mn-cs"/>
              </a:rPr>
              <a:t>2</a:t>
            </a:r>
            <a:r>
              <a:rPr lang="en-US" sz="2400" spc="0" dirty="0">
                <a:solidFill>
                  <a:srgbClr val="FF0000"/>
                </a:solidFill>
                <a:latin typeface="Calibri"/>
                <a:ea typeface="+mn-ea"/>
                <a:cs typeface="+mn-cs"/>
              </a:rPr>
              <a:t>) Fluid Volume Deficit </a:t>
            </a:r>
            <a:r>
              <a:rPr lang="en-US" sz="2400" spc="0" dirty="0">
                <a:solidFill>
                  <a:srgbClr val="2F2B20"/>
                </a:solidFill>
                <a:latin typeface="Calibri"/>
                <a:ea typeface="+mn-ea"/>
                <a:cs typeface="+mn-cs"/>
              </a:rPr>
              <a:t>related to osmotic diuresis from </a:t>
            </a:r>
            <a:r>
              <a:rPr lang="en-US" sz="2400" spc="0" dirty="0" smtClean="0">
                <a:solidFill>
                  <a:srgbClr val="2F2B20"/>
                </a:solidFill>
                <a:latin typeface="Calibri"/>
                <a:ea typeface="+mn-ea"/>
                <a:cs typeface="+mn-cs"/>
              </a:rPr>
              <a:t>hyperglycemia</a:t>
            </a:r>
            <a:r>
              <a:rPr lang="en-US" sz="2400" spc="0" dirty="0">
                <a:solidFill>
                  <a:srgbClr val="2F2B20"/>
                </a:solidFill>
                <a:latin typeface="Calibri"/>
                <a:ea typeface="+mn-ea"/>
                <a:cs typeface="+mn-cs"/>
              </a:rPr>
              <a:t>, polyuria, decreased fluid intake</a:t>
            </a:r>
            <a:r>
              <a:rPr lang="en-US" sz="2400" spc="0" dirty="0" smtClean="0">
                <a:solidFill>
                  <a:srgbClr val="2F2B20"/>
                </a:solidFill>
                <a:latin typeface="Calibri"/>
                <a:ea typeface="+mn-ea"/>
                <a:cs typeface="+mn-cs"/>
              </a:rPr>
              <a:t>.</a:t>
            </a:r>
            <a:br>
              <a:rPr lang="en-US" sz="2400" spc="0" dirty="0" smtClean="0">
                <a:solidFill>
                  <a:srgbClr val="2F2B20"/>
                </a:solidFill>
                <a:latin typeface="Calibri"/>
                <a:ea typeface="+mn-ea"/>
                <a:cs typeface="+mn-cs"/>
              </a:rPr>
            </a:br>
            <a:r>
              <a:rPr lang="en-US" sz="2400" spc="0" dirty="0" smtClean="0">
                <a:solidFill>
                  <a:srgbClr val="2F2B20"/>
                </a:solidFill>
                <a:latin typeface="Calibri"/>
                <a:ea typeface="+mn-ea"/>
                <a:cs typeface="+mn-cs"/>
              </a:rPr>
              <a:t/>
            </a:r>
            <a:br>
              <a:rPr lang="en-US" sz="2400" spc="0" dirty="0" smtClean="0">
                <a:solidFill>
                  <a:srgbClr val="2F2B20"/>
                </a:solidFill>
                <a:latin typeface="Calibri"/>
                <a:ea typeface="+mn-ea"/>
                <a:cs typeface="+mn-cs"/>
              </a:rPr>
            </a:br>
            <a:r>
              <a:rPr lang="en-US" sz="2400" spc="0" dirty="0" err="1" smtClean="0">
                <a:solidFill>
                  <a:srgbClr val="00B0F0"/>
                </a:solidFill>
                <a:latin typeface="Calibri"/>
                <a:ea typeface="+mn-ea"/>
                <a:cs typeface="+mn-cs"/>
              </a:rPr>
              <a:t>Goal:</a:t>
            </a:r>
            <a:r>
              <a:rPr lang="en-US" sz="2400" spc="0" dirty="0" err="1" smtClean="0">
                <a:solidFill>
                  <a:srgbClr val="2F2B20"/>
                </a:solidFill>
                <a:latin typeface="Calibri"/>
                <a:ea typeface="+mn-ea"/>
                <a:cs typeface="+mn-cs"/>
              </a:rPr>
              <a:t>Demonstrate</a:t>
            </a:r>
            <a:r>
              <a:rPr lang="en-US" sz="2400" spc="0" dirty="0" smtClean="0">
                <a:solidFill>
                  <a:srgbClr val="2F2B20"/>
                </a:solidFill>
                <a:latin typeface="Calibri"/>
                <a:ea typeface="+mn-ea"/>
                <a:cs typeface="+mn-cs"/>
              </a:rPr>
              <a:t> </a:t>
            </a:r>
            <a:r>
              <a:rPr lang="en-US" sz="2400" spc="0" dirty="0">
                <a:solidFill>
                  <a:srgbClr val="2F2B20"/>
                </a:solidFill>
                <a:latin typeface="Calibri"/>
                <a:ea typeface="+mn-ea"/>
                <a:cs typeface="+mn-cs"/>
              </a:rPr>
              <a:t>adequate hydration evidenced by stable vital signs, palpable peripheral pulse, skin turgor and capillary refill well, individually appropriate urinary output, and electrolyte levels within normal limits</a:t>
            </a:r>
            <a:r>
              <a:rPr lang="en-US" sz="2400" spc="0" dirty="0" smtClean="0">
                <a:solidFill>
                  <a:srgbClr val="2F2B20"/>
                </a:solidFill>
                <a:latin typeface="Calibri"/>
                <a:ea typeface="+mn-ea"/>
                <a:cs typeface="+mn-cs"/>
              </a:rPr>
              <a:t>.</a:t>
            </a:r>
            <a:br>
              <a:rPr lang="en-US" sz="2400" spc="0" dirty="0" smtClean="0">
                <a:solidFill>
                  <a:srgbClr val="2F2B20"/>
                </a:solidFill>
                <a:latin typeface="Calibri"/>
                <a:ea typeface="+mn-ea"/>
                <a:cs typeface="+mn-cs"/>
              </a:rPr>
            </a:br>
            <a:r>
              <a:rPr lang="en-US" sz="2400" spc="0" dirty="0">
                <a:solidFill>
                  <a:srgbClr val="2F2B20"/>
                </a:solidFill>
                <a:latin typeface="Calibri"/>
                <a:ea typeface="+mn-ea"/>
                <a:cs typeface="+mn-cs"/>
              </a:rPr>
              <a:t/>
            </a:r>
            <a:br>
              <a:rPr lang="en-US" sz="2400" spc="0" dirty="0">
                <a:solidFill>
                  <a:srgbClr val="2F2B20"/>
                </a:solidFill>
                <a:latin typeface="Calibri"/>
                <a:ea typeface="+mn-ea"/>
                <a:cs typeface="+mn-cs"/>
              </a:rPr>
            </a:br>
            <a:r>
              <a:rPr lang="en-US" sz="2400" dirty="0" smtClean="0">
                <a:solidFill>
                  <a:srgbClr val="FF0000"/>
                </a:solidFill>
              </a:rPr>
              <a:t>Nursing intervention:</a:t>
            </a:r>
            <a:r>
              <a:rPr lang="en-US" sz="2400" spc="0" dirty="0">
                <a:solidFill>
                  <a:srgbClr val="FF0000"/>
                </a:solidFill>
                <a:latin typeface="Calibri"/>
                <a:ea typeface="+mn-ea"/>
                <a:cs typeface="+mn-cs"/>
              </a:rPr>
              <a:t/>
            </a:r>
            <a:br>
              <a:rPr lang="en-US" sz="2400" spc="0" dirty="0">
                <a:solidFill>
                  <a:srgbClr val="FF0000"/>
                </a:solidFill>
                <a:latin typeface="Calibri"/>
                <a:ea typeface="+mn-ea"/>
                <a:cs typeface="+mn-cs"/>
              </a:rPr>
            </a:br>
            <a:endParaRPr lang="ar-SA" dirty="0">
              <a:solidFill>
                <a:srgbClr val="FF0000"/>
              </a:solidFill>
            </a:endParaRPr>
          </a:p>
        </p:txBody>
      </p:sp>
      <p:sp>
        <p:nvSpPr>
          <p:cNvPr id="3" name="عنصر نائب للمحتوى 2"/>
          <p:cNvSpPr>
            <a:spLocks noGrp="1"/>
          </p:cNvSpPr>
          <p:nvPr>
            <p:ph idx="1"/>
          </p:nvPr>
        </p:nvSpPr>
        <p:spPr>
          <a:xfrm>
            <a:off x="467544" y="3356992"/>
            <a:ext cx="7620000" cy="3187824"/>
          </a:xfrm>
        </p:spPr>
        <p:txBody>
          <a:bodyPr>
            <a:normAutofit/>
          </a:bodyPr>
          <a:lstStyle/>
          <a:p>
            <a:pPr marL="114300" indent="0" algn="l">
              <a:buNone/>
            </a:pPr>
            <a:endParaRPr lang="en-US" dirty="0" smtClean="0"/>
          </a:p>
          <a:p>
            <a:pPr marL="114300" indent="0" algn="l">
              <a:buNone/>
            </a:pPr>
            <a:r>
              <a:rPr lang="en-US" dirty="0" smtClean="0"/>
              <a:t>1</a:t>
            </a:r>
            <a:r>
              <a:rPr lang="en-US" dirty="0"/>
              <a:t>.) Monitor vital signs.</a:t>
            </a:r>
          </a:p>
          <a:p>
            <a:pPr marL="114300" indent="0" algn="l">
              <a:buNone/>
            </a:pPr>
            <a:r>
              <a:rPr lang="en-US" dirty="0" smtClean="0"/>
              <a:t>2</a:t>
            </a:r>
            <a:r>
              <a:rPr lang="en-US" dirty="0"/>
              <a:t>.) Assess peripheral pulses, capillary refill, skin turgor, and mucous membranes.</a:t>
            </a:r>
          </a:p>
          <a:p>
            <a:pPr marL="114300" indent="0" algn="l">
              <a:buNone/>
            </a:pPr>
            <a:r>
              <a:rPr lang="en-US" dirty="0" smtClean="0"/>
              <a:t>3</a:t>
            </a:r>
            <a:r>
              <a:rPr lang="en-US" dirty="0"/>
              <a:t>.) Monitor input and output, record the specific gravity of urine.</a:t>
            </a:r>
          </a:p>
          <a:p>
            <a:pPr marL="114300" indent="0" algn="l">
              <a:buNone/>
            </a:pPr>
            <a:r>
              <a:rPr lang="en-US" dirty="0" smtClean="0"/>
              <a:t>4</a:t>
            </a:r>
            <a:r>
              <a:rPr lang="en-US" dirty="0"/>
              <a:t>.) Measure weight every day.</a:t>
            </a:r>
          </a:p>
          <a:p>
            <a:pPr marL="114300" indent="0" algn="l">
              <a:buNone/>
            </a:pPr>
            <a:r>
              <a:rPr lang="en-US" dirty="0" smtClean="0"/>
              <a:t>5</a:t>
            </a:r>
            <a:r>
              <a:rPr lang="en-US" dirty="0"/>
              <a:t>.) Provide fluid therapy as indicated</a:t>
            </a:r>
          </a:p>
        </p:txBody>
      </p:sp>
    </p:spTree>
    <p:extLst>
      <p:ext uri="{BB962C8B-B14F-4D97-AF65-F5344CB8AC3E}">
        <p14:creationId xmlns:p14="http://schemas.microsoft.com/office/powerpoint/2010/main" val="27954269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620688"/>
            <a:ext cx="7620000" cy="6048672"/>
          </a:xfrm>
        </p:spPr>
        <p:txBody>
          <a:bodyPr>
            <a:normAutofit fontScale="70000" lnSpcReduction="20000"/>
          </a:bodyPr>
          <a:lstStyle/>
          <a:p>
            <a:pPr marL="0" lvl="0" indent="0" algn="l">
              <a:buClr>
                <a:srgbClr val="A9A57C"/>
              </a:buClr>
              <a:buNone/>
            </a:pPr>
            <a:r>
              <a:rPr lang="en-US" sz="2400" dirty="0" smtClean="0">
                <a:solidFill>
                  <a:srgbClr val="FF0000"/>
                </a:solidFill>
              </a:rPr>
              <a:t>3</a:t>
            </a:r>
            <a:r>
              <a:rPr lang="en-US" sz="2400" dirty="0">
                <a:solidFill>
                  <a:srgbClr val="FF0000"/>
                </a:solidFill>
              </a:rPr>
              <a:t>) Impaired Skin Integrity </a:t>
            </a:r>
            <a:r>
              <a:rPr lang="en-US" sz="2400" dirty="0">
                <a:solidFill>
                  <a:srgbClr val="2F2B20"/>
                </a:solidFill>
              </a:rPr>
              <a:t>related to decreased sensory sensation, impaired circulation, decreased activity / mobilization, lack of knowledge of skin care</a:t>
            </a:r>
            <a:r>
              <a:rPr lang="en-US" sz="2400" dirty="0" smtClean="0">
                <a:solidFill>
                  <a:srgbClr val="2F2B20"/>
                </a:solidFill>
              </a:rPr>
              <a:t>.</a:t>
            </a:r>
          </a:p>
          <a:p>
            <a:pPr marL="0" lvl="0" indent="0" algn="l">
              <a:buClr>
                <a:srgbClr val="A9A57C"/>
              </a:buClr>
              <a:buNone/>
            </a:pPr>
            <a:endParaRPr lang="en-US" sz="2400" dirty="0" smtClean="0">
              <a:solidFill>
                <a:srgbClr val="2F2B20"/>
              </a:solidFill>
            </a:endParaRPr>
          </a:p>
          <a:p>
            <a:pPr marL="0" lvl="0" indent="0" algn="l">
              <a:buClr>
                <a:srgbClr val="A9A57C"/>
              </a:buClr>
              <a:buNone/>
            </a:pPr>
            <a:r>
              <a:rPr lang="en-US" sz="2400" dirty="0" err="1" smtClean="0">
                <a:solidFill>
                  <a:srgbClr val="00B0F0"/>
                </a:solidFill>
              </a:rPr>
              <a:t>Goal:</a:t>
            </a:r>
            <a:r>
              <a:rPr lang="en-US" sz="2400" dirty="0" err="1" smtClean="0">
                <a:solidFill>
                  <a:srgbClr val="2F2B20"/>
                </a:solidFill>
              </a:rPr>
              <a:t>Peripheral</a:t>
            </a:r>
            <a:r>
              <a:rPr lang="en-US" sz="2400" dirty="0" smtClean="0">
                <a:solidFill>
                  <a:srgbClr val="2F2B20"/>
                </a:solidFill>
              </a:rPr>
              <a:t> </a:t>
            </a:r>
            <a:r>
              <a:rPr lang="en-US" sz="2400" dirty="0">
                <a:solidFill>
                  <a:srgbClr val="2F2B20"/>
                </a:solidFill>
              </a:rPr>
              <a:t>Circulation remain normal, achievement of the wound healing </a:t>
            </a:r>
            <a:r>
              <a:rPr lang="en-US" sz="2400" dirty="0" smtClean="0">
                <a:solidFill>
                  <a:srgbClr val="2F2B20"/>
                </a:solidFill>
              </a:rPr>
              <a:t>process.</a:t>
            </a:r>
          </a:p>
          <a:p>
            <a:pPr marL="0" lvl="0" indent="0" algn="l">
              <a:buClr>
                <a:srgbClr val="A9A57C"/>
              </a:buClr>
              <a:buNone/>
            </a:pPr>
            <a:endParaRPr lang="en-US" sz="2400" dirty="0" smtClean="0">
              <a:solidFill>
                <a:srgbClr val="2F2B20"/>
              </a:solidFill>
            </a:endParaRPr>
          </a:p>
          <a:p>
            <a:pPr marL="0" lvl="0" indent="0" algn="l">
              <a:buClr>
                <a:srgbClr val="A9A57C"/>
              </a:buClr>
              <a:buNone/>
            </a:pPr>
            <a:r>
              <a:rPr lang="en-US" sz="2400" dirty="0" smtClean="0">
                <a:solidFill>
                  <a:srgbClr val="FF0000"/>
                </a:solidFill>
              </a:rPr>
              <a:t>Nursing intervention: </a:t>
            </a:r>
          </a:p>
          <a:p>
            <a:pPr marL="0" lvl="0" indent="0" algn="l">
              <a:buClr>
                <a:srgbClr val="A9A57C"/>
              </a:buClr>
              <a:buNone/>
            </a:pPr>
            <a:r>
              <a:rPr lang="en-US" sz="2400" dirty="0" smtClean="0">
                <a:solidFill>
                  <a:srgbClr val="2F2B20"/>
                </a:solidFill>
              </a:rPr>
              <a:t>1)Teach the child or parent to </a:t>
            </a:r>
            <a:r>
              <a:rPr lang="en-US" sz="2400" dirty="0">
                <a:solidFill>
                  <a:srgbClr val="2F2B20"/>
                </a:solidFill>
              </a:rPr>
              <a:t>mobilize</a:t>
            </a:r>
          </a:p>
          <a:p>
            <a:pPr marL="0" lvl="0" indent="0" algn="l">
              <a:buClr>
                <a:srgbClr val="A9A57C"/>
              </a:buClr>
              <a:buNone/>
            </a:pPr>
            <a:r>
              <a:rPr lang="en-US" sz="2400" dirty="0" smtClean="0">
                <a:solidFill>
                  <a:srgbClr val="2F2B20"/>
                </a:solidFill>
              </a:rPr>
              <a:t>2)Teach </a:t>
            </a:r>
            <a:r>
              <a:rPr lang="en-US" sz="2400" dirty="0">
                <a:solidFill>
                  <a:srgbClr val="2F2B20"/>
                </a:solidFill>
              </a:rPr>
              <a:t>about the factors which can increase blood flow :</a:t>
            </a:r>
          </a:p>
          <a:p>
            <a:pPr marL="0" lvl="0" indent="0" algn="l">
              <a:buClr>
                <a:srgbClr val="A9A57C"/>
              </a:buClr>
              <a:buNone/>
            </a:pPr>
            <a:r>
              <a:rPr lang="en-US" sz="2400" dirty="0">
                <a:solidFill>
                  <a:srgbClr val="2F2B20"/>
                </a:solidFill>
              </a:rPr>
              <a:t>Elevate feet slightly lower than the heart (the position of elevation at rest), avoid crossing legs, avoiding tight bandage, avoid the use of pillows, hamstrings and so forth.</a:t>
            </a:r>
          </a:p>
          <a:p>
            <a:pPr marL="0" lvl="0" indent="0" algn="l">
              <a:buClr>
                <a:srgbClr val="A9A57C"/>
              </a:buClr>
              <a:buNone/>
            </a:pPr>
            <a:r>
              <a:rPr lang="en-US" sz="2400" dirty="0" smtClean="0">
                <a:solidFill>
                  <a:srgbClr val="2F2B20"/>
                </a:solidFill>
              </a:rPr>
              <a:t>3)Teach </a:t>
            </a:r>
            <a:r>
              <a:rPr lang="en-US" sz="2400" dirty="0">
                <a:solidFill>
                  <a:srgbClr val="2F2B20"/>
                </a:solidFill>
              </a:rPr>
              <a:t>about the modification of risk factors such as :</a:t>
            </a:r>
          </a:p>
          <a:p>
            <a:pPr marL="0" lvl="0" indent="0" algn="l">
              <a:buClr>
                <a:srgbClr val="A9A57C"/>
              </a:buClr>
              <a:buNone/>
            </a:pPr>
            <a:r>
              <a:rPr lang="en-US" sz="2400" dirty="0">
                <a:solidFill>
                  <a:srgbClr val="2F2B20"/>
                </a:solidFill>
              </a:rPr>
              <a:t>Avoid a diet high in cholesterol, relaxation techniques, smoking cessation, and drug use vasoconstriction.</a:t>
            </a:r>
          </a:p>
          <a:p>
            <a:pPr marL="0" lvl="0" indent="0" algn="l">
              <a:buClr>
                <a:srgbClr val="A9A57C"/>
              </a:buClr>
              <a:buNone/>
            </a:pPr>
            <a:r>
              <a:rPr lang="en-US" sz="2400" dirty="0" smtClean="0">
                <a:solidFill>
                  <a:srgbClr val="2F2B20"/>
                </a:solidFill>
              </a:rPr>
              <a:t>4)Collaborate </a:t>
            </a:r>
            <a:r>
              <a:rPr lang="en-US" sz="2400" dirty="0">
                <a:solidFill>
                  <a:srgbClr val="2F2B20"/>
                </a:solidFill>
              </a:rPr>
              <a:t>with other health team in giving vasodilators, checking blood sugar regularly and oxygen </a:t>
            </a:r>
            <a:r>
              <a:rPr lang="en-US" sz="2400" dirty="0" smtClean="0">
                <a:solidFill>
                  <a:srgbClr val="2F2B20"/>
                </a:solidFill>
              </a:rPr>
              <a:t>therapy.</a:t>
            </a:r>
            <a:endParaRPr lang="en-US" sz="2400" dirty="0">
              <a:solidFill>
                <a:srgbClr val="2F2B20"/>
              </a:solidFill>
            </a:endParaRPr>
          </a:p>
          <a:p>
            <a:pPr marL="0" lvl="0" indent="0" algn="l">
              <a:buClr>
                <a:srgbClr val="A9A57C"/>
              </a:buClr>
              <a:buNone/>
            </a:pPr>
            <a:r>
              <a:rPr lang="en-US" sz="2400" dirty="0" smtClean="0">
                <a:solidFill>
                  <a:srgbClr val="2F2B20"/>
                </a:solidFill>
              </a:rPr>
              <a:t>5)Assess </a:t>
            </a:r>
            <a:r>
              <a:rPr lang="en-US" sz="2400" dirty="0">
                <a:solidFill>
                  <a:srgbClr val="2F2B20"/>
                </a:solidFill>
              </a:rPr>
              <a:t>the wound area and state as well as the healing process.</a:t>
            </a:r>
          </a:p>
          <a:p>
            <a:pPr marL="0" lvl="0" indent="0" algn="l">
              <a:buClr>
                <a:srgbClr val="A9A57C"/>
              </a:buClr>
              <a:buNone/>
            </a:pPr>
            <a:r>
              <a:rPr lang="en-US" sz="2400" dirty="0" smtClean="0">
                <a:solidFill>
                  <a:srgbClr val="2F2B20"/>
                </a:solidFill>
              </a:rPr>
              <a:t>6)Treat </a:t>
            </a:r>
            <a:r>
              <a:rPr lang="en-US" sz="2400" dirty="0">
                <a:solidFill>
                  <a:srgbClr val="2F2B20"/>
                </a:solidFill>
              </a:rPr>
              <a:t>wounds with good and true: clean wound </a:t>
            </a:r>
            <a:r>
              <a:rPr lang="en-US" sz="2400" dirty="0" err="1">
                <a:solidFill>
                  <a:srgbClr val="2F2B20"/>
                </a:solidFill>
              </a:rPr>
              <a:t>abseptik</a:t>
            </a:r>
            <a:r>
              <a:rPr lang="en-US" sz="2400" dirty="0">
                <a:solidFill>
                  <a:srgbClr val="2F2B20"/>
                </a:solidFill>
              </a:rPr>
              <a:t> use solution that is not irritating, lift the rest of the bandages that stick to the wound and </a:t>
            </a:r>
            <a:r>
              <a:rPr lang="en-US" sz="2400" dirty="0" err="1">
                <a:solidFill>
                  <a:srgbClr val="2F2B20"/>
                </a:solidFill>
              </a:rPr>
              <a:t>nekrotomi</a:t>
            </a:r>
            <a:r>
              <a:rPr lang="en-US" sz="2400" dirty="0">
                <a:solidFill>
                  <a:srgbClr val="2F2B20"/>
                </a:solidFill>
              </a:rPr>
              <a:t> dead tissue.</a:t>
            </a:r>
          </a:p>
          <a:p>
            <a:pPr marL="0" lvl="0" indent="0" algn="l">
              <a:buClr>
                <a:srgbClr val="A9A57C"/>
              </a:buClr>
              <a:buNone/>
            </a:pPr>
            <a:r>
              <a:rPr lang="en-US" sz="2400" dirty="0" smtClean="0">
                <a:solidFill>
                  <a:srgbClr val="2F2B20"/>
                </a:solidFill>
              </a:rPr>
              <a:t>7)Collaboration </a:t>
            </a:r>
            <a:r>
              <a:rPr lang="en-US" sz="2400" dirty="0">
                <a:solidFill>
                  <a:srgbClr val="2F2B20"/>
                </a:solidFill>
              </a:rPr>
              <a:t>with physicians for the administration of insulin, pus culture examination, examination of blood sugar, giving anti-biotic.</a:t>
            </a:r>
          </a:p>
          <a:p>
            <a:pPr marL="0" lvl="0" indent="0" algn="l">
              <a:buClr>
                <a:srgbClr val="A9A57C"/>
              </a:buClr>
              <a:buNone/>
            </a:pPr>
            <a:endParaRPr lang="en-US" sz="2400" dirty="0">
              <a:solidFill>
                <a:srgbClr val="2F2B20"/>
              </a:solidFill>
            </a:endParaRPr>
          </a:p>
        </p:txBody>
      </p:sp>
    </p:spTree>
    <p:extLst>
      <p:ext uri="{BB962C8B-B14F-4D97-AF65-F5344CB8AC3E}">
        <p14:creationId xmlns:p14="http://schemas.microsoft.com/office/powerpoint/2010/main" val="164902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800" dirty="0">
                <a:solidFill>
                  <a:srgbClr val="FF0000"/>
                </a:solidFill>
              </a:rPr>
              <a:t>4</a:t>
            </a:r>
            <a:r>
              <a:rPr lang="en-US" sz="2800" dirty="0" smtClean="0">
                <a:solidFill>
                  <a:srgbClr val="FF0000"/>
                </a:solidFill>
              </a:rPr>
              <a:t>)Risk </a:t>
            </a:r>
            <a:r>
              <a:rPr lang="en-US" sz="2800" dirty="0">
                <a:solidFill>
                  <a:srgbClr val="FF0000"/>
                </a:solidFill>
              </a:rPr>
              <a:t>for Infection related to </a:t>
            </a:r>
            <a:r>
              <a:rPr lang="en-US" sz="2800" dirty="0" smtClean="0">
                <a:solidFill>
                  <a:srgbClr val="FF0000"/>
                </a:solidFill>
              </a:rPr>
              <a:t>hyperglycemia</a:t>
            </a:r>
            <a:endParaRPr lang="ar-SA" sz="2800"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a:r>
              <a:rPr lang="en-US" dirty="0" err="1">
                <a:solidFill>
                  <a:srgbClr val="00B0F0"/>
                </a:solidFill>
              </a:rPr>
              <a:t>Goal:</a:t>
            </a:r>
            <a:r>
              <a:rPr lang="en-US" dirty="0" err="1"/>
              <a:t>Identify</a:t>
            </a:r>
            <a:r>
              <a:rPr lang="en-US" dirty="0"/>
              <a:t> interventions to prevent / reduce the risk </a:t>
            </a:r>
            <a:r>
              <a:rPr lang="en-US" dirty="0" smtClean="0"/>
              <a:t>of infection and </a:t>
            </a:r>
            <a:r>
              <a:rPr lang="en-US" dirty="0"/>
              <a:t>d</a:t>
            </a:r>
            <a:r>
              <a:rPr lang="en-US" dirty="0" smtClean="0"/>
              <a:t>emonstrate </a:t>
            </a:r>
            <a:r>
              <a:rPr lang="en-US" dirty="0"/>
              <a:t>techniques, lifestyle changes to prevent </a:t>
            </a:r>
            <a:r>
              <a:rPr lang="en-US" dirty="0" smtClean="0"/>
              <a:t>infection.</a:t>
            </a:r>
          </a:p>
          <a:p>
            <a:pPr algn="l"/>
            <a:endParaRPr lang="en-US" dirty="0" smtClean="0">
              <a:solidFill>
                <a:srgbClr val="FF0000"/>
              </a:solidFill>
            </a:endParaRPr>
          </a:p>
          <a:p>
            <a:pPr marL="114300" indent="0" algn="l">
              <a:buNone/>
            </a:pPr>
            <a:r>
              <a:rPr lang="en-US" dirty="0" smtClean="0">
                <a:solidFill>
                  <a:srgbClr val="FF0000"/>
                </a:solidFill>
              </a:rPr>
              <a:t>Nursing intervention:</a:t>
            </a:r>
          </a:p>
          <a:p>
            <a:pPr marL="114300" indent="0" algn="l">
              <a:buNone/>
            </a:pPr>
            <a:r>
              <a:rPr lang="en-US" dirty="0"/>
              <a:t>1). Observed signs of infection and inflammation.</a:t>
            </a:r>
          </a:p>
          <a:p>
            <a:pPr marL="114300" indent="0" algn="l">
              <a:buNone/>
            </a:pPr>
            <a:r>
              <a:rPr lang="en-US" dirty="0" smtClean="0"/>
              <a:t>2</a:t>
            </a:r>
            <a:r>
              <a:rPr lang="en-US" dirty="0"/>
              <a:t>). Improve efforts to prevention by good hand washing for all people in contact with patients including the patients themselves.</a:t>
            </a:r>
          </a:p>
          <a:p>
            <a:pPr marL="114300" indent="0" algn="l">
              <a:buNone/>
            </a:pPr>
            <a:r>
              <a:rPr lang="en-US" dirty="0" smtClean="0"/>
              <a:t>3</a:t>
            </a:r>
            <a:r>
              <a:rPr lang="en-US" dirty="0"/>
              <a:t>). Maintain aseptic technique in invasive procedures.</a:t>
            </a:r>
          </a:p>
          <a:p>
            <a:pPr marL="114300" indent="0" algn="l">
              <a:buNone/>
            </a:pPr>
            <a:r>
              <a:rPr lang="en-US" dirty="0" smtClean="0"/>
              <a:t>4</a:t>
            </a:r>
            <a:r>
              <a:rPr lang="en-US" dirty="0"/>
              <a:t>). Give your skin with regular care and earnest.</a:t>
            </a:r>
          </a:p>
          <a:p>
            <a:pPr marL="114300" indent="0" algn="l">
              <a:buNone/>
            </a:pPr>
            <a:r>
              <a:rPr lang="en-US" dirty="0" smtClean="0"/>
              <a:t>5</a:t>
            </a:r>
            <a:r>
              <a:rPr lang="en-US" dirty="0"/>
              <a:t>). Make changes to the position, effective coughing </a:t>
            </a:r>
            <a:r>
              <a:rPr lang="en-US" dirty="0" smtClean="0"/>
              <a:t>and encourage </a:t>
            </a:r>
            <a:r>
              <a:rPr lang="en-US" dirty="0"/>
              <a:t>deep breathing</a:t>
            </a:r>
            <a:r>
              <a:rPr lang="en-US" dirty="0" smtClean="0"/>
              <a:t>.</a:t>
            </a:r>
            <a:endParaRPr lang="en-US" dirty="0"/>
          </a:p>
        </p:txBody>
      </p:sp>
    </p:spTree>
    <p:extLst>
      <p:ext uri="{BB962C8B-B14F-4D97-AF65-F5344CB8AC3E}">
        <p14:creationId xmlns:p14="http://schemas.microsoft.com/office/powerpoint/2010/main" val="4073220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spc="0" dirty="0">
                <a:solidFill>
                  <a:srgbClr val="FF0000"/>
                </a:solidFill>
                <a:latin typeface="Calibri"/>
                <a:ea typeface="+mn-ea"/>
                <a:cs typeface="+mn-cs"/>
              </a:rPr>
              <a:t>5</a:t>
            </a:r>
            <a:r>
              <a:rPr lang="en-US" sz="2400" spc="0" dirty="0" smtClean="0">
                <a:solidFill>
                  <a:srgbClr val="FF0000"/>
                </a:solidFill>
                <a:latin typeface="Calibri"/>
                <a:ea typeface="+mn-ea"/>
                <a:cs typeface="+mn-cs"/>
              </a:rPr>
              <a:t>) </a:t>
            </a:r>
            <a:r>
              <a:rPr lang="en-US" sz="2400" spc="0" dirty="0">
                <a:solidFill>
                  <a:srgbClr val="FF0000"/>
                </a:solidFill>
                <a:latin typeface="Calibri"/>
                <a:ea typeface="+mn-ea"/>
                <a:cs typeface="+mn-cs"/>
              </a:rPr>
              <a:t>Activity Intolerance </a:t>
            </a:r>
            <a:r>
              <a:rPr lang="en-US" sz="2400" spc="0" dirty="0">
                <a:solidFill>
                  <a:srgbClr val="2F2B20"/>
                </a:solidFill>
                <a:latin typeface="Calibri"/>
                <a:ea typeface="+mn-ea"/>
                <a:cs typeface="+mn-cs"/>
              </a:rPr>
              <a:t>related to weakness due to decreased energy </a:t>
            </a:r>
            <a:r>
              <a:rPr lang="en-US" sz="2400" spc="0" dirty="0" smtClean="0">
                <a:solidFill>
                  <a:srgbClr val="2F2B20"/>
                </a:solidFill>
                <a:latin typeface="Calibri"/>
                <a:ea typeface="+mn-ea"/>
                <a:cs typeface="+mn-cs"/>
              </a:rPr>
              <a:t>production</a:t>
            </a:r>
            <a:r>
              <a:rPr lang="en-US" sz="2400" spc="0" dirty="0">
                <a:solidFill>
                  <a:srgbClr val="2F2B20"/>
                </a:solidFill>
                <a:latin typeface="Calibri"/>
                <a:ea typeface="+mn-ea"/>
                <a:cs typeface="+mn-cs"/>
              </a:rPr>
              <a:t>.</a:t>
            </a:r>
            <a:endParaRPr lang="ar-SA" sz="2800" i="1" dirty="0"/>
          </a:p>
        </p:txBody>
      </p:sp>
      <p:sp>
        <p:nvSpPr>
          <p:cNvPr id="3" name="عنصر نائب للمحتوى 2"/>
          <p:cNvSpPr>
            <a:spLocks noGrp="1"/>
          </p:cNvSpPr>
          <p:nvPr>
            <p:ph idx="1"/>
          </p:nvPr>
        </p:nvSpPr>
        <p:spPr/>
        <p:txBody>
          <a:bodyPr>
            <a:normAutofit fontScale="92500" lnSpcReduction="20000"/>
          </a:bodyPr>
          <a:lstStyle/>
          <a:p>
            <a:pPr marL="114300" lvl="0" indent="0" algn="l" rtl="0" fontAlgn="t">
              <a:buNone/>
            </a:pPr>
            <a:r>
              <a:rPr lang="en-US" dirty="0" err="1" smtClean="0">
                <a:solidFill>
                  <a:srgbClr val="00B0F0"/>
                </a:solidFill>
              </a:rPr>
              <a:t>Goal:</a:t>
            </a:r>
            <a:r>
              <a:rPr lang="en-US" dirty="0" err="1" smtClean="0"/>
              <a:t>Verbalize</a:t>
            </a:r>
            <a:r>
              <a:rPr lang="en-US" dirty="0" smtClean="0"/>
              <a:t> </a:t>
            </a:r>
            <a:r>
              <a:rPr lang="en-US" dirty="0"/>
              <a:t>increase in energy </a:t>
            </a:r>
            <a:r>
              <a:rPr lang="en-US" dirty="0" smtClean="0"/>
              <a:t>level and display </a:t>
            </a:r>
            <a:r>
              <a:rPr lang="en-US" dirty="0"/>
              <a:t>improved ability to participate in desired activities</a:t>
            </a:r>
            <a:r>
              <a:rPr lang="en-US" dirty="0" smtClean="0"/>
              <a:t>.</a:t>
            </a:r>
          </a:p>
          <a:p>
            <a:pPr marL="114300" lvl="0" indent="0" algn="l" rtl="0" fontAlgn="t">
              <a:buNone/>
            </a:pPr>
            <a:endParaRPr lang="en-US" dirty="0" smtClean="0"/>
          </a:p>
          <a:p>
            <a:pPr marL="114300" lvl="0" indent="0" algn="l" rtl="0" fontAlgn="t">
              <a:buNone/>
            </a:pPr>
            <a:r>
              <a:rPr lang="en-US" dirty="0" smtClean="0">
                <a:solidFill>
                  <a:srgbClr val="FF0000"/>
                </a:solidFill>
              </a:rPr>
              <a:t>Nursing intervention:</a:t>
            </a:r>
          </a:p>
          <a:p>
            <a:pPr marL="114300" lvl="0" indent="0" algn="l" rtl="0" fontAlgn="t">
              <a:buNone/>
            </a:pPr>
            <a:r>
              <a:rPr lang="en-US" sz="1800" dirty="0" smtClean="0"/>
              <a:t>1.Assess </a:t>
            </a:r>
            <a:r>
              <a:rPr lang="en-US" sz="1800" dirty="0"/>
              <a:t>response to activity</a:t>
            </a:r>
          </a:p>
          <a:p>
            <a:pPr marL="114300" lvl="0" indent="0" algn="l" rtl="0" fontAlgn="t">
              <a:buNone/>
            </a:pPr>
            <a:r>
              <a:rPr lang="en-US" sz="1800" dirty="0" smtClean="0"/>
              <a:t>2.Assess </a:t>
            </a:r>
            <a:r>
              <a:rPr lang="en-US" sz="1800" dirty="0"/>
              <a:t>muscle strength of patient and functional level of activity.</a:t>
            </a:r>
          </a:p>
          <a:p>
            <a:pPr marL="114300" lvl="0" indent="0" algn="l" rtl="0" fontAlgn="t">
              <a:buNone/>
            </a:pPr>
            <a:r>
              <a:rPr lang="en-US" sz="1800" dirty="0" smtClean="0"/>
              <a:t>3.Discuss </a:t>
            </a:r>
            <a:r>
              <a:rPr lang="en-US" sz="1800" dirty="0"/>
              <a:t>with </a:t>
            </a:r>
            <a:r>
              <a:rPr lang="en-US" sz="1800" dirty="0" smtClean="0"/>
              <a:t>patient </a:t>
            </a:r>
            <a:r>
              <a:rPr lang="en-US" sz="1800" dirty="0"/>
              <a:t>the need for activity</a:t>
            </a:r>
          </a:p>
          <a:p>
            <a:pPr marL="114300" lvl="0" indent="0" algn="l" rtl="0" fontAlgn="t">
              <a:buNone/>
            </a:pPr>
            <a:r>
              <a:rPr lang="en-US" sz="1800" dirty="0" smtClean="0"/>
              <a:t>4.Alternate </a:t>
            </a:r>
            <a:r>
              <a:rPr lang="en-US" sz="1800" dirty="0"/>
              <a:t>activity with periods of rest/ uninterrupted sleep.</a:t>
            </a:r>
          </a:p>
          <a:p>
            <a:pPr marL="114300" lvl="0" indent="0" algn="l" rtl="0" fontAlgn="t">
              <a:buNone/>
            </a:pPr>
            <a:r>
              <a:rPr lang="en-US" sz="1800" dirty="0" smtClean="0"/>
              <a:t>5.Monitor </a:t>
            </a:r>
            <a:r>
              <a:rPr lang="en-US" sz="1800" dirty="0"/>
              <a:t>pulse, respiration rate and blood pressure before/after activity</a:t>
            </a:r>
          </a:p>
          <a:p>
            <a:pPr marL="114300" lvl="0" indent="0" algn="l" rtl="0" fontAlgn="t">
              <a:buNone/>
            </a:pPr>
            <a:r>
              <a:rPr lang="en-US" sz="1800" dirty="0" smtClean="0"/>
              <a:t>6.Perform </a:t>
            </a:r>
            <a:r>
              <a:rPr lang="en-US" sz="1800" dirty="0"/>
              <a:t>activity slowly with frequent rest periods</a:t>
            </a:r>
          </a:p>
          <a:p>
            <a:pPr marL="114300" lvl="0" indent="0" algn="l" rtl="0" fontAlgn="t">
              <a:buNone/>
            </a:pPr>
            <a:r>
              <a:rPr lang="en-US" sz="1800" dirty="0" smtClean="0"/>
              <a:t>7.Promote </a:t>
            </a:r>
            <a:r>
              <a:rPr lang="en-US" sz="1800" dirty="0"/>
              <a:t>energy conservation techniques by discussing ways of conserving energy while bathing, transferring and so on.</a:t>
            </a:r>
          </a:p>
          <a:p>
            <a:pPr marL="114300" lvl="0" indent="0" algn="l" rtl="0" fontAlgn="t">
              <a:buNone/>
            </a:pPr>
            <a:r>
              <a:rPr lang="en-US" sz="1800" dirty="0" smtClean="0"/>
              <a:t>8.Provide </a:t>
            </a:r>
            <a:r>
              <a:rPr lang="en-US" sz="1800" dirty="0"/>
              <a:t>adequate ventilation</a:t>
            </a:r>
          </a:p>
          <a:p>
            <a:pPr marL="114300" lvl="0" indent="0" algn="l" rtl="0" fontAlgn="t">
              <a:buNone/>
            </a:pPr>
            <a:r>
              <a:rPr lang="en-US" sz="1800" dirty="0" smtClean="0"/>
              <a:t>9.Provide </a:t>
            </a:r>
            <a:r>
              <a:rPr lang="en-US" sz="1800" dirty="0"/>
              <a:t>comfort and safety</a:t>
            </a:r>
          </a:p>
          <a:p>
            <a:pPr marL="114300" lvl="0" indent="0" algn="l" rtl="0" fontAlgn="t">
              <a:buNone/>
            </a:pPr>
            <a:r>
              <a:rPr lang="en-US" sz="1800" dirty="0" smtClean="0"/>
              <a:t>10.Instruct </a:t>
            </a:r>
            <a:r>
              <a:rPr lang="en-US" sz="1800" dirty="0"/>
              <a:t>patient to perform deep breathing exercises</a:t>
            </a:r>
          </a:p>
          <a:p>
            <a:pPr marL="114300" lvl="0" indent="0" algn="l" rtl="0" fontAlgn="t">
              <a:buNone/>
            </a:pPr>
            <a:r>
              <a:rPr lang="en-US" sz="1800" dirty="0" smtClean="0"/>
              <a:t>11.Instruct </a:t>
            </a:r>
            <a:r>
              <a:rPr lang="en-US" sz="1800" dirty="0"/>
              <a:t>client to increase Vitamins A, C and D and protein in her diet.</a:t>
            </a:r>
          </a:p>
          <a:p>
            <a:pPr marL="114300" lvl="0" indent="0" algn="l" rtl="0" fontAlgn="t">
              <a:buNone/>
            </a:pPr>
            <a:r>
              <a:rPr lang="en-US" sz="1800" dirty="0" smtClean="0"/>
              <a:t>12.Instruct </a:t>
            </a:r>
            <a:r>
              <a:rPr lang="en-US" sz="1800" dirty="0"/>
              <a:t>also patient to increase iron in diet</a:t>
            </a:r>
          </a:p>
          <a:p>
            <a:pPr marL="114300" lvl="0" indent="0" algn="l" rtl="0" fontAlgn="t">
              <a:buNone/>
            </a:pPr>
            <a:r>
              <a:rPr lang="en-US" sz="1800" dirty="0" smtClean="0"/>
              <a:t>13.Administer </a:t>
            </a:r>
            <a:r>
              <a:rPr lang="en-US" sz="1800" dirty="0"/>
              <a:t>oxygen as ordered</a:t>
            </a:r>
          </a:p>
          <a:p>
            <a:endParaRPr lang="ar-SA" dirty="0"/>
          </a:p>
        </p:txBody>
      </p:sp>
    </p:spTree>
    <p:extLst>
      <p:ext uri="{BB962C8B-B14F-4D97-AF65-F5344CB8AC3E}">
        <p14:creationId xmlns:p14="http://schemas.microsoft.com/office/powerpoint/2010/main" val="29081781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57200" y="692696"/>
            <a:ext cx="7620000" cy="5976664"/>
          </a:xfrm>
        </p:spPr>
        <p:txBody>
          <a:bodyPr>
            <a:normAutofit fontScale="77500" lnSpcReduction="20000"/>
          </a:bodyPr>
          <a:lstStyle/>
          <a:p>
            <a:pPr marL="0" lvl="0" indent="0" algn="l">
              <a:buClr>
                <a:srgbClr val="A9A57C"/>
              </a:buClr>
              <a:buNone/>
            </a:pPr>
            <a:r>
              <a:rPr lang="en-US" sz="2600" dirty="0">
                <a:solidFill>
                  <a:srgbClr val="FF0000"/>
                </a:solidFill>
              </a:rPr>
              <a:t>6</a:t>
            </a:r>
            <a:r>
              <a:rPr lang="en-US" sz="2600" dirty="0" smtClean="0">
                <a:solidFill>
                  <a:srgbClr val="FF0000"/>
                </a:solidFill>
              </a:rPr>
              <a:t>) </a:t>
            </a:r>
            <a:r>
              <a:rPr lang="en-US" sz="2600" dirty="0">
                <a:solidFill>
                  <a:srgbClr val="FF0000"/>
                </a:solidFill>
              </a:rPr>
              <a:t>High risk of injury </a:t>
            </a:r>
            <a:r>
              <a:rPr lang="en-US" sz="2600" dirty="0">
                <a:solidFill>
                  <a:srgbClr val="2F2B20"/>
                </a:solidFill>
              </a:rPr>
              <a:t>associated with decreased sensation sensory (visual), weakness, and hypoglycemia</a:t>
            </a:r>
            <a:r>
              <a:rPr lang="en-US" sz="2400" dirty="0" smtClean="0">
                <a:solidFill>
                  <a:srgbClr val="2F2B20"/>
                </a:solidFill>
              </a:rPr>
              <a:t>.</a:t>
            </a:r>
          </a:p>
          <a:p>
            <a:pPr marL="0" lvl="0" indent="0" algn="l">
              <a:buClr>
                <a:srgbClr val="A9A57C"/>
              </a:buClr>
              <a:buNone/>
            </a:pPr>
            <a:r>
              <a:rPr lang="en-US" sz="2600" dirty="0" err="1" smtClean="0">
                <a:solidFill>
                  <a:srgbClr val="00B0F0"/>
                </a:solidFill>
              </a:rPr>
              <a:t>Goal:</a:t>
            </a:r>
            <a:r>
              <a:rPr lang="en-US" sz="2600" dirty="0" err="1" smtClean="0">
                <a:solidFill>
                  <a:srgbClr val="2F2B20"/>
                </a:solidFill>
              </a:rPr>
              <a:t>prevent</a:t>
            </a:r>
            <a:r>
              <a:rPr lang="en-US" sz="2600" dirty="0" smtClean="0">
                <a:solidFill>
                  <a:srgbClr val="2F2B20"/>
                </a:solidFill>
              </a:rPr>
              <a:t> any injury</a:t>
            </a:r>
            <a:r>
              <a:rPr lang="en-US" sz="2400" dirty="0" smtClean="0">
                <a:solidFill>
                  <a:srgbClr val="2F2B20"/>
                </a:solidFill>
              </a:rPr>
              <a:t>.</a:t>
            </a:r>
          </a:p>
          <a:p>
            <a:pPr marL="0" lvl="0" indent="0" algn="l">
              <a:buClr>
                <a:srgbClr val="A9A57C"/>
              </a:buClr>
              <a:buNone/>
            </a:pPr>
            <a:endParaRPr lang="en-US" sz="2900" dirty="0" smtClean="0">
              <a:solidFill>
                <a:srgbClr val="FF0000"/>
              </a:solidFill>
            </a:endParaRPr>
          </a:p>
          <a:p>
            <a:pPr marL="0" lvl="0" indent="0" algn="l">
              <a:buClr>
                <a:srgbClr val="A9A57C"/>
              </a:buClr>
              <a:buNone/>
            </a:pPr>
            <a:r>
              <a:rPr lang="en-US" sz="2900" dirty="0" smtClean="0">
                <a:solidFill>
                  <a:srgbClr val="FF0000"/>
                </a:solidFill>
              </a:rPr>
              <a:t>Nursing intervention:</a:t>
            </a:r>
            <a:endParaRPr lang="en-US" sz="2900" dirty="0">
              <a:solidFill>
                <a:srgbClr val="FF0000"/>
              </a:solidFill>
            </a:endParaRPr>
          </a:p>
          <a:p>
            <a:pPr marL="0" lvl="0" indent="0" algn="l">
              <a:buClr>
                <a:srgbClr val="A9A57C"/>
              </a:buClr>
              <a:buNone/>
            </a:pPr>
            <a:endParaRPr lang="en-US" sz="2400" dirty="0">
              <a:solidFill>
                <a:srgbClr val="2F2B20"/>
              </a:solidFill>
            </a:endParaRPr>
          </a:p>
          <a:p>
            <a:pPr marL="114300" indent="0" algn="l">
              <a:buNone/>
            </a:pPr>
            <a:r>
              <a:rPr lang="en-US" dirty="0" smtClean="0"/>
              <a:t>1.</a:t>
            </a:r>
            <a:r>
              <a:rPr lang="en-US" sz="2600" dirty="0" smtClean="0"/>
              <a:t>Times </a:t>
            </a:r>
            <a:r>
              <a:rPr lang="en-US" sz="2600" dirty="0"/>
              <a:t>when blood sugar should be </a:t>
            </a:r>
            <a:r>
              <a:rPr lang="en-US" sz="2600" dirty="0" smtClean="0"/>
              <a:t>checked.</a:t>
            </a:r>
            <a:endParaRPr lang="en-US" sz="2600" dirty="0"/>
          </a:p>
          <a:p>
            <a:pPr marL="114300" indent="0" algn="l">
              <a:buNone/>
            </a:pPr>
            <a:r>
              <a:rPr lang="en-US" sz="2600" dirty="0" smtClean="0"/>
              <a:t>2.When </a:t>
            </a:r>
            <a:r>
              <a:rPr lang="en-US" sz="2600" dirty="0"/>
              <a:t>and how much your child should eat during snacks and </a:t>
            </a:r>
            <a:r>
              <a:rPr lang="en-US" sz="2600" dirty="0" smtClean="0"/>
              <a:t>meals</a:t>
            </a:r>
            <a:endParaRPr lang="en-US" sz="2600" dirty="0"/>
          </a:p>
          <a:p>
            <a:pPr marL="114300" indent="0" algn="l">
              <a:buNone/>
            </a:pPr>
            <a:r>
              <a:rPr lang="en-US" sz="2600" dirty="0" smtClean="0"/>
              <a:t>3.Your </a:t>
            </a:r>
            <a:r>
              <a:rPr lang="en-US" sz="2600" dirty="0"/>
              <a:t>child’s behavioral symptoms of high and low blood </a:t>
            </a:r>
            <a:r>
              <a:rPr lang="en-US" sz="2600" dirty="0" smtClean="0"/>
              <a:t>sugar</a:t>
            </a:r>
            <a:endParaRPr lang="en-US" sz="2600" dirty="0"/>
          </a:p>
          <a:p>
            <a:pPr marL="114300" indent="0" algn="l">
              <a:buNone/>
            </a:pPr>
            <a:r>
              <a:rPr lang="en-US" sz="2600" dirty="0" smtClean="0"/>
              <a:t>4.Specific </a:t>
            </a:r>
            <a:r>
              <a:rPr lang="en-US" sz="2600" dirty="0"/>
              <a:t>actions to be taken during high and low readings, which could include giving food, </a:t>
            </a:r>
            <a:r>
              <a:rPr lang="en-US" sz="2600" dirty="0" smtClean="0"/>
              <a:t>insulin. </a:t>
            </a:r>
            <a:endParaRPr lang="en-US" sz="2600" dirty="0"/>
          </a:p>
          <a:p>
            <a:pPr marL="114300" indent="0" algn="l">
              <a:buNone/>
            </a:pPr>
            <a:r>
              <a:rPr lang="en-US" sz="2600" dirty="0" smtClean="0"/>
              <a:t>5.Any </a:t>
            </a:r>
            <a:r>
              <a:rPr lang="en-US" sz="2600" dirty="0"/>
              <a:t>modifications to routine diabetes management before or after </a:t>
            </a:r>
            <a:r>
              <a:rPr lang="en-US" sz="2600" dirty="0" smtClean="0"/>
              <a:t>exercise. </a:t>
            </a:r>
            <a:endParaRPr lang="en-US" sz="2600" dirty="0"/>
          </a:p>
          <a:p>
            <a:pPr marL="114300" indent="0" algn="l">
              <a:buNone/>
            </a:pPr>
            <a:r>
              <a:rPr lang="en-US" sz="2600" dirty="0" smtClean="0"/>
              <a:t>6.Which </a:t>
            </a:r>
            <a:r>
              <a:rPr lang="en-US" sz="2600" dirty="0"/>
              <a:t>diabetes care tasks your child is able to do on his or her </a:t>
            </a:r>
            <a:r>
              <a:rPr lang="en-US" sz="2600" dirty="0" smtClean="0"/>
              <a:t>own</a:t>
            </a:r>
            <a:endParaRPr lang="en-US" sz="2600" dirty="0"/>
          </a:p>
          <a:p>
            <a:pPr marL="114300" indent="0" algn="l">
              <a:buNone/>
            </a:pPr>
            <a:r>
              <a:rPr lang="en-US" sz="2600" dirty="0" smtClean="0"/>
              <a:t>7.Emergency </a:t>
            </a:r>
            <a:r>
              <a:rPr lang="en-US" sz="2600" dirty="0"/>
              <a:t>numbers for parents, health care provider and others and when each should be </a:t>
            </a:r>
            <a:r>
              <a:rPr lang="en-US" sz="2600" dirty="0" smtClean="0"/>
              <a:t>called.</a:t>
            </a:r>
          </a:p>
          <a:p>
            <a:pPr marL="114300" indent="0" algn="l">
              <a:buNone/>
            </a:pPr>
            <a:r>
              <a:rPr lang="en-US" sz="2600" dirty="0"/>
              <a:t>8</a:t>
            </a:r>
            <a:r>
              <a:rPr lang="en-US" sz="2600" dirty="0" smtClean="0"/>
              <a:t>.Recommend </a:t>
            </a:r>
            <a:r>
              <a:rPr lang="en-US" sz="2600" dirty="0"/>
              <a:t>regular ophthalmologic examinations</a:t>
            </a:r>
            <a:r>
              <a:rPr lang="en-US" sz="2600" dirty="0" smtClean="0"/>
              <a:t>.</a:t>
            </a:r>
          </a:p>
          <a:p>
            <a:pPr marL="114300" indent="0" algn="l">
              <a:buNone/>
            </a:pPr>
            <a:r>
              <a:rPr lang="en-US" sz="2600" dirty="0"/>
              <a:t>9. .Provide meticulous skin care, especially to the feet and legs. </a:t>
            </a:r>
          </a:p>
          <a:p>
            <a:endParaRPr lang="ar-SA" sz="2600" dirty="0"/>
          </a:p>
        </p:txBody>
      </p:sp>
    </p:spTree>
    <p:extLst>
      <p:ext uri="{BB962C8B-B14F-4D97-AF65-F5344CB8AC3E}">
        <p14:creationId xmlns:p14="http://schemas.microsoft.com/office/powerpoint/2010/main" val="3120667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340768"/>
            <a:ext cx="7620000" cy="360040"/>
          </a:xfrm>
        </p:spPr>
        <p:txBody>
          <a:bodyPr/>
          <a:lstStyle/>
          <a:p>
            <a:pPr lvl="0">
              <a:spcBef>
                <a:spcPct val="20000"/>
              </a:spcBef>
            </a:pP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a:solidFill>
                  <a:srgbClr val="FF0000"/>
                </a:solidFill>
                <a:latin typeface="Calibri"/>
                <a:ea typeface="+mn-ea"/>
                <a:cs typeface="+mn-cs"/>
              </a:rPr>
              <a:t/>
            </a:r>
            <a:br>
              <a:rPr lang="en-US" sz="2400" spc="0" dirty="0">
                <a:solidFill>
                  <a:srgbClr val="FF0000"/>
                </a:solidFill>
                <a:latin typeface="Calibri"/>
                <a:ea typeface="+mn-ea"/>
                <a:cs typeface="+mn-cs"/>
              </a:rPr>
            </a:b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a:solidFill>
                  <a:srgbClr val="FF0000"/>
                </a:solidFill>
                <a:latin typeface="Calibri"/>
                <a:ea typeface="+mn-ea"/>
                <a:cs typeface="+mn-cs"/>
              </a:rPr>
              <a:t/>
            </a:r>
            <a:br>
              <a:rPr lang="en-US" sz="2400" spc="0" dirty="0">
                <a:solidFill>
                  <a:srgbClr val="FF0000"/>
                </a:solidFill>
                <a:latin typeface="Calibri"/>
                <a:ea typeface="+mn-ea"/>
                <a:cs typeface="+mn-cs"/>
              </a:rPr>
            </a:br>
            <a:r>
              <a:rPr lang="en-US" sz="2400" spc="0" dirty="0" smtClean="0">
                <a:solidFill>
                  <a:srgbClr val="FF0000"/>
                </a:solidFill>
                <a:latin typeface="Calibri"/>
                <a:ea typeface="+mn-ea"/>
                <a:cs typeface="+mn-cs"/>
              </a:rPr>
              <a:t/>
            </a:r>
            <a:br>
              <a:rPr lang="en-US" sz="2400" spc="0" dirty="0" smtClean="0">
                <a:solidFill>
                  <a:srgbClr val="FF0000"/>
                </a:solidFill>
                <a:latin typeface="Calibri"/>
                <a:ea typeface="+mn-ea"/>
                <a:cs typeface="+mn-cs"/>
              </a:rPr>
            </a:br>
            <a:r>
              <a:rPr lang="en-US" sz="2400" spc="0" dirty="0" smtClean="0">
                <a:solidFill>
                  <a:srgbClr val="FF0000"/>
                </a:solidFill>
                <a:latin typeface="Calibri"/>
                <a:ea typeface="+mn-ea"/>
                <a:cs typeface="+mn-cs"/>
              </a:rPr>
              <a:t>7) </a:t>
            </a:r>
            <a:r>
              <a:rPr lang="en-US" sz="2400" spc="0" dirty="0" smtClean="0">
                <a:solidFill>
                  <a:srgbClr val="FF0000"/>
                </a:solidFill>
                <a:latin typeface="Calibri"/>
                <a:ea typeface="+mn-ea"/>
                <a:cs typeface="+mn-cs"/>
              </a:rPr>
              <a:t>Anxiety </a:t>
            </a:r>
            <a:r>
              <a:rPr lang="en-US" sz="2400" spc="0" dirty="0" smtClean="0">
                <a:solidFill>
                  <a:srgbClr val="2F2B20"/>
                </a:solidFill>
                <a:latin typeface="Calibri"/>
                <a:ea typeface="+mn-ea"/>
                <a:cs typeface="+mn-cs"/>
              </a:rPr>
              <a:t>related to a lack of knowledge (diabetes management), the ability to remember the less, diagnosis or treatment of a new way, cognitive limitations.</a:t>
            </a:r>
            <a:br>
              <a:rPr lang="en-US" sz="2400" spc="0" dirty="0" smtClean="0">
                <a:solidFill>
                  <a:srgbClr val="2F2B20"/>
                </a:solidFill>
                <a:latin typeface="Calibri"/>
                <a:ea typeface="+mn-ea"/>
                <a:cs typeface="+mn-cs"/>
              </a:rPr>
            </a:br>
            <a:r>
              <a:rPr lang="ar-SA" sz="2400" spc="0" dirty="0" smtClean="0">
                <a:solidFill>
                  <a:srgbClr val="2F2B20"/>
                </a:solidFill>
                <a:latin typeface="Calibri"/>
                <a:ea typeface="+mn-ea"/>
                <a:cs typeface="+mn-cs"/>
              </a:rPr>
              <a:t/>
            </a:r>
            <a:br>
              <a:rPr lang="ar-SA" sz="2400" spc="0" dirty="0" smtClean="0">
                <a:solidFill>
                  <a:srgbClr val="2F2B20"/>
                </a:solidFill>
                <a:latin typeface="Calibri"/>
                <a:ea typeface="+mn-ea"/>
                <a:cs typeface="+mn-cs"/>
              </a:rPr>
            </a:br>
            <a:r>
              <a:rPr lang="en-US" sz="2400" spc="0" dirty="0" smtClean="0">
                <a:solidFill>
                  <a:srgbClr val="2F2B20"/>
                </a:solidFill>
                <a:latin typeface="Calibri"/>
                <a:ea typeface="+mn-ea"/>
                <a:cs typeface="+mn-cs"/>
              </a:rPr>
              <a:t/>
            </a:r>
            <a:br>
              <a:rPr lang="en-US" sz="2400" spc="0" dirty="0" smtClean="0">
                <a:solidFill>
                  <a:srgbClr val="2F2B20"/>
                </a:solidFill>
                <a:latin typeface="Calibri"/>
                <a:ea typeface="+mn-ea"/>
                <a:cs typeface="+mn-cs"/>
              </a:rPr>
            </a:br>
            <a:r>
              <a:rPr lang="en-US" sz="2400" spc="0" dirty="0" smtClean="0">
                <a:solidFill>
                  <a:srgbClr val="2F2B20"/>
                </a:solidFill>
                <a:latin typeface="Calibri"/>
                <a:ea typeface="+mn-ea"/>
                <a:cs typeface="+mn-cs"/>
              </a:rPr>
              <a:t/>
            </a:r>
            <a:br>
              <a:rPr lang="en-US" sz="2400" spc="0" dirty="0" smtClean="0">
                <a:solidFill>
                  <a:srgbClr val="2F2B20"/>
                </a:solidFill>
                <a:latin typeface="Calibri"/>
                <a:ea typeface="+mn-ea"/>
                <a:cs typeface="+mn-cs"/>
              </a:rPr>
            </a:br>
            <a:r>
              <a:rPr lang="en-US" sz="2400" spc="0" dirty="0" err="1" smtClean="0">
                <a:solidFill>
                  <a:srgbClr val="00B0F0"/>
                </a:solidFill>
                <a:latin typeface="Calibri"/>
                <a:ea typeface="+mn-ea"/>
                <a:cs typeface="+mn-cs"/>
              </a:rPr>
              <a:t>Goal:</a:t>
            </a:r>
            <a:r>
              <a:rPr lang="en-US" sz="2400" spc="0" dirty="0" err="1" smtClean="0">
                <a:solidFill>
                  <a:srgbClr val="2F2B20"/>
                </a:solidFill>
                <a:latin typeface="Calibri"/>
                <a:ea typeface="+mn-ea"/>
                <a:cs typeface="+mn-cs"/>
              </a:rPr>
              <a:t>reduce</a:t>
            </a:r>
            <a:r>
              <a:rPr lang="en-US" sz="2400" spc="0" dirty="0" smtClean="0">
                <a:solidFill>
                  <a:srgbClr val="2F2B20"/>
                </a:solidFill>
                <a:latin typeface="Calibri"/>
                <a:ea typeface="+mn-ea"/>
                <a:cs typeface="+mn-cs"/>
              </a:rPr>
              <a:t> anxiety</a:t>
            </a:r>
            <a:r>
              <a:rPr lang="en-US" sz="2400" spc="0" dirty="0">
                <a:solidFill>
                  <a:srgbClr val="2F2B20"/>
                </a:solidFill>
                <a:latin typeface="Calibri"/>
                <a:ea typeface="+mn-ea"/>
                <a:cs typeface="+mn-cs"/>
              </a:rPr>
              <a:t/>
            </a:r>
            <a:br>
              <a:rPr lang="en-US" sz="2400" spc="0" dirty="0">
                <a:solidFill>
                  <a:srgbClr val="2F2B20"/>
                </a:solidFill>
                <a:latin typeface="Calibri"/>
                <a:ea typeface="+mn-ea"/>
                <a:cs typeface="+mn-cs"/>
              </a:rPr>
            </a:br>
            <a:endParaRPr lang="ar-SA" dirty="0"/>
          </a:p>
        </p:txBody>
      </p:sp>
      <p:sp>
        <p:nvSpPr>
          <p:cNvPr id="3" name="عنصر نائب للمحتوى 2"/>
          <p:cNvSpPr>
            <a:spLocks noGrp="1"/>
          </p:cNvSpPr>
          <p:nvPr>
            <p:ph idx="1"/>
          </p:nvPr>
        </p:nvSpPr>
        <p:spPr>
          <a:xfrm>
            <a:off x="457200" y="1988840"/>
            <a:ext cx="7620000" cy="4411960"/>
          </a:xfrm>
        </p:spPr>
        <p:txBody>
          <a:bodyPr>
            <a:normAutofit fontScale="92500" lnSpcReduction="10000"/>
          </a:bodyPr>
          <a:lstStyle/>
          <a:p>
            <a:pPr marL="114300" indent="0" algn="l">
              <a:buNone/>
            </a:pPr>
            <a:endParaRPr lang="en-US" dirty="0" smtClean="0">
              <a:solidFill>
                <a:srgbClr val="FF0000"/>
              </a:solidFill>
            </a:endParaRPr>
          </a:p>
          <a:p>
            <a:pPr marL="114300" indent="0" algn="l">
              <a:buNone/>
            </a:pPr>
            <a:endParaRPr lang="en-US" dirty="0" smtClean="0">
              <a:solidFill>
                <a:srgbClr val="FF0000"/>
              </a:solidFill>
            </a:endParaRPr>
          </a:p>
          <a:p>
            <a:pPr marL="114300" indent="0" algn="l">
              <a:buNone/>
            </a:pPr>
            <a:endParaRPr lang="en-US" dirty="0" smtClean="0">
              <a:solidFill>
                <a:srgbClr val="FF0000"/>
              </a:solidFill>
            </a:endParaRPr>
          </a:p>
          <a:p>
            <a:pPr marL="114300" indent="0" algn="l">
              <a:buNone/>
            </a:pPr>
            <a:endParaRPr lang="en-US" dirty="0" smtClean="0">
              <a:solidFill>
                <a:srgbClr val="FF0000"/>
              </a:solidFill>
            </a:endParaRPr>
          </a:p>
          <a:p>
            <a:pPr marL="114300" indent="0" algn="l">
              <a:buNone/>
            </a:pPr>
            <a:r>
              <a:rPr lang="en-US" dirty="0" smtClean="0">
                <a:solidFill>
                  <a:srgbClr val="FF0000"/>
                </a:solidFill>
              </a:rPr>
              <a:t> </a:t>
            </a:r>
          </a:p>
          <a:p>
            <a:pPr marL="114300" indent="0" algn="l">
              <a:buNone/>
            </a:pPr>
            <a:r>
              <a:rPr lang="en-US" dirty="0" smtClean="0">
                <a:solidFill>
                  <a:srgbClr val="FF0000"/>
                </a:solidFill>
              </a:rPr>
              <a:t>Nursing intervention:</a:t>
            </a:r>
            <a:endParaRPr lang="en-US" dirty="0">
              <a:solidFill>
                <a:srgbClr val="FF0000"/>
              </a:solidFill>
            </a:endParaRPr>
          </a:p>
          <a:p>
            <a:pPr marL="114300" indent="0" algn="l">
              <a:buNone/>
            </a:pPr>
            <a:r>
              <a:rPr lang="en-US" dirty="0" smtClean="0"/>
              <a:t>1</a:t>
            </a:r>
            <a:r>
              <a:rPr lang="en-US" dirty="0"/>
              <a:t>. Assess the level of knowledge of the client and family about the disease.</a:t>
            </a:r>
          </a:p>
          <a:p>
            <a:pPr marL="114300" indent="0" algn="l">
              <a:buNone/>
            </a:pPr>
            <a:r>
              <a:rPr lang="en-US" dirty="0" smtClean="0"/>
              <a:t>2</a:t>
            </a:r>
            <a:r>
              <a:rPr lang="en-US" dirty="0"/>
              <a:t>. Give an explanation to the client about diseases and conditions now</a:t>
            </a:r>
            <a:r>
              <a:rPr lang="en-US" dirty="0" smtClean="0"/>
              <a:t>.</a:t>
            </a:r>
          </a:p>
          <a:p>
            <a:pPr marL="0" lvl="0" indent="0" algn="l" rtl="0" fontAlgn="t">
              <a:lnSpc>
                <a:spcPts val="2140"/>
              </a:lnSpc>
              <a:spcAft>
                <a:spcPts val="1000"/>
              </a:spcAft>
              <a:buNone/>
              <a:tabLst>
                <a:tab pos="457200" algn="l"/>
              </a:tabLst>
            </a:pPr>
            <a:r>
              <a:rPr lang="en-US" dirty="0" smtClean="0"/>
              <a:t>3.Encourage </a:t>
            </a:r>
            <a:r>
              <a:rPr lang="en-US" dirty="0"/>
              <a:t>expression of feelings and </a:t>
            </a:r>
            <a:r>
              <a:rPr lang="en-US" dirty="0" smtClean="0"/>
              <a:t>anxieties</a:t>
            </a:r>
          </a:p>
          <a:p>
            <a:pPr marL="0" lvl="0" indent="0" algn="l" rtl="0" fontAlgn="t">
              <a:lnSpc>
                <a:spcPts val="2140"/>
              </a:lnSpc>
              <a:spcAft>
                <a:spcPts val="1000"/>
              </a:spcAft>
              <a:buNone/>
              <a:tabLst>
                <a:tab pos="457200" algn="l"/>
              </a:tabLst>
            </a:pPr>
            <a:r>
              <a:rPr lang="en-US" sz="1900" dirty="0" smtClean="0">
                <a:latin typeface="Arial"/>
                <a:ea typeface="Times New Roman"/>
                <a:cs typeface="Arial"/>
              </a:rPr>
              <a:t>4.Provide </a:t>
            </a:r>
            <a:r>
              <a:rPr lang="en-US" sz="1900" dirty="0">
                <a:latin typeface="Arial"/>
                <a:ea typeface="Times New Roman"/>
                <a:cs typeface="Arial"/>
              </a:rPr>
              <a:t>a safe and quiet environment</a:t>
            </a:r>
            <a:endParaRPr lang="en-US" sz="1900" dirty="0">
              <a:ea typeface="Calibri"/>
              <a:cs typeface="Arial"/>
            </a:endParaRPr>
          </a:p>
          <a:p>
            <a:pPr marL="0" lvl="0" indent="0" algn="l" rtl="0" fontAlgn="t">
              <a:lnSpc>
                <a:spcPts val="2140"/>
              </a:lnSpc>
              <a:spcAft>
                <a:spcPts val="1000"/>
              </a:spcAft>
              <a:buNone/>
              <a:tabLst>
                <a:tab pos="457200" algn="l"/>
              </a:tabLst>
            </a:pPr>
            <a:r>
              <a:rPr lang="en-US" sz="1900" dirty="0" smtClean="0">
                <a:latin typeface="Arial"/>
                <a:ea typeface="Times New Roman"/>
                <a:cs typeface="Arial"/>
              </a:rPr>
              <a:t>5.Take </a:t>
            </a:r>
            <a:r>
              <a:rPr lang="en-US" sz="1900" dirty="0">
                <a:latin typeface="Arial"/>
                <a:ea typeface="Times New Roman"/>
                <a:cs typeface="Arial"/>
              </a:rPr>
              <a:t>Due meds on time</a:t>
            </a:r>
            <a:endParaRPr lang="en-US" sz="1900" dirty="0">
              <a:ea typeface="Calibri"/>
              <a:cs typeface="Arial"/>
            </a:endParaRPr>
          </a:p>
          <a:p>
            <a:pPr algn="l"/>
            <a:endParaRPr lang="en-US" dirty="0" smtClean="0"/>
          </a:p>
          <a:p>
            <a:pPr algn="l"/>
            <a:endParaRPr lang="ar-SA" dirty="0"/>
          </a:p>
        </p:txBody>
      </p:sp>
    </p:spTree>
    <p:extLst>
      <p:ext uri="{BB962C8B-B14F-4D97-AF65-F5344CB8AC3E}">
        <p14:creationId xmlns:p14="http://schemas.microsoft.com/office/powerpoint/2010/main" val="47530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00B0F0"/>
                </a:solidFill>
              </a:rPr>
              <a:t>Definition:</a:t>
            </a:r>
            <a:endParaRPr lang="ar-SA" i="1" dirty="0">
              <a:solidFill>
                <a:srgbClr val="00B0F0"/>
              </a:solidFill>
            </a:endParaRPr>
          </a:p>
        </p:txBody>
      </p:sp>
      <p:sp>
        <p:nvSpPr>
          <p:cNvPr id="3" name="عنصر نائب للمحتوى 2"/>
          <p:cNvSpPr>
            <a:spLocks noGrp="1"/>
          </p:cNvSpPr>
          <p:nvPr>
            <p:ph idx="1"/>
          </p:nvPr>
        </p:nvSpPr>
        <p:spPr>
          <a:xfrm>
            <a:off x="251520" y="1556792"/>
            <a:ext cx="8208912" cy="5112568"/>
          </a:xfrm>
        </p:spPr>
        <p:txBody>
          <a:bodyPr>
            <a:normAutofit fontScale="55000" lnSpcReduction="20000"/>
          </a:bodyPr>
          <a:lstStyle/>
          <a:p>
            <a:pPr marL="0" indent="0" algn="l">
              <a:buNone/>
            </a:pPr>
            <a:r>
              <a:rPr lang="en-US" sz="4400" dirty="0" smtClean="0"/>
              <a:t>Diabetes mellitus is a condition where the pancreas not able to produces insulin in its proper amount. </a:t>
            </a:r>
            <a:endParaRPr lang="ar-SA" sz="4400" dirty="0" smtClean="0"/>
          </a:p>
          <a:p>
            <a:pPr marL="0" indent="0" algn="l">
              <a:buNone/>
            </a:pPr>
            <a:endParaRPr lang="ar-SA" sz="4400" dirty="0"/>
          </a:p>
          <a:p>
            <a:pPr marL="0" indent="0" algn="l">
              <a:buNone/>
            </a:pPr>
            <a:endParaRPr lang="en-US" sz="4400" dirty="0" smtClean="0"/>
          </a:p>
          <a:p>
            <a:pPr marL="0" indent="0" algn="l">
              <a:buNone/>
            </a:pPr>
            <a:r>
              <a:rPr lang="en-US" sz="4400" dirty="0" smtClean="0"/>
              <a:t>In this condition in which glucose, often mentions as blood sugar, is too high and could not be controlled.</a:t>
            </a:r>
          </a:p>
          <a:p>
            <a:pPr marL="0" indent="0" algn="l">
              <a:buNone/>
            </a:pPr>
            <a:r>
              <a:rPr lang="en-US" sz="4400" dirty="0" smtClean="0"/>
              <a:t> </a:t>
            </a:r>
            <a:endParaRPr lang="en-US" sz="4400" dirty="0"/>
          </a:p>
          <a:p>
            <a:pPr marL="0" indent="0" algn="l">
              <a:buNone/>
            </a:pPr>
            <a:r>
              <a:rPr lang="en-US" sz="4400" dirty="0" smtClean="0"/>
              <a:t>-The normal range of blood glucose </a:t>
            </a:r>
            <a:r>
              <a:rPr lang="en-US" sz="4400" dirty="0" smtClean="0">
                <a:solidFill>
                  <a:srgbClr val="FF0000"/>
                </a:solidFill>
                <a:latin typeface="Arial"/>
                <a:ea typeface="Calibri"/>
                <a:cs typeface="Arial"/>
              </a:rPr>
              <a:t>80–120 </a:t>
            </a:r>
            <a:r>
              <a:rPr lang="en-US" sz="4400" dirty="0">
                <a:solidFill>
                  <a:srgbClr val="FF0000"/>
                </a:solidFill>
                <a:latin typeface="Arial"/>
                <a:ea typeface="Calibri"/>
                <a:cs typeface="Arial"/>
              </a:rPr>
              <a:t>mg/</a:t>
            </a:r>
            <a:r>
              <a:rPr lang="en-US" sz="4400" dirty="0" err="1">
                <a:solidFill>
                  <a:srgbClr val="FF0000"/>
                </a:solidFill>
                <a:latin typeface="Arial"/>
                <a:ea typeface="Calibri"/>
                <a:cs typeface="Arial"/>
              </a:rPr>
              <a:t>dL</a:t>
            </a:r>
            <a:r>
              <a:rPr lang="en-US" sz="4400" dirty="0">
                <a:solidFill>
                  <a:srgbClr val="FF0000"/>
                </a:solidFill>
                <a:latin typeface="Arial"/>
                <a:ea typeface="Calibri"/>
                <a:cs typeface="Arial"/>
              </a:rPr>
              <a:t> (4.4–6.6 </a:t>
            </a:r>
            <a:r>
              <a:rPr lang="en-US" sz="4400" dirty="0" err="1" smtClean="0">
                <a:solidFill>
                  <a:srgbClr val="FF0000"/>
                </a:solidFill>
                <a:latin typeface="Arial"/>
                <a:ea typeface="Calibri"/>
                <a:cs typeface="Arial"/>
              </a:rPr>
              <a:t>mmol</a:t>
            </a:r>
            <a:r>
              <a:rPr lang="en-US" sz="4400" dirty="0" smtClean="0">
                <a:solidFill>
                  <a:srgbClr val="FF0000"/>
                </a:solidFill>
                <a:latin typeface="Arial"/>
                <a:ea typeface="Calibri"/>
                <a:cs typeface="Arial"/>
              </a:rPr>
              <a:t>/L).</a:t>
            </a:r>
          </a:p>
          <a:p>
            <a:pPr marL="0" indent="0" algn="l">
              <a:buNone/>
            </a:pPr>
            <a:endParaRPr lang="en-US" sz="4400" dirty="0" smtClean="0">
              <a:latin typeface="Arial"/>
              <a:ea typeface="Calibri"/>
              <a:cs typeface="Arial"/>
            </a:endParaRPr>
          </a:p>
          <a:p>
            <a:pPr marL="0" indent="0" algn="l">
              <a:buNone/>
            </a:pPr>
            <a:r>
              <a:rPr lang="en-US" sz="4400" dirty="0" smtClean="0">
                <a:latin typeface="Arial"/>
                <a:ea typeface="Calibri"/>
                <a:cs typeface="Arial"/>
              </a:rPr>
              <a:t>   </a:t>
            </a:r>
            <a:endParaRPr lang="en-US" sz="4400" dirty="0">
              <a:latin typeface="Arial"/>
              <a:ea typeface="Calibri"/>
              <a:cs typeface="Arial"/>
            </a:endParaRPr>
          </a:p>
          <a:p>
            <a:pPr marL="0" indent="0" algn="l">
              <a:buNone/>
            </a:pPr>
            <a:r>
              <a:rPr lang="en-US" sz="4400" dirty="0" smtClean="0">
                <a:latin typeface="Arial"/>
                <a:ea typeface="Calibri"/>
                <a:cs typeface="Arial"/>
              </a:rPr>
              <a:t> </a:t>
            </a:r>
            <a:endParaRPr lang="en-US" sz="4400" dirty="0">
              <a:ea typeface="Calibri"/>
              <a:cs typeface="Arial"/>
            </a:endParaRPr>
          </a:p>
          <a:p>
            <a:pPr marL="114300" indent="0">
              <a:buNone/>
            </a:pPr>
            <a:endParaRPr lang="en-US" sz="3800" dirty="0"/>
          </a:p>
          <a:p>
            <a:pPr marL="114300" indent="0">
              <a:buNone/>
            </a:pPr>
            <a:r>
              <a:rPr lang="en-US" dirty="0" smtClean="0"/>
              <a:t> </a:t>
            </a:r>
            <a:endParaRPr lang="ar-SA" dirty="0"/>
          </a:p>
        </p:txBody>
      </p:sp>
    </p:spTree>
    <p:extLst>
      <p:ext uri="{BB962C8B-B14F-4D97-AF65-F5344CB8AC3E}">
        <p14:creationId xmlns:p14="http://schemas.microsoft.com/office/powerpoint/2010/main" val="27960800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523" y="908720"/>
            <a:ext cx="8280920" cy="5328592"/>
          </a:xfrm>
          <a:prstGeom prst="rect">
            <a:avLst/>
          </a:prstGeom>
          <a:ln>
            <a:noFill/>
          </a:ln>
          <a:effectLst>
            <a:softEdge rad="112500"/>
          </a:effectLst>
        </p:spPr>
      </p:pic>
      <p:sp>
        <p:nvSpPr>
          <p:cNvPr id="8" name="مربع نص 7"/>
          <p:cNvSpPr txBox="1"/>
          <p:nvPr/>
        </p:nvSpPr>
        <p:spPr>
          <a:xfrm>
            <a:off x="2771800" y="893951"/>
            <a:ext cx="3408883" cy="1015663"/>
          </a:xfrm>
          <a:prstGeom prst="rect">
            <a:avLst/>
          </a:prstGeom>
          <a:noFill/>
        </p:spPr>
        <p:txBody>
          <a:bodyPr wrap="none" rtlCol="1">
            <a:spAutoFit/>
          </a:bodyPr>
          <a:lstStyle/>
          <a:p>
            <a:r>
              <a:rPr lang="en-US" sz="6000" i="1" dirty="0" smtClean="0">
                <a:solidFill>
                  <a:srgbClr val="00B0F0"/>
                </a:solidFill>
              </a:rPr>
              <a:t>Thank you</a:t>
            </a:r>
            <a:endParaRPr lang="ar-SA" sz="6000" i="1" dirty="0">
              <a:solidFill>
                <a:srgbClr val="00B0F0"/>
              </a:solidFill>
            </a:endParaRPr>
          </a:p>
        </p:txBody>
      </p:sp>
    </p:spTree>
    <p:extLst>
      <p:ext uri="{BB962C8B-B14F-4D97-AF65-F5344CB8AC3E}">
        <p14:creationId xmlns:p14="http://schemas.microsoft.com/office/powerpoint/2010/main" val="4112689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79512" y="188640"/>
            <a:ext cx="8064896" cy="6480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57997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u="sng" dirty="0" smtClean="0">
                <a:solidFill>
                  <a:srgbClr val="00B0F0"/>
                </a:solidFill>
              </a:rPr>
              <a:t>Types of </a:t>
            </a:r>
            <a:r>
              <a:rPr lang="en-US" i="1" u="sng" dirty="0" err="1" smtClean="0">
                <a:solidFill>
                  <a:srgbClr val="00B0F0"/>
                </a:solidFill>
              </a:rPr>
              <a:t>dibetes</a:t>
            </a:r>
            <a:r>
              <a:rPr lang="en-US" i="1" u="sng" dirty="0" smtClean="0">
                <a:solidFill>
                  <a:srgbClr val="00B0F0"/>
                </a:solidFill>
              </a:rPr>
              <a:t> mellitus in children:</a:t>
            </a:r>
            <a:endParaRPr lang="ar-SA" i="1" u="sng" dirty="0">
              <a:solidFill>
                <a:srgbClr val="00B0F0"/>
              </a:solidFill>
            </a:endParaRPr>
          </a:p>
        </p:txBody>
      </p:sp>
      <p:sp>
        <p:nvSpPr>
          <p:cNvPr id="3" name="عنصر نائب للمحتوى 2"/>
          <p:cNvSpPr>
            <a:spLocks noGrp="1"/>
          </p:cNvSpPr>
          <p:nvPr>
            <p:ph idx="1"/>
          </p:nvPr>
        </p:nvSpPr>
        <p:spPr>
          <a:xfrm>
            <a:off x="251520" y="2492896"/>
            <a:ext cx="8208912" cy="4176464"/>
          </a:xfrm>
        </p:spPr>
        <p:txBody>
          <a:bodyPr>
            <a:normAutofit fontScale="25000" lnSpcReduction="20000"/>
          </a:bodyPr>
          <a:lstStyle/>
          <a:p>
            <a:pPr marL="0" indent="0" algn="l">
              <a:buNone/>
            </a:pPr>
            <a:endParaRPr lang="ar-SA" sz="11200" b="1" dirty="0" smtClean="0"/>
          </a:p>
          <a:p>
            <a:pPr marL="0" indent="0" algn="l">
              <a:buNone/>
            </a:pPr>
            <a:r>
              <a:rPr lang="en-US" sz="9600" b="1" i="1" dirty="0" smtClean="0">
                <a:solidFill>
                  <a:srgbClr val="FF0000"/>
                </a:solidFill>
              </a:rPr>
              <a:t>1/Type 1 Diabetes:</a:t>
            </a:r>
          </a:p>
          <a:p>
            <a:pPr marL="0" indent="0" algn="l">
              <a:buNone/>
            </a:pPr>
            <a:r>
              <a:rPr lang="en-US" sz="9600" dirty="0"/>
              <a:t>Type 1 diabetes in children is a condition in which your child's pancreas no longer produces the insulin your child needs to survive, and you'll need to replace the missing insulin. Type 1 diabetes in children used to be known </a:t>
            </a:r>
            <a:r>
              <a:rPr lang="en-US" sz="9600" dirty="0" smtClean="0"/>
              <a:t>as juvenile diabetes or </a:t>
            </a:r>
            <a:r>
              <a:rPr lang="en-US" sz="9600" dirty="0"/>
              <a:t>insulin-dependent diabetes.</a:t>
            </a:r>
          </a:p>
          <a:p>
            <a:pPr marL="0" indent="0" algn="l">
              <a:buNone/>
            </a:pPr>
            <a:endParaRPr lang="en-US" sz="9600" dirty="0"/>
          </a:p>
          <a:p>
            <a:pPr marL="0" indent="0" algn="l">
              <a:buNone/>
            </a:pPr>
            <a:r>
              <a:rPr lang="en-US" sz="9600" dirty="0"/>
              <a:t>The diagnosis of type 1 diabetes in children can be overwhelming at first. Suddenly you and your child — depending on his or her age — must learn how to give injections, count carbohydrates and monitor blood </a:t>
            </a:r>
            <a:r>
              <a:rPr lang="en-US" sz="9600" dirty="0" smtClean="0"/>
              <a:t>sugar.</a:t>
            </a:r>
            <a:endParaRPr lang="en-US" sz="9600" dirty="0"/>
          </a:p>
          <a:p>
            <a:pPr marL="0" indent="0" algn="l">
              <a:buNone/>
            </a:pPr>
            <a:endParaRPr lang="en-US" sz="9600" dirty="0" smtClean="0"/>
          </a:p>
          <a:p>
            <a:pPr marL="0" indent="0" algn="l">
              <a:buNone/>
            </a:pPr>
            <a:r>
              <a:rPr lang="en-US" sz="5100" b="1" i="1" dirty="0" smtClean="0"/>
              <a:t>	</a:t>
            </a:r>
            <a:endParaRPr lang="ar-SA" sz="3800" i="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268760"/>
            <a:ext cx="3600400" cy="1656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099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i="1" dirty="0" smtClean="0">
                <a:solidFill>
                  <a:srgbClr val="00B0F0"/>
                </a:solidFill>
              </a:rPr>
              <a:t>Continue….</a:t>
            </a:r>
            <a:endParaRPr lang="ar-SA" sz="4400" i="1" dirty="0">
              <a:solidFill>
                <a:srgbClr val="00B0F0"/>
              </a:solidFill>
            </a:endParaRPr>
          </a:p>
        </p:txBody>
      </p:sp>
      <p:sp>
        <p:nvSpPr>
          <p:cNvPr id="3" name="عنصر نائب للمحتوى 2"/>
          <p:cNvSpPr>
            <a:spLocks noGrp="1"/>
          </p:cNvSpPr>
          <p:nvPr>
            <p:ph idx="1"/>
          </p:nvPr>
        </p:nvSpPr>
        <p:spPr>
          <a:xfrm>
            <a:off x="251520" y="1340768"/>
            <a:ext cx="8208912" cy="4785395"/>
          </a:xfrm>
        </p:spPr>
        <p:txBody>
          <a:bodyPr>
            <a:noAutofit/>
          </a:bodyPr>
          <a:lstStyle/>
          <a:p>
            <a:pPr marL="0" lvl="0" indent="0" algn="l">
              <a:buNone/>
            </a:pPr>
            <a:r>
              <a:rPr lang="en-US" sz="2800" b="1" i="1" dirty="0" smtClean="0">
                <a:solidFill>
                  <a:srgbClr val="FF0000"/>
                </a:solidFill>
              </a:rPr>
              <a:t>2/Type </a:t>
            </a:r>
            <a:r>
              <a:rPr lang="en-US" sz="2800" b="1" i="1" dirty="0">
                <a:solidFill>
                  <a:srgbClr val="FF0000"/>
                </a:solidFill>
              </a:rPr>
              <a:t>2 Diabetes</a:t>
            </a:r>
            <a:r>
              <a:rPr lang="en-US" sz="2800" b="1" i="1" dirty="0" smtClean="0">
                <a:solidFill>
                  <a:srgbClr val="FF0000"/>
                </a:solidFill>
              </a:rPr>
              <a:t>:</a:t>
            </a:r>
          </a:p>
          <a:p>
            <a:pPr marL="0" lvl="0" indent="0" algn="l">
              <a:buNone/>
            </a:pPr>
            <a:endParaRPr lang="en-US" sz="2800" b="1" i="1" dirty="0"/>
          </a:p>
          <a:p>
            <a:pPr marL="0" lvl="0" indent="0" algn="l">
              <a:buNone/>
            </a:pPr>
            <a:r>
              <a:rPr lang="en-US" sz="2800" b="1" i="1" dirty="0"/>
              <a:t>Type 2 diabetes in children is a chronic condition that affects the way your child's body metabolizes sugar (glucose).</a:t>
            </a:r>
          </a:p>
          <a:p>
            <a:pPr marL="0" lvl="0" indent="0" algn="l">
              <a:buNone/>
            </a:pPr>
            <a:endParaRPr lang="en-US" sz="2800" b="1" i="1" dirty="0"/>
          </a:p>
          <a:p>
            <a:pPr marL="0" lvl="0" indent="0" algn="l">
              <a:buNone/>
            </a:pPr>
            <a:r>
              <a:rPr lang="en-US" sz="2800" b="1" i="1" dirty="0"/>
              <a:t>Type 2 diabetes is a disease more commonly associated with adults. In fact, it used to be called adult-onset diabetes. </a:t>
            </a:r>
            <a:r>
              <a:rPr lang="en-US" sz="2800" b="1" i="1" dirty="0" smtClean="0"/>
              <a:t>But type 2 diabetes in children is on the rise, fueled largely by the obesity epidemic.</a:t>
            </a:r>
            <a:endParaRPr lang="en-US" sz="2800" b="1" i="1" dirty="0"/>
          </a:p>
          <a:p>
            <a:pPr marL="0" lvl="0" indent="0" algn="l">
              <a:buNone/>
            </a:pPr>
            <a:endParaRPr lang="en-US" sz="2800" b="1" i="1" dirty="0"/>
          </a:p>
        </p:txBody>
      </p:sp>
    </p:spTree>
    <p:extLst>
      <p:ext uri="{BB962C8B-B14F-4D97-AF65-F5344CB8AC3E}">
        <p14:creationId xmlns:p14="http://schemas.microsoft.com/office/powerpoint/2010/main" val="39758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568952" cy="1143000"/>
          </a:xfrm>
        </p:spPr>
        <p:txBody>
          <a:bodyPr/>
          <a:lstStyle/>
          <a:p>
            <a:r>
              <a:rPr lang="en-US" sz="3200" dirty="0">
                <a:solidFill>
                  <a:srgbClr val="00B0F0"/>
                </a:solidFill>
              </a:rPr>
              <a:t>C</a:t>
            </a:r>
            <a:r>
              <a:rPr lang="en-US" sz="3200" dirty="0" smtClean="0">
                <a:solidFill>
                  <a:srgbClr val="00B0F0"/>
                </a:solidFill>
              </a:rPr>
              <a:t>omparison between type 1 and type 2 diabetes:</a:t>
            </a:r>
            <a:endParaRPr lang="ar-SA" sz="3200" dirty="0">
              <a:solidFill>
                <a:srgbClr val="00B0F0"/>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241376"/>
            <a:ext cx="820891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78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00B0F0"/>
                </a:solidFill>
                <a:ea typeface="Calibri"/>
                <a:cs typeface="Arial"/>
              </a:rPr>
              <a:t>Causes </a:t>
            </a:r>
            <a:r>
              <a:rPr lang="en-US" i="1" dirty="0">
                <a:solidFill>
                  <a:srgbClr val="00B0F0"/>
                </a:solidFill>
                <a:ea typeface="Calibri"/>
                <a:cs typeface="Arial"/>
              </a:rPr>
              <a:t>childhood </a:t>
            </a:r>
            <a:r>
              <a:rPr lang="en-US" i="1" dirty="0" smtClean="0">
                <a:solidFill>
                  <a:srgbClr val="00B0F0"/>
                </a:solidFill>
                <a:ea typeface="Calibri"/>
                <a:cs typeface="Arial"/>
              </a:rPr>
              <a:t>diabetes</a:t>
            </a:r>
            <a:r>
              <a:rPr lang="en-US" i="1" dirty="0">
                <a:solidFill>
                  <a:srgbClr val="00B0F0"/>
                </a:solidFill>
                <a:ea typeface="Calibri"/>
                <a:cs typeface="Arial"/>
              </a:rPr>
              <a:t>:</a:t>
            </a:r>
            <a:endParaRPr lang="ar-SA" i="1" dirty="0">
              <a:solidFill>
                <a:srgbClr val="00B0F0"/>
              </a:solidFill>
            </a:endParaRPr>
          </a:p>
        </p:txBody>
      </p:sp>
      <p:sp>
        <p:nvSpPr>
          <p:cNvPr id="3" name="عنصر نائب للمحتوى 2"/>
          <p:cNvSpPr>
            <a:spLocks noGrp="1"/>
          </p:cNvSpPr>
          <p:nvPr>
            <p:ph idx="1"/>
          </p:nvPr>
        </p:nvSpPr>
        <p:spPr/>
        <p:txBody>
          <a:bodyPr/>
          <a:lstStyle/>
          <a:p>
            <a:pPr marL="0" indent="0" algn="l">
              <a:lnSpc>
                <a:spcPct val="115000"/>
              </a:lnSpc>
              <a:spcAft>
                <a:spcPts val="1000"/>
              </a:spcAft>
              <a:buNone/>
            </a:pPr>
            <a:r>
              <a:rPr lang="en-US" sz="3200" i="1" dirty="0">
                <a:ea typeface="Calibri"/>
                <a:cs typeface="Arial"/>
              </a:rPr>
              <a:t>As with adults, the cause of childhood diabetes is not understood. It probably involves a combination of genes and environmental </a:t>
            </a:r>
            <a:r>
              <a:rPr lang="en-US" sz="3200" i="1" dirty="0" smtClean="0">
                <a:ea typeface="Calibri"/>
                <a:cs typeface="Arial"/>
              </a:rPr>
              <a:t>triggers </a:t>
            </a:r>
            <a:r>
              <a:rPr lang="en-US" sz="3200" dirty="0" smtClean="0"/>
              <a:t>such </a:t>
            </a:r>
            <a:r>
              <a:rPr lang="en-US" sz="3200" dirty="0"/>
              <a:t>as foods, viruses, and </a:t>
            </a:r>
            <a:r>
              <a:rPr lang="en-US" sz="3200" dirty="0" err="1" smtClean="0"/>
              <a:t>toxeins</a:t>
            </a:r>
            <a:r>
              <a:rPr lang="en-US" sz="3200" dirty="0" smtClean="0"/>
              <a:t>, obesity </a:t>
            </a:r>
            <a:r>
              <a:rPr lang="en-US" sz="3200" dirty="0"/>
              <a:t>and Physical </a:t>
            </a:r>
            <a:r>
              <a:rPr lang="en-US" sz="3200" dirty="0" smtClean="0"/>
              <a:t>Inactivity, stress</a:t>
            </a:r>
            <a:r>
              <a:rPr lang="en-US" sz="3200" i="1" dirty="0" smtClean="0">
                <a:ea typeface="Calibri"/>
                <a:cs typeface="Arial"/>
              </a:rPr>
              <a:t>.</a:t>
            </a:r>
            <a:endParaRPr lang="en-US" sz="3200" i="1" dirty="0">
              <a:ea typeface="Calibri"/>
              <a:cs typeface="Arial"/>
            </a:endParaRPr>
          </a:p>
          <a:p>
            <a:pPr marL="0" indent="0" algn="l">
              <a:buNone/>
            </a:pPr>
            <a:r>
              <a:rPr lang="en-US" sz="3200" i="1" dirty="0">
                <a:ea typeface="Calibri"/>
                <a:cs typeface="Arial"/>
              </a:rPr>
              <a:t>The majority of children who develop Type 1 don't have a family history of diabetes</a:t>
            </a:r>
            <a:r>
              <a:rPr lang="en-US" dirty="0">
                <a:ea typeface="Calibri"/>
                <a:cs typeface="Arial"/>
              </a:rPr>
              <a:t>.</a:t>
            </a:r>
            <a:endParaRPr lang="ar-SA" dirty="0"/>
          </a:p>
        </p:txBody>
      </p:sp>
    </p:spTree>
    <p:extLst>
      <p:ext uri="{BB962C8B-B14F-4D97-AF65-F5344CB8AC3E}">
        <p14:creationId xmlns:p14="http://schemas.microsoft.com/office/powerpoint/2010/main" val="16005781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1428</TotalTime>
  <Words>2657</Words>
  <Application>Microsoft Office PowerPoint</Application>
  <PresentationFormat>عرض على الشاشة (3:4)‏</PresentationFormat>
  <Paragraphs>322</Paragraphs>
  <Slides>40</Slides>
  <Notes>2</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تجاور</vt:lpstr>
      <vt:lpstr>        Endocrine system             Diabetes Mellitus</vt:lpstr>
      <vt:lpstr>General objectives:  at the end of  this lecture, the students will be able :</vt:lpstr>
      <vt:lpstr>Introduction:</vt:lpstr>
      <vt:lpstr>Definition:</vt:lpstr>
      <vt:lpstr>عرض تقديمي في PowerPoint</vt:lpstr>
      <vt:lpstr>Types of dibetes mellitus in children:</vt:lpstr>
      <vt:lpstr>Continue….</vt:lpstr>
      <vt:lpstr>Comparison between type 1 and type 2 diabetes:</vt:lpstr>
      <vt:lpstr>Causes childhood diabetes:</vt:lpstr>
      <vt:lpstr>What are the symptoms?</vt:lpstr>
      <vt:lpstr>عرض تقديمي في PowerPoint</vt:lpstr>
      <vt:lpstr>Complications:</vt:lpstr>
      <vt:lpstr>Continue….</vt:lpstr>
      <vt:lpstr>Continue….</vt:lpstr>
      <vt:lpstr>Continue….</vt:lpstr>
      <vt:lpstr>:Diabetic Ketoacidosis (DKA)</vt:lpstr>
      <vt:lpstr>Hypoglycemia vs. ketoacidosis</vt:lpstr>
      <vt:lpstr>How is diabetes treated in children?</vt:lpstr>
      <vt:lpstr>Continue…</vt:lpstr>
      <vt:lpstr>Types of insulin : </vt:lpstr>
      <vt:lpstr>عرض تقديمي في PowerPoint</vt:lpstr>
      <vt:lpstr>Total daily insulin requirements: </vt:lpstr>
      <vt:lpstr>Insulin injection:</vt:lpstr>
      <vt:lpstr>Sites of insulin injection:</vt:lpstr>
      <vt:lpstr>How to give insulin injection?</vt:lpstr>
      <vt:lpstr>Insulin pump: </vt:lpstr>
      <vt:lpstr>عرض تقديمي في PowerPoint</vt:lpstr>
      <vt:lpstr>Blood glucose self monitoring:</vt:lpstr>
      <vt:lpstr>Diabetic nutrition:</vt:lpstr>
      <vt:lpstr>عرض تقديمي في PowerPoint</vt:lpstr>
      <vt:lpstr>:Foot Care </vt:lpstr>
      <vt:lpstr>عرض تقديمي في PowerPoint</vt:lpstr>
      <vt:lpstr>Nursing diagnosis:</vt:lpstr>
      <vt:lpstr>      2) Fluid Volume Deficit related to osmotic diuresis from hyperglycemia, polyuria, decreased fluid intake.  Goal:Demonstrate adequate hydration evidenced by stable vital signs, palpable peripheral pulse, skin turgor and capillary refill well, individually appropriate urinary output, and electrolyte levels within normal limits.  Nursing intervention: </vt:lpstr>
      <vt:lpstr>عرض تقديمي في PowerPoint</vt:lpstr>
      <vt:lpstr>4)Risk for Infection related to hyperglycemia</vt:lpstr>
      <vt:lpstr>5) Activity Intolerance related to weakness due to decreased energy production.</vt:lpstr>
      <vt:lpstr>عرض تقديمي في PowerPoint</vt:lpstr>
      <vt:lpstr>      7) Anxiety related to a lack of knowledge (diabetes management), the ability to remember the less, diagnosis or treatment of a new way, cognitive limitations.    Goal:reduce anxiety </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hp8</dc:creator>
  <cp:lastModifiedBy>hp8</cp:lastModifiedBy>
  <cp:revision>95</cp:revision>
  <dcterms:created xsi:type="dcterms:W3CDTF">2014-11-28T19:18:06Z</dcterms:created>
  <dcterms:modified xsi:type="dcterms:W3CDTF">2014-12-12T13:30:38Z</dcterms:modified>
</cp:coreProperties>
</file>