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62" r:id="rId3"/>
    <p:sldId id="263" r:id="rId4"/>
    <p:sldId id="258" r:id="rId5"/>
    <p:sldId id="259" r:id="rId6"/>
    <p:sldId id="260"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4" d="100"/>
          <a:sy n="84" d="100"/>
        </p:scale>
        <p:origin x="-115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485FC8DC-9CA0-40E0-8924-EC14730181AA}" type="datetimeFigureOut">
              <a:rPr lang="ar-SA" smtClean="0"/>
              <a:t>05/07/1435</a:t>
            </a:fld>
            <a:endParaRPr lang="ar-SA"/>
          </a:p>
        </p:txBody>
      </p:sp>
      <p:sp>
        <p:nvSpPr>
          <p:cNvPr id="17" name="Footer Placeholder 16"/>
          <p:cNvSpPr>
            <a:spLocks noGrp="1"/>
          </p:cNvSpPr>
          <p:nvPr>
            <p:ph type="ftr" sz="quarter" idx="11"/>
          </p:nvPr>
        </p:nvSpPr>
        <p:spPr>
          <a:xfrm>
            <a:off x="5410200" y="4205288"/>
            <a:ext cx="1295400" cy="457200"/>
          </a:xfrm>
        </p:spPr>
        <p:txBody>
          <a:bodyPr/>
          <a:lstStyle/>
          <a:p>
            <a:endParaRPr lang="ar-SA"/>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61E9F5C0-5D19-42F4-9146-6043BAB27713}"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5FC8DC-9CA0-40E0-8924-EC14730181AA}" type="datetimeFigureOut">
              <a:rPr lang="ar-SA" smtClean="0"/>
              <a:t>05/07/1435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1E9F5C0-5D19-42F4-9146-6043BAB27713}"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5FC8DC-9CA0-40E0-8924-EC14730181AA}" type="datetimeFigureOut">
              <a:rPr lang="ar-SA" smtClean="0"/>
              <a:t>05/07/1435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1E9F5C0-5D19-42F4-9146-6043BAB27713}"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5FC8DC-9CA0-40E0-8924-EC14730181AA}" type="datetimeFigureOut">
              <a:rPr lang="ar-SA" smtClean="0"/>
              <a:t>05/07/1435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1E9F5C0-5D19-42F4-9146-6043BAB27713}"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85FC8DC-9CA0-40E0-8924-EC14730181AA}" type="datetimeFigureOut">
              <a:rPr lang="ar-SA" smtClean="0"/>
              <a:t>05/07/1435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1E9F5C0-5D19-42F4-9146-6043BAB27713}"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85FC8DC-9CA0-40E0-8924-EC14730181AA}" type="datetimeFigureOut">
              <a:rPr lang="ar-SA" smtClean="0"/>
              <a:t>05/07/1435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1E9F5C0-5D19-42F4-9146-6043BAB27713}"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485FC8DC-9CA0-40E0-8924-EC14730181AA}" type="datetimeFigureOut">
              <a:rPr lang="ar-SA" smtClean="0"/>
              <a:t>05/07/1435</a:t>
            </a:fld>
            <a:endParaRPr lang="ar-SA"/>
          </a:p>
        </p:txBody>
      </p:sp>
      <p:sp>
        <p:nvSpPr>
          <p:cNvPr id="27" name="Slide Number Placeholder 26"/>
          <p:cNvSpPr>
            <a:spLocks noGrp="1"/>
          </p:cNvSpPr>
          <p:nvPr>
            <p:ph type="sldNum" sz="quarter" idx="11"/>
          </p:nvPr>
        </p:nvSpPr>
        <p:spPr/>
        <p:txBody>
          <a:bodyPr rtlCol="0"/>
          <a:lstStyle/>
          <a:p>
            <a:fld id="{61E9F5C0-5D19-42F4-9146-6043BAB27713}" type="slidenum">
              <a:rPr lang="ar-SA" smtClean="0"/>
              <a:t>‹#›</a:t>
            </a:fld>
            <a:endParaRPr lang="ar-SA"/>
          </a:p>
        </p:txBody>
      </p:sp>
      <p:sp>
        <p:nvSpPr>
          <p:cNvPr id="28" name="Footer Placeholder 27"/>
          <p:cNvSpPr>
            <a:spLocks noGrp="1"/>
          </p:cNvSpPr>
          <p:nvPr>
            <p:ph type="ftr" sz="quarter" idx="12"/>
          </p:nvPr>
        </p:nvSpPr>
        <p:spPr/>
        <p:txBody>
          <a:bodyPr rtlCol="0"/>
          <a:lstStyle/>
          <a:p>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485FC8DC-9CA0-40E0-8924-EC14730181AA}" type="datetimeFigureOut">
              <a:rPr lang="ar-SA" smtClean="0"/>
              <a:t>05/07/1435</a:t>
            </a:fld>
            <a:endParaRPr lang="ar-SA"/>
          </a:p>
        </p:txBody>
      </p:sp>
      <p:sp>
        <p:nvSpPr>
          <p:cNvPr id="4" name="Footer Placeholder 3"/>
          <p:cNvSpPr>
            <a:spLocks noGrp="1"/>
          </p:cNvSpPr>
          <p:nvPr>
            <p:ph type="ftr" sz="quarter" idx="11"/>
          </p:nvPr>
        </p:nvSpPr>
        <p:spPr>
          <a:xfrm>
            <a:off x="5257800" y="612648"/>
            <a:ext cx="1325880" cy="457200"/>
          </a:xfrm>
        </p:spPr>
        <p:txBody>
          <a:bodyPr/>
          <a:lstStyle/>
          <a:p>
            <a:endParaRPr lang="ar-SA"/>
          </a:p>
        </p:txBody>
      </p:sp>
      <p:sp>
        <p:nvSpPr>
          <p:cNvPr id="5" name="Slide Number Placeholder 4"/>
          <p:cNvSpPr>
            <a:spLocks noGrp="1"/>
          </p:cNvSpPr>
          <p:nvPr>
            <p:ph type="sldNum" sz="quarter" idx="12"/>
          </p:nvPr>
        </p:nvSpPr>
        <p:spPr>
          <a:xfrm>
            <a:off x="8174736" y="2272"/>
            <a:ext cx="762000" cy="365760"/>
          </a:xfrm>
        </p:spPr>
        <p:txBody>
          <a:bodyPr/>
          <a:lstStyle/>
          <a:p>
            <a:fld id="{61E9F5C0-5D19-42F4-9146-6043BAB27713}"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5FC8DC-9CA0-40E0-8924-EC14730181AA}" type="datetimeFigureOut">
              <a:rPr lang="ar-SA" smtClean="0"/>
              <a:t>05/07/1435</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61E9F5C0-5D19-42F4-9146-6043BAB27713}"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85FC8DC-9CA0-40E0-8924-EC14730181AA}" type="datetimeFigureOut">
              <a:rPr lang="ar-SA" smtClean="0"/>
              <a:t>05/07/1435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1E9F5C0-5D19-42F4-9146-6043BAB27713}"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85FC8DC-9CA0-40E0-8924-EC14730181AA}" type="datetimeFigureOut">
              <a:rPr lang="ar-SA" smtClean="0"/>
              <a:t>05/07/1435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1E9F5C0-5D19-42F4-9146-6043BAB27713}"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485FC8DC-9CA0-40E0-8924-EC14730181AA}" type="datetimeFigureOut">
              <a:rPr lang="ar-SA" smtClean="0"/>
              <a:t>05/07/1435</a:t>
            </a:fld>
            <a:endParaRPr lang="ar-SA"/>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ar-SA"/>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61E9F5C0-5D19-42F4-9146-6043BAB27713}"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365760" indent="-256032" algn="r" rtl="1"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r" rtl="1"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r" rtl="1"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r" rtl="1"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r" rtl="1"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r" rtl="1"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r" rtl="1"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r" rtl="1"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r" rtl="1"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biography.com/people/adrienne-rich-37144" TargetMode="External"/><Relationship Id="rId2" Type="http://schemas.openxmlformats.org/officeDocument/2006/relationships/hyperlink" Target="http://www.youtube.com/watch?v=c03sWpt62vw&amp;list=PLbADqr2B8AsAUK-sr0dnnGMxAU1QYOP-3"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shmoop.com/intro/history/us/civil-rights-movement-black-power-era.html" TargetMode="External"/><Relationship Id="rId2" Type="http://schemas.openxmlformats.org/officeDocument/2006/relationships/hyperlink" Target="http://www.shmoop.com/intro/history/us/the-vietnam-war.html" TargetMode="External"/><Relationship Id="rId1" Type="http://schemas.openxmlformats.org/officeDocument/2006/relationships/slideLayout" Target="../slideLayouts/slideLayout2.xml"/><Relationship Id="rId6" Type="http://schemas.openxmlformats.org/officeDocument/2006/relationships/hyperlink" Target="http://www.nationalbook.org/" TargetMode="External"/><Relationship Id="rId5" Type="http://schemas.openxmlformats.org/officeDocument/2006/relationships/hyperlink" Target="http://www.amazon.com/Diving-into-Wreck-Poems-1971-1972/dp/0393311635/ref=pd_bbs_sr_1?ie=UTF8&amp;s=books&amp;qid=1227804758&amp;sr=8-1" TargetMode="External"/><Relationship Id="rId4" Type="http://schemas.openxmlformats.org/officeDocument/2006/relationships/hyperlink" Target="http://www.poets.org/poet.php/prmPID/49"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ar-SA" sz="4800" dirty="0" smtClean="0"/>
              <a:t/>
            </a:r>
            <a:br>
              <a:rPr lang="ar-SA" sz="4800" dirty="0" smtClean="0"/>
            </a:br>
            <a:r>
              <a:rPr lang="en-US" sz="4800" dirty="0" smtClean="0"/>
              <a:t> </a:t>
            </a:r>
            <a:r>
              <a:rPr lang="en-US" sz="4800" dirty="0" smtClean="0">
                <a:hlinkClick r:id="rId2"/>
              </a:rPr>
              <a:t>Diving into the Wreck </a:t>
            </a:r>
            <a:r>
              <a:rPr lang="ar-SA" sz="4800" dirty="0"/>
              <a:t/>
            </a:r>
            <a:br>
              <a:rPr lang="ar-SA" sz="4800" dirty="0"/>
            </a:br>
            <a:r>
              <a:rPr lang="en-US" sz="4800" dirty="0" smtClean="0"/>
              <a:t/>
            </a:r>
            <a:br>
              <a:rPr lang="en-US" sz="4800" dirty="0" smtClean="0"/>
            </a:br>
            <a:endParaRPr lang="ar-SA" sz="4800" dirty="0"/>
          </a:p>
        </p:txBody>
      </p:sp>
      <p:sp>
        <p:nvSpPr>
          <p:cNvPr id="3" name="Subtitle 2"/>
          <p:cNvSpPr>
            <a:spLocks noGrp="1"/>
          </p:cNvSpPr>
          <p:nvPr>
            <p:ph type="subTitle" idx="1"/>
          </p:nvPr>
        </p:nvSpPr>
        <p:spPr/>
        <p:txBody>
          <a:bodyPr/>
          <a:lstStyle/>
          <a:p>
            <a:r>
              <a:rPr lang="en-GB" b="1" cap="all" dirty="0">
                <a:hlinkClick r:id="rId3"/>
              </a:rPr>
              <a:t>ADRIENNE RICH</a:t>
            </a:r>
            <a:endParaRPr lang="en-GB" b="1" cap="all" dirty="0"/>
          </a:p>
          <a:p>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normAutofit fontScale="62500" lnSpcReduction="20000"/>
          </a:bodyPr>
          <a:lstStyle/>
          <a:p>
            <a:pPr algn="l" rtl="0"/>
            <a:r>
              <a:rPr lang="en-GB" dirty="0" smtClean="0"/>
              <a:t>Let's start out by setting the scene for "Diving into the Wreck." There was a lot going on in the U.S. when this poem was written (in the early 1970s). There was the </a:t>
            </a:r>
            <a:r>
              <a:rPr lang="en-GB" dirty="0" smtClean="0">
                <a:hlinkClick r:id="rId2"/>
              </a:rPr>
              <a:t>Vietnam War</a:t>
            </a:r>
            <a:r>
              <a:rPr lang="en-GB" dirty="0" smtClean="0"/>
              <a:t>, the struggle for women's rights, and the echoes of the </a:t>
            </a:r>
            <a:r>
              <a:rPr lang="en-GB" dirty="0" smtClean="0">
                <a:hlinkClick r:id="rId3"/>
              </a:rPr>
              <a:t>Civil Rights Movement</a:t>
            </a:r>
            <a:r>
              <a:rPr lang="en-GB" dirty="0" smtClean="0"/>
              <a:t> of the 60s. In many ways, </a:t>
            </a:r>
            <a:r>
              <a:rPr lang="en-GB" dirty="0" smtClean="0">
                <a:hlinkClick r:id="rId4"/>
              </a:rPr>
              <a:t>Adrienne Rich</a:t>
            </a:r>
            <a:r>
              <a:rPr lang="en-GB" dirty="0" smtClean="0"/>
              <a:t> was a major part of that world. She was (and is) a political poet. She was angry about the war, and she was also a strong feminist voice. Rich wasn't shy about connecting her work as a poet with her feelings about social justice.</a:t>
            </a:r>
            <a:br>
              <a:rPr lang="en-GB" dirty="0" smtClean="0"/>
            </a:br>
            <a:r>
              <a:rPr lang="en-GB" dirty="0" smtClean="0"/>
              <a:t/>
            </a:r>
            <a:br>
              <a:rPr lang="en-GB" dirty="0" smtClean="0"/>
            </a:br>
            <a:r>
              <a:rPr lang="en-GB" dirty="0" smtClean="0"/>
              <a:t>In fact, there's a story about this poem that we think says a lot about Rich, her views, and her career. When this poem appeared in 1973, it was part of a book with the same title: </a:t>
            </a:r>
            <a:r>
              <a:rPr lang="en-GB" i="1" dirty="0" smtClean="0">
                <a:hlinkClick r:id="rId5"/>
              </a:rPr>
              <a:t>Diving into the Wreck</a:t>
            </a:r>
            <a:r>
              <a:rPr lang="en-GB" dirty="0" smtClean="0"/>
              <a:t>. In 1974, that book won the </a:t>
            </a:r>
            <a:r>
              <a:rPr lang="en-GB" dirty="0" smtClean="0">
                <a:hlinkClick r:id="rId6"/>
              </a:rPr>
              <a:t>National Book Award</a:t>
            </a:r>
            <a:r>
              <a:rPr lang="en-GB" dirty="0" smtClean="0"/>
              <a:t>, a big deal for a poet. But Rich refused the award as an individual. Instead, she accepted it in the name of all unknown women writers. That was a big public gesture at a turbulent time. On the one hand, this story reminds us that Rich herself is important and influential. She's certainly won just about every poetry prize around. At the same time, she keeps a focus on the outside world, and on her responsibilities as a person and a writer.</a:t>
            </a: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normAutofit fontScale="62500" lnSpcReduction="20000"/>
          </a:bodyPr>
          <a:lstStyle/>
          <a:p>
            <a:pPr algn="l" rtl="0"/>
            <a:r>
              <a:rPr lang="en-GB" dirty="0"/>
              <a:t>Adrienne Rich uses an observational, detached tone in “Diving into the Wreck” to write a detailed poem that focuses on humanity; storytellers as observers, recorders, and explorers; and the isolation of life; as well as the shared community found through the experience of story, through the mythical inner journey of the writer who makes such things possible.</a:t>
            </a:r>
          </a:p>
          <a:p>
            <a:pPr algn="l" rtl="0"/>
            <a:r>
              <a:rPr lang="en-GB" dirty="0"/>
              <a:t>From the beginning, the speaker is in a unique position of being alone and yet connected to others. “I am having to do this/not like Cousteau with his/assiduous team/aboard the sun-flooded schooner/but here alone.” Notice that the most stand-out image in this piece is of the ‘sun-flooded schooner’, which though it is contrasted to the speaker’s own journey and not used to describe it, still sticks in the mind’s image of the setting. Tonally, it’s a statement with no overt emotion attached to it, as will persist throughout the rest of the poem except arguably in the very last paragraphs, near its climax. The feelings present in the beginning of the poem are less intense than they will become later, though at no point will the speaker ever reveal these feelings explicitly.</a:t>
            </a:r>
          </a:p>
          <a:p>
            <a:pPr algn="l" rtl="0"/>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normAutofit fontScale="77500" lnSpcReduction="20000"/>
          </a:bodyPr>
          <a:lstStyle/>
          <a:p>
            <a:pPr algn="l" rtl="0"/>
            <a:r>
              <a:rPr lang="en-GB" dirty="0"/>
              <a:t>“There is a ladder./The ladder is always there/hanging innocently/close to the side of the schooner./We know what it is for,/we who have used it.” Here the speaker brings the reader into the poem for the first time by use of the word ‘we’, she is still alone, and yet not exactly alone, because she is following where others have gone before, a passage that has been experienced and documented by others, and which she now feels she must take herself. She is not talking of the physical ladder; here it represents a journey, or doorway. An invitation. Taking the invitation, prepared physically and mentally as much as it is possible to be, she goes down alone, for though connected to the others that have taken this journey before her, she must travel it by herself. “There is no one/to tell me when the ocean/will begin.”</a:t>
            </a:r>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normAutofit fontScale="77500" lnSpcReduction="20000"/>
          </a:bodyPr>
          <a:lstStyle/>
          <a:p>
            <a:pPr algn="l" rtl="0"/>
            <a:r>
              <a:rPr lang="en-GB" dirty="0"/>
              <a:t>It is a mythic story that she is now embarking on. Again, there is the reminder that she is alone, “I have to learn alone/to turn my body without force/in the deep element” Once under the water “it is easy to forget/what I came for … I came to explore the wreck./The words are purposes./The words are maps./I came to see the damage that was done/and the treasures that prevail.” Story, maps, words… to tell the story, to experience the story, she has to dive into the wreck. She cannot see from the boat above the surface of the waves what the wreck is, but must rely on her book of myths. Because she rejects those myths, or more precisely seeks to go beyond them, further than they allow, she comes into the water, taking her own journey to find “the wreck and not the story of the wreck/the thing itself and not the myth” a journey that is indeed “another story … not a question of power.”</a:t>
            </a:r>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normAutofit fontScale="55000" lnSpcReduction="20000"/>
          </a:bodyPr>
          <a:lstStyle/>
          <a:p>
            <a:pPr algn="l" rtl="0"/>
            <a:r>
              <a:rPr lang="en-GB" dirty="0"/>
              <a:t>It is only in finding the wreck that she comes into deeper contact with those others who have taken the journey, as shown by the changing narration in the poem from </a:t>
            </a:r>
            <a:r>
              <a:rPr lang="en-GB" i="1" dirty="0"/>
              <a:t>I</a:t>
            </a:r>
            <a:r>
              <a:rPr lang="en-GB" dirty="0"/>
              <a:t> to </a:t>
            </a:r>
            <a:r>
              <a:rPr lang="en-GB" i="1" dirty="0"/>
              <a:t>we</a:t>
            </a:r>
            <a:r>
              <a:rPr lang="en-GB" dirty="0"/>
              <a:t>. Suddenly she is no longer alone. Interestingly, this is also where the strict reality and calm emotions that characterized the first section of the poem are supplanted by a more mythical, symbolic reality and emotionally-charged atmosphere. First the speaker is joined by others and then, in effect, becomes the wreck itself. For there is no understanding the wreck without becoming it, if only for a moment. “The androgyny of the diver suggests not an original unity but the common bond of incompleteness, loss, and disrepair shared by all selves” (Templeton). In shared loneliness, all those who have made the journey come together, and through the telling of the poem, the speaker gives the reader some of that gift, that understanding. Those on the journey have not lost themselves; this is in no way a journey of loss but of discovery, and healing. They are still explorers, still writers, still storytellers, “the one who find our way/back to this scene/carrying a knife, a camera/a book of myths/in which/our names do not appear.”</a:t>
            </a:r>
          </a:p>
          <a:p>
            <a:pPr algn="l" rtl="0"/>
            <a:r>
              <a:rPr lang="en-GB" dirty="0"/>
              <a:t>In the end, through the use of a detached tone that never lands her too solidly on one side or the other, Adrienne Rich communicates detailed images of isolation and community that cause us to think deeply. The writer is ultimately a figure that bridges both sides of human existence.</a:t>
            </a:r>
          </a:p>
          <a:p>
            <a:pPr algn="l" rtl="0"/>
            <a:endParaRPr lang="ar-S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10</TotalTime>
  <Words>653</Words>
  <Application>Microsoft Office PowerPoint</Application>
  <PresentationFormat>On-screen Show (4:3)</PresentationFormat>
  <Paragraphs>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Urban</vt:lpstr>
      <vt:lpstr>  Diving into the Wreck   </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Diving into the Wreck   </dc:title>
  <dc:creator>dell</dc:creator>
  <cp:lastModifiedBy>dell</cp:lastModifiedBy>
  <cp:revision>2</cp:revision>
  <dcterms:created xsi:type="dcterms:W3CDTF">2014-05-04T05:34:39Z</dcterms:created>
  <dcterms:modified xsi:type="dcterms:W3CDTF">2014-05-04T05:44:44Z</dcterms:modified>
</cp:coreProperties>
</file>