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7" r:id="rId1"/>
  </p:sldMasterIdLst>
  <p:sldIdLst>
    <p:sldId id="256" r:id="rId2"/>
    <p:sldId id="257" r:id="rId3"/>
    <p:sldId id="258" r:id="rId4"/>
    <p:sldId id="259" r:id="rId5"/>
    <p:sldId id="262" r:id="rId6"/>
    <p:sldId id="263" r:id="rId7"/>
    <p:sldId id="264" r:id="rId8"/>
    <p:sldId id="260" r:id="rId9"/>
    <p:sldId id="261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91" d="100"/>
          <a:sy n="91" d="100"/>
        </p:scale>
        <p:origin x="322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smtClean="0"/>
              <a:pPr/>
              <a:t>9/14/2019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73828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9/14/2019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2020922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9/14/2019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9140349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9/14/2019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4281840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9/14/2019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4912292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9/14/2019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1503165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smtClean="0"/>
              <a:pPr/>
              <a:t>9/14/2019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91438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smtClean="0"/>
              <a:pPr/>
              <a:t>9/14/2019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7859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smtClean="0"/>
              <a:pPr/>
              <a:t>9/14/2019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5358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smtClean="0"/>
              <a:pPr/>
              <a:t>9/14/2019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84780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smtClean="0"/>
              <a:pPr/>
              <a:t>9/14/2019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77934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smtClean="0"/>
              <a:pPr/>
              <a:t>9/14/2019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58385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smtClean="0"/>
              <a:pPr/>
              <a:t>9/14/2019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5519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smtClean="0"/>
              <a:pPr/>
              <a:t>9/14/2019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02164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smtClean="0"/>
              <a:pPr/>
              <a:t>9/14/2019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22546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9/14/2019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9449618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B482E8-6E0E-1B4F-B1FD-C69DB9E858D9}" type="datetimeFigureOut">
              <a:rPr lang="en-US" smtClean="0"/>
              <a:pPr/>
              <a:t>9/14/2019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2955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83" r:id="rId1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34138D-19EC-4B80-9995-33BC75BDC1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664" y="629174"/>
            <a:ext cx="4129190" cy="1904615"/>
          </a:xfrm>
        </p:spPr>
        <p:txBody>
          <a:bodyPr>
            <a:noAutofit/>
          </a:bodyPr>
          <a:lstStyle/>
          <a:p>
            <a:r>
              <a:rPr lang="en-CA" sz="4800" dirty="0"/>
              <a:t>Have you ever watched a soccer game?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0AEBA68C-56A1-49CA-B6B5-80C32EFF5F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763" t="7742" r="1769" b="739"/>
          <a:stretch/>
        </p:blipFill>
        <p:spPr>
          <a:xfrm>
            <a:off x="4541521" y="5441"/>
            <a:ext cx="7650480" cy="6852559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CB6C540-739B-4A27-9723-4D758479A1B4}"/>
              </a:ext>
            </a:extLst>
          </p:cNvPr>
          <p:cNvSpPr txBox="1"/>
          <p:nvPr/>
        </p:nvSpPr>
        <p:spPr>
          <a:xfrm>
            <a:off x="241664" y="2801923"/>
            <a:ext cx="396122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You probably heard the players yelling strange phrases and words like these:</a:t>
            </a:r>
            <a:endParaRPr lang="en-CA" sz="3200" b="1" dirty="0"/>
          </a:p>
        </p:txBody>
      </p:sp>
    </p:spTree>
    <p:extLst>
      <p:ext uri="{BB962C8B-B14F-4D97-AF65-F5344CB8AC3E}">
        <p14:creationId xmlns:p14="http://schemas.microsoft.com/office/powerpoint/2010/main" val="149856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1BDC13-3477-4465-BE83-125B424470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774" y="816638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en-CA" sz="4400" dirty="0"/>
              <a:t>Lexicography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2E28AE-1A9C-4874-8720-A8687A05E4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video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9967029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A3D2EA-D7BF-48FB-B4E0-3618CD3FF4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0560" y="914401"/>
            <a:ext cx="8603442" cy="5126962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/>
              <a:t>Lexicography</a:t>
            </a:r>
            <a:r>
              <a:rPr lang="en-US" sz="2400" dirty="0"/>
              <a:t> may refer to: </a:t>
            </a:r>
          </a:p>
          <a:p>
            <a:r>
              <a:rPr lang="en-US" sz="2800" b="1" dirty="0">
                <a:solidFill>
                  <a:schemeClr val="accent2"/>
                </a:solidFill>
              </a:rPr>
              <a:t>Practical lexicography </a:t>
            </a:r>
            <a:r>
              <a:rPr lang="en-US" sz="2400" dirty="0"/>
              <a:t>is the art or craft of writing dictionaries.</a:t>
            </a:r>
          </a:p>
          <a:p>
            <a:r>
              <a:rPr lang="en-US" sz="2400" b="1" dirty="0">
                <a:solidFill>
                  <a:schemeClr val="accent2"/>
                </a:solidFill>
              </a:rPr>
              <a:t>Theoretical lexicography </a:t>
            </a:r>
            <a:r>
              <a:rPr lang="en-US" sz="2400" dirty="0"/>
              <a:t>is the theory or scholarly discipline of analyzing and describing dictionaries. </a:t>
            </a:r>
          </a:p>
          <a:p>
            <a:endParaRPr lang="en-US" sz="2400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293455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5459B-8673-46B1-86EE-AEE2B2ABE4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dirty="0"/>
              <a:t>Lexicology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F1E060-9984-41AE-8E63-66272ADE29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1014" y="1652589"/>
            <a:ext cx="8596668" cy="3880773"/>
          </a:xfrm>
        </p:spPr>
        <p:txBody>
          <a:bodyPr/>
          <a:lstStyle/>
          <a:p>
            <a:pPr marL="0" lvl="0" indent="0" algn="ctr">
              <a:lnSpc>
                <a:spcPct val="200000"/>
              </a:lnSpc>
              <a:buClr>
                <a:srgbClr val="90C226"/>
              </a:buClr>
              <a:buNone/>
            </a:pPr>
            <a:r>
              <a:rPr lang="en-US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Some use the term as a synonym for theoretical lexicography, others use it for a branch of linguistics relating to the inventory of words in a particular language i.e. the study of forms, meanings and behaviors of words. 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0557456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BFBC55-ADDE-4DA6-8C4D-0B22FA9BDD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0694" y="1488613"/>
            <a:ext cx="8596668" cy="3880773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en-US" sz="3800" b="1" u="sng" dirty="0">
                <a:solidFill>
                  <a:schemeClr val="accent2"/>
                </a:solidFill>
              </a:rPr>
              <a:t>Fundamental questions for lexicographers</a:t>
            </a:r>
          </a:p>
          <a:p>
            <a:pPr marL="0" indent="0">
              <a:buNone/>
            </a:pPr>
            <a:r>
              <a:rPr lang="en-US" sz="2800" dirty="0"/>
              <a:t> </a:t>
            </a:r>
          </a:p>
          <a:p>
            <a:r>
              <a:rPr lang="en-US" sz="2800" dirty="0"/>
              <a:t> </a:t>
            </a:r>
            <a:r>
              <a:rPr lang="en-US" sz="3900" b="1" dirty="0">
                <a:solidFill>
                  <a:schemeClr val="accent2"/>
                </a:solidFill>
              </a:rPr>
              <a:t>Users</a:t>
            </a:r>
            <a:r>
              <a:rPr lang="en-US" sz="2800" dirty="0"/>
              <a:t> – who will use the dictionary? </a:t>
            </a:r>
          </a:p>
          <a:p>
            <a:r>
              <a:rPr lang="en-US" sz="2800" dirty="0"/>
              <a:t> </a:t>
            </a:r>
            <a:r>
              <a:rPr lang="en-US" sz="3500" b="1" dirty="0">
                <a:solidFill>
                  <a:schemeClr val="accent2"/>
                </a:solidFill>
              </a:rPr>
              <a:t>Uses</a:t>
            </a:r>
            <a:r>
              <a:rPr lang="en-US" sz="3500" dirty="0"/>
              <a:t> </a:t>
            </a:r>
            <a:r>
              <a:rPr lang="en-US" sz="2800" dirty="0"/>
              <a:t>(purpose) – what will the dictionary be used for?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lnSpc>
                <a:spcPct val="170000"/>
              </a:lnSpc>
              <a:buNone/>
            </a:pPr>
            <a:r>
              <a:rPr lang="en-US" sz="2800" dirty="0"/>
              <a:t>Answers to such questions will inform design and publication decisions for dictionary maker, e.g. monolingual vs. bilingual, encyclopedic vs. compact, general purpose vs. specialist etc. 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025924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129D42-2079-44B7-87CB-1CE84C63BD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dirty="0"/>
              <a:t>What is a Dictionary?!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277C2A-6993-4997-BF8E-A54FA9A464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video</a:t>
            </a:r>
          </a:p>
        </p:txBody>
      </p:sp>
    </p:spTree>
    <p:extLst>
      <p:ext uri="{BB962C8B-B14F-4D97-AF65-F5344CB8AC3E}">
        <p14:creationId xmlns:p14="http://schemas.microsoft.com/office/powerpoint/2010/main" val="42135174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5E9049-6CB0-402D-B949-8593F4070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8934" y="965201"/>
            <a:ext cx="8476826" cy="4617546"/>
          </a:xfrm>
        </p:spPr>
        <p:txBody>
          <a:bodyPr>
            <a:normAutofit/>
          </a:bodyPr>
          <a:lstStyle/>
          <a:p>
            <a:r>
              <a:rPr lang="en-US" sz="2400" dirty="0"/>
              <a:t>A list of words with their definitions, a list of characters with their glyphs (symbols), or a list of words with corresponding words in other languages. </a:t>
            </a:r>
          </a:p>
          <a:p>
            <a:r>
              <a:rPr lang="en-US" sz="2400" dirty="0"/>
              <a:t>A reference book containing words, usually alphabetically arranged along with information about their forms, pronunciations, functions, and meanings.</a:t>
            </a:r>
          </a:p>
          <a:p>
            <a:r>
              <a:rPr lang="en-US" sz="2400" dirty="0"/>
              <a:t>A reference book listing terms or names important to a particular subject along with a discussion of their meanings. A sample sentence, pronunciation information, word derivations, histories, or etymologies, illustrations, usage guidance are often included. 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491089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8D5B80-CB81-4A57-B813-BEF802190A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dirty="0"/>
              <a:t>Exercise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56B0B6-67F7-4037-ADCD-18823E46C7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2800" dirty="0"/>
              <a:t>Look up the following words in your E-E dictionaries.</a:t>
            </a:r>
          </a:p>
          <a:p>
            <a:r>
              <a:rPr lang="en-CA" sz="2800" dirty="0"/>
              <a:t>Provide as much info about the word as possible.</a:t>
            </a:r>
          </a:p>
          <a:p>
            <a:pPr marL="0" indent="0">
              <a:buNone/>
            </a:pPr>
            <a:endParaRPr lang="en-CA" sz="2800" dirty="0"/>
          </a:p>
          <a:p>
            <a:pPr marL="0" indent="0">
              <a:buNone/>
            </a:pPr>
            <a:r>
              <a:rPr lang="en-CA" sz="2400" dirty="0"/>
              <a:t>Bamboozled, Discombobulate, Abaya, Meme, Scrupulous</a:t>
            </a:r>
          </a:p>
        </p:txBody>
      </p:sp>
    </p:spTree>
    <p:extLst>
      <p:ext uri="{BB962C8B-B14F-4D97-AF65-F5344CB8AC3E}">
        <p14:creationId xmlns:p14="http://schemas.microsoft.com/office/powerpoint/2010/main" val="33229090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988F77-20F8-43AA-8B80-7916B9DC86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911" y="3677920"/>
            <a:ext cx="4466557" cy="1239520"/>
          </a:xfrm>
        </p:spPr>
        <p:txBody>
          <a:bodyPr>
            <a:noAutofit/>
          </a:bodyPr>
          <a:lstStyle/>
          <a:p>
            <a:pPr algn="ctr"/>
            <a:r>
              <a:rPr lang="en-CA" sz="3600" dirty="0"/>
              <a:t>or maybe you might have watched one of those soap operas about Doctors and heard the phrase :</a:t>
            </a:r>
            <a:br>
              <a:rPr lang="en-CA" sz="3600" dirty="0"/>
            </a:br>
            <a:r>
              <a:rPr lang="en-CA" sz="3600" dirty="0"/>
              <a:t>“IV, Stat!”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1B87587-E803-4DF9-9257-453A216B22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67468" y="690881"/>
            <a:ext cx="4466557" cy="4917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3449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D119B0-1891-46A9-9DA7-2184F5FED1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8000" y="3085254"/>
            <a:ext cx="9509760" cy="1646302"/>
          </a:xfrm>
        </p:spPr>
        <p:txBody>
          <a:bodyPr/>
          <a:lstStyle/>
          <a:p>
            <a:pPr algn="ctr"/>
            <a:r>
              <a:rPr lang="en-US" dirty="0"/>
              <a:t>The vocabulary of a group of people, language or field is called a </a:t>
            </a:r>
            <a:r>
              <a:rPr lang="en-US" sz="6000" b="1" dirty="0"/>
              <a:t>lexicon</a:t>
            </a:r>
            <a:r>
              <a:rPr lang="en-US" dirty="0"/>
              <a:t>.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5383639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CD886F-AA7A-455A-930B-1DE5F73CA4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7494" y="1134429"/>
            <a:ext cx="8596668" cy="3880773"/>
          </a:xfrm>
        </p:spPr>
        <p:txBody>
          <a:bodyPr>
            <a:noAutofit/>
          </a:bodyPr>
          <a:lstStyle/>
          <a:p>
            <a:r>
              <a:rPr lang="en-US" sz="2400" dirty="0"/>
              <a:t>In the English language the word ‘tackle’ has a meaning -make determined efforts to deal with (a problem or difficult task).</a:t>
            </a:r>
          </a:p>
          <a:p>
            <a:r>
              <a:rPr lang="en-US" sz="2400" dirty="0"/>
              <a:t>So, ‘to tackle' is a part of the English vocabulary or lexicon. </a:t>
            </a:r>
          </a:p>
          <a:p>
            <a:r>
              <a:rPr lang="en-US" sz="2400" dirty="0"/>
              <a:t>To ‘tackle’ is also a part of the special </a:t>
            </a:r>
            <a:r>
              <a:rPr lang="en-US" sz="2400" b="1" dirty="0"/>
              <a:t>lexicon</a:t>
            </a:r>
            <a:r>
              <a:rPr lang="en-US" sz="2400" dirty="0"/>
              <a:t> of soccer players. When a soccer player yells ‘tackle,' it means to take the ball, or attempting to take the ball, from an opponent.</a:t>
            </a:r>
          </a:p>
          <a:p>
            <a:r>
              <a:rPr lang="en-US" sz="2400" dirty="0"/>
              <a:t>Words or phrases that have meaning in a </a:t>
            </a:r>
            <a:r>
              <a:rPr lang="en-US" sz="2400" b="1" dirty="0"/>
              <a:t>lexicon</a:t>
            </a:r>
            <a:r>
              <a:rPr lang="en-US" sz="2400" dirty="0"/>
              <a:t> are called </a:t>
            </a:r>
            <a:r>
              <a:rPr lang="en-US" sz="2400" b="1" dirty="0"/>
              <a:t>lexemes</a:t>
            </a:r>
            <a:r>
              <a:rPr lang="en-US" sz="2400" dirty="0"/>
              <a:t>.</a:t>
            </a: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2816378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997C66-86FB-4416-A614-FCB7526947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2934" y="1286829"/>
            <a:ext cx="8832426" cy="4372291"/>
          </a:xfrm>
        </p:spPr>
        <p:txBody>
          <a:bodyPr>
            <a:noAutofit/>
          </a:bodyPr>
          <a:lstStyle/>
          <a:p>
            <a:r>
              <a:rPr lang="en-US" sz="2800" dirty="0"/>
              <a:t>Bonjour! </a:t>
            </a:r>
            <a:r>
              <a:rPr lang="en-US" sz="2800" dirty="0" err="1"/>
              <a:t>Caio</a:t>
            </a:r>
            <a:r>
              <a:rPr lang="en-US" sz="2800" dirty="0"/>
              <a:t>! Hola! </a:t>
            </a:r>
            <a:r>
              <a:rPr lang="ar-SA" sz="2800" dirty="0"/>
              <a:t>سلام</a:t>
            </a:r>
            <a:r>
              <a:rPr lang="en-US" sz="2800" dirty="0"/>
              <a:t>! These are all ways to say hello in different languages - French, Italian, Spanish, </a:t>
            </a:r>
            <a:r>
              <a:rPr lang="en-CA" sz="2800" dirty="0"/>
              <a:t>Arabic</a:t>
            </a:r>
            <a:r>
              <a:rPr lang="en-US" sz="2800" dirty="0"/>
              <a:t>. These words for hello are part of the vocabulary or lexicon of these languages. </a:t>
            </a:r>
          </a:p>
          <a:p>
            <a:r>
              <a:rPr lang="en-US" sz="2800" dirty="0"/>
              <a:t>Any group of people that has a specific set of words they use to communicate has a lexicon. This includes entire nations that speak a specific language or smaller groups of people, like teenagers, who have their own vocabulary or slang. </a:t>
            </a:r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210794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4EF611-5542-49A7-B135-EE920A4A7A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1334" y="971869"/>
            <a:ext cx="8994986" cy="5215571"/>
          </a:xfrm>
        </p:spPr>
        <p:txBody>
          <a:bodyPr>
            <a:normAutofit/>
          </a:bodyPr>
          <a:lstStyle/>
          <a:p>
            <a:r>
              <a:rPr lang="en-US" sz="4000" dirty="0"/>
              <a:t>Just like entire nations can have a lexicon, an individual person can have their own lexicon if they use a unique vocabulary to communicate. </a:t>
            </a:r>
          </a:p>
          <a:p>
            <a:r>
              <a:rPr lang="en-US" sz="4000" dirty="0">
                <a:solidFill>
                  <a:schemeClr val="tx1"/>
                </a:solidFill>
                <a:latin typeface="Open Sans"/>
              </a:rPr>
              <a:t>There are entire dictionaries written to help readers understand </a:t>
            </a:r>
            <a:r>
              <a:rPr lang="en-US" sz="4000" b="1" dirty="0">
                <a:solidFill>
                  <a:schemeClr val="tx1"/>
                </a:solidFill>
                <a:latin typeface="Open Sans"/>
              </a:rPr>
              <a:t>Shakespeare's </a:t>
            </a:r>
            <a:r>
              <a:rPr lang="en-US" sz="4000" dirty="0">
                <a:solidFill>
                  <a:schemeClr val="tx1"/>
                </a:solidFill>
                <a:latin typeface="Open Sans"/>
              </a:rPr>
              <a:t>lexicon, who is said to have invented over 1700 words.</a:t>
            </a:r>
          </a:p>
          <a:p>
            <a:endParaRPr lang="en-CA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5350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FE73C36-9196-47F9-860D-C67A809518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61840" y="718124"/>
            <a:ext cx="5490629" cy="4808916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6A5D2B-AA4E-423E-8D92-F49B0A3BA4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04800" y="514924"/>
            <a:ext cx="4257040" cy="5367716"/>
          </a:xfrm>
        </p:spPr>
        <p:txBody>
          <a:bodyPr>
            <a:normAutofit/>
          </a:bodyPr>
          <a:lstStyle/>
          <a:p>
            <a:pPr algn="ctr"/>
            <a:r>
              <a:rPr lang="en-US" sz="2800" dirty="0"/>
              <a:t>The word </a:t>
            </a:r>
            <a:r>
              <a:rPr lang="en-US" sz="2800" b="1" dirty="0"/>
              <a:t>'muggle.' </a:t>
            </a:r>
            <a:r>
              <a:rPr lang="en-US" sz="2800" dirty="0"/>
              <a:t>This </a:t>
            </a:r>
            <a:r>
              <a:rPr lang="en-US" sz="2800" b="1" dirty="0"/>
              <a:t>lexeme</a:t>
            </a:r>
            <a:r>
              <a:rPr lang="en-US" sz="2800" dirty="0"/>
              <a:t> is a word that </a:t>
            </a:r>
            <a:r>
              <a:rPr lang="en-US" sz="2800" b="1" dirty="0"/>
              <a:t>J.K. Rowling </a:t>
            </a:r>
            <a:r>
              <a:rPr lang="en-US" sz="2800" dirty="0"/>
              <a:t>created for her Harry Potter series, which means </a:t>
            </a:r>
            <a:r>
              <a:rPr lang="en-US" sz="2800" b="1" dirty="0"/>
              <a:t>non-magical person</a:t>
            </a:r>
            <a:r>
              <a:rPr lang="en-US" sz="2800" dirty="0"/>
              <a:t>. It became used so often because of the popularity of the series, that it can now be found in the </a:t>
            </a:r>
            <a:r>
              <a:rPr lang="en-US" sz="2800" b="1" dirty="0"/>
              <a:t>dictionary</a:t>
            </a:r>
            <a:r>
              <a:rPr lang="en-US" sz="2800" dirty="0"/>
              <a:t>! </a:t>
            </a:r>
          </a:p>
          <a:p>
            <a:pPr algn="ctr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9412134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936976-E763-41B7-A883-1BF327EA86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93519" y="2221654"/>
            <a:ext cx="7739843" cy="2197946"/>
          </a:xfrm>
        </p:spPr>
        <p:txBody>
          <a:bodyPr/>
          <a:lstStyle/>
          <a:p>
            <a:pPr algn="ctr"/>
            <a:r>
              <a:rPr lang="en-CA" sz="6000" dirty="0"/>
              <a:t>So what is a lexicon in linguistics?</a:t>
            </a:r>
          </a:p>
        </p:txBody>
      </p:sp>
    </p:spTree>
    <p:extLst>
      <p:ext uri="{BB962C8B-B14F-4D97-AF65-F5344CB8AC3E}">
        <p14:creationId xmlns:p14="http://schemas.microsoft.com/office/powerpoint/2010/main" val="39562296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57D3B0-05D0-47D3-88B9-29AA0EAF8E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0694" y="1488613"/>
            <a:ext cx="8710506" cy="439402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/>
              <a:t>  </a:t>
            </a:r>
            <a:r>
              <a:rPr lang="en-US" sz="2800" b="1" dirty="0">
                <a:solidFill>
                  <a:schemeClr val="accent2"/>
                </a:solidFill>
              </a:rPr>
              <a:t>Lexicon (noun)</a:t>
            </a:r>
          </a:p>
          <a:p>
            <a:r>
              <a:rPr lang="en-US" dirty="0"/>
              <a:t>​</a:t>
            </a:r>
            <a:r>
              <a:rPr lang="en-US" sz="2400" b="1" dirty="0"/>
              <a:t>All the words and phrases used in a particular language or subject; all the words and phrases used and known by a particular person or group of people</a:t>
            </a:r>
          </a:p>
          <a:p>
            <a:pPr marL="0" indent="0">
              <a:buNone/>
            </a:pPr>
            <a:r>
              <a:rPr lang="en-US" i="1" dirty="0"/>
              <a:t>                          the lexicon of finance and economics</a:t>
            </a:r>
          </a:p>
          <a:p>
            <a:r>
              <a:rPr lang="en-US" dirty="0"/>
              <a:t>​</a:t>
            </a:r>
            <a:r>
              <a:rPr lang="en-US" sz="2800" b="1" dirty="0"/>
              <a:t>A list of words on a particular subject or in a language in alphabetical order (a dictionary)</a:t>
            </a:r>
          </a:p>
          <a:p>
            <a:pPr marL="0" indent="0">
              <a:buNone/>
            </a:pPr>
            <a:r>
              <a:rPr lang="en-US" i="1" dirty="0"/>
              <a:t>                          a lexicon of technical scientific terms</a:t>
            </a:r>
            <a:endParaRPr lang="en-CA" i="1" dirty="0"/>
          </a:p>
        </p:txBody>
      </p:sp>
    </p:spTree>
    <p:extLst>
      <p:ext uri="{BB962C8B-B14F-4D97-AF65-F5344CB8AC3E}">
        <p14:creationId xmlns:p14="http://schemas.microsoft.com/office/powerpoint/2010/main" val="2912117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226</TotalTime>
  <Words>686</Words>
  <Application>Microsoft Office PowerPoint</Application>
  <PresentationFormat>Widescreen</PresentationFormat>
  <Paragraphs>42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Open Sans</vt:lpstr>
      <vt:lpstr>Trebuchet MS</vt:lpstr>
      <vt:lpstr>Wingdings 3</vt:lpstr>
      <vt:lpstr>Facet</vt:lpstr>
      <vt:lpstr>Have you ever watched a soccer game?</vt:lpstr>
      <vt:lpstr>or maybe you might have watched one of those soap operas about Doctors and heard the phrase : “IV, Stat!”</vt:lpstr>
      <vt:lpstr>The vocabulary of a group of people, language or field is called a lexicon. </vt:lpstr>
      <vt:lpstr>PowerPoint Presentation</vt:lpstr>
      <vt:lpstr>PowerPoint Presentation</vt:lpstr>
      <vt:lpstr>PowerPoint Presentation</vt:lpstr>
      <vt:lpstr>PowerPoint Presentation</vt:lpstr>
      <vt:lpstr>So what is a lexicon in linguistics?</vt:lpstr>
      <vt:lpstr>PowerPoint Presentation</vt:lpstr>
      <vt:lpstr>Lexicography</vt:lpstr>
      <vt:lpstr>PowerPoint Presentation</vt:lpstr>
      <vt:lpstr>Lexicology</vt:lpstr>
      <vt:lpstr>PowerPoint Presentation</vt:lpstr>
      <vt:lpstr>What is a Dictionary?!</vt:lpstr>
      <vt:lpstr>PowerPoint Presentation</vt:lpstr>
      <vt:lpstr>Exercise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Nouf Alfouzan</dc:creator>
  <cp:lastModifiedBy>Nouf Alfouzan</cp:lastModifiedBy>
  <cp:revision>16</cp:revision>
  <dcterms:created xsi:type="dcterms:W3CDTF">2019-09-07T12:05:53Z</dcterms:created>
  <dcterms:modified xsi:type="dcterms:W3CDTF">2019-09-14T14:35:19Z</dcterms:modified>
</cp:coreProperties>
</file>