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0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CD4335-ADC3-4BA3-8560-66EC4EC895E5}" type="datetimeFigureOut">
              <a:rPr lang="ar-SA" smtClean="0"/>
              <a:t>10/06/35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72F877-4A9E-4667-882D-8660362DD6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614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F877-4A9E-4667-882D-8660362DD68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921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F877-4A9E-4667-882D-8660362DD68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921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u="sng">
                <a:solidFill>
                  <a:schemeClr val="tx1"/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 dirty="0" smtClean="0"/>
              <a:t>Dr. Saba  M. </a:t>
            </a:r>
            <a:r>
              <a:rPr lang="en-US" dirty="0" err="1" smtClean="0"/>
              <a:t>Alwan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2400" u="sng" kern="1200" dirty="0" smtClean="0">
                <a:solidFill>
                  <a:schemeClr val="dk1"/>
                </a:solidFill>
                <a:latin typeface="Brush Script MT" panose="03060802040406070304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BD2D-3367-4E1C-AE70-708A24E386DF}" type="datetimeFigureOut">
              <a:rPr lang="ar-SA" smtClean="0"/>
              <a:pPr/>
              <a:t>10/06/35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2400" u="sng">
                <a:solidFill>
                  <a:schemeClr val="tx1"/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 smtClean="0"/>
              <a:t>Dr. Saba  M. Alwan</a:t>
            </a:r>
            <a:endParaRPr lang="en-US" dirty="0" smtClean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F7A5-D010-4857-AF78-D666E7B0DEE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9.jpeg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9.jpeg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9.jpeg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رابط مستقيم 3"/>
          <p:cNvSpPr/>
          <p:nvPr/>
        </p:nvSpPr>
        <p:spPr>
          <a:xfrm>
            <a:off x="4557847" y="1907108"/>
            <a:ext cx="226886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858513" y="399660"/>
                </a:lnTo>
                <a:lnTo>
                  <a:pt x="1858513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" name="رابط مستقيم 4"/>
          <p:cNvSpPr/>
          <p:nvPr/>
        </p:nvSpPr>
        <p:spPr>
          <a:xfrm>
            <a:off x="2559422" y="1911601"/>
            <a:ext cx="3308722" cy="7253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8418" y="0"/>
                </a:moveTo>
                <a:lnTo>
                  <a:pt x="1838418" y="399660"/>
                </a:lnTo>
                <a:lnTo>
                  <a:pt x="0" y="399660"/>
                </a:lnTo>
                <a:lnTo>
                  <a:pt x="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2" name="مجموعة 4"/>
          <p:cNvGrpSpPr/>
          <p:nvPr/>
        </p:nvGrpSpPr>
        <p:grpSpPr>
          <a:xfrm>
            <a:off x="2354990" y="1674019"/>
            <a:ext cx="4636816" cy="516893"/>
            <a:chOff x="3051634" y="213418"/>
            <a:chExt cx="3691218" cy="87408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مستطيل مستدير الزوايا 5"/>
            <p:cNvSpPr/>
            <p:nvPr/>
          </p:nvSpPr>
          <p:spPr>
            <a:xfrm>
              <a:off x="3051634" y="213418"/>
              <a:ext cx="3691218" cy="87408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077235" y="239019"/>
              <a:ext cx="3640016" cy="8228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 rtl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Population with mean µ </a:t>
              </a:r>
              <a:endParaRPr lang="ar-S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مجموعة 17"/>
          <p:cNvGrpSpPr>
            <a:grpSpLocks/>
          </p:cNvGrpSpPr>
          <p:nvPr/>
        </p:nvGrpSpPr>
        <p:grpSpPr bwMode="auto">
          <a:xfrm>
            <a:off x="2408436" y="3961209"/>
            <a:ext cx="1587500" cy="560388"/>
            <a:chOff x="3282881" y="2782951"/>
            <a:chExt cx="2016508" cy="559839"/>
          </a:xfrm>
        </p:grpSpPr>
        <p:sp>
          <p:nvSpPr>
            <p:cNvPr id="19" name="مستطيل مستدير الزوايا 1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مستطيل 19"/>
            <p:cNvSpPr/>
            <p:nvPr/>
          </p:nvSpPr>
          <p:spPr>
            <a:xfrm>
              <a:off x="3299013" y="2798810"/>
              <a:ext cx="198424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مجموعة 20"/>
          <p:cNvGrpSpPr>
            <a:grpSpLocks/>
          </p:cNvGrpSpPr>
          <p:nvPr/>
        </p:nvGrpSpPr>
        <p:grpSpPr bwMode="auto">
          <a:xfrm>
            <a:off x="71438" y="3950097"/>
            <a:ext cx="1516062" cy="560387"/>
            <a:chOff x="3282881" y="2782951"/>
            <a:chExt cx="2016508" cy="559839"/>
          </a:xfrm>
        </p:grpSpPr>
        <p:sp>
          <p:nvSpPr>
            <p:cNvPr id="22" name="مستطيل مستدير الزوايا 2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3299773" y="2798810"/>
              <a:ext cx="198272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known</a:t>
              </a:r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927925"/>
              </p:ext>
            </p:extLst>
          </p:nvPr>
        </p:nvGraphicFramePr>
        <p:xfrm>
          <a:off x="56680" y="4878793"/>
          <a:ext cx="1739576" cy="58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3" name="معادلة" r:id="rId4" imgW="927000" imgH="419040" progId="Equation.3">
                  <p:embed/>
                </p:oleObj>
              </mc:Choice>
              <mc:Fallback>
                <p:oleObj name="معادلة" r:id="rId4" imgW="92700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0" y="4878793"/>
                        <a:ext cx="1739576" cy="5863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رابط مستقيم 3"/>
          <p:cNvSpPr/>
          <p:nvPr/>
        </p:nvSpPr>
        <p:spPr>
          <a:xfrm>
            <a:off x="6429375" y="3521472"/>
            <a:ext cx="785813" cy="5857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27" name="رابط مستقيم 4"/>
          <p:cNvSpPr/>
          <p:nvPr/>
        </p:nvSpPr>
        <p:spPr>
          <a:xfrm>
            <a:off x="5214938" y="3521472"/>
            <a:ext cx="78581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9" name="مجموعة 27"/>
          <p:cNvGrpSpPr>
            <a:grpSpLocks/>
          </p:cNvGrpSpPr>
          <p:nvPr/>
        </p:nvGrpSpPr>
        <p:grpSpPr bwMode="auto">
          <a:xfrm>
            <a:off x="6858000" y="4092972"/>
            <a:ext cx="1571625" cy="560387"/>
            <a:chOff x="3282881" y="2782951"/>
            <a:chExt cx="2016508" cy="559839"/>
          </a:xfrm>
        </p:grpSpPr>
        <p:sp>
          <p:nvSpPr>
            <p:cNvPr id="29" name="مستطيل مستدير الزوايا 2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3299176" y="2798810"/>
              <a:ext cx="1983918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</a:t>
              </a: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مجموعة 30"/>
          <p:cNvGrpSpPr>
            <a:grpSpLocks/>
          </p:cNvGrpSpPr>
          <p:nvPr/>
        </p:nvGrpSpPr>
        <p:grpSpPr bwMode="auto">
          <a:xfrm>
            <a:off x="4643438" y="4092972"/>
            <a:ext cx="1428750" cy="560387"/>
            <a:chOff x="3282881" y="2782951"/>
            <a:chExt cx="2016508" cy="559839"/>
          </a:xfrm>
        </p:grpSpPr>
        <p:sp>
          <p:nvSpPr>
            <p:cNvPr id="32" name="مستطيل مستدير الزوايا 3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مستطيل 32"/>
            <p:cNvSpPr/>
            <p:nvPr/>
          </p:nvSpPr>
          <p:spPr>
            <a:xfrm>
              <a:off x="3298564" y="2798810"/>
              <a:ext cx="1985140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known</a:t>
              </a:r>
            </a:p>
          </p:txBody>
        </p:sp>
      </p:grpSp>
      <p:sp>
        <p:nvSpPr>
          <p:cNvPr id="38" name="سهم للأسفل 37"/>
          <p:cNvSpPr/>
          <p:nvPr/>
        </p:nvSpPr>
        <p:spPr>
          <a:xfrm>
            <a:off x="642910" y="4593041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رابط مستقيم 3"/>
          <p:cNvSpPr/>
          <p:nvPr/>
        </p:nvSpPr>
        <p:spPr>
          <a:xfrm>
            <a:off x="7516564" y="2699196"/>
            <a:ext cx="123190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4" name="رابط مستقيم 4"/>
          <p:cNvSpPr/>
          <p:nvPr/>
        </p:nvSpPr>
        <p:spPr>
          <a:xfrm>
            <a:off x="6376566" y="2697609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11" name="مجموعة 44"/>
          <p:cNvGrpSpPr/>
          <p:nvPr/>
        </p:nvGrpSpPr>
        <p:grpSpPr>
          <a:xfrm>
            <a:off x="6228184" y="2431459"/>
            <a:ext cx="2016568" cy="522513"/>
            <a:chOff x="5747473" y="1673970"/>
            <a:chExt cx="2016568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6" name="مستطيل مستدير الزوايا 45"/>
            <p:cNvSpPr/>
            <p:nvPr/>
          </p:nvSpPr>
          <p:spPr>
            <a:xfrm>
              <a:off x="5747473" y="1673970"/>
              <a:ext cx="2016568" cy="52251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7" name="مستطيل 46"/>
            <p:cNvSpPr/>
            <p:nvPr/>
          </p:nvSpPr>
          <p:spPr>
            <a:xfrm>
              <a:off x="5762777" y="1689274"/>
              <a:ext cx="1985960" cy="49190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Not-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normal </a:t>
              </a:r>
              <a:endParaRPr lang="ar-S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10" name="مربع نص 47"/>
          <p:cNvSpPr txBox="1">
            <a:spLocks noChangeArrowheads="1"/>
          </p:cNvSpPr>
          <p:nvPr/>
        </p:nvSpPr>
        <p:spPr bwMode="auto">
          <a:xfrm>
            <a:off x="7824340" y="3521472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Not in study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سهم للأسفل 48"/>
          <p:cNvSpPr/>
          <p:nvPr/>
        </p:nvSpPr>
        <p:spPr>
          <a:xfrm>
            <a:off x="3061542" y="4593041"/>
            <a:ext cx="286322" cy="123097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سهم للأسفل 49"/>
          <p:cNvSpPr/>
          <p:nvPr/>
        </p:nvSpPr>
        <p:spPr>
          <a:xfrm>
            <a:off x="5424633" y="4705423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سهم للأسفل 50"/>
          <p:cNvSpPr/>
          <p:nvPr/>
        </p:nvSpPr>
        <p:spPr>
          <a:xfrm>
            <a:off x="7742062" y="4735917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20" name="مستطيل 51"/>
              <p:cNvSpPr>
                <a:spLocks noChangeArrowheads="1"/>
              </p:cNvSpPr>
              <p:nvPr/>
            </p:nvSpPr>
            <p:spPr bwMode="auto">
              <a:xfrm>
                <a:off x="916113" y="313492"/>
                <a:ext cx="68242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0"/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Sampling Distribution of The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u="sng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1" i="1" u="sng" smtClean="0">
                            <a:latin typeface="Cambria Math"/>
                            <a:cs typeface="Times New Roman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endParaRPr lang="en-US" sz="2800" b="1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20" name="مستطيل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6113" y="313492"/>
                <a:ext cx="6824239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b="-31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عنصر نائب لرقم الشريحة 44"/>
          <p:cNvSpPr>
            <a:spLocks noGrp="1"/>
          </p:cNvSpPr>
          <p:nvPr>
            <p:ph type="sldNum" sz="quarter" idx="12"/>
          </p:nvPr>
        </p:nvSpPr>
        <p:spPr>
          <a:xfrm>
            <a:off x="457200" y="6520259"/>
            <a:ext cx="2133600" cy="365125"/>
          </a:xfrm>
        </p:spPr>
        <p:txBody>
          <a:bodyPr/>
          <a:lstStyle/>
          <a:p>
            <a:pPr>
              <a:defRPr/>
            </a:pPr>
            <a:fld id="{8576F3BD-2AF6-4A74-AFD2-F07E4A3436E2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48" name="كائن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76552"/>
              </p:ext>
            </p:extLst>
          </p:nvPr>
        </p:nvGraphicFramePr>
        <p:xfrm>
          <a:off x="4514850" y="348495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484959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17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3" name="سهم للأسفل 52"/>
          <p:cNvSpPr/>
          <p:nvPr/>
        </p:nvSpPr>
        <p:spPr>
          <a:xfrm>
            <a:off x="640588" y="5637599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كائن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627552"/>
              </p:ext>
            </p:extLst>
          </p:nvPr>
        </p:nvGraphicFramePr>
        <p:xfrm>
          <a:off x="35496" y="6070165"/>
          <a:ext cx="2337098" cy="763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5" name="معادلة" r:id="rId9" imgW="1244520" imgH="545760" progId="Equation.3">
                  <p:embed/>
                </p:oleObj>
              </mc:Choice>
              <mc:Fallback>
                <p:oleObj name="معادلة" r:id="rId9" imgW="1244520" imgH="545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6070165"/>
                        <a:ext cx="2337098" cy="763104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كائن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165396"/>
              </p:ext>
            </p:extLst>
          </p:nvPr>
        </p:nvGraphicFramePr>
        <p:xfrm>
          <a:off x="4618583" y="4985245"/>
          <a:ext cx="18256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6" name="معادلة" r:id="rId11" imgW="914400" imgH="419040" progId="Equation.3">
                  <p:embed/>
                </p:oleObj>
              </mc:Choice>
              <mc:Fallback>
                <p:oleObj name="معادلة" r:id="rId11" imgW="91440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583" y="4985245"/>
                        <a:ext cx="1825625" cy="623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سهم للأسفل 53"/>
          <p:cNvSpPr/>
          <p:nvPr/>
        </p:nvSpPr>
        <p:spPr>
          <a:xfrm>
            <a:off x="5437806" y="5681141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" name="كائن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446391"/>
              </p:ext>
            </p:extLst>
          </p:nvPr>
        </p:nvGraphicFramePr>
        <p:xfrm>
          <a:off x="4645149" y="6075402"/>
          <a:ext cx="2159099" cy="70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7" name="معادلة" r:id="rId13" imgW="1244520" imgH="545760" progId="Equation.3">
                  <p:embed/>
                </p:oleObj>
              </mc:Choice>
              <mc:Fallback>
                <p:oleObj name="معادلة" r:id="rId13" imgW="12445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149" y="6075402"/>
                        <a:ext cx="2159099" cy="704984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كائن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51286"/>
              </p:ext>
            </p:extLst>
          </p:nvPr>
        </p:nvGraphicFramePr>
        <p:xfrm>
          <a:off x="2506709" y="6036613"/>
          <a:ext cx="1993283" cy="796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8" name="معادلة" r:id="rId15" imgW="1015920" imgH="545760" progId="Equation.3">
                  <p:embed/>
                </p:oleObj>
              </mc:Choice>
              <mc:Fallback>
                <p:oleObj name="معادلة" r:id="rId15" imgW="1015920" imgH="545760" progId="Equation.3">
                  <p:embed/>
                  <p:pic>
                    <p:nvPicPr>
                      <p:cNvPr id="0" name="كائن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709" y="6036613"/>
                        <a:ext cx="1993283" cy="79665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كائن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610353"/>
              </p:ext>
            </p:extLst>
          </p:nvPr>
        </p:nvGraphicFramePr>
        <p:xfrm>
          <a:off x="6921500" y="5040313"/>
          <a:ext cx="180181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9" name="معادلة" r:id="rId17" imgW="901440" imgH="419040" progId="Equation.3">
                  <p:embed/>
                </p:oleObj>
              </mc:Choice>
              <mc:Fallback>
                <p:oleObj name="معادلة" r:id="rId17" imgW="90144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5040313"/>
                        <a:ext cx="1801813" cy="623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كائن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693170"/>
              </p:ext>
            </p:extLst>
          </p:nvPr>
        </p:nvGraphicFramePr>
        <p:xfrm>
          <a:off x="6948264" y="6080399"/>
          <a:ext cx="2143794" cy="699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0" name="معادلة" r:id="rId19" imgW="1244520" imgH="545760" progId="Equation.3">
                  <p:embed/>
                </p:oleObj>
              </mc:Choice>
              <mc:Fallback>
                <p:oleObj name="معادلة" r:id="rId19" imgW="1244520" imgH="545760" progId="Equation.3">
                  <p:embed/>
                  <p:pic>
                    <p:nvPicPr>
                      <p:cNvPr id="0" name="كائن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6080399"/>
                        <a:ext cx="2143794" cy="699986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سهم للأسفل 58"/>
          <p:cNvSpPr/>
          <p:nvPr/>
        </p:nvSpPr>
        <p:spPr>
          <a:xfrm>
            <a:off x="7812360" y="5681141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مجموعة 30"/>
          <p:cNvGrpSpPr/>
          <p:nvPr/>
        </p:nvGrpSpPr>
        <p:grpSpPr>
          <a:xfrm>
            <a:off x="709613" y="2944527"/>
            <a:ext cx="2533737" cy="950007"/>
            <a:chOff x="709613" y="2780618"/>
            <a:chExt cx="2533737" cy="950007"/>
          </a:xfrm>
        </p:grpSpPr>
        <p:sp>
          <p:nvSpPr>
            <p:cNvPr id="16" name="رابط مستقيم 3"/>
            <p:cNvSpPr/>
            <p:nvPr/>
          </p:nvSpPr>
          <p:spPr>
            <a:xfrm>
              <a:off x="1911350" y="3141663"/>
              <a:ext cx="1332000" cy="5873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99660"/>
                  </a:lnTo>
                  <a:lnTo>
                    <a:pt x="1232310" y="399660"/>
                  </a:lnTo>
                  <a:lnTo>
                    <a:pt x="1232310" y="586467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sp>
        <p:sp>
          <p:nvSpPr>
            <p:cNvPr id="17" name="رابط مستقيم 4"/>
            <p:cNvSpPr/>
            <p:nvPr/>
          </p:nvSpPr>
          <p:spPr>
            <a:xfrm>
              <a:off x="709613" y="3143250"/>
              <a:ext cx="1147762" cy="5873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7476" y="0"/>
                  </a:moveTo>
                  <a:lnTo>
                    <a:pt x="1147476" y="400226"/>
                  </a:lnTo>
                  <a:lnTo>
                    <a:pt x="0" y="400226"/>
                  </a:lnTo>
                  <a:lnTo>
                    <a:pt x="0" y="587033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sp>
        <p:cxnSp>
          <p:nvCxnSpPr>
            <p:cNvPr id="28" name="رابط مستقيم 27"/>
            <p:cNvCxnSpPr/>
            <p:nvPr/>
          </p:nvCxnSpPr>
          <p:spPr>
            <a:xfrm>
              <a:off x="1911350" y="2780618"/>
              <a:ext cx="0" cy="3463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رابط مستقيم 61"/>
            <p:cNvCxnSpPr/>
            <p:nvPr/>
          </p:nvCxnSpPr>
          <p:spPr>
            <a:xfrm>
              <a:off x="1864724" y="2795442"/>
              <a:ext cx="0" cy="3463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/>
              <p:cNvSpPr txBox="1"/>
              <p:nvPr/>
            </p:nvSpPr>
            <p:spPr>
              <a:xfrm>
                <a:off x="1259632" y="853458"/>
                <a:ext cx="7146131" cy="70333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14:m>
                  <m:oMath xmlns:m="http://schemas.openxmlformats.org/officeDocument/2006/math">
                    <m:sSub>
                      <m:sSubPr>
                        <m:ctrlPr>
                          <a:rPr lang="ar-S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ar-SA" i="1">
                            <a:latin typeface="Cambria Math"/>
                          </a:rPr>
                          <m:t>µ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ar-SA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ar-SA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ea typeface="Cambria Math"/>
                      </a:rPr>
                      <m:t>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 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  <m:sub>
                        <m:acc>
                          <m:accPr>
                            <m:chr m:val="̅"/>
                            <m:ctrlPr>
                              <a:rPr lang="ar-SA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σ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l-GR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, 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algn="ctr" rtl="0"/>
                <a:r>
                  <a:rPr lang="en-US" b="0" dirty="0" smtClean="0">
                    <a:ea typeface="Cambria Math"/>
                  </a:rPr>
                  <a:t>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𝑒𝑟𝑒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𝑚𝑒𝑎𝑛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𝑜𝑓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𝑝𝑜𝑝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.,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𝑣𝑎𝑟𝑖𝑎𝑛𝑐𝑒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𝑝𝑜𝑝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</m:e>
                    </m:d>
                  </m:oMath>
                </a14:m>
                <a:endParaRPr lang="ar-SA" dirty="0"/>
              </a:p>
            </p:txBody>
          </p:sp>
        </mc:Choice>
        <mc:Fallback xmlns="">
          <p:sp>
            <p:nvSpPr>
              <p:cNvPr id="34" name="مربع نص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853458"/>
                <a:ext cx="7146131" cy="703334"/>
              </a:xfrm>
              <a:prstGeom prst="rect">
                <a:avLst/>
              </a:prstGeom>
              <a:blipFill rotWithShape="1">
                <a:blip r:embed="rId21"/>
                <a:stretch>
                  <a:fillRect t="-76522" b="-8608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مجموعة 44"/>
          <p:cNvGrpSpPr/>
          <p:nvPr/>
        </p:nvGrpSpPr>
        <p:grpSpPr>
          <a:xfrm>
            <a:off x="1115616" y="2482823"/>
            <a:ext cx="2016568" cy="522513"/>
            <a:chOff x="5747473" y="1673970"/>
            <a:chExt cx="2016568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6" name="مستطيل مستدير الزوايا 65"/>
            <p:cNvSpPr/>
            <p:nvPr/>
          </p:nvSpPr>
          <p:spPr>
            <a:xfrm>
              <a:off x="5747473" y="1673970"/>
              <a:ext cx="2016568" cy="52251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7" name="مستطيل 66"/>
            <p:cNvSpPr/>
            <p:nvPr/>
          </p:nvSpPr>
          <p:spPr>
            <a:xfrm>
              <a:off x="5762777" y="1689274"/>
              <a:ext cx="1985960" cy="49190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Normal </a:t>
              </a:r>
              <a:endParaRPr lang="ar-S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مستطيل 67"/>
          <p:cNvSpPr/>
          <p:nvPr/>
        </p:nvSpPr>
        <p:spPr>
          <a:xfrm>
            <a:off x="5878974" y="3203684"/>
            <a:ext cx="1357322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≥ 30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7968618" y="3222337"/>
            <a:ext cx="1045920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&lt; 30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0" y="-27384"/>
            <a:ext cx="9138159" cy="307777"/>
          </a:xfrm>
          <a:prstGeom prst="rect">
            <a:avLst/>
          </a:prstGeom>
          <a:blipFill>
            <a:blip r:embed="rId2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Dr. Saba  M.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Alwan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رابط مستقيم 3"/>
          <p:cNvSpPr/>
          <p:nvPr/>
        </p:nvSpPr>
        <p:spPr>
          <a:xfrm>
            <a:off x="4557847" y="1907108"/>
            <a:ext cx="226886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858513" y="399660"/>
                </a:lnTo>
                <a:lnTo>
                  <a:pt x="1858513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" name="رابط مستقيم 4"/>
          <p:cNvSpPr/>
          <p:nvPr/>
        </p:nvSpPr>
        <p:spPr>
          <a:xfrm>
            <a:off x="2559422" y="1911601"/>
            <a:ext cx="3308722" cy="7253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8418" y="0"/>
                </a:moveTo>
                <a:lnTo>
                  <a:pt x="1838418" y="399660"/>
                </a:lnTo>
                <a:lnTo>
                  <a:pt x="0" y="399660"/>
                </a:lnTo>
                <a:lnTo>
                  <a:pt x="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2" name="مجموعة 4"/>
          <p:cNvGrpSpPr/>
          <p:nvPr/>
        </p:nvGrpSpPr>
        <p:grpSpPr>
          <a:xfrm>
            <a:off x="2354990" y="1674019"/>
            <a:ext cx="4636816" cy="516893"/>
            <a:chOff x="3051634" y="213418"/>
            <a:chExt cx="3691218" cy="87408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مستطيل مستدير الزوايا 5"/>
            <p:cNvSpPr/>
            <p:nvPr/>
          </p:nvSpPr>
          <p:spPr>
            <a:xfrm>
              <a:off x="3051634" y="213418"/>
              <a:ext cx="3691218" cy="87408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077235" y="239019"/>
              <a:ext cx="3640016" cy="8228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 rtl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Population with mean µ </a:t>
              </a:r>
              <a:endParaRPr lang="ar-S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مجموعة 17"/>
          <p:cNvGrpSpPr>
            <a:grpSpLocks/>
          </p:cNvGrpSpPr>
          <p:nvPr/>
        </p:nvGrpSpPr>
        <p:grpSpPr bwMode="auto">
          <a:xfrm>
            <a:off x="2408436" y="3961209"/>
            <a:ext cx="1587500" cy="560388"/>
            <a:chOff x="3282881" y="2782951"/>
            <a:chExt cx="2016508" cy="559839"/>
          </a:xfrm>
        </p:grpSpPr>
        <p:sp>
          <p:nvSpPr>
            <p:cNvPr id="19" name="مستطيل مستدير الزوايا 1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مستطيل 19"/>
            <p:cNvSpPr/>
            <p:nvPr/>
          </p:nvSpPr>
          <p:spPr>
            <a:xfrm>
              <a:off x="3299013" y="2798810"/>
              <a:ext cx="198424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مجموعة 20"/>
          <p:cNvGrpSpPr>
            <a:grpSpLocks/>
          </p:cNvGrpSpPr>
          <p:nvPr/>
        </p:nvGrpSpPr>
        <p:grpSpPr bwMode="auto">
          <a:xfrm>
            <a:off x="71438" y="3950097"/>
            <a:ext cx="1516062" cy="560387"/>
            <a:chOff x="3282881" y="2782951"/>
            <a:chExt cx="2016508" cy="559839"/>
          </a:xfrm>
        </p:grpSpPr>
        <p:sp>
          <p:nvSpPr>
            <p:cNvPr id="22" name="مستطيل مستدير الزوايا 2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3299773" y="2798810"/>
              <a:ext cx="198272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known</a:t>
              </a:r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648917"/>
              </p:ext>
            </p:extLst>
          </p:nvPr>
        </p:nvGraphicFramePr>
        <p:xfrm>
          <a:off x="152400" y="4870004"/>
          <a:ext cx="1840567" cy="719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" name="معادلة" r:id="rId4" imgW="825480" imgH="431640" progId="Equation.3">
                  <p:embed/>
                </p:oleObj>
              </mc:Choice>
              <mc:Fallback>
                <p:oleObj name="معادلة" r:id="rId4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870004"/>
                        <a:ext cx="1840567" cy="719236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رابط مستقيم 3"/>
          <p:cNvSpPr/>
          <p:nvPr/>
        </p:nvSpPr>
        <p:spPr>
          <a:xfrm>
            <a:off x="6429375" y="3521472"/>
            <a:ext cx="785813" cy="5857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27" name="رابط مستقيم 4"/>
          <p:cNvSpPr/>
          <p:nvPr/>
        </p:nvSpPr>
        <p:spPr>
          <a:xfrm>
            <a:off x="5214938" y="3521472"/>
            <a:ext cx="78581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9" name="مجموعة 27"/>
          <p:cNvGrpSpPr>
            <a:grpSpLocks/>
          </p:cNvGrpSpPr>
          <p:nvPr/>
        </p:nvGrpSpPr>
        <p:grpSpPr bwMode="auto">
          <a:xfrm>
            <a:off x="6858000" y="4092972"/>
            <a:ext cx="1571625" cy="560387"/>
            <a:chOff x="3282881" y="2782951"/>
            <a:chExt cx="2016508" cy="559839"/>
          </a:xfrm>
        </p:grpSpPr>
        <p:sp>
          <p:nvSpPr>
            <p:cNvPr id="29" name="مستطيل مستدير الزوايا 2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3299176" y="2798810"/>
              <a:ext cx="1983918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</a:t>
              </a: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مجموعة 30"/>
          <p:cNvGrpSpPr>
            <a:grpSpLocks/>
          </p:cNvGrpSpPr>
          <p:nvPr/>
        </p:nvGrpSpPr>
        <p:grpSpPr bwMode="auto">
          <a:xfrm>
            <a:off x="4643438" y="4092972"/>
            <a:ext cx="1428750" cy="560387"/>
            <a:chOff x="3282881" y="2782951"/>
            <a:chExt cx="2016508" cy="559839"/>
          </a:xfrm>
        </p:grpSpPr>
        <p:sp>
          <p:nvSpPr>
            <p:cNvPr id="32" name="مستطيل مستدير الزوايا 3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مستطيل 32"/>
            <p:cNvSpPr/>
            <p:nvPr/>
          </p:nvSpPr>
          <p:spPr>
            <a:xfrm>
              <a:off x="3298564" y="2798810"/>
              <a:ext cx="1985140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known</a:t>
              </a:r>
            </a:p>
          </p:txBody>
        </p:sp>
      </p:grpSp>
      <p:sp>
        <p:nvSpPr>
          <p:cNvPr id="38" name="سهم للأسفل 37"/>
          <p:cNvSpPr/>
          <p:nvPr/>
        </p:nvSpPr>
        <p:spPr>
          <a:xfrm>
            <a:off x="642910" y="4593041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رابط مستقيم 3"/>
          <p:cNvSpPr/>
          <p:nvPr/>
        </p:nvSpPr>
        <p:spPr>
          <a:xfrm>
            <a:off x="7516564" y="2699196"/>
            <a:ext cx="123190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4" name="رابط مستقيم 4"/>
          <p:cNvSpPr/>
          <p:nvPr/>
        </p:nvSpPr>
        <p:spPr>
          <a:xfrm>
            <a:off x="6376566" y="2697609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11" name="مجموعة 44"/>
          <p:cNvGrpSpPr/>
          <p:nvPr/>
        </p:nvGrpSpPr>
        <p:grpSpPr>
          <a:xfrm>
            <a:off x="6228184" y="2431459"/>
            <a:ext cx="2016568" cy="522513"/>
            <a:chOff x="5747473" y="1673970"/>
            <a:chExt cx="2016568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6" name="مستطيل مستدير الزوايا 45"/>
            <p:cNvSpPr/>
            <p:nvPr/>
          </p:nvSpPr>
          <p:spPr>
            <a:xfrm>
              <a:off x="5747473" y="1673970"/>
              <a:ext cx="2016568" cy="52251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7" name="مستطيل 46"/>
            <p:cNvSpPr/>
            <p:nvPr/>
          </p:nvSpPr>
          <p:spPr>
            <a:xfrm>
              <a:off x="5762777" y="1689274"/>
              <a:ext cx="1985960" cy="49190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Not-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normal </a:t>
              </a:r>
              <a:endParaRPr lang="ar-S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10" name="مربع نص 47"/>
          <p:cNvSpPr txBox="1">
            <a:spLocks noChangeArrowheads="1"/>
          </p:cNvSpPr>
          <p:nvPr/>
        </p:nvSpPr>
        <p:spPr bwMode="auto">
          <a:xfrm>
            <a:off x="7824340" y="3521472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Not in study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سهم للأسفل 49"/>
          <p:cNvSpPr/>
          <p:nvPr/>
        </p:nvSpPr>
        <p:spPr>
          <a:xfrm>
            <a:off x="5424633" y="4705423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سهم للأسفل 50"/>
          <p:cNvSpPr/>
          <p:nvPr/>
        </p:nvSpPr>
        <p:spPr>
          <a:xfrm>
            <a:off x="7742062" y="4735917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عنصر نائب لرقم الشريحة 44"/>
          <p:cNvSpPr>
            <a:spLocks noGrp="1"/>
          </p:cNvSpPr>
          <p:nvPr>
            <p:ph type="sldNum" sz="quarter" idx="12"/>
          </p:nvPr>
        </p:nvSpPr>
        <p:spPr>
          <a:xfrm>
            <a:off x="457200" y="6520259"/>
            <a:ext cx="2133600" cy="365125"/>
          </a:xfrm>
        </p:spPr>
        <p:txBody>
          <a:bodyPr/>
          <a:lstStyle/>
          <a:p>
            <a:pPr>
              <a:defRPr/>
            </a:pPr>
            <a:fld id="{8576F3BD-2AF6-4A74-AFD2-F07E4A3436E2}" type="slidenum">
              <a:rPr lang="ar-SA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48" name="كائن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794676"/>
              </p:ext>
            </p:extLst>
          </p:nvPr>
        </p:nvGraphicFramePr>
        <p:xfrm>
          <a:off x="4514850" y="348495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6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484959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6185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31" name="مجموعة 30"/>
          <p:cNvGrpSpPr/>
          <p:nvPr/>
        </p:nvGrpSpPr>
        <p:grpSpPr>
          <a:xfrm>
            <a:off x="709613" y="2944527"/>
            <a:ext cx="2533737" cy="950007"/>
            <a:chOff x="709613" y="2780618"/>
            <a:chExt cx="2533737" cy="950007"/>
          </a:xfrm>
        </p:grpSpPr>
        <p:sp>
          <p:nvSpPr>
            <p:cNvPr id="16" name="رابط مستقيم 3"/>
            <p:cNvSpPr/>
            <p:nvPr/>
          </p:nvSpPr>
          <p:spPr>
            <a:xfrm>
              <a:off x="1911350" y="3141663"/>
              <a:ext cx="1332000" cy="5873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99660"/>
                  </a:lnTo>
                  <a:lnTo>
                    <a:pt x="1232310" y="399660"/>
                  </a:lnTo>
                  <a:lnTo>
                    <a:pt x="1232310" y="586467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sp>
        <p:sp>
          <p:nvSpPr>
            <p:cNvPr id="17" name="رابط مستقيم 4"/>
            <p:cNvSpPr/>
            <p:nvPr/>
          </p:nvSpPr>
          <p:spPr>
            <a:xfrm>
              <a:off x="709613" y="3143250"/>
              <a:ext cx="1147762" cy="5873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7476" y="0"/>
                  </a:moveTo>
                  <a:lnTo>
                    <a:pt x="1147476" y="400226"/>
                  </a:lnTo>
                  <a:lnTo>
                    <a:pt x="0" y="400226"/>
                  </a:lnTo>
                  <a:lnTo>
                    <a:pt x="0" y="587033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sp>
        <p:cxnSp>
          <p:nvCxnSpPr>
            <p:cNvPr id="28" name="رابط مستقيم 27"/>
            <p:cNvCxnSpPr/>
            <p:nvPr/>
          </p:nvCxnSpPr>
          <p:spPr>
            <a:xfrm>
              <a:off x="1911350" y="2780618"/>
              <a:ext cx="0" cy="3463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رابط مستقيم 61"/>
            <p:cNvCxnSpPr/>
            <p:nvPr/>
          </p:nvCxnSpPr>
          <p:spPr>
            <a:xfrm>
              <a:off x="1864724" y="2795442"/>
              <a:ext cx="0" cy="3463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مجموعة 44"/>
          <p:cNvGrpSpPr/>
          <p:nvPr/>
        </p:nvGrpSpPr>
        <p:grpSpPr>
          <a:xfrm>
            <a:off x="1115616" y="2482823"/>
            <a:ext cx="2016568" cy="522513"/>
            <a:chOff x="5747473" y="1673970"/>
            <a:chExt cx="2016568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6" name="مستطيل مستدير الزوايا 65"/>
            <p:cNvSpPr/>
            <p:nvPr/>
          </p:nvSpPr>
          <p:spPr>
            <a:xfrm>
              <a:off x="5747473" y="1673970"/>
              <a:ext cx="2016568" cy="52251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67" name="مستطيل 66"/>
            <p:cNvSpPr/>
            <p:nvPr/>
          </p:nvSpPr>
          <p:spPr>
            <a:xfrm>
              <a:off x="5762777" y="1689274"/>
              <a:ext cx="1985960" cy="49190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Normal </a:t>
              </a:r>
              <a:endParaRPr lang="ar-S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مستطيل 67"/>
          <p:cNvSpPr/>
          <p:nvPr/>
        </p:nvSpPr>
        <p:spPr>
          <a:xfrm>
            <a:off x="5878974" y="3203684"/>
            <a:ext cx="1357322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≥ 30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7968618" y="3222337"/>
            <a:ext cx="1045920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&lt; 30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مستطيل 51"/>
          <p:cNvSpPr>
            <a:spLocks noChangeArrowheads="1"/>
          </p:cNvSpPr>
          <p:nvPr/>
        </p:nvSpPr>
        <p:spPr bwMode="auto">
          <a:xfrm>
            <a:off x="1547664" y="1078791"/>
            <a:ext cx="698127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Interval Estimation or </a:t>
            </a:r>
            <a:r>
              <a:rPr lang="en-US" sz="2800" dirty="0"/>
              <a:t>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C.I)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the mean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µ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كائن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81766"/>
              </p:ext>
            </p:extLst>
          </p:nvPr>
        </p:nvGraphicFramePr>
        <p:xfrm>
          <a:off x="2352675" y="4979678"/>
          <a:ext cx="1861108" cy="64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name="معادلة" r:id="rId8" imgW="927000" imgH="431640" progId="Equation.3">
                  <p:embed/>
                </p:oleObj>
              </mc:Choice>
              <mc:Fallback>
                <p:oleObj name="معادلة" r:id="rId8" imgW="9270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4979678"/>
                        <a:ext cx="1861108" cy="64756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كائن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932427"/>
              </p:ext>
            </p:extLst>
          </p:nvPr>
        </p:nvGraphicFramePr>
        <p:xfrm>
          <a:off x="4746351" y="5013176"/>
          <a:ext cx="1625849" cy="635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" name="معادلة" r:id="rId10" imgW="825480" imgH="431640" progId="Equation.3">
                  <p:embed/>
                </p:oleObj>
              </mc:Choice>
              <mc:Fallback>
                <p:oleObj name="معادلة" r:id="rId10" imgW="82548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351" y="5013176"/>
                        <a:ext cx="1625849" cy="635331"/>
                      </a:xfrm>
                      <a:prstGeom prst="rect">
                        <a:avLst/>
                      </a:prstGeom>
                      <a:solidFill>
                        <a:srgbClr val="FAC09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كائن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459740"/>
              </p:ext>
            </p:extLst>
          </p:nvPr>
        </p:nvGraphicFramePr>
        <p:xfrm>
          <a:off x="6919457" y="5018537"/>
          <a:ext cx="1829007" cy="714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9" name="معادلة" r:id="rId12" imgW="825480" imgH="431640" progId="Equation.3">
                  <p:embed/>
                </p:oleObj>
              </mc:Choice>
              <mc:Fallback>
                <p:oleObj name="معادلة" r:id="rId12" imgW="82548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457" y="5018537"/>
                        <a:ext cx="1829007" cy="714719"/>
                      </a:xfrm>
                      <a:prstGeom prst="rect">
                        <a:avLst/>
                      </a:prstGeom>
                      <a:solidFill>
                        <a:srgbClr val="FAC09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سهم للأسفل 63"/>
          <p:cNvSpPr/>
          <p:nvPr/>
        </p:nvSpPr>
        <p:spPr>
          <a:xfrm>
            <a:off x="3061542" y="4581128"/>
            <a:ext cx="214314" cy="28575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مستطيل 51"/>
              <p:cNvSpPr>
                <a:spLocks noChangeArrowheads="1"/>
              </p:cNvSpPr>
              <p:nvPr/>
            </p:nvSpPr>
            <p:spPr bwMode="auto">
              <a:xfrm>
                <a:off x="1967098" y="521891"/>
                <a:ext cx="5269198" cy="52322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 good Point estimate for </a:t>
                </a:r>
                <a:r>
                  <a:rPr lang="en-US" sz="28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µ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u="sng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b="1" i="1" u="sng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u="sng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𝑿</m:t>
                            </m:r>
                          </m:e>
                        </m:acc>
                      </m:e>
                      <m:sub>
                        <m:r>
                          <a:rPr lang="en-US" sz="2800" b="1" i="1" u="sng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800" b="1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" name="مستطيل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7098" y="521891"/>
                <a:ext cx="5269198" cy="523220"/>
              </a:xfrm>
              <a:prstGeom prst="rect">
                <a:avLst/>
              </a:prstGeom>
              <a:blipFill rotWithShape="1">
                <a:blip r:embed="rId14"/>
                <a:stretch>
                  <a:fillRect l="-231" t="-11765" b="-329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مستطيل 71"/>
          <p:cNvSpPr/>
          <p:nvPr/>
        </p:nvSpPr>
        <p:spPr>
          <a:xfrm>
            <a:off x="0" y="-27384"/>
            <a:ext cx="9138159" cy="307777"/>
          </a:xfrm>
          <a:prstGeom prst="rect">
            <a:avLst/>
          </a:prstGeom>
          <a:blipFill>
            <a:blip r:embed="rId15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alligraphy" panose="03010101010101010101" pitchFamily="66" charset="0"/>
              </a:rPr>
              <a:t>Dr. Saba  M.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alligraphy" panose="03010101010101010101" pitchFamily="66" charset="0"/>
              </a:rPr>
              <a:t>Alwan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Lucida Calligraphy" panose="03010101010101010101" pitchFamily="66" charset="0"/>
            </a:endParaRPr>
          </a:p>
        </p:txBody>
      </p:sp>
      <p:sp>
        <p:nvSpPr>
          <p:cNvPr id="73" name="مستطيل 72"/>
          <p:cNvSpPr/>
          <p:nvPr/>
        </p:nvSpPr>
        <p:spPr>
          <a:xfrm rot="3033568">
            <a:off x="525018" y="-286970"/>
            <a:ext cx="519752" cy="1734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endParaRPr lang="ar-S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رابط مستقيم 3"/>
          <p:cNvSpPr/>
          <p:nvPr/>
        </p:nvSpPr>
        <p:spPr>
          <a:xfrm>
            <a:off x="5141913" y="1428750"/>
            <a:ext cx="1858962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858513" y="399660"/>
                </a:lnTo>
                <a:lnTo>
                  <a:pt x="1858513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" name="رابط مستقيم 4"/>
          <p:cNvSpPr/>
          <p:nvPr/>
        </p:nvSpPr>
        <p:spPr>
          <a:xfrm>
            <a:off x="2590800" y="1428750"/>
            <a:ext cx="1838325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8418" y="0"/>
                </a:moveTo>
                <a:lnTo>
                  <a:pt x="1838418" y="399660"/>
                </a:lnTo>
                <a:lnTo>
                  <a:pt x="0" y="399660"/>
                </a:lnTo>
                <a:lnTo>
                  <a:pt x="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2" name="مجموعة 4"/>
          <p:cNvGrpSpPr/>
          <p:nvPr/>
        </p:nvGrpSpPr>
        <p:grpSpPr>
          <a:xfrm>
            <a:off x="3595426" y="1183915"/>
            <a:ext cx="2405334" cy="516893"/>
            <a:chOff x="3051634" y="213418"/>
            <a:chExt cx="3691218" cy="87408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مستطيل مستدير الزوايا 5"/>
            <p:cNvSpPr/>
            <p:nvPr/>
          </p:nvSpPr>
          <p:spPr>
            <a:xfrm>
              <a:off x="3051634" y="213418"/>
              <a:ext cx="3691218" cy="87408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077235" y="239019"/>
              <a:ext cx="3640016" cy="8228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 rtl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Sample size</a:t>
              </a:r>
              <a:endParaRPr lang="ar-S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مستطيل 12"/>
          <p:cNvSpPr/>
          <p:nvPr/>
        </p:nvSpPr>
        <p:spPr>
          <a:xfrm>
            <a:off x="1000100" y="1928802"/>
            <a:ext cx="1785949" cy="595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83820" tIns="83820" rIns="83820" bIns="83820" spcCol="1270" anchor="ctr"/>
          <a:lstStyle/>
          <a:p>
            <a:pPr algn="ctr" defTabSz="977900" rtl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n≥30</a:t>
            </a:r>
          </a:p>
        </p:txBody>
      </p:sp>
      <p:sp>
        <p:nvSpPr>
          <p:cNvPr id="16" name="رابط مستقيم 3"/>
          <p:cNvSpPr/>
          <p:nvPr/>
        </p:nvSpPr>
        <p:spPr>
          <a:xfrm>
            <a:off x="1911350" y="3141663"/>
            <a:ext cx="1231900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7" name="رابط مستقيم 4"/>
          <p:cNvSpPr/>
          <p:nvPr/>
        </p:nvSpPr>
        <p:spPr>
          <a:xfrm>
            <a:off x="709613" y="3143250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5" name="مجموعة 17"/>
          <p:cNvGrpSpPr>
            <a:grpSpLocks/>
          </p:cNvGrpSpPr>
          <p:nvPr/>
        </p:nvGrpSpPr>
        <p:grpSpPr bwMode="auto">
          <a:xfrm>
            <a:off x="2143125" y="3797300"/>
            <a:ext cx="1587500" cy="560388"/>
            <a:chOff x="3282881" y="2782951"/>
            <a:chExt cx="2016508" cy="559839"/>
          </a:xfrm>
        </p:grpSpPr>
        <p:sp>
          <p:nvSpPr>
            <p:cNvPr id="19" name="مستطيل مستدير الزوايا 1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مستطيل 19"/>
            <p:cNvSpPr/>
            <p:nvPr/>
          </p:nvSpPr>
          <p:spPr>
            <a:xfrm>
              <a:off x="3299013" y="2798810"/>
              <a:ext cx="198424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مجموعة 20"/>
          <p:cNvGrpSpPr>
            <a:grpSpLocks/>
          </p:cNvGrpSpPr>
          <p:nvPr/>
        </p:nvGrpSpPr>
        <p:grpSpPr bwMode="auto">
          <a:xfrm>
            <a:off x="71438" y="3786188"/>
            <a:ext cx="1516062" cy="560387"/>
            <a:chOff x="3282881" y="2782951"/>
            <a:chExt cx="2016508" cy="559839"/>
          </a:xfrm>
        </p:grpSpPr>
        <p:sp>
          <p:nvSpPr>
            <p:cNvPr id="22" name="مستطيل مستدير الزوايا 2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3299773" y="2798810"/>
              <a:ext cx="198272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0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known</a:t>
              </a:r>
            </a:p>
          </p:txBody>
        </p:sp>
      </p:grpSp>
      <p:sp>
        <p:nvSpPr>
          <p:cNvPr id="26" name="رابط مستقيم 3"/>
          <p:cNvSpPr/>
          <p:nvPr/>
        </p:nvSpPr>
        <p:spPr>
          <a:xfrm>
            <a:off x="6429375" y="3357563"/>
            <a:ext cx="785813" cy="58578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27" name="رابط مستقيم 4"/>
          <p:cNvSpPr/>
          <p:nvPr/>
        </p:nvSpPr>
        <p:spPr>
          <a:xfrm>
            <a:off x="5214938" y="3357563"/>
            <a:ext cx="78581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9" name="مجموعة 27"/>
          <p:cNvGrpSpPr>
            <a:grpSpLocks/>
          </p:cNvGrpSpPr>
          <p:nvPr/>
        </p:nvGrpSpPr>
        <p:grpSpPr bwMode="auto">
          <a:xfrm>
            <a:off x="6858000" y="3929063"/>
            <a:ext cx="1571625" cy="560387"/>
            <a:chOff x="3282881" y="2782951"/>
            <a:chExt cx="2016508" cy="559839"/>
          </a:xfrm>
        </p:grpSpPr>
        <p:sp>
          <p:nvSpPr>
            <p:cNvPr id="29" name="مستطيل مستدير الزوايا 2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3299176" y="2798810"/>
              <a:ext cx="1983918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</a:t>
              </a: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مجموعة 30"/>
          <p:cNvGrpSpPr>
            <a:grpSpLocks/>
          </p:cNvGrpSpPr>
          <p:nvPr/>
        </p:nvGrpSpPr>
        <p:grpSpPr bwMode="auto">
          <a:xfrm>
            <a:off x="4643438" y="3929063"/>
            <a:ext cx="1428750" cy="560387"/>
            <a:chOff x="3282881" y="2782951"/>
            <a:chExt cx="2016508" cy="559839"/>
          </a:xfrm>
        </p:grpSpPr>
        <p:sp>
          <p:nvSpPr>
            <p:cNvPr id="32" name="مستطيل مستدير الزوايا 3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مستطيل 32"/>
            <p:cNvSpPr/>
            <p:nvPr/>
          </p:nvSpPr>
          <p:spPr>
            <a:xfrm>
              <a:off x="3298564" y="2798810"/>
              <a:ext cx="1985140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is known</a:t>
              </a:r>
            </a:p>
          </p:txBody>
        </p:sp>
      </p:grpSp>
      <p:sp>
        <p:nvSpPr>
          <p:cNvPr id="36" name="مستطيل 35"/>
          <p:cNvSpPr/>
          <p:nvPr/>
        </p:nvSpPr>
        <p:spPr>
          <a:xfrm>
            <a:off x="642910" y="2928934"/>
            <a:ext cx="2500330" cy="3554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or not normal</a:t>
            </a:r>
            <a:endParaRPr lang="ar-SA" sz="1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سهم للأسفل 36"/>
          <p:cNvSpPr/>
          <p:nvPr/>
        </p:nvSpPr>
        <p:spPr>
          <a:xfrm>
            <a:off x="1785918" y="2643182"/>
            <a:ext cx="214314" cy="21431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سهم للأسفل 37"/>
          <p:cNvSpPr/>
          <p:nvPr/>
        </p:nvSpPr>
        <p:spPr>
          <a:xfrm>
            <a:off x="642910" y="4429132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429256" y="2988230"/>
            <a:ext cx="1357322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7715304" y="3000372"/>
            <a:ext cx="1357290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normal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رابط مستقيم 3"/>
          <p:cNvSpPr/>
          <p:nvPr/>
        </p:nvSpPr>
        <p:spPr>
          <a:xfrm>
            <a:off x="7269163" y="2428875"/>
            <a:ext cx="123190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4" name="رابط مستقيم 4"/>
          <p:cNvSpPr/>
          <p:nvPr/>
        </p:nvSpPr>
        <p:spPr>
          <a:xfrm>
            <a:off x="6072188" y="2428875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11" name="مجموعة 44"/>
          <p:cNvGrpSpPr/>
          <p:nvPr/>
        </p:nvGrpSpPr>
        <p:grpSpPr>
          <a:xfrm>
            <a:off x="5984456" y="2000240"/>
            <a:ext cx="2016568" cy="522513"/>
            <a:chOff x="5747473" y="1673970"/>
            <a:chExt cx="2016568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6" name="مستطيل مستدير الزوايا 45"/>
            <p:cNvSpPr/>
            <p:nvPr/>
          </p:nvSpPr>
          <p:spPr>
            <a:xfrm>
              <a:off x="5747473" y="1673970"/>
              <a:ext cx="2016568" cy="52251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مستطيل 46"/>
            <p:cNvSpPr/>
            <p:nvPr/>
          </p:nvSpPr>
          <p:spPr>
            <a:xfrm>
              <a:off x="5762777" y="1689274"/>
              <a:ext cx="1985960" cy="491905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rtl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n&lt;30</a:t>
              </a:r>
              <a:endParaRPr lang="ar-S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58" name="مربع نص 47"/>
          <p:cNvSpPr txBox="1">
            <a:spLocks noChangeArrowheads="1"/>
          </p:cNvSpPr>
          <p:nvPr/>
        </p:nvSpPr>
        <p:spPr bwMode="auto">
          <a:xfrm>
            <a:off x="7715250" y="335756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latin typeface="Times New Roman" pitchFamily="18" charset="0"/>
                <a:cs typeface="Times New Roman" pitchFamily="18" charset="0"/>
              </a:rPr>
              <a:t>Not in study</a:t>
            </a:r>
            <a:endParaRPr lang="ar-SA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سهم للأسفل 48"/>
          <p:cNvSpPr/>
          <p:nvPr/>
        </p:nvSpPr>
        <p:spPr>
          <a:xfrm>
            <a:off x="2857488" y="4429132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سهم للأسفل 49"/>
          <p:cNvSpPr/>
          <p:nvPr/>
        </p:nvSpPr>
        <p:spPr>
          <a:xfrm>
            <a:off x="5214942" y="4541514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سهم للأسفل 50"/>
          <p:cNvSpPr/>
          <p:nvPr/>
        </p:nvSpPr>
        <p:spPr>
          <a:xfrm>
            <a:off x="7500958" y="4572008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2209795" y="4857750"/>
          <a:ext cx="15763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3" imgW="698400" imgH="545760" progId="Equation.3">
                  <p:embed/>
                </p:oleObj>
              </mc:Choice>
              <mc:Fallback>
                <p:oleObj name="Equation" r:id="rId3" imgW="698400" imgH="5457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795" y="4857750"/>
                        <a:ext cx="1576387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786314" y="4929188"/>
          <a:ext cx="1528761" cy="785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5" imgW="698400" imgH="545760" progId="Equation.3">
                  <p:embed/>
                </p:oleObj>
              </mc:Choice>
              <mc:Fallback>
                <p:oleObj name="Equation" r:id="rId5" imgW="698400" imgH="545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4929188"/>
                        <a:ext cx="1528761" cy="78582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000892" y="5000625"/>
          <a:ext cx="160653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7" imgW="685800" imgH="545760" progId="Equation.3">
                  <p:embed/>
                </p:oleObj>
              </mc:Choice>
              <mc:Fallback>
                <p:oleObj name="Equation" r:id="rId7" imgW="68580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5000625"/>
                        <a:ext cx="1606533" cy="785813"/>
                      </a:xfrm>
                      <a:prstGeom prst="rect">
                        <a:avLst/>
                      </a:prstGeom>
                      <a:solidFill>
                        <a:srgbClr val="99CC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85750" y="4857750"/>
          <a:ext cx="1457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9" imgW="698400" imgH="545760" progId="Equation.3">
                  <p:embed/>
                </p:oleObj>
              </mc:Choice>
              <mc:Fallback>
                <p:oleObj name="Equation" r:id="rId9" imgW="698400" imgH="545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857750"/>
                        <a:ext cx="1457325" cy="8572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8" name="مستطيل 52"/>
          <p:cNvSpPr>
            <a:spLocks noChangeArrowheads="1"/>
          </p:cNvSpPr>
          <p:nvPr/>
        </p:nvSpPr>
        <p:spPr bwMode="auto">
          <a:xfrm>
            <a:off x="1135294" y="404664"/>
            <a:ext cx="7901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 statistic in testing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hypothesis for the mean </a:t>
            </a:r>
            <a:r>
              <a:rPr lang="el-GR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45" name="عنصر نائب لرقم الشريحة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6F3BD-2AF6-4A74-AFD2-F07E4A3436E2}" type="slidenum">
              <a:rPr lang="ar-SA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2" name="مستطيل 51"/>
          <p:cNvSpPr/>
          <p:nvPr/>
        </p:nvSpPr>
        <p:spPr>
          <a:xfrm>
            <a:off x="0" y="-27384"/>
            <a:ext cx="9138159" cy="307777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Dr. Saba  M.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Alwan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3" name="مستطيل 52"/>
          <p:cNvSpPr/>
          <p:nvPr/>
        </p:nvSpPr>
        <p:spPr>
          <a:xfrm rot="3033568">
            <a:off x="347357" y="-230758"/>
            <a:ext cx="519752" cy="14260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endParaRPr lang="ar-S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رابط مستقيم 3"/>
          <p:cNvSpPr/>
          <p:nvPr/>
        </p:nvSpPr>
        <p:spPr>
          <a:xfrm>
            <a:off x="5141913" y="1334491"/>
            <a:ext cx="1858962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858513" y="399660"/>
                </a:lnTo>
                <a:lnTo>
                  <a:pt x="1858513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" name="رابط مستقيم 4"/>
          <p:cNvSpPr/>
          <p:nvPr/>
        </p:nvSpPr>
        <p:spPr>
          <a:xfrm>
            <a:off x="2590800" y="1334491"/>
            <a:ext cx="1838325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8418" y="0"/>
                </a:moveTo>
                <a:lnTo>
                  <a:pt x="1838418" y="399660"/>
                </a:lnTo>
                <a:lnTo>
                  <a:pt x="0" y="399660"/>
                </a:lnTo>
                <a:lnTo>
                  <a:pt x="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2" name="مجموعة 4"/>
          <p:cNvGrpSpPr/>
          <p:nvPr/>
        </p:nvGrpSpPr>
        <p:grpSpPr>
          <a:xfrm>
            <a:off x="3595426" y="1272207"/>
            <a:ext cx="2405334" cy="516893"/>
            <a:chOff x="3051634" y="213418"/>
            <a:chExt cx="3691218" cy="87408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مستطيل مستدير الزوايا 5"/>
            <p:cNvSpPr/>
            <p:nvPr/>
          </p:nvSpPr>
          <p:spPr>
            <a:xfrm>
              <a:off x="3051634" y="213418"/>
              <a:ext cx="3691218" cy="874083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077235" y="239019"/>
              <a:ext cx="3640016" cy="8228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 rtl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Sample sizes</a:t>
              </a:r>
              <a:endParaRPr lang="ar-S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مستطيل 12"/>
          <p:cNvSpPr/>
          <p:nvPr/>
        </p:nvSpPr>
        <p:spPr>
          <a:xfrm>
            <a:off x="683568" y="1828685"/>
            <a:ext cx="2786082" cy="595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83820" tIns="83820" rIns="83820" bIns="83820" spcCol="1270" anchor="ctr"/>
          <a:lstStyle/>
          <a:p>
            <a:pPr algn="ctr" defTabSz="977900" rtl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n1, n2 ≥30 (Large)</a:t>
            </a:r>
          </a:p>
        </p:txBody>
      </p:sp>
      <p:sp>
        <p:nvSpPr>
          <p:cNvPr id="16" name="رابط مستقيم 3"/>
          <p:cNvSpPr/>
          <p:nvPr/>
        </p:nvSpPr>
        <p:spPr>
          <a:xfrm>
            <a:off x="1911350" y="2860501"/>
            <a:ext cx="1231900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7" name="رابط مستقيم 4"/>
          <p:cNvSpPr/>
          <p:nvPr/>
        </p:nvSpPr>
        <p:spPr>
          <a:xfrm>
            <a:off x="709613" y="2862088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5" name="مجموعة 17"/>
          <p:cNvGrpSpPr/>
          <p:nvPr/>
        </p:nvGrpSpPr>
        <p:grpSpPr>
          <a:xfrm>
            <a:off x="2500299" y="3505025"/>
            <a:ext cx="1646407" cy="559839"/>
            <a:chOff x="3192159" y="2782951"/>
            <a:chExt cx="2090833" cy="559839"/>
          </a:xfrm>
          <a:solidFill>
            <a:srgbClr val="FFFF00"/>
          </a:solidFill>
        </p:grpSpPr>
        <p:sp>
          <p:nvSpPr>
            <p:cNvPr id="19" name="مستطيل مستدير الزوايا 18"/>
            <p:cNvSpPr/>
            <p:nvPr/>
          </p:nvSpPr>
          <p:spPr>
            <a:xfrm>
              <a:off x="3192159" y="2782951"/>
              <a:ext cx="2016508" cy="5598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مستطيل 19"/>
            <p:cNvSpPr/>
            <p:nvPr/>
          </p:nvSpPr>
          <p:spPr>
            <a:xfrm>
              <a:off x="3299278" y="2799348"/>
              <a:ext cx="1983714" cy="5270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and σ2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مجموعة 20"/>
          <p:cNvGrpSpPr/>
          <p:nvPr/>
        </p:nvGrpSpPr>
        <p:grpSpPr>
          <a:xfrm>
            <a:off x="71406" y="3588128"/>
            <a:ext cx="1516442" cy="559839"/>
            <a:chOff x="3282881" y="2782951"/>
            <a:chExt cx="2016508" cy="55983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2" name="مستطيل مستدير الزوايا 2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3299278" y="2799348"/>
              <a:ext cx="1983714" cy="5270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, σ2 </a:t>
              </a:r>
              <a:r>
                <a:rPr lang="en-US" sz="20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known</a:t>
              </a:r>
            </a:p>
          </p:txBody>
        </p:sp>
      </p:grpSp>
      <p:graphicFrame>
        <p:nvGraphicFramePr>
          <p:cNvPr id="61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984929"/>
              </p:ext>
            </p:extLst>
          </p:nvPr>
        </p:nvGraphicFramePr>
        <p:xfrm>
          <a:off x="-49386" y="4397201"/>
          <a:ext cx="33972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معادلة" r:id="rId3" imgW="1701720" imgH="495000" progId="Equation.3">
                  <p:embed/>
                </p:oleObj>
              </mc:Choice>
              <mc:Fallback>
                <p:oleObj name="معادلة" r:id="rId3" imgW="1701720" imgH="495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9386" y="4397201"/>
                        <a:ext cx="3397250" cy="7366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رابط مستقيم 3"/>
          <p:cNvSpPr/>
          <p:nvPr/>
        </p:nvSpPr>
        <p:spPr>
          <a:xfrm>
            <a:off x="6072188" y="3076401"/>
            <a:ext cx="785812" cy="214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27" name="رابط مستقيم 4"/>
          <p:cNvSpPr/>
          <p:nvPr/>
        </p:nvSpPr>
        <p:spPr>
          <a:xfrm>
            <a:off x="4786313" y="3076401"/>
            <a:ext cx="1214437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9" name="مجموعة 27"/>
          <p:cNvGrpSpPr>
            <a:grpSpLocks/>
          </p:cNvGrpSpPr>
          <p:nvPr/>
        </p:nvGrpSpPr>
        <p:grpSpPr bwMode="auto">
          <a:xfrm>
            <a:off x="6286500" y="3516138"/>
            <a:ext cx="1928813" cy="560388"/>
            <a:chOff x="3282881" y="2782951"/>
            <a:chExt cx="2016508" cy="559839"/>
          </a:xfrm>
        </p:grpSpPr>
        <p:sp>
          <p:nvSpPr>
            <p:cNvPr id="29" name="مستطيل مستدير الزوايا 2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3299478" y="2798810"/>
              <a:ext cx="198331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, σ2 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Unknown </a:t>
              </a:r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But Equal</a:t>
              </a:r>
            </a:p>
          </p:txBody>
        </p:sp>
      </p:grpSp>
      <p:grpSp>
        <p:nvGrpSpPr>
          <p:cNvPr id="10" name="مجموعة 30"/>
          <p:cNvGrpSpPr/>
          <p:nvPr/>
        </p:nvGrpSpPr>
        <p:grpSpPr>
          <a:xfrm>
            <a:off x="4279753" y="3505026"/>
            <a:ext cx="1363816" cy="642942"/>
            <a:chOff x="3282881" y="2782951"/>
            <a:chExt cx="2016508" cy="55983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2" name="مستطيل مستدير الزوايا 3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مستطيل 32"/>
            <p:cNvSpPr/>
            <p:nvPr/>
          </p:nvSpPr>
          <p:spPr>
            <a:xfrm>
              <a:off x="3398110" y="2845154"/>
              <a:ext cx="1884882" cy="4648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, σ2 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known</a:t>
              </a:r>
            </a:p>
          </p:txBody>
        </p:sp>
      </p:grpSp>
      <p:sp>
        <p:nvSpPr>
          <p:cNvPr id="36" name="مستطيل 35"/>
          <p:cNvSpPr/>
          <p:nvPr/>
        </p:nvSpPr>
        <p:spPr>
          <a:xfrm>
            <a:off x="642910" y="2663327"/>
            <a:ext cx="2357454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or not normal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سهم للأسفل 36"/>
          <p:cNvSpPr/>
          <p:nvPr/>
        </p:nvSpPr>
        <p:spPr>
          <a:xfrm>
            <a:off x="1785918" y="2426045"/>
            <a:ext cx="214314" cy="21431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سهم للأسفل 37"/>
          <p:cNvSpPr/>
          <p:nvPr/>
        </p:nvSpPr>
        <p:spPr>
          <a:xfrm>
            <a:off x="642910" y="4147967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286380" y="2707065"/>
            <a:ext cx="1357322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7643834" y="2719207"/>
            <a:ext cx="1357290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normal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رابط مستقيم 3"/>
          <p:cNvSpPr/>
          <p:nvPr/>
        </p:nvSpPr>
        <p:spPr>
          <a:xfrm>
            <a:off x="7269163" y="2147713"/>
            <a:ext cx="123190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4" name="رابط مستقيم 4"/>
          <p:cNvSpPr/>
          <p:nvPr/>
        </p:nvSpPr>
        <p:spPr>
          <a:xfrm>
            <a:off x="5643563" y="2147713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11" name="مجموعة 44"/>
          <p:cNvGrpSpPr/>
          <p:nvPr/>
        </p:nvGrpSpPr>
        <p:grpSpPr>
          <a:xfrm>
            <a:off x="5643570" y="1828115"/>
            <a:ext cx="3159544" cy="522513"/>
            <a:chOff x="5747473" y="1673970"/>
            <a:chExt cx="2302320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6" name="مستطيل مستدير الزوايا 45"/>
            <p:cNvSpPr/>
            <p:nvPr/>
          </p:nvSpPr>
          <p:spPr>
            <a:xfrm>
              <a:off x="5747473" y="1673970"/>
              <a:ext cx="2198231" cy="52251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مستطيل 46"/>
            <p:cNvSpPr/>
            <p:nvPr/>
          </p:nvSpPr>
          <p:spPr>
            <a:xfrm>
              <a:off x="5762777" y="1689274"/>
              <a:ext cx="2287016" cy="491905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n1  and n2   &lt;30 (Small)</a:t>
              </a:r>
              <a:endParaRPr lang="ar-S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83" name="مربع نص 47"/>
          <p:cNvSpPr txBox="1">
            <a:spLocks noChangeArrowheads="1"/>
          </p:cNvSpPr>
          <p:nvPr/>
        </p:nvSpPr>
        <p:spPr bwMode="auto">
          <a:xfrm>
            <a:off x="7643813" y="3076401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latin typeface="Times New Roman" pitchFamily="18" charset="0"/>
                <a:cs typeface="Times New Roman" pitchFamily="18" charset="0"/>
              </a:rPr>
              <a:t>Not in study</a:t>
            </a:r>
            <a:endParaRPr lang="ar-SA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سهم للأسفل 48"/>
          <p:cNvSpPr/>
          <p:nvPr/>
        </p:nvSpPr>
        <p:spPr>
          <a:xfrm>
            <a:off x="3493590" y="4076529"/>
            <a:ext cx="214314" cy="114300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سهم للأسفل 49"/>
          <p:cNvSpPr/>
          <p:nvPr/>
        </p:nvSpPr>
        <p:spPr>
          <a:xfrm>
            <a:off x="4714876" y="4260349"/>
            <a:ext cx="214314" cy="167356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سهم للأسفل 50"/>
          <p:cNvSpPr/>
          <p:nvPr/>
        </p:nvSpPr>
        <p:spPr>
          <a:xfrm>
            <a:off x="7143768" y="4076529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3" name="مستطيل 51"/>
          <p:cNvSpPr>
            <a:spLocks noChangeArrowheads="1"/>
          </p:cNvSpPr>
          <p:nvPr/>
        </p:nvSpPr>
        <p:spPr bwMode="auto">
          <a:xfrm>
            <a:off x="1246604" y="696143"/>
            <a:ext cx="751526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Interval Estimation or </a:t>
            </a:r>
            <a:r>
              <a:rPr lang="en-US" sz="2400" dirty="0" smtClean="0"/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C.I)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the mean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el-G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307819"/>
              </p:ext>
            </p:extLst>
          </p:nvPr>
        </p:nvGraphicFramePr>
        <p:xfrm>
          <a:off x="1246188" y="5206826"/>
          <a:ext cx="33432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معادلة" r:id="rId5" imgW="1676160" imgH="495000" progId="Equation.3">
                  <p:embed/>
                </p:oleObj>
              </mc:Choice>
              <mc:Fallback>
                <p:oleObj name="معادلة" r:id="rId5" imgW="1676160" imgH="49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5206826"/>
                        <a:ext cx="3343275" cy="736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555912"/>
              </p:ext>
            </p:extLst>
          </p:nvPr>
        </p:nvGraphicFramePr>
        <p:xfrm>
          <a:off x="4932363" y="4290838"/>
          <a:ext cx="42338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معادلة" r:id="rId7" imgW="2120760" imgH="482400" progId="Equation.3">
                  <p:embed/>
                </p:oleObj>
              </mc:Choice>
              <mc:Fallback>
                <p:oleObj name="معادلة" r:id="rId7" imgW="21207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290838"/>
                        <a:ext cx="4233862" cy="71755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397789"/>
              </p:ext>
            </p:extLst>
          </p:nvPr>
        </p:nvGraphicFramePr>
        <p:xfrm>
          <a:off x="5111750" y="5076651"/>
          <a:ext cx="39608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0" name="Equation" r:id="rId9" imgW="2197080" imgH="457200" progId="Equation.3">
                  <p:embed/>
                </p:oleObj>
              </mc:Choice>
              <mc:Fallback>
                <p:oleObj name="Equation" r:id="rId9" imgW="2197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5076651"/>
                        <a:ext cx="3960813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93535"/>
              </p:ext>
            </p:extLst>
          </p:nvPr>
        </p:nvGraphicFramePr>
        <p:xfrm>
          <a:off x="3470275" y="6076776"/>
          <a:ext cx="33972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1" name="معادلة" r:id="rId11" imgW="1701720" imgH="495000" progId="Equation.3">
                  <p:embed/>
                </p:oleObj>
              </mc:Choice>
              <mc:Fallback>
                <p:oleObj name="معادلة" r:id="rId11" imgW="170172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6076776"/>
                        <a:ext cx="3397250" cy="7366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مستطيل 51"/>
              <p:cNvSpPr>
                <a:spLocks noChangeArrowheads="1"/>
              </p:cNvSpPr>
              <p:nvPr/>
            </p:nvSpPr>
            <p:spPr bwMode="auto">
              <a:xfrm>
                <a:off x="1863655" y="234478"/>
                <a:ext cx="6393930" cy="472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A good point estimate for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l-GR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1 - </a:t>
                </a:r>
                <a:r>
                  <a:rPr lang="el-GR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 −</m:t>
                    </m:r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مستطيل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3655" y="234478"/>
                <a:ext cx="6393930" cy="472052"/>
              </a:xfrm>
              <a:prstGeom prst="rect">
                <a:avLst/>
              </a:prstGeom>
              <a:blipFill rotWithShape="1">
                <a:blip r:embed="rId13"/>
                <a:stretch>
                  <a:fillRect l="-572" t="-7692" r="-763" b="-282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مستطيل 51"/>
          <p:cNvSpPr/>
          <p:nvPr/>
        </p:nvSpPr>
        <p:spPr>
          <a:xfrm>
            <a:off x="0" y="-27384"/>
            <a:ext cx="9138159" cy="307777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Dr. Saba  M.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Alwan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3" name="مستطيل 52"/>
          <p:cNvSpPr/>
          <p:nvPr/>
        </p:nvSpPr>
        <p:spPr>
          <a:xfrm rot="3033568">
            <a:off x="525018" y="-286970"/>
            <a:ext cx="519752" cy="1734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endParaRPr lang="ar-S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رابط مستقيم 3"/>
          <p:cNvSpPr/>
          <p:nvPr/>
        </p:nvSpPr>
        <p:spPr>
          <a:xfrm>
            <a:off x="5141913" y="1000125"/>
            <a:ext cx="1858962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858513" y="399660"/>
                </a:lnTo>
                <a:lnTo>
                  <a:pt x="1858513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" name="رابط مستقيم 4"/>
          <p:cNvSpPr/>
          <p:nvPr/>
        </p:nvSpPr>
        <p:spPr>
          <a:xfrm>
            <a:off x="2590800" y="1000125"/>
            <a:ext cx="1838325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8418" y="0"/>
                </a:moveTo>
                <a:lnTo>
                  <a:pt x="1838418" y="399660"/>
                </a:lnTo>
                <a:lnTo>
                  <a:pt x="0" y="399660"/>
                </a:lnTo>
                <a:lnTo>
                  <a:pt x="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2" name="مجموعة 4"/>
          <p:cNvGrpSpPr/>
          <p:nvPr/>
        </p:nvGrpSpPr>
        <p:grpSpPr>
          <a:xfrm>
            <a:off x="3595426" y="895883"/>
            <a:ext cx="2405334" cy="516893"/>
            <a:chOff x="3051634" y="213418"/>
            <a:chExt cx="3691218" cy="87408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مستطيل مستدير الزوايا 5"/>
            <p:cNvSpPr/>
            <p:nvPr/>
          </p:nvSpPr>
          <p:spPr>
            <a:xfrm>
              <a:off x="3051634" y="213418"/>
              <a:ext cx="3691218" cy="87408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3077235" y="239019"/>
              <a:ext cx="3640016" cy="8228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 rtl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Sample </a:t>
              </a: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sizes</a:t>
              </a:r>
              <a:endParaRPr lang="ar-S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مستطيل 12"/>
          <p:cNvSpPr/>
          <p:nvPr/>
        </p:nvSpPr>
        <p:spPr>
          <a:xfrm>
            <a:off x="1000100" y="1500174"/>
            <a:ext cx="2786082" cy="595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83820" tIns="83820" rIns="83820" bIns="83820" spcCol="1270" anchor="ctr"/>
          <a:lstStyle/>
          <a:p>
            <a:pPr algn="ctr" defTabSz="977900" rtl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n1, n2 ≥30 (Large)</a:t>
            </a:r>
          </a:p>
        </p:txBody>
      </p:sp>
      <p:sp>
        <p:nvSpPr>
          <p:cNvPr id="16" name="رابط مستقيم 3"/>
          <p:cNvSpPr/>
          <p:nvPr/>
        </p:nvSpPr>
        <p:spPr>
          <a:xfrm>
            <a:off x="1911350" y="2713038"/>
            <a:ext cx="1231900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17" name="رابط مستقيم 4"/>
          <p:cNvSpPr/>
          <p:nvPr/>
        </p:nvSpPr>
        <p:spPr>
          <a:xfrm>
            <a:off x="709613" y="2714625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5" name="مجموعة 17"/>
          <p:cNvGrpSpPr/>
          <p:nvPr/>
        </p:nvGrpSpPr>
        <p:grpSpPr>
          <a:xfrm>
            <a:off x="2500299" y="3357562"/>
            <a:ext cx="1646407" cy="559839"/>
            <a:chOff x="3192159" y="2782951"/>
            <a:chExt cx="2090833" cy="559839"/>
          </a:xfrm>
          <a:solidFill>
            <a:srgbClr val="FFFF00"/>
          </a:solidFill>
        </p:grpSpPr>
        <p:sp>
          <p:nvSpPr>
            <p:cNvPr id="19" name="مستطيل مستدير الزوايا 18"/>
            <p:cNvSpPr/>
            <p:nvPr/>
          </p:nvSpPr>
          <p:spPr>
            <a:xfrm>
              <a:off x="3192159" y="2782951"/>
              <a:ext cx="2016508" cy="5598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مستطيل 19"/>
            <p:cNvSpPr/>
            <p:nvPr/>
          </p:nvSpPr>
          <p:spPr>
            <a:xfrm>
              <a:off x="3299278" y="2799348"/>
              <a:ext cx="1983714" cy="5270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and σ2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Unknown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مجموعة 20"/>
          <p:cNvGrpSpPr/>
          <p:nvPr/>
        </p:nvGrpSpPr>
        <p:grpSpPr>
          <a:xfrm>
            <a:off x="71406" y="3440665"/>
            <a:ext cx="1516442" cy="559839"/>
            <a:chOff x="3282881" y="2782951"/>
            <a:chExt cx="2016508" cy="55983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2" name="مستطيل مستدير الزوايا 2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3299278" y="2799348"/>
              <a:ext cx="1983714" cy="5270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, σ2 </a:t>
              </a:r>
              <a:r>
                <a:rPr lang="en-US" sz="20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known</a:t>
              </a:r>
            </a:p>
          </p:txBody>
        </p:sp>
      </p:grp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80963" y="4338638"/>
          <a:ext cx="29797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3" imgW="1854000" imgH="495000" progId="Equation.3">
                  <p:embed/>
                </p:oleObj>
              </mc:Choice>
              <mc:Fallback>
                <p:oleObj name="Equation" r:id="rId3" imgW="1854000" imgH="495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4338638"/>
                        <a:ext cx="2979737" cy="6477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رابط مستقيم 3"/>
          <p:cNvSpPr/>
          <p:nvPr/>
        </p:nvSpPr>
        <p:spPr>
          <a:xfrm>
            <a:off x="6072188" y="2928938"/>
            <a:ext cx="785812" cy="214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27" name="رابط مستقيم 4"/>
          <p:cNvSpPr/>
          <p:nvPr/>
        </p:nvSpPr>
        <p:spPr>
          <a:xfrm>
            <a:off x="4786313" y="2928938"/>
            <a:ext cx="1214437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9" name="مجموعة 27"/>
          <p:cNvGrpSpPr>
            <a:grpSpLocks/>
          </p:cNvGrpSpPr>
          <p:nvPr/>
        </p:nvGrpSpPr>
        <p:grpSpPr bwMode="auto">
          <a:xfrm>
            <a:off x="6286500" y="3368675"/>
            <a:ext cx="1928813" cy="560388"/>
            <a:chOff x="3282881" y="2782951"/>
            <a:chExt cx="2016508" cy="559839"/>
          </a:xfrm>
        </p:grpSpPr>
        <p:sp>
          <p:nvSpPr>
            <p:cNvPr id="29" name="مستطيل مستدير الزوايا 28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مستطيل 29"/>
            <p:cNvSpPr/>
            <p:nvPr/>
          </p:nvSpPr>
          <p:spPr>
            <a:xfrm>
              <a:off x="3299478" y="2798810"/>
              <a:ext cx="1983314" cy="528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, σ2 </a:t>
              </a:r>
              <a:r>
                <a:rPr lang="en-US" sz="1600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Unknown </a:t>
              </a:r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But Equal</a:t>
              </a:r>
            </a:p>
          </p:txBody>
        </p:sp>
      </p:grpSp>
      <p:grpSp>
        <p:nvGrpSpPr>
          <p:cNvPr id="10" name="مجموعة 30"/>
          <p:cNvGrpSpPr/>
          <p:nvPr/>
        </p:nvGrpSpPr>
        <p:grpSpPr>
          <a:xfrm>
            <a:off x="4279753" y="3357563"/>
            <a:ext cx="1363816" cy="642942"/>
            <a:chOff x="3282881" y="2782951"/>
            <a:chExt cx="2016508" cy="55983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2" name="مستطيل مستدير الزوايا 31"/>
            <p:cNvSpPr/>
            <p:nvPr/>
          </p:nvSpPr>
          <p:spPr>
            <a:xfrm>
              <a:off x="3282881" y="2782951"/>
              <a:ext cx="2016508" cy="5598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مستطيل 32"/>
            <p:cNvSpPr/>
            <p:nvPr/>
          </p:nvSpPr>
          <p:spPr>
            <a:xfrm>
              <a:off x="3398110" y="2845154"/>
              <a:ext cx="1884882" cy="4648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0" tIns="83820" rIns="83820" bIns="8382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σ1 , σ2 </a:t>
              </a:r>
              <a:r>
                <a:rPr lang="en-US" b="1" baseline="4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known</a:t>
              </a:r>
            </a:p>
          </p:txBody>
        </p:sp>
      </p:grpSp>
      <p:sp>
        <p:nvSpPr>
          <p:cNvPr id="36" name="مستطيل 35"/>
          <p:cNvSpPr/>
          <p:nvPr/>
        </p:nvSpPr>
        <p:spPr>
          <a:xfrm>
            <a:off x="642910" y="2515864"/>
            <a:ext cx="2357454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or not normal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سهم للأسفل 36"/>
          <p:cNvSpPr/>
          <p:nvPr/>
        </p:nvSpPr>
        <p:spPr>
          <a:xfrm>
            <a:off x="1785918" y="2214554"/>
            <a:ext cx="214314" cy="21431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سهم للأسفل 37"/>
          <p:cNvSpPr/>
          <p:nvPr/>
        </p:nvSpPr>
        <p:spPr>
          <a:xfrm>
            <a:off x="642910" y="4000504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286380" y="2559602"/>
            <a:ext cx="1357322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7643834" y="2571744"/>
            <a:ext cx="1357290" cy="341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normal</a:t>
            </a:r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رابط مستقيم 3"/>
          <p:cNvSpPr/>
          <p:nvPr/>
        </p:nvSpPr>
        <p:spPr>
          <a:xfrm>
            <a:off x="7269163" y="2000250"/>
            <a:ext cx="1231900" cy="5857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9660"/>
                </a:lnTo>
                <a:lnTo>
                  <a:pt x="1232310" y="399660"/>
                </a:lnTo>
                <a:lnTo>
                  <a:pt x="1232310" y="58646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sp>
        <p:nvSpPr>
          <p:cNvPr id="44" name="رابط مستقيم 4"/>
          <p:cNvSpPr/>
          <p:nvPr/>
        </p:nvSpPr>
        <p:spPr>
          <a:xfrm>
            <a:off x="5643563" y="2000250"/>
            <a:ext cx="1147762" cy="5873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7476" y="0"/>
                </a:moveTo>
                <a:lnTo>
                  <a:pt x="1147476" y="400226"/>
                </a:lnTo>
                <a:lnTo>
                  <a:pt x="0" y="400226"/>
                </a:lnTo>
                <a:lnTo>
                  <a:pt x="0" y="58703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sp>
      <p:grpSp>
        <p:nvGrpSpPr>
          <p:cNvPr id="11" name="مجموعة 44"/>
          <p:cNvGrpSpPr/>
          <p:nvPr/>
        </p:nvGrpSpPr>
        <p:grpSpPr>
          <a:xfrm>
            <a:off x="5643570" y="1571612"/>
            <a:ext cx="3159544" cy="522513"/>
            <a:chOff x="5747473" y="1673970"/>
            <a:chExt cx="2302320" cy="5225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6" name="مستطيل مستدير الزوايا 45"/>
            <p:cNvSpPr/>
            <p:nvPr/>
          </p:nvSpPr>
          <p:spPr>
            <a:xfrm>
              <a:off x="5747473" y="1673970"/>
              <a:ext cx="2198231" cy="52251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مستطيل 46"/>
            <p:cNvSpPr/>
            <p:nvPr/>
          </p:nvSpPr>
          <p:spPr>
            <a:xfrm>
              <a:off x="5762777" y="1689274"/>
              <a:ext cx="2287016" cy="491905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n1  and n2   &lt;30 (Small)</a:t>
              </a:r>
              <a:endParaRPr lang="ar-S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35" name="مربع نص 47"/>
          <p:cNvSpPr txBox="1">
            <a:spLocks noChangeArrowheads="1"/>
          </p:cNvSpPr>
          <p:nvPr/>
        </p:nvSpPr>
        <p:spPr bwMode="auto">
          <a:xfrm>
            <a:off x="7643813" y="2928938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latin typeface="Times New Roman" pitchFamily="18" charset="0"/>
                <a:cs typeface="Times New Roman" pitchFamily="18" charset="0"/>
              </a:rPr>
              <a:t>Not in study</a:t>
            </a:r>
            <a:endParaRPr lang="ar-SA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سهم للأسفل 48"/>
          <p:cNvSpPr/>
          <p:nvPr/>
        </p:nvSpPr>
        <p:spPr>
          <a:xfrm>
            <a:off x="3286116" y="4000504"/>
            <a:ext cx="357190" cy="92869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سهم للأسفل 49"/>
          <p:cNvSpPr/>
          <p:nvPr/>
        </p:nvSpPr>
        <p:spPr>
          <a:xfrm>
            <a:off x="4643438" y="4071942"/>
            <a:ext cx="357190" cy="164307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سهم للأسفل 50"/>
          <p:cNvSpPr/>
          <p:nvPr/>
        </p:nvSpPr>
        <p:spPr>
          <a:xfrm>
            <a:off x="7143768" y="3929066"/>
            <a:ext cx="214314" cy="285752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111750" y="4962541"/>
          <a:ext cx="39608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5" imgW="2197080" imgH="457200" progId="Equation.3">
                  <p:embed/>
                </p:oleObj>
              </mc:Choice>
              <mc:Fallback>
                <p:oleObj name="Equation" r:id="rId5" imgW="2197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4962541"/>
                        <a:ext cx="3960813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مستطيل 52"/>
          <p:cNvSpPr>
            <a:spLocks noChangeArrowheads="1"/>
          </p:cNvSpPr>
          <p:nvPr/>
        </p:nvSpPr>
        <p:spPr bwMode="auto">
          <a:xfrm>
            <a:off x="827396" y="447055"/>
            <a:ext cx="900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l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 statistic 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testing </a:t>
            </a:r>
            <a:r>
              <a:rPr lang="en-US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hypothesis for the 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difference d =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el-G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4583" name="Object 11"/>
          <p:cNvGraphicFramePr>
            <a:graphicFrameLocks noChangeAspect="1"/>
          </p:cNvGraphicFramePr>
          <p:nvPr/>
        </p:nvGraphicFramePr>
        <p:xfrm>
          <a:off x="1265238" y="5143500"/>
          <a:ext cx="31527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7" imgW="1828800" imgH="495000" progId="Equation.3">
                  <p:embed/>
                </p:oleObj>
              </mc:Choice>
              <mc:Fallback>
                <p:oleObj name="Equation" r:id="rId7" imgW="182880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5143500"/>
                        <a:ext cx="3152775" cy="636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1"/>
          <p:cNvGraphicFramePr>
            <a:graphicFrameLocks noChangeAspect="1"/>
          </p:cNvGraphicFramePr>
          <p:nvPr/>
        </p:nvGraphicFramePr>
        <p:xfrm>
          <a:off x="3357554" y="5929330"/>
          <a:ext cx="3252123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9" imgW="1866600" imgH="495000" progId="Equation.3">
                  <p:embed/>
                </p:oleObj>
              </mc:Choice>
              <mc:Fallback>
                <p:oleObj name="Equation" r:id="rId9" imgW="186660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929330"/>
                        <a:ext cx="3252123" cy="64294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783203"/>
              </p:ext>
            </p:extLst>
          </p:nvPr>
        </p:nvGraphicFramePr>
        <p:xfrm>
          <a:off x="5429256" y="4214818"/>
          <a:ext cx="33416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11" imgW="1917360" imgH="482400" progId="Equation.3">
                  <p:embed/>
                </p:oleObj>
              </mc:Choice>
              <mc:Fallback>
                <p:oleObj name="Equation" r:id="rId11" imgW="191736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214818"/>
                        <a:ext cx="3341687" cy="62706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عنصر نائب لرقم الشريحة 47"/>
          <p:cNvSpPr>
            <a:spLocks noGrp="1"/>
          </p:cNvSpPr>
          <p:nvPr>
            <p:ph type="sldNum" sz="quarter" idx="12"/>
          </p:nvPr>
        </p:nvSpPr>
        <p:spPr>
          <a:xfrm>
            <a:off x="508717" y="6360090"/>
            <a:ext cx="2133600" cy="365125"/>
          </a:xfrm>
        </p:spPr>
        <p:txBody>
          <a:bodyPr/>
          <a:lstStyle/>
          <a:p>
            <a:pPr>
              <a:defRPr/>
            </a:pPr>
            <a:fld id="{8576F3BD-2AF6-4A74-AFD2-F07E4A3436E2}" type="slidenum">
              <a:rPr lang="ar-SA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2" name="مستطيل 11"/>
          <p:cNvSpPr/>
          <p:nvPr/>
        </p:nvSpPr>
        <p:spPr>
          <a:xfrm>
            <a:off x="311505" y="6021288"/>
            <a:ext cx="2100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d 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el-GR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endParaRPr lang="ar-SA" dirty="0"/>
          </a:p>
        </p:txBody>
      </p:sp>
      <p:sp>
        <p:nvSpPr>
          <p:cNvPr id="53" name="مستطيل 52"/>
          <p:cNvSpPr/>
          <p:nvPr/>
        </p:nvSpPr>
        <p:spPr>
          <a:xfrm>
            <a:off x="0" y="-27384"/>
            <a:ext cx="9138159" cy="307777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Dr. Saba  M.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Lucida Calligraphy" panose="03010101010101010101" pitchFamily="66" charset="0"/>
              </a:rPr>
              <a:t>Alwan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4" name="مستطيل 53"/>
          <p:cNvSpPr/>
          <p:nvPr/>
        </p:nvSpPr>
        <p:spPr>
          <a:xfrm rot="3033568">
            <a:off x="347357" y="-230758"/>
            <a:ext cx="519752" cy="14260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endParaRPr lang="ar-S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358</Words>
  <Application>Microsoft Office PowerPoint</Application>
  <PresentationFormat>عرض على الشاشة (3:4)‏</PresentationFormat>
  <Paragraphs>78</Paragraphs>
  <Slides>5</Slides>
  <Notes>2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3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سمة Office</vt:lpstr>
      <vt:lpstr>معادلة</vt:lpstr>
      <vt:lpstr>Equation</vt:lpstr>
      <vt:lpstr>Microsoft Equation 3.0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Sony</dc:creator>
  <cp:lastModifiedBy>hp</cp:lastModifiedBy>
  <cp:revision>29</cp:revision>
  <dcterms:created xsi:type="dcterms:W3CDTF">2014-04-08T11:57:31Z</dcterms:created>
  <dcterms:modified xsi:type="dcterms:W3CDTF">2014-04-10T13:16:10Z</dcterms:modified>
</cp:coreProperties>
</file>