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6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65" r:id="rId11"/>
    <p:sldId id="27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B57"/>
    <a:srgbClr val="FF256E"/>
    <a:srgbClr val="215665"/>
    <a:srgbClr val="163942"/>
    <a:srgbClr val="286576"/>
    <a:srgbClr val="FF0066"/>
    <a:srgbClr val="00006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EC27A8-CC88-4CD0-951F-1CBDD0E924D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06A41E-8AE7-48F8-BFFA-EE61482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FF256E"/>
                </a:solidFill>
                <a:latin typeface="Comic Sans MS" pitchFamily="66" charset="0"/>
              </a:rPr>
              <a:t>Determination of blood glucose</a:t>
            </a:r>
            <a:endParaRPr lang="en-US" sz="5400" dirty="0">
              <a:solidFill>
                <a:srgbClr val="FF256E"/>
              </a:solidFill>
              <a:latin typeface="Comic Sans MS" pitchFamily="66" charset="0"/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7406640" cy="1752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D4B57"/>
                </a:solidFill>
              </a:rPr>
              <a:t>Done by: Sahar Al-Subaie</a:t>
            </a:r>
            <a:endParaRPr lang="ar-SA" sz="3200" dirty="0">
              <a:solidFill>
                <a:srgbClr val="1D4B57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Titration:</a:t>
            </a:r>
            <a:endParaRPr lang="ar-SA" dirty="0">
              <a:solidFill>
                <a:srgbClr val="FF256E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451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>
              <a:buClr>
                <a:srgbClr val="FF256E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1D4B57"/>
                </a:solidFill>
                <a:latin typeface="Comic Sans MS" pitchFamily="66" charset="0"/>
              </a:rPr>
              <a:t>Titrate with </a:t>
            </a:r>
            <a:r>
              <a:rPr lang="en-US" sz="2400" dirty="0" err="1" smtClean="0">
                <a:solidFill>
                  <a:srgbClr val="1D4B57"/>
                </a:solidFill>
                <a:latin typeface="Comic Sans MS" pitchFamily="66" charset="0"/>
              </a:rPr>
              <a:t>thiosulfate</a:t>
            </a:r>
            <a:r>
              <a:rPr lang="en-US" sz="2400" dirty="0" smtClean="0">
                <a:solidFill>
                  <a:srgbClr val="1D4B57"/>
                </a:solidFill>
                <a:latin typeface="Comic Sans MS" pitchFamily="66" charset="0"/>
              </a:rPr>
              <a:t> until the color change from brown to  pale yellow.</a:t>
            </a:r>
          </a:p>
          <a:p>
            <a:pPr rtl="0">
              <a:buClr>
                <a:srgbClr val="FF256E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1D4B57"/>
                </a:solidFill>
                <a:latin typeface="Comic Sans MS" pitchFamily="66" charset="0"/>
              </a:rPr>
              <a:t>Add one ml of 1% starch, the solution will turns to blue.</a:t>
            </a:r>
          </a:p>
          <a:p>
            <a:pPr rtl="0">
              <a:buClr>
                <a:srgbClr val="FF256E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1D4B57"/>
                </a:solidFill>
                <a:latin typeface="Comic Sans MS" pitchFamily="66" charset="0"/>
              </a:rPr>
              <a:t>Continue the titration </a:t>
            </a:r>
            <a:r>
              <a:rPr lang="en-US" sz="2400" dirty="0" err="1" smtClean="0">
                <a:solidFill>
                  <a:srgbClr val="1D4B57"/>
                </a:solidFill>
                <a:latin typeface="Comic Sans MS" pitchFamily="66" charset="0"/>
              </a:rPr>
              <a:t>untill</a:t>
            </a:r>
            <a:r>
              <a:rPr lang="en-US" sz="2400" dirty="0" smtClean="0">
                <a:solidFill>
                  <a:srgbClr val="1D4B57"/>
                </a:solidFill>
                <a:latin typeface="Comic Sans MS" pitchFamily="66" charset="0"/>
              </a:rPr>
              <a:t> the blue color disappear(colorless)</a:t>
            </a:r>
          </a:p>
          <a:p>
            <a:pPr rtl="0">
              <a:buClr>
                <a:srgbClr val="FF256E"/>
              </a:buClr>
              <a:buFont typeface="Wingdings" pitchFamily="2" charset="2"/>
              <a:buChar char="q"/>
            </a:pPr>
            <a:endParaRPr lang="en-US" sz="24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1D4B5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CALCULATION:</a:t>
            </a:r>
            <a:endParaRPr lang="ar-SA" dirty="0">
              <a:solidFill>
                <a:srgbClr val="FF256E"/>
              </a:solidFill>
              <a:effectLst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</a:br>
            <a:r>
              <a:rPr lang="ar-SA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/>
            </a:r>
            <a:br>
              <a:rPr lang="ar-SA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</a:br>
            <a: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</a:br>
            <a: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Standardization of </a:t>
            </a:r>
            <a:r>
              <a:rPr lang="en-US" sz="4000" dirty="0" err="1" smtClean="0">
                <a:solidFill>
                  <a:srgbClr val="FF256E"/>
                </a:solidFill>
                <a:effectLst/>
                <a:latin typeface="Comic Sans MS" pitchFamily="66" charset="0"/>
              </a:rPr>
              <a:t>thiosulfate</a:t>
            </a:r>
            <a: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:</a:t>
            </a:r>
            <a:br>
              <a:rPr lang="en-US" sz="40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</a:br>
            <a:endParaRPr lang="ar-SA" dirty="0">
              <a:solidFill>
                <a:srgbClr val="FF256E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406640" cy="3667168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600" b="1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600" b="1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r>
              <a:rPr lang="en-US" sz="1800" dirty="0" smtClean="0">
                <a:solidFill>
                  <a:srgbClr val="1D4B57"/>
                </a:solidFill>
                <a:latin typeface="Comic Sans MS" pitchFamily="66" charset="0"/>
              </a:rPr>
              <a:t>Normality of </a:t>
            </a:r>
            <a:r>
              <a:rPr lang="en-US" sz="1800" dirty="0" err="1" smtClean="0">
                <a:solidFill>
                  <a:srgbClr val="1D4B57"/>
                </a:solidFill>
                <a:latin typeface="Comic Sans MS" pitchFamily="66" charset="0"/>
              </a:rPr>
              <a:t>Thiosulfate</a:t>
            </a:r>
            <a:r>
              <a:rPr lang="en-US" sz="1800" dirty="0" smtClean="0">
                <a:solidFill>
                  <a:srgbClr val="1D4B57"/>
                </a:solidFill>
                <a:latin typeface="Comic Sans MS" pitchFamily="66" charset="0"/>
              </a:rPr>
              <a:t>     =    </a:t>
            </a:r>
            <a:r>
              <a:rPr lang="en-US" sz="2000" u="sng" dirty="0" smtClean="0">
                <a:solidFill>
                  <a:srgbClr val="1D4B57"/>
                </a:solidFill>
                <a:latin typeface="Comic Sans MS" pitchFamily="66" charset="0"/>
              </a:rPr>
              <a:t>V ( </a:t>
            </a:r>
            <a:r>
              <a:rPr lang="en-US" sz="2000" u="sng" dirty="0" err="1" smtClean="0">
                <a:solidFill>
                  <a:srgbClr val="1D4B57"/>
                </a:solidFill>
                <a:latin typeface="Comic Sans MS" pitchFamily="66" charset="0"/>
              </a:rPr>
              <a:t>Iodate</a:t>
            </a:r>
            <a:r>
              <a:rPr lang="en-US" sz="2000" u="sng" dirty="0" smtClean="0">
                <a:solidFill>
                  <a:srgbClr val="1D4B57"/>
                </a:solidFill>
                <a:latin typeface="Comic Sans MS" pitchFamily="66" charset="0"/>
              </a:rPr>
              <a:t> Used )X N (</a:t>
            </a:r>
            <a:r>
              <a:rPr lang="en-US" sz="2000" u="sng" dirty="0" err="1" smtClean="0">
                <a:solidFill>
                  <a:srgbClr val="1D4B57"/>
                </a:solidFill>
                <a:latin typeface="Comic Sans MS" pitchFamily="66" charset="0"/>
              </a:rPr>
              <a:t>Iodat</a:t>
            </a:r>
            <a:r>
              <a:rPr lang="en-US" sz="2000" u="sng" dirty="0" smtClean="0">
                <a:solidFill>
                  <a:srgbClr val="1D4B57"/>
                </a:solidFill>
                <a:latin typeface="Comic Sans MS" pitchFamily="66" charset="0"/>
              </a:rPr>
              <a:t>)</a:t>
            </a:r>
            <a:endParaRPr lang="en-US" sz="1800" u="sng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                           V  (</a:t>
            </a:r>
            <a:r>
              <a:rPr lang="en-US" sz="2000" dirty="0" err="1" smtClean="0">
                <a:solidFill>
                  <a:srgbClr val="1D4B57"/>
                </a:solidFill>
                <a:latin typeface="Comic Sans MS" pitchFamily="66" charset="0"/>
              </a:rPr>
              <a:t>Thiosulphate</a:t>
            </a: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)  </a:t>
            </a:r>
            <a:endParaRPr lang="en-US" sz="18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US" sz="16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1D4B57"/>
                </a:solidFill>
                <a:latin typeface="Comic Sans MS" pitchFamily="66" charset="0"/>
              </a:rPr>
              <a:t>               </a:t>
            </a: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=   5 ml    X   0.01 N        =   0.0055 N</a:t>
            </a:r>
          </a:p>
          <a:p>
            <a:pPr>
              <a:buNone/>
            </a:pP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9 ml</a:t>
            </a:r>
            <a:endParaRPr lang="ar-SA" sz="2000" dirty="0">
              <a:solidFill>
                <a:srgbClr val="1D4B57"/>
              </a:solidFill>
              <a:latin typeface="Comic Sans MS" pitchFamily="66" charset="0"/>
            </a:endParaRPr>
          </a:p>
        </p:txBody>
      </p:sp>
      <p:cxnSp>
        <p:nvCxnSpPr>
          <p:cNvPr id="7" name="رابط مستقيم 6"/>
          <p:cNvCxnSpPr/>
          <p:nvPr/>
        </p:nvCxnSpPr>
        <p:spPr>
          <a:xfrm>
            <a:off x="2843808" y="4149080"/>
            <a:ext cx="2143140" cy="1588"/>
          </a:xfrm>
          <a:prstGeom prst="line">
            <a:avLst/>
          </a:prstGeom>
          <a:ln>
            <a:solidFill>
              <a:srgbClr val="FF25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7406640" cy="14721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 Analysis of sample(Unknown):</a:t>
            </a:r>
            <a:r>
              <a:rPr lang="en-US" sz="36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</a:br>
            <a:endParaRPr lang="ar-SA" sz="3600" dirty="0">
              <a:solidFill>
                <a:srgbClr val="FF256E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55393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in </a:t>
            </a:r>
            <a:r>
              <a:rPr lang="en-US" sz="2900" dirty="0" smtClean="0">
                <a:solidFill>
                  <a:srgbClr val="FF256E"/>
                </a:solidFill>
                <a:latin typeface="Comic Sans MS" pitchFamily="66" charset="0"/>
              </a:rPr>
              <a:t>Blank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= N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ThiosulfateX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Volume of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Thiosulphate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used</a:t>
            </a:r>
          </a:p>
          <a:p>
            <a:pPr>
              <a:buNone/>
            </a:pP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                         = 0.0055 N X   13 ml</a:t>
            </a:r>
          </a:p>
          <a:p>
            <a:pPr>
              <a:buNone/>
            </a:pP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                         = 0.0715 </a:t>
            </a:r>
            <a:r>
              <a:rPr lang="en-US" sz="2900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endParaRPr lang="en-US" sz="29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9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in </a:t>
            </a:r>
            <a:r>
              <a:rPr lang="en-US" sz="2900" dirty="0" smtClean="0">
                <a:solidFill>
                  <a:srgbClr val="FF256E"/>
                </a:solidFill>
                <a:latin typeface="Comic Sans MS" pitchFamily="66" charset="0"/>
              </a:rPr>
              <a:t>Test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= N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Thiosulfate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 X  Volume of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Thiosulphate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used</a:t>
            </a:r>
          </a:p>
          <a:p>
            <a:pPr>
              <a:buNone/>
            </a:pP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                       = 0.0055 N X 9 ml</a:t>
            </a:r>
          </a:p>
          <a:p>
            <a:pPr>
              <a:buNone/>
            </a:pP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                       = 0.0495 </a:t>
            </a:r>
            <a:r>
              <a:rPr lang="en-US" sz="2900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endParaRPr lang="en-US" sz="29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9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/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2 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( reduced by Cu</a:t>
            </a:r>
            <a:r>
              <a:rPr lang="en-US" sz="2900" b="1" baseline="30000" dirty="0" smtClean="0">
                <a:solidFill>
                  <a:srgbClr val="1D4B57"/>
                </a:solidFill>
                <a:latin typeface="Comic Sans MS" pitchFamily="66" charset="0"/>
              </a:rPr>
              <a:t>+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) =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in </a:t>
            </a:r>
            <a:r>
              <a:rPr lang="en-US" sz="2900" dirty="0" smtClean="0">
                <a:solidFill>
                  <a:srgbClr val="FF256E"/>
                </a:solidFill>
                <a:latin typeface="Comic Sans MS" pitchFamily="66" charset="0"/>
              </a:rPr>
              <a:t>Blank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-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in </a:t>
            </a:r>
            <a:r>
              <a:rPr lang="en-US" sz="2900" dirty="0" smtClean="0">
                <a:solidFill>
                  <a:srgbClr val="FF256E"/>
                </a:solidFill>
                <a:latin typeface="Comic Sans MS" pitchFamily="66" charset="0"/>
              </a:rPr>
              <a:t>Test 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</a:p>
          <a:p>
            <a:pPr rtl="1">
              <a:buNone/>
            </a:pPr>
            <a:r>
              <a:rPr lang="ar-SA" sz="29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0.0495  </a:t>
            </a:r>
            <a:r>
              <a:rPr lang="ar-SA" sz="2900" dirty="0" smtClean="0">
                <a:solidFill>
                  <a:srgbClr val="1D4B57"/>
                </a:solidFill>
                <a:latin typeface="Comic Sans MS" pitchFamily="66" charset="0"/>
              </a:rPr>
              <a:t> -  </a:t>
            </a: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                       = 0.0715</a:t>
            </a:r>
          </a:p>
          <a:p>
            <a:pPr rtl="1">
              <a:buNone/>
            </a:pPr>
            <a:r>
              <a:rPr lang="en-US" sz="2900" dirty="0" smtClean="0">
                <a:solidFill>
                  <a:srgbClr val="1D4B57"/>
                </a:solidFill>
                <a:latin typeface="Comic Sans MS" pitchFamily="66" charset="0"/>
              </a:rPr>
              <a:t>                       =  0.022 </a:t>
            </a:r>
            <a:r>
              <a:rPr lang="en-US" sz="2900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endParaRPr lang="en-US" sz="29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1">
              <a:buNone/>
            </a:pPr>
            <a:endParaRPr lang="en-US" sz="2900" b="1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1">
              <a:buNone/>
            </a:pP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I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2 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( reduced by Cu</a:t>
            </a:r>
            <a:r>
              <a:rPr lang="en-US" sz="2900" b="1" baseline="30000" dirty="0" smtClean="0">
                <a:solidFill>
                  <a:srgbClr val="1D4B57"/>
                </a:solidFill>
                <a:latin typeface="Comic Sans MS" pitchFamily="66" charset="0"/>
              </a:rPr>
              <a:t>+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) = </a:t>
            </a:r>
            <a:r>
              <a:rPr lang="en-US" sz="29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 Cu</a:t>
            </a:r>
            <a:r>
              <a:rPr lang="en-US" sz="2900" b="1" baseline="30000" dirty="0" smtClean="0">
                <a:solidFill>
                  <a:srgbClr val="1D4B57"/>
                </a:solidFill>
                <a:latin typeface="Comic Sans MS" pitchFamily="66" charset="0"/>
              </a:rPr>
              <a:t>2+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29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2900" b="1" dirty="0" smtClean="0">
                <a:solidFill>
                  <a:srgbClr val="1D4B57"/>
                </a:solidFill>
                <a:latin typeface="Comic Sans MS" pitchFamily="66" charset="0"/>
              </a:rPr>
              <a:t>( reduced by glucose)</a:t>
            </a:r>
          </a:p>
          <a:p>
            <a:pPr rtl="1">
              <a:buNone/>
            </a:pPr>
            <a:r>
              <a:rPr lang="ar-SA" sz="2900" dirty="0" smtClean="0">
                <a:solidFill>
                  <a:srgbClr val="1D4B57"/>
                </a:solidFill>
                <a:latin typeface="Comic Sans MS" pitchFamily="66" charset="0"/>
              </a:rPr>
              <a:t> </a:t>
            </a:r>
            <a:endParaRPr lang="en-US" sz="2900" dirty="0" smtClean="0">
              <a:solidFill>
                <a:srgbClr val="1D4B5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>
              <a:solidFill>
                <a:srgbClr val="1D4B57"/>
              </a:solidFill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03272"/>
          </a:xfrm>
        </p:spPr>
        <p:txBody>
          <a:bodyPr>
            <a:normAutofit lnSpcReduction="10000"/>
          </a:bodyPr>
          <a:lstStyle/>
          <a:p>
            <a:pPr lvl="0" rtl="1">
              <a:buClr>
                <a:srgbClr val="FF388C"/>
              </a:buClr>
              <a:buNone/>
            </a:pP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Mg Cu</a:t>
            </a:r>
            <a:r>
              <a:rPr lang="en-US" sz="2000" b="1" baseline="30000" dirty="0" smtClean="0">
                <a:solidFill>
                  <a:srgbClr val="1D4B57"/>
                </a:solidFill>
                <a:latin typeface="Comic Sans MS" pitchFamily="66" charset="0"/>
              </a:rPr>
              <a:t>2+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(reduced)= </a:t>
            </a:r>
            <a:r>
              <a:rPr lang="en-US" sz="20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 Cu</a:t>
            </a:r>
            <a:r>
              <a:rPr lang="en-US" sz="2000" b="1" baseline="30000" dirty="0" smtClean="0">
                <a:solidFill>
                  <a:srgbClr val="1D4B57"/>
                </a:solidFill>
                <a:latin typeface="Comic Sans MS" pitchFamily="66" charset="0"/>
              </a:rPr>
              <a:t>2+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( reduced ) X</a:t>
            </a:r>
            <a:r>
              <a:rPr lang="en-US" sz="20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63.54 mg Cu</a:t>
            </a:r>
            <a:r>
              <a:rPr lang="en-US" sz="2000" b="1" baseline="30000" dirty="0" smtClean="0">
                <a:solidFill>
                  <a:srgbClr val="1D4B57"/>
                </a:solidFill>
                <a:latin typeface="Comic Sans MS" pitchFamily="66" charset="0"/>
              </a:rPr>
              <a:t>2+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2000" b="1" baseline="-250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endParaRPr lang="en-US" sz="2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 rtl="1">
              <a:buClr>
                <a:srgbClr val="FF388C"/>
              </a:buClr>
              <a:buNone/>
            </a:pP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                                              1 </a:t>
            </a:r>
            <a:r>
              <a:rPr lang="en-US" sz="20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Cu</a:t>
            </a:r>
            <a:r>
              <a:rPr lang="en-US" sz="2000" b="1" baseline="30000" dirty="0" smtClean="0">
                <a:solidFill>
                  <a:srgbClr val="1D4B57"/>
                </a:solidFill>
                <a:latin typeface="Comic Sans MS" pitchFamily="66" charset="0"/>
              </a:rPr>
              <a:t>2+</a:t>
            </a:r>
            <a:endParaRPr lang="en-US" sz="2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Clr>
                <a:srgbClr val="FF388C"/>
              </a:buClr>
              <a:buNone/>
            </a:pP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   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= 0.022 </a:t>
            </a:r>
            <a:r>
              <a:rPr lang="en-US" sz="2000" b="1" dirty="0" err="1" smtClean="0">
                <a:solidFill>
                  <a:srgbClr val="1D4B57"/>
                </a:solidFill>
                <a:latin typeface="Comic Sans MS" pitchFamily="66" charset="0"/>
              </a:rPr>
              <a:t>meq</a:t>
            </a: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X 63.54 mg</a:t>
            </a:r>
          </a:p>
          <a:p>
            <a:pPr lvl="0">
              <a:buClr>
                <a:srgbClr val="FF388C"/>
              </a:buClr>
              <a:buNone/>
            </a:pP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                             1meq</a:t>
            </a:r>
          </a:p>
          <a:p>
            <a:pPr lvl="0">
              <a:buClr>
                <a:srgbClr val="FF388C"/>
              </a:buClr>
              <a:buNone/>
            </a:pPr>
            <a:r>
              <a:rPr lang="en-US" sz="2000" b="1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    =1.397 mg</a:t>
            </a:r>
            <a:endParaRPr lang="en-US" sz="2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Clr>
                <a:srgbClr val="FF388C"/>
              </a:buClr>
              <a:buNone/>
            </a:pPr>
            <a:endParaRPr lang="en-US" sz="16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Clr>
                <a:srgbClr val="FF388C"/>
              </a:buClr>
              <a:buNone/>
            </a:pPr>
            <a:endParaRPr lang="en-US" sz="2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Clr>
                <a:srgbClr val="FF388C"/>
              </a:buClr>
              <a:buNone/>
            </a:pPr>
            <a:endParaRPr lang="en-US" sz="2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Clr>
                <a:srgbClr val="FF388C"/>
              </a:buClr>
              <a:buNone/>
            </a:pP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The percent glucose in the sample is obtained directly from (Table 1) using value for the mg Cu</a:t>
            </a:r>
            <a:r>
              <a:rPr lang="en-US" sz="2000" baseline="30000" dirty="0" smtClean="0">
                <a:solidFill>
                  <a:srgbClr val="1D4B57"/>
                </a:solidFill>
                <a:latin typeface="Comic Sans MS" pitchFamily="66" charset="0"/>
              </a:rPr>
              <a:t>2+</a:t>
            </a: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  reduced</a:t>
            </a:r>
            <a:r>
              <a:rPr lang="en-US" sz="1600" dirty="0" smtClean="0">
                <a:solidFill>
                  <a:srgbClr val="1D4B57"/>
                </a:solidFill>
                <a:latin typeface="Comic Sans MS" pitchFamily="66" charset="0"/>
              </a:rPr>
              <a:t>.</a:t>
            </a:r>
          </a:p>
          <a:p>
            <a:pPr lvl="0">
              <a:buClr>
                <a:srgbClr val="FF388C"/>
              </a:buClr>
              <a:buNone/>
            </a:pPr>
            <a:endParaRPr lang="en-US" sz="16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>
              <a:buClr>
                <a:srgbClr val="FF388C"/>
              </a:buClr>
              <a:buNone/>
            </a:pPr>
            <a:r>
              <a:rPr lang="en-US" sz="2000" dirty="0" smtClean="0">
                <a:solidFill>
                  <a:srgbClr val="1D4B57"/>
                </a:solidFill>
                <a:latin typeface="Comic Sans MS" pitchFamily="66" charset="0"/>
              </a:rPr>
              <a:t>The percent glucose in the sample = 0.132 %</a:t>
            </a:r>
            <a:endParaRPr lang="ar-SA" sz="2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endParaRPr lang="ar-SA" dirty="0">
              <a:solidFill>
                <a:srgbClr val="1D4B57"/>
              </a:solidFill>
              <a:latin typeface="Comic Sans MS" pitchFamily="66" charset="0"/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4429124" y="2714620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5643570" y="2000240"/>
            <a:ext cx="178595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1472184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256E"/>
                </a:solidFill>
                <a:effectLst/>
                <a:latin typeface="Comic Sans MS" pitchFamily="66" charset="0"/>
              </a:rPr>
              <a:t>Redox</a:t>
            </a:r>
            <a:r>
              <a:rPr lang="en-US" sz="4800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 titration:</a:t>
            </a:r>
            <a:endParaRPr lang="ar-SA" sz="4800" dirty="0">
              <a:solidFill>
                <a:srgbClr val="FF256E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7406640" cy="3528392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solidFill>
                  <a:srgbClr val="1D4B57"/>
                </a:solidFill>
                <a:latin typeface="Comic Sans MS" pitchFamily="66" charset="0"/>
              </a:rPr>
              <a:t>Redox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titration (also called oxidation-reduction titration) is one type of titration based on a </a:t>
            </a:r>
            <a:r>
              <a:rPr lang="en-US" sz="3200" dirty="0" err="1" smtClean="0">
                <a:solidFill>
                  <a:srgbClr val="1D4B57"/>
                </a:solidFill>
                <a:latin typeface="Comic Sans MS" pitchFamily="66" charset="0"/>
              </a:rPr>
              <a:t>redox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reaction between the </a:t>
            </a:r>
            <a:r>
              <a:rPr lang="en-US" sz="3200" dirty="0" err="1" smtClean="0">
                <a:solidFill>
                  <a:srgbClr val="1D4B57"/>
                </a:solidFill>
                <a:latin typeface="Comic Sans MS" pitchFamily="66" charset="0"/>
              </a:rPr>
              <a:t>analyte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and </a:t>
            </a:r>
            <a:r>
              <a:rPr lang="en-US" sz="3200" dirty="0" err="1" smtClean="0">
                <a:solidFill>
                  <a:srgbClr val="1D4B57"/>
                </a:solidFill>
                <a:latin typeface="Comic Sans MS" pitchFamily="66" charset="0"/>
              </a:rPr>
              <a:t>titrant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.</a:t>
            </a:r>
            <a:endParaRPr lang="ar-SA" sz="3200" dirty="0">
              <a:solidFill>
                <a:srgbClr val="1D4B5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406640" cy="14721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256E"/>
                </a:solidFill>
                <a:latin typeface="Comic Sans MS" pitchFamily="66" charset="0"/>
              </a:rPr>
              <a:t/>
            </a:r>
            <a:br>
              <a:rPr lang="en-US" sz="6000" dirty="0" smtClean="0">
                <a:solidFill>
                  <a:srgbClr val="FF256E"/>
                </a:solidFill>
                <a:latin typeface="Comic Sans MS" pitchFamily="66" charset="0"/>
              </a:rPr>
            </a:br>
            <a:r>
              <a:rPr lang="en-US" sz="6000" dirty="0" smtClean="0">
                <a:solidFill>
                  <a:srgbClr val="FF256E"/>
                </a:solidFill>
                <a:latin typeface="Comic Sans MS" pitchFamily="66" charset="0"/>
              </a:rPr>
              <a:t>Principle:</a:t>
            </a:r>
            <a:br>
              <a:rPr lang="en-US" sz="6000" dirty="0" smtClean="0">
                <a:solidFill>
                  <a:srgbClr val="FF256E"/>
                </a:solidFill>
                <a:latin typeface="Comic Sans MS" pitchFamily="66" charset="0"/>
              </a:rPr>
            </a:br>
            <a:endParaRPr lang="en-US" sz="6000" dirty="0">
              <a:solidFill>
                <a:srgbClr val="FF256E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7622664" cy="4320480"/>
          </a:xfrm>
        </p:spPr>
        <p:txBody>
          <a:bodyPr>
            <a:normAutofit fontScale="77500" lnSpcReduction="20000"/>
          </a:bodyPr>
          <a:lstStyle/>
          <a:p>
            <a:pPr rtl="0">
              <a:buClr>
                <a:srgbClr val="FF0066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Cu</a:t>
            </a: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+2 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+ glucose     ph    Cu</a:t>
            </a: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+ 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+ (</a:t>
            </a:r>
            <a:r>
              <a:rPr lang="en-US" sz="3200" dirty="0" err="1" smtClean="0">
                <a:solidFill>
                  <a:srgbClr val="1D4B57"/>
                </a:solidFill>
                <a:latin typeface="Comic Sans MS" pitchFamily="66" charset="0"/>
              </a:rPr>
              <a:t>oxi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)glucose</a:t>
            </a:r>
          </a:p>
          <a:p>
            <a:pPr rtl="0">
              <a:buClr>
                <a:srgbClr val="FF0066"/>
              </a:buClr>
            </a:pPr>
            <a:endParaRPr lang="en-US" sz="32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2Cu</a:t>
            </a: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+ 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+ </a:t>
            </a:r>
            <a:r>
              <a:rPr lang="en-US" sz="3200" dirty="0" smtClean="0">
                <a:solidFill>
                  <a:srgbClr val="FF256E"/>
                </a:solidFill>
                <a:latin typeface="Comic Sans MS" pitchFamily="66" charset="0"/>
              </a:rPr>
              <a:t>I</a:t>
            </a:r>
            <a:r>
              <a:rPr lang="en-US" sz="3200" baseline="-25000" dirty="0" smtClean="0">
                <a:solidFill>
                  <a:srgbClr val="FF256E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256E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       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2I</a:t>
            </a:r>
            <a:r>
              <a:rPr lang="en-US" sz="3200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+ 2Cu</a:t>
            </a: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</a:p>
          <a:p>
            <a:pPr rtl="0">
              <a:buClr>
                <a:srgbClr val="FF0066"/>
              </a:buClr>
            </a:pPr>
            <a:endParaRPr lang="en-US" sz="3200" baseline="30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</a:pPr>
            <a:endParaRPr lang="en-US" sz="3200" baseline="30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</a:pP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                                          </a:t>
            </a:r>
            <a:r>
              <a:rPr lang="en-US" sz="3200" dirty="0" smtClean="0">
                <a:solidFill>
                  <a:srgbClr val="FF256E"/>
                </a:solidFill>
                <a:latin typeface="Comic Sans MS" pitchFamily="66" charset="0"/>
              </a:rPr>
              <a:t>I</a:t>
            </a:r>
            <a:r>
              <a:rPr lang="en-US" sz="3200" baseline="-25000" dirty="0" smtClean="0">
                <a:solidFill>
                  <a:srgbClr val="FF256E"/>
                </a:solidFill>
                <a:latin typeface="Comic Sans MS" pitchFamily="66" charset="0"/>
              </a:rPr>
              <a:t>2</a:t>
            </a: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  </a:t>
            </a:r>
          </a:p>
          <a:p>
            <a:pPr rtl="0">
              <a:buClr>
                <a:srgbClr val="FF0066"/>
              </a:buClr>
            </a:pP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</a:p>
          <a:p>
            <a:pPr rtl="0">
              <a:buClr>
                <a:srgbClr val="FF0066"/>
              </a:buClr>
            </a:pPr>
            <a:endParaRPr lang="en-US" sz="3200" baseline="300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</a:pPr>
            <a:r>
              <a:rPr lang="en-US" sz="3200" baseline="30000" dirty="0" smtClean="0">
                <a:solidFill>
                  <a:srgbClr val="1D4B57"/>
                </a:solidFill>
                <a:latin typeface="Comic Sans MS" pitchFamily="66" charset="0"/>
              </a:rPr>
              <a:t>       </a:t>
            </a: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                </a:t>
            </a:r>
          </a:p>
          <a:p>
            <a:pPr rtl="0">
              <a:buClr>
                <a:srgbClr val="FF0066"/>
              </a:buClr>
            </a:pPr>
            <a:r>
              <a:rPr lang="en-US" sz="3200" baseline="30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                      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3200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n-US" sz="3200" baseline="-25000" dirty="0" smtClean="0">
                <a:solidFill>
                  <a:srgbClr val="FF256E"/>
                </a:solidFill>
                <a:latin typeface="Comic Sans MS" pitchFamily="66" charset="0"/>
              </a:rPr>
              <a:t>                           </a:t>
            </a:r>
            <a:r>
              <a:rPr lang="en-US" sz="3200" baseline="30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32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endParaRPr lang="en-US" sz="3200" baseline="30000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</a:pP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lvl="0" rtl="0">
              <a:buClr>
                <a:srgbClr val="FF0066"/>
              </a:buCl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3600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n-US" sz="3600" dirty="0" smtClean="0">
                <a:solidFill>
                  <a:srgbClr val="1D4B57"/>
                </a:solidFill>
                <a:latin typeface="Comic Sans MS" pitchFamily="66" charset="0"/>
              </a:rPr>
              <a:t> + 2S</a:t>
            </a:r>
            <a:r>
              <a:rPr lang="en-US" sz="3600" baseline="-25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  <a:r>
              <a:rPr lang="en-US" sz="3600" dirty="0" smtClean="0">
                <a:solidFill>
                  <a:srgbClr val="1D4B57"/>
                </a:solidFill>
                <a:latin typeface="Comic Sans MS" pitchFamily="66" charset="0"/>
              </a:rPr>
              <a:t>O</a:t>
            </a:r>
            <a:r>
              <a:rPr lang="en-US" sz="3600" baseline="-25000" dirty="0" smtClean="0">
                <a:solidFill>
                  <a:srgbClr val="1D4B57"/>
                </a:solidFill>
                <a:latin typeface="Comic Sans MS" pitchFamily="66" charset="0"/>
              </a:rPr>
              <a:t>3</a:t>
            </a:r>
            <a:r>
              <a:rPr lang="en-US" sz="3600" baseline="30000" dirty="0" smtClean="0">
                <a:solidFill>
                  <a:srgbClr val="1D4B57"/>
                </a:solidFill>
                <a:latin typeface="Comic Sans MS" pitchFamily="66" charset="0"/>
              </a:rPr>
              <a:t>2- Starch </a:t>
            </a:r>
            <a:r>
              <a:rPr lang="en-US" sz="3600" dirty="0" smtClean="0">
                <a:solidFill>
                  <a:srgbClr val="1D4B57"/>
                </a:solidFill>
                <a:latin typeface="Comic Sans MS" pitchFamily="66" charset="0"/>
              </a:rPr>
              <a:t> 2I</a:t>
            </a:r>
            <a:r>
              <a:rPr lang="en-US" sz="3600" baseline="30000" dirty="0" smtClean="0">
                <a:solidFill>
                  <a:srgbClr val="1D4B57"/>
                </a:solidFill>
                <a:latin typeface="Comic Sans MS" pitchFamily="66" charset="0"/>
              </a:rPr>
              <a:t>- </a:t>
            </a:r>
            <a:r>
              <a:rPr lang="en-US" sz="3600" dirty="0" smtClean="0">
                <a:solidFill>
                  <a:srgbClr val="1D4B57"/>
                </a:solidFill>
                <a:latin typeface="Comic Sans MS" pitchFamily="66" charset="0"/>
              </a:rPr>
              <a:t>+ S</a:t>
            </a:r>
            <a:r>
              <a:rPr lang="en-US" sz="3600" baseline="-25000" dirty="0" smtClean="0">
                <a:solidFill>
                  <a:srgbClr val="1D4B57"/>
                </a:solidFill>
                <a:latin typeface="Comic Sans MS" pitchFamily="66" charset="0"/>
              </a:rPr>
              <a:t>4</a:t>
            </a:r>
            <a:r>
              <a:rPr lang="en-US" sz="3600" dirty="0" smtClean="0">
                <a:solidFill>
                  <a:srgbClr val="1D4B57"/>
                </a:solidFill>
                <a:latin typeface="Comic Sans MS" pitchFamily="66" charset="0"/>
              </a:rPr>
              <a:t>O</a:t>
            </a:r>
            <a:r>
              <a:rPr lang="en-US" sz="3600" baseline="-25000" dirty="0" smtClean="0">
                <a:solidFill>
                  <a:srgbClr val="1D4B57"/>
                </a:solidFill>
                <a:latin typeface="Comic Sans MS" pitchFamily="66" charset="0"/>
              </a:rPr>
              <a:t>6</a:t>
            </a:r>
            <a:r>
              <a:rPr lang="en-US" sz="3600" baseline="30000" dirty="0" smtClean="0">
                <a:solidFill>
                  <a:srgbClr val="1D4B57"/>
                </a:solidFill>
                <a:latin typeface="Comic Sans MS" pitchFamily="66" charset="0"/>
              </a:rPr>
              <a:t>2- </a:t>
            </a:r>
            <a:r>
              <a:rPr lang="en-US" sz="2800" dirty="0" smtClean="0">
                <a:solidFill>
                  <a:srgbClr val="FF256E"/>
                </a:solidFill>
                <a:latin typeface="Comic Sans MS" pitchFamily="66" charset="0"/>
              </a:rPr>
              <a:t>back titration </a:t>
            </a:r>
            <a:endParaRPr lang="en-US" sz="3600" dirty="0" smtClean="0">
              <a:solidFill>
                <a:srgbClr val="FF256E"/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</a:pPr>
            <a:endParaRPr lang="en-US" sz="3200" dirty="0">
              <a:solidFill>
                <a:srgbClr val="1D4B57"/>
              </a:solidFill>
              <a:latin typeface="Comic Sans MS" pitchFamily="66" charset="0"/>
            </a:endParaRPr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3923928" y="2132856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3563888" y="2060848"/>
            <a:ext cx="1008112" cy="0"/>
          </a:xfrm>
          <a:prstGeom prst="straightConnector1">
            <a:avLst/>
          </a:prstGeom>
          <a:ln>
            <a:solidFill>
              <a:srgbClr val="FF256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3707904" y="1628800"/>
            <a:ext cx="0" cy="432048"/>
          </a:xfrm>
          <a:prstGeom prst="straightConnector1">
            <a:avLst/>
          </a:prstGeom>
          <a:ln>
            <a:solidFill>
              <a:srgbClr val="FF256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سهم إلى اليسار والأعلى 19"/>
          <p:cNvSpPr/>
          <p:nvPr/>
        </p:nvSpPr>
        <p:spPr>
          <a:xfrm rot="13487268">
            <a:off x="3343178" y="3784355"/>
            <a:ext cx="1368152" cy="1368152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3707904" y="5733256"/>
            <a:ext cx="792088" cy="0"/>
          </a:xfrm>
          <a:prstGeom prst="straightConnector1">
            <a:avLst/>
          </a:prstGeom>
          <a:ln>
            <a:solidFill>
              <a:srgbClr val="FF256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2915816" y="2708920"/>
            <a:ext cx="504056" cy="0"/>
          </a:xfrm>
          <a:prstGeom prst="straightConnector1">
            <a:avLst/>
          </a:prstGeom>
          <a:ln>
            <a:solidFill>
              <a:srgbClr val="FF256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256E"/>
                </a:solidFill>
              </a:rPr>
              <a:t>The source of iodine:</a:t>
            </a:r>
            <a:endParaRPr lang="ar-SA" dirty="0">
              <a:solidFill>
                <a:srgbClr val="FF256E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2875080"/>
          </a:xfrm>
        </p:spPr>
        <p:txBody>
          <a:bodyPr>
            <a:normAutofit/>
          </a:bodyPr>
          <a:lstStyle/>
          <a:p>
            <a:pPr rtl="0">
              <a:buClr>
                <a:srgbClr val="FF0066"/>
              </a:buClr>
            </a:pP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 It comes from </a:t>
            </a:r>
            <a:r>
              <a:rPr lang="en-US" sz="3600" dirty="0" smtClean="0">
                <a:solidFill>
                  <a:srgbClr val="1D4B57"/>
                </a:solidFill>
              </a:rPr>
              <a:t>acidic standard : Potassium iodide – Potassium </a:t>
            </a:r>
            <a:r>
              <a:rPr lang="en-US" sz="3600" dirty="0" err="1" smtClean="0">
                <a:solidFill>
                  <a:srgbClr val="1D4B57"/>
                </a:solidFill>
              </a:rPr>
              <a:t>iodate</a:t>
            </a:r>
            <a:r>
              <a:rPr lang="en-US" sz="3600" dirty="0" smtClean="0">
                <a:solidFill>
                  <a:srgbClr val="1D4B57"/>
                </a:solidFill>
              </a:rPr>
              <a:t> solution:</a:t>
            </a:r>
          </a:p>
          <a:p>
            <a:pPr rtl="0">
              <a:buClr>
                <a:srgbClr val="FF0066"/>
              </a:buClr>
            </a:pPr>
            <a:endParaRPr lang="en-US" sz="2800" dirty="0" smtClean="0">
              <a:solidFill>
                <a:srgbClr val="1D4B57"/>
              </a:solidFill>
              <a:latin typeface="Comic Sans MS" pitchFamily="66" charset="0"/>
            </a:endParaRPr>
          </a:p>
          <a:p>
            <a:pPr rtl="0">
              <a:buClr>
                <a:srgbClr val="FF0066"/>
              </a:buClr>
            </a:pPr>
            <a:r>
              <a:rPr lang="en-US" sz="2800" dirty="0" smtClean="0">
                <a:solidFill>
                  <a:srgbClr val="1D4B57"/>
                </a:solidFill>
                <a:latin typeface="Comic Sans MS" pitchFamily="66" charset="0"/>
              </a:rPr>
              <a:t> KIo</a:t>
            </a:r>
            <a:r>
              <a:rPr lang="en-US" sz="2800" baseline="-25000" dirty="0" smtClean="0">
                <a:solidFill>
                  <a:srgbClr val="1D4B57"/>
                </a:solidFill>
                <a:latin typeface="Comic Sans MS" pitchFamily="66" charset="0"/>
              </a:rPr>
              <a:t>3 </a:t>
            </a:r>
            <a:r>
              <a:rPr lang="en-US" sz="2800" dirty="0" smtClean="0">
                <a:solidFill>
                  <a:srgbClr val="1D4B57"/>
                </a:solidFill>
                <a:latin typeface="Comic Sans MS" pitchFamily="66" charset="0"/>
              </a:rPr>
              <a:t>+ 5KI + 6H</a:t>
            </a:r>
            <a:r>
              <a:rPr lang="en-US" sz="2800" baseline="30000" dirty="0" smtClean="0">
                <a:solidFill>
                  <a:srgbClr val="1D4B57"/>
                </a:solidFill>
                <a:latin typeface="Comic Sans MS" pitchFamily="66" charset="0"/>
              </a:rPr>
              <a:t>+   </a:t>
            </a:r>
            <a:r>
              <a:rPr lang="en-US" sz="2800" dirty="0" smtClean="0">
                <a:solidFill>
                  <a:srgbClr val="1D4B57"/>
                </a:solidFill>
                <a:latin typeface="Comic Sans MS" pitchFamily="66" charset="0"/>
              </a:rPr>
              <a:t>→  3</a:t>
            </a:r>
            <a:r>
              <a:rPr lang="en-US" sz="2800" dirty="0" smtClean="0">
                <a:solidFill>
                  <a:srgbClr val="FF256E"/>
                </a:solidFill>
                <a:latin typeface="Comic Sans MS" pitchFamily="66" charset="0"/>
              </a:rPr>
              <a:t>I</a:t>
            </a:r>
            <a:r>
              <a:rPr lang="en-US" sz="2800" baseline="-25000" dirty="0" smtClean="0">
                <a:solidFill>
                  <a:srgbClr val="FF256E"/>
                </a:solidFill>
                <a:latin typeface="Comic Sans MS" pitchFamily="66" charset="0"/>
              </a:rPr>
              <a:t>2</a:t>
            </a:r>
            <a:r>
              <a:rPr lang="en-US" sz="2800" dirty="0" smtClean="0">
                <a:solidFill>
                  <a:srgbClr val="FF256E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1D4B57"/>
                </a:solidFill>
                <a:latin typeface="Comic Sans MS" pitchFamily="66" charset="0"/>
              </a:rPr>
              <a:t>+ 6K</a:t>
            </a:r>
            <a:r>
              <a:rPr lang="en-US" sz="2800" baseline="30000" dirty="0" smtClean="0">
                <a:solidFill>
                  <a:srgbClr val="1D4B57"/>
                </a:solidFill>
                <a:latin typeface="Comic Sans MS" pitchFamily="66" charset="0"/>
              </a:rPr>
              <a:t>+</a:t>
            </a:r>
            <a:r>
              <a:rPr lang="en-US" sz="2800" dirty="0" smtClean="0">
                <a:solidFill>
                  <a:srgbClr val="1D4B57"/>
                </a:solidFill>
                <a:latin typeface="Comic Sans MS" pitchFamily="66" charset="0"/>
              </a:rPr>
              <a:t> + 3H</a:t>
            </a:r>
            <a:r>
              <a:rPr lang="en-US" sz="2800" baseline="-25000" dirty="0" smtClean="0">
                <a:solidFill>
                  <a:srgbClr val="1D4B57"/>
                </a:solidFill>
                <a:latin typeface="Comic Sans MS" pitchFamily="66" charset="0"/>
              </a:rPr>
              <a:t>2</a:t>
            </a:r>
            <a:r>
              <a:rPr lang="en-US" sz="2800" dirty="0" smtClean="0">
                <a:solidFill>
                  <a:srgbClr val="1D4B57"/>
                </a:solidFill>
                <a:latin typeface="Comic Sans MS" pitchFamily="66" charset="0"/>
              </a:rPr>
              <a:t>o</a:t>
            </a:r>
            <a:r>
              <a:rPr lang="en-US" sz="2400" dirty="0" smtClean="0">
                <a:solidFill>
                  <a:srgbClr val="1D4B57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256E"/>
                </a:solidFill>
              </a:rPr>
              <a:t>Procedure: </a:t>
            </a:r>
            <a:endParaRPr lang="ar-SA" dirty="0">
              <a:solidFill>
                <a:srgbClr val="FF256E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256E"/>
                </a:solidFill>
                <a:effectLst/>
              </a:rPr>
              <a:t/>
            </a:r>
            <a:br>
              <a:rPr lang="en-US" dirty="0" smtClean="0">
                <a:solidFill>
                  <a:srgbClr val="FF256E"/>
                </a:solidFill>
                <a:effectLst/>
              </a:rPr>
            </a:br>
            <a:r>
              <a:rPr lang="ar-SA" dirty="0" smtClean="0">
                <a:solidFill>
                  <a:srgbClr val="FF256E"/>
                </a:solidFill>
                <a:effectLst/>
              </a:rPr>
              <a:t/>
            </a:r>
            <a:br>
              <a:rPr lang="ar-SA" dirty="0" smtClean="0">
                <a:solidFill>
                  <a:srgbClr val="FF256E"/>
                </a:solidFill>
                <a:effectLst/>
              </a:rPr>
            </a:br>
            <a:r>
              <a:rPr lang="en-US" dirty="0" smtClean="0">
                <a:solidFill>
                  <a:srgbClr val="FF256E"/>
                </a:solidFill>
                <a:effectLst/>
              </a:rPr>
              <a:t/>
            </a:r>
            <a:br>
              <a:rPr lang="en-US" dirty="0" smtClean="0">
                <a:solidFill>
                  <a:srgbClr val="FF256E"/>
                </a:solidFill>
                <a:effectLst/>
              </a:rPr>
            </a:br>
            <a:r>
              <a:rPr lang="en-US" dirty="0" smtClean="0">
                <a:solidFill>
                  <a:srgbClr val="FF256E"/>
                </a:solidFill>
                <a:effectLst/>
              </a:rPr>
              <a:t>Standardization of </a:t>
            </a:r>
            <a:r>
              <a:rPr lang="en-US" dirty="0" err="1" smtClean="0">
                <a:solidFill>
                  <a:srgbClr val="FF256E"/>
                </a:solidFill>
                <a:effectLst/>
              </a:rPr>
              <a:t>thiosulfate</a:t>
            </a:r>
            <a:r>
              <a:rPr lang="en-US" dirty="0" smtClean="0">
                <a:solidFill>
                  <a:srgbClr val="FF256E"/>
                </a:solidFill>
                <a:effectLst/>
              </a:rPr>
              <a:t/>
            </a:r>
            <a:br>
              <a:rPr lang="en-US" dirty="0" smtClean="0">
                <a:solidFill>
                  <a:srgbClr val="FF256E"/>
                </a:solidFill>
                <a:effectLst/>
              </a:rPr>
            </a:br>
            <a:endParaRPr lang="ar-SA" dirty="0">
              <a:solidFill>
                <a:srgbClr val="FF256E"/>
              </a:solidFill>
              <a:effectLst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39176"/>
          </a:xfrm>
        </p:spPr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64813"/>
            <a:ext cx="27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0331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04864"/>
            <a:ext cx="5760640" cy="351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256E"/>
                </a:solidFill>
                <a:effectLst/>
                <a:latin typeface="Comic Sans MS" pitchFamily="66" charset="0"/>
              </a:rPr>
              <a:t>Analysis of sample :</a:t>
            </a:r>
            <a:endParaRPr lang="ar-SA" dirty="0">
              <a:solidFill>
                <a:srgbClr val="FF256E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>
              <a:buClr>
                <a:srgbClr val="FF256E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Blank </a:t>
            </a:r>
          </a:p>
          <a:p>
            <a:pPr rtl="0">
              <a:buClr>
                <a:srgbClr val="FF256E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1D4B57"/>
                </a:solidFill>
                <a:latin typeface="Comic Sans MS" pitchFamily="66" charset="0"/>
              </a:rPr>
              <a:t>Test  </a:t>
            </a:r>
          </a:p>
          <a:p>
            <a:pPr rtl="0">
              <a:buFont typeface="Wingdings" pitchFamily="2" charset="2"/>
              <a:buChar char="q"/>
            </a:pPr>
            <a:endParaRPr lang="ar-SA" sz="3200" dirty="0">
              <a:solidFill>
                <a:srgbClr val="1D4B57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256E"/>
                </a:solidFill>
              </a:rPr>
              <a:t>Blank:</a:t>
            </a:r>
            <a:endParaRPr lang="ar-SA" dirty="0">
              <a:solidFill>
                <a:srgbClr val="FF256E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590465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256E"/>
                </a:solidFill>
              </a:rPr>
              <a:t>Test:</a:t>
            </a:r>
            <a:endParaRPr lang="ar-SA" dirty="0">
              <a:solidFill>
                <a:srgbClr val="FF256E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6696744" cy="38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مخصص 9">
      <a:dk1>
        <a:srgbClr val="922122"/>
      </a:dk1>
      <a:lt1>
        <a:sysClr val="window" lastClr="FFFFFF"/>
      </a:lt1>
      <a:dk2>
        <a:srgbClr val="DA5D5E"/>
      </a:dk2>
      <a:lt2>
        <a:srgbClr val="A9D6E2"/>
      </a:lt2>
      <a:accent1>
        <a:srgbClr val="BD2B2C"/>
      </a:accent1>
      <a:accent2>
        <a:srgbClr val="F88630"/>
      </a:accent2>
      <a:accent3>
        <a:srgbClr val="354369"/>
      </a:accent3>
      <a:accent4>
        <a:srgbClr val="7030A0"/>
      </a:accent4>
      <a:accent5>
        <a:srgbClr val="0C0C0C"/>
      </a:accent5>
      <a:accent6>
        <a:srgbClr val="446E27"/>
      </a:accent6>
      <a:hlink>
        <a:srgbClr val="FF0000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511</TotalTime>
  <Words>299</Words>
  <Application>Microsoft Office PowerPoint</Application>
  <PresentationFormat>عرض على الشاشة (3:4)‏</PresentationFormat>
  <Paragraphs>79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انقلاب</vt:lpstr>
      <vt:lpstr>Determination of blood glucose</vt:lpstr>
      <vt:lpstr>Redox titration:</vt:lpstr>
      <vt:lpstr> Principle: </vt:lpstr>
      <vt:lpstr>The source of iodine:</vt:lpstr>
      <vt:lpstr>Procedure: </vt:lpstr>
      <vt:lpstr>   Standardization of thiosulfate </vt:lpstr>
      <vt:lpstr>Analysis of sample :</vt:lpstr>
      <vt:lpstr>Blank:</vt:lpstr>
      <vt:lpstr>Test:</vt:lpstr>
      <vt:lpstr>Titration:</vt:lpstr>
      <vt:lpstr>CALCULATION:</vt:lpstr>
      <vt:lpstr>   Standardization of thiosulfate: </vt:lpstr>
      <vt:lpstr> Analysis of sample(Unknown): </vt:lpstr>
      <vt:lpstr>الشريحة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Detemination of blood glucose</dc:title>
  <dc:creator>najola</dc:creator>
  <cp:lastModifiedBy>أريج</cp:lastModifiedBy>
  <cp:revision>63</cp:revision>
  <dcterms:created xsi:type="dcterms:W3CDTF">2010-04-02T20:53:14Z</dcterms:created>
  <dcterms:modified xsi:type="dcterms:W3CDTF">2014-11-03T17:20:19Z</dcterms:modified>
</cp:coreProperties>
</file>