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3" r:id="rId2"/>
    <p:sldId id="283" r:id="rId3"/>
    <p:sldId id="284" r:id="rId4"/>
    <p:sldId id="285" r:id="rId5"/>
    <p:sldId id="286" r:id="rId6"/>
    <p:sldId id="271" r:id="rId7"/>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6" autoAdjust="0"/>
    <p:restoredTop sz="94484"/>
  </p:normalViewPr>
  <p:slideViewPr>
    <p:cSldViewPr snapToGrid="0">
      <p:cViewPr varScale="1">
        <p:scale>
          <a:sx n="90" d="100"/>
          <a:sy n="90" d="100"/>
        </p:scale>
        <p:origin x="55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F103D2-37E0-0A46-82DA-BF3C66B9AF36}" type="datetimeFigureOut">
              <a:rPr lang="en-US" smtClean="0"/>
              <a:t>5/10/17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FA17FB-6A7E-ED40-AF36-CC4DEC83E6D8}" type="slidenum">
              <a:rPr lang="en-US" smtClean="0"/>
              <a:t>‹#›</a:t>
            </a:fld>
            <a:endParaRPr lang="en-US"/>
          </a:p>
        </p:txBody>
      </p:sp>
    </p:spTree>
    <p:extLst>
      <p:ext uri="{BB962C8B-B14F-4D97-AF65-F5344CB8AC3E}">
        <p14:creationId xmlns:p14="http://schemas.microsoft.com/office/powerpoint/2010/main" val="915102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TYPES OF DATA</a:t>
            </a:r>
          </a:p>
          <a:p>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Data can generally be described as either quantitative or qualitative. The differentiation between quantitative and qualitative data was discussed briefly in earlier chapters. When describing and analyzing the data, however, a more thorough understanding is helpful.</a:t>
            </a:r>
          </a:p>
          <a:p>
            <a:endPar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Quantitative Data</a:t>
            </a:r>
          </a:p>
          <a:p>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Quantitative data are information that can be described in a purely numerical formal. </a:t>
            </a:r>
            <a:r>
              <a:rPr lang="en-US" sz="1200" b="0" i="0" u="sng" strike="noStrike" kern="1200" baseline="0" dirty="0" smtClean="0">
                <a:solidFill>
                  <a:srgbClr val="FF0000"/>
                </a:solidFill>
                <a:latin typeface="Times New Roman" panose="02020603050405020304" pitchFamily="18" charset="0"/>
                <a:ea typeface="+mn-ea"/>
                <a:cs typeface="Times New Roman" panose="02020603050405020304" pitchFamily="18" charset="0"/>
              </a:rPr>
              <a:t>Quantitative data are also called </a:t>
            </a:r>
            <a:r>
              <a:rPr lang="en-US" sz="1200" b="0" i="1" u="sng" strike="noStrike" kern="1200" baseline="0" dirty="0" smtClean="0">
                <a:solidFill>
                  <a:srgbClr val="FF0000"/>
                </a:solidFill>
                <a:latin typeface="Times New Roman" panose="02020603050405020304" pitchFamily="18" charset="0"/>
                <a:ea typeface="+mn-ea"/>
                <a:cs typeface="Times New Roman" panose="02020603050405020304" pitchFamily="18" charset="0"/>
              </a:rPr>
              <a:t>continues data</a:t>
            </a:r>
            <a:r>
              <a:rPr lang="en-US" sz="1200" b="0" i="1"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Heart rates are quantitative; they can be counted. Temperatures are quantitative; they can be measured. Minutes and miles are quantitative. Quantitative or continuous data--data that are measured numerically--</a:t>
            </a:r>
            <a:r>
              <a:rPr lang="en-US" sz="1200" b="0" i="0" u="sng" strike="noStrike" kern="1200" baseline="0" dirty="0" smtClean="0">
                <a:solidFill>
                  <a:schemeClr val="tx1"/>
                </a:solidFill>
                <a:latin typeface="Times New Roman" panose="02020603050405020304" pitchFamily="18" charset="0"/>
                <a:ea typeface="+mn-ea"/>
                <a:cs typeface="Times New Roman" panose="02020603050405020304" pitchFamily="18" charset="0"/>
              </a:rPr>
              <a:t>can be further divided into two subgroups: interval and ratio data.</a:t>
            </a:r>
          </a:p>
          <a:p>
            <a:endParaRPr lang="en-US" sz="1200" b="0" i="1" u="sng" strike="noStrike" kern="1200" baseline="0" dirty="0" smtClean="0">
              <a:solidFill>
                <a:schemeClr val="tx1"/>
              </a:solidFill>
              <a:latin typeface="Times New Roman" panose="02020603050405020304" pitchFamily="18" charset="0"/>
              <a:ea typeface="+mn-ea"/>
              <a:cs typeface="Times New Roman" panose="02020603050405020304" pitchFamily="18" charset="0"/>
            </a:endParaRPr>
          </a:p>
          <a:p>
            <a:r>
              <a:rPr lang="en-US" sz="1200" b="0" i="1" u="sng" strike="noStrike" kern="1200" baseline="0" dirty="0" smtClean="0">
                <a:solidFill>
                  <a:schemeClr val="tx1"/>
                </a:solidFill>
                <a:latin typeface="Times New Roman" panose="02020603050405020304" pitchFamily="18" charset="0"/>
                <a:ea typeface="+mn-ea"/>
                <a:cs typeface="Times New Roman" panose="02020603050405020304" pitchFamily="18" charset="0"/>
              </a:rPr>
              <a:t>Interval data </a:t>
            </a:r>
            <a:r>
              <a:rPr lang="en-US" sz="1200" b="0" i="0" u="sng" strike="noStrike" kern="1200" baseline="0" dirty="0" smtClean="0">
                <a:solidFill>
                  <a:schemeClr val="tx1"/>
                </a:solidFill>
                <a:latin typeface="Times New Roman" panose="02020603050405020304" pitchFamily="18" charset="0"/>
                <a:ea typeface="+mn-ea"/>
                <a:cs typeface="Times New Roman" panose="02020603050405020304" pitchFamily="18" charset="0"/>
              </a:rPr>
              <a:t>are numerical data that do not have an absolute zero</a:t>
            </a: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For example, while the temperature outside can be 0 degrees, that 0 doesn't mean there is no temperature. It can also be - 12 degrees outside. The zero is not absolute. </a:t>
            </a:r>
            <a:r>
              <a:rPr lang="en-US" sz="1200" b="0" i="0" u="sng" strike="noStrike" kern="1200" baseline="0" dirty="0" smtClean="0">
                <a:solidFill>
                  <a:schemeClr val="tx1"/>
                </a:solidFill>
                <a:latin typeface="Times New Roman" panose="02020603050405020304" pitchFamily="18" charset="0"/>
                <a:ea typeface="+mn-ea"/>
                <a:cs typeface="Times New Roman" panose="02020603050405020304" pitchFamily="18" charset="0"/>
              </a:rPr>
              <a:t>Another example would be the time it takes to brush one's teeth. No matter how fast someone is, it will always take some time. It can't possibly be done in zero time</a:t>
            </a: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r>
              <a:rPr lang="en-US" sz="1200" b="0" i="0" u="sng" strike="noStrike" kern="1200" baseline="0" dirty="0" smtClean="0">
                <a:solidFill>
                  <a:schemeClr val="tx1"/>
                </a:solidFill>
                <a:latin typeface="Times New Roman" panose="02020603050405020304" pitchFamily="18" charset="0"/>
                <a:ea typeface="+mn-ea"/>
                <a:cs typeface="Times New Roman" panose="02020603050405020304" pitchFamily="18" charset="0"/>
              </a:rPr>
              <a:t>Data that cannot have an absolute zero are called interval data</a:t>
            </a: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a:t>
            </a:r>
          </a:p>
          <a:p>
            <a:endParaRPr lang="en-US" sz="1200" b="0" i="1" u="none" strike="noStrike" kern="1200" baseline="0" dirty="0" smtClean="0">
              <a:solidFill>
                <a:schemeClr val="tx1"/>
              </a:solidFill>
              <a:latin typeface="Times New Roman" panose="02020603050405020304" pitchFamily="18" charset="0"/>
              <a:ea typeface="+mn-ea"/>
              <a:cs typeface="Times New Roman" panose="02020603050405020304" pitchFamily="18" charset="0"/>
            </a:endParaRPr>
          </a:p>
          <a:p>
            <a:r>
              <a:rPr lang="en-US" sz="1200" b="0" i="1" u="sng" strike="noStrike" kern="1200" baseline="0" dirty="0" smtClean="0">
                <a:solidFill>
                  <a:schemeClr val="tx1"/>
                </a:solidFill>
                <a:latin typeface="Times New Roman" panose="02020603050405020304" pitchFamily="18" charset="0"/>
                <a:ea typeface="+mn-ea"/>
                <a:cs typeface="Times New Roman" panose="02020603050405020304" pitchFamily="18" charset="0"/>
              </a:rPr>
              <a:t>Ratio data, </a:t>
            </a:r>
            <a:r>
              <a:rPr lang="en-US" sz="1200" b="0" i="0" u="sng" strike="noStrike" kern="1200" baseline="0" dirty="0" smtClean="0">
                <a:solidFill>
                  <a:schemeClr val="tx1"/>
                </a:solidFill>
                <a:latin typeface="Times New Roman" panose="02020603050405020304" pitchFamily="18" charset="0"/>
                <a:ea typeface="+mn-ea"/>
                <a:cs typeface="Times New Roman" panose="02020603050405020304" pitchFamily="18" charset="0"/>
              </a:rPr>
              <a:t>on the other hand, are data that do have an absolute zero, or at least could have an absolute zero: For example, the number of cats owned by the workers in an office building, or the number of bicycles owned by each child in a neighborhood</a:t>
            </a: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It is conceivable that someone could own zero cats or zero bicycles. </a:t>
            </a:r>
            <a:r>
              <a:rPr lang="en-US" sz="1200" b="0" i="0" u="sng" strike="noStrike" kern="1200" baseline="0" dirty="0" smtClean="0">
                <a:solidFill>
                  <a:schemeClr val="tx1"/>
                </a:solidFill>
                <a:latin typeface="Times New Roman" panose="02020603050405020304" pitchFamily="18" charset="0"/>
                <a:ea typeface="+mn-ea"/>
                <a:cs typeface="Times New Roman" panose="02020603050405020304" pitchFamily="18" charset="0"/>
              </a:rPr>
              <a:t>Data that can have an absolute zero are known as ratio data.</a:t>
            </a:r>
          </a:p>
          <a:p>
            <a:endPar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Qualitative Data</a:t>
            </a:r>
          </a:p>
          <a:p>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Qualitative data are information that can be described in some non-numerical form, </a:t>
            </a:r>
            <a:r>
              <a:rPr lang="en-US" sz="1200" b="0" i="0" u="sng" strike="noStrike" kern="1200" baseline="0" dirty="0" smtClean="0">
                <a:solidFill>
                  <a:schemeClr val="tx1"/>
                </a:solidFill>
                <a:latin typeface="Times New Roman" panose="02020603050405020304" pitchFamily="18" charset="0"/>
                <a:ea typeface="+mn-ea"/>
                <a:cs typeface="Times New Roman" panose="02020603050405020304" pitchFamily="18" charset="0"/>
              </a:rPr>
              <a:t>Qualitative data are sometimes called </a:t>
            </a:r>
            <a:r>
              <a:rPr lang="en-US" sz="1200" b="0" i="1" u="sng" strike="noStrike" kern="1200" baseline="0" dirty="0" smtClean="0">
                <a:solidFill>
                  <a:schemeClr val="tx1"/>
                </a:solidFill>
                <a:latin typeface="Times New Roman" panose="02020603050405020304" pitchFamily="18" charset="0"/>
                <a:ea typeface="+mn-ea"/>
                <a:cs typeface="Times New Roman" panose="02020603050405020304" pitchFamily="18" charset="0"/>
              </a:rPr>
              <a:t>categorical data. </a:t>
            </a:r>
            <a:r>
              <a:rPr lang="en-US" sz="1200" b="0" i="0" u="sng" strike="noStrike" kern="1200" baseline="0" dirty="0" smtClean="0">
                <a:solidFill>
                  <a:schemeClr val="tx1"/>
                </a:solidFill>
                <a:latin typeface="Times New Roman" panose="02020603050405020304" pitchFamily="18" charset="0"/>
                <a:ea typeface="+mn-ea"/>
                <a:cs typeface="Times New Roman" panose="02020603050405020304" pitchFamily="18" charset="0"/>
              </a:rPr>
              <a:t>The types of animals in a zoo are qualitative: mammals, amphibians, reptiles, and so forth </a:t>
            </a: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The types of salsa avail able at a taco stand are qualitative: mild, medium, and hot. People's eye colors are qualitative. Qualitative data, like quantitative data, </a:t>
            </a:r>
            <a:r>
              <a:rPr lang="en-US" sz="1200" b="0" i="0" u="sng" strike="noStrike" kern="1200" baseline="0" dirty="0" smtClean="0">
                <a:solidFill>
                  <a:schemeClr val="tx1"/>
                </a:solidFill>
                <a:latin typeface="Times New Roman" panose="02020603050405020304" pitchFamily="18" charset="0"/>
                <a:ea typeface="+mn-ea"/>
                <a:cs typeface="Times New Roman" panose="02020603050405020304" pitchFamily="18" charset="0"/>
              </a:rPr>
              <a:t>can be further divided into two subgroups: nominal and ordinal data.</a:t>
            </a:r>
          </a:p>
          <a:p>
            <a:endParaRPr lang="en-US" sz="1200" b="0" i="1" u="none" strike="noStrike" kern="1200" baseline="0" dirty="0" smtClean="0">
              <a:solidFill>
                <a:schemeClr val="tx1"/>
              </a:solidFill>
              <a:latin typeface="Times New Roman" panose="02020603050405020304" pitchFamily="18" charset="0"/>
              <a:ea typeface="+mn-ea"/>
              <a:cs typeface="Times New Roman" panose="02020603050405020304" pitchFamily="18" charset="0"/>
            </a:endParaRPr>
          </a:p>
          <a:p>
            <a:r>
              <a:rPr lang="en-US" sz="1200" b="0" i="1"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Nominal data </a:t>
            </a: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are qualitative data that can be assigned to a descriptive group. The zoo animals are an example of nominal data. They could be classified as mammals, reptiles, fish, and amphibians. Another example of nominal data is American automobiles. They could be classified as Fords, GMs, and Chryslers. Although the descriptive groups used for nominal data differ, there is no relative value between the groups. A mammal is different from a reptile, but it is not more or less than a reptile. Although some car aficionados may disagree, Fords are not more or less than Chryslers, the), are just different.</a:t>
            </a:r>
          </a:p>
          <a:p>
            <a:endParaRPr lang="en-US" sz="1200" b="0" i="1" u="none" strike="noStrike" kern="1200" baseline="0" dirty="0" smtClean="0">
              <a:solidFill>
                <a:schemeClr val="tx1"/>
              </a:solidFill>
              <a:latin typeface="Times New Roman" panose="02020603050405020304" pitchFamily="18" charset="0"/>
              <a:ea typeface="+mn-ea"/>
              <a:cs typeface="Times New Roman" panose="02020603050405020304" pitchFamily="18" charset="0"/>
            </a:endParaRPr>
          </a:p>
          <a:p>
            <a:r>
              <a:rPr lang="en-US" sz="1200" b="0" i="1" u="sng" strike="noStrike" kern="1200" baseline="0" dirty="0" smtClean="0">
                <a:solidFill>
                  <a:schemeClr val="tx1"/>
                </a:solidFill>
                <a:latin typeface="Times New Roman" panose="02020603050405020304" pitchFamily="18" charset="0"/>
                <a:ea typeface="+mn-ea"/>
                <a:cs typeface="Times New Roman" panose="02020603050405020304" pitchFamily="18" charset="0"/>
              </a:rPr>
              <a:t>Ordinal</a:t>
            </a:r>
            <a:r>
              <a:rPr lang="en-US" sz="1200" b="0" i="1"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data </a:t>
            </a: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are categorical data that can be assigned to </a:t>
            </a:r>
            <a:r>
              <a:rPr lang="en-US" sz="1200" b="0" i="0" u="sng" strike="noStrike" kern="1200" baseline="0" dirty="0" smtClean="0">
                <a:solidFill>
                  <a:schemeClr val="tx1"/>
                </a:solidFill>
                <a:latin typeface="Times New Roman" panose="02020603050405020304" pitchFamily="18" charset="0"/>
                <a:ea typeface="+mn-ea"/>
                <a:cs typeface="Times New Roman" panose="02020603050405020304" pitchFamily="18" charset="0"/>
              </a:rPr>
              <a:t>descriptive groups that do have some value relative to one another</a:t>
            </a: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Hot is more than warm, which is more than cool, which is more than cold. Likewise, excellent is more than good, which is more than bad, which is more than horrible. These are categorical data that have relative value. Notice, though, that the relative value of these groups cannot be described in a measurable, numerical manner. Hot is more than warm, but it isn't necessarily twice or three times as much as warm.</a:t>
            </a:r>
            <a:endParaRPr lang="en-US" sz="1200" b="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FB3864F-925E-4A45-9DFE-A9F37E92B605}" type="slidenum">
              <a:rPr lang="en-US" smtClean="0"/>
              <a:pPr/>
              <a:t>2</a:t>
            </a:fld>
            <a:endParaRPr lang="en-US"/>
          </a:p>
        </p:txBody>
      </p:sp>
    </p:spTree>
    <p:extLst>
      <p:ext uri="{BB962C8B-B14F-4D97-AF65-F5344CB8AC3E}">
        <p14:creationId xmlns:p14="http://schemas.microsoft.com/office/powerpoint/2010/main" val="461751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One of the primary purposes of statistics is to enable accurate and precise communication. Statistics are most often used to describe data to others. These are called</a:t>
            </a:r>
          </a:p>
          <a:p>
            <a:r>
              <a:rPr lang="en-US" sz="1200" b="0" i="1" u="none" strike="noStrike" kern="1200" baseline="0" dirty="0" smtClean="0">
                <a:solidFill>
                  <a:schemeClr val="tx1"/>
                </a:solidFill>
                <a:latin typeface="Arial" charset="0"/>
                <a:ea typeface="+mn-ea"/>
                <a:cs typeface="+mn-cs"/>
              </a:rPr>
              <a:t>descriptive statistics!. </a:t>
            </a:r>
            <a:r>
              <a:rPr lang="en-US" sz="1200" b="0" i="0" u="none" strike="noStrike" kern="1200" baseline="0" dirty="0" smtClean="0">
                <a:solidFill>
                  <a:schemeClr val="tx1"/>
                </a:solidFill>
                <a:latin typeface="Arial" charset="0"/>
                <a:ea typeface="+mn-ea"/>
                <a:cs typeface="+mn-cs"/>
              </a:rPr>
              <a:t>Using descriptive statistics ensures that others know exactly what was measured, how it was measured, and what was found.</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As with all statistics, much of descriptive Statistics revolves around the terminology-the language-of statistics. The differences between quantitative and qualitative data affect the types of descriptive statistics used. While this may start out as a source of confusion, it is quite helpful in the long run. Just by recognizing the words and phrases used to describe data, the EMS researcher can determine whether those data are (or at least should be) quantitative or qualitative. Conversely, if the data are known to be quantitative or qualitative, the researcher will know what kinds of descriptive statistics to expect.</a:t>
            </a:r>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3FB3864F-925E-4A45-9DFE-A9F37E92B605}" type="slidenum">
              <a:rPr lang="en-US" smtClean="0"/>
              <a:pPr/>
              <a:t>3</a:t>
            </a:fld>
            <a:endParaRPr lang="en-US"/>
          </a:p>
        </p:txBody>
      </p:sp>
    </p:spTree>
    <p:extLst>
      <p:ext uri="{BB962C8B-B14F-4D97-AF65-F5344CB8AC3E}">
        <p14:creationId xmlns:p14="http://schemas.microsoft.com/office/powerpoint/2010/main" val="1978524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n-ea"/>
                    <a:cs typeface="+mn-cs"/>
                  </a:rPr>
                  <a:t>Central Tendency &amp; Distribution Symmetry</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It is expected the values of the mean, median, and mode may differ in a given distribution.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Examples of different distributions:</a:t>
                </a:r>
              </a:p>
              <a:p>
                <a:r>
                  <a:rPr lang="en-US" sz="1200" kern="1200" dirty="0" smtClean="0">
                    <a:solidFill>
                      <a:schemeClr val="tx1"/>
                    </a:solidFill>
                    <a:effectLst/>
                    <a:latin typeface="Arial" charset="0"/>
                    <a:ea typeface="+mn-ea"/>
                    <a:cs typeface="+mn-cs"/>
                  </a:rPr>
                  <a:t>Normal,</a:t>
                </a:r>
              </a:p>
              <a:p>
                <a:r>
                  <a:rPr lang="en-US" sz="1200" kern="1200" dirty="0" smtClean="0">
                    <a:solidFill>
                      <a:schemeClr val="tx1"/>
                    </a:solidFill>
                    <a:effectLst/>
                    <a:latin typeface="Arial" charset="0"/>
                    <a:ea typeface="+mn-ea"/>
                    <a:cs typeface="+mn-cs"/>
                  </a:rPr>
                  <a:t>Bimodal,</a:t>
                </a:r>
              </a:p>
              <a:p>
                <a:r>
                  <a:rPr lang="en-US" sz="1200" kern="1200" dirty="0" smtClean="0">
                    <a:solidFill>
                      <a:schemeClr val="tx1"/>
                    </a:solidFill>
                    <a:effectLst/>
                    <a:latin typeface="Arial" charset="0"/>
                    <a:ea typeface="+mn-ea"/>
                    <a:cs typeface="+mn-cs"/>
                  </a:rPr>
                  <a:t>Negative skewed, </a:t>
                </a:r>
              </a:p>
              <a:p>
                <a:r>
                  <a:rPr lang="en-US" sz="1200" kern="1200" dirty="0" smtClean="0">
                    <a:solidFill>
                      <a:schemeClr val="tx1"/>
                    </a:solidFill>
                    <a:effectLst/>
                    <a:latin typeface="Arial" charset="0"/>
                    <a:ea typeface="+mn-ea"/>
                    <a:cs typeface="+mn-cs"/>
                  </a:rPr>
                  <a:t>Positive skewed.</a:t>
                </a:r>
              </a:p>
              <a:p>
                <a:pPr lvl="0" rtl="0"/>
                <a:endParaRPr lang="en-US" sz="1200" kern="1200" dirty="0" smtClean="0">
                  <a:solidFill>
                    <a:schemeClr val="tx1"/>
                  </a:solidFill>
                  <a:effectLst/>
                  <a:latin typeface="Arial" charset="0"/>
                  <a:ea typeface="+mn-ea"/>
                  <a:cs typeface="+mn-cs"/>
                </a:endParaRPr>
              </a:p>
              <a:p>
                <a:pPr lvl="0" rtl="0"/>
                <a:r>
                  <a:rPr lang="en-US" sz="1200" u="sng" kern="1200" dirty="0" smtClean="0">
                    <a:solidFill>
                      <a:schemeClr val="tx1"/>
                    </a:solidFill>
                    <a:effectLst/>
                    <a:latin typeface="Arial" charset="0"/>
                    <a:ea typeface="+mn-ea"/>
                    <a:cs typeface="+mn-cs"/>
                  </a:rPr>
                  <a:t>Mean (</a:t>
                </a:r>
                <a14:m>
                  <m:oMath xmlns:m="http://schemas.openxmlformats.org/officeDocument/2006/math">
                    <m:acc>
                      <m:accPr>
                        <m:chr m:val="̅"/>
                        <m:ctrlPr>
                          <a:rPr lang="en-US" sz="1200" i="1" u="sng" kern="1200">
                            <a:solidFill>
                              <a:schemeClr val="tx1"/>
                            </a:solidFill>
                            <a:effectLst/>
                            <a:latin typeface="Cambria Math" charset="0"/>
                            <a:ea typeface="+mn-ea"/>
                            <a:cs typeface="+mn-cs"/>
                          </a:rPr>
                        </m:ctrlPr>
                      </m:accPr>
                      <m:e>
                        <m:r>
                          <a:rPr lang="en-US" sz="1200" i="1" u="sng" kern="1200">
                            <a:solidFill>
                              <a:schemeClr val="tx1"/>
                            </a:solidFill>
                            <a:effectLst/>
                            <a:latin typeface="Cambria Math" charset="0"/>
                            <a:ea typeface="+mn-ea"/>
                            <a:cs typeface="+mn-cs"/>
                          </a:rPr>
                          <m:t>𝑋</m:t>
                        </m:r>
                      </m:e>
                    </m:acc>
                  </m:oMath>
                </a14:m>
                <a:r>
                  <a:rPr lang="en-US" sz="1200" u="sng" kern="1200" dirty="0">
                    <a:solidFill>
                      <a:schemeClr val="tx1"/>
                    </a:solidFill>
                    <a:effectLst/>
                    <a:latin typeface="Arial" charset="0"/>
                    <a:ea typeface="+mn-ea"/>
                    <a:cs typeface="+mn-cs"/>
                  </a:rPr>
                  <a:t>): The mean describes the center or a the balance point of a frequency distribution.</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The population mean: µ=ΣX/N</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The sample mean: </a:t>
                </a:r>
                <a14:m>
                  <m:oMath xmlns:m="http://schemas.openxmlformats.org/officeDocument/2006/math">
                    <m:acc>
                      <m:accPr>
                        <m:chr m:val="̅"/>
                        <m:ctrlPr>
                          <a:rPr lang="en-US" sz="1200" i="1" kern="1200">
                            <a:solidFill>
                              <a:schemeClr val="tx1"/>
                            </a:solidFill>
                            <a:effectLst/>
                            <a:latin typeface="Cambria Math" charset="0"/>
                            <a:ea typeface="+mn-ea"/>
                            <a:cs typeface="+mn-cs"/>
                          </a:rPr>
                        </m:ctrlPr>
                      </m:accPr>
                      <m:e>
                        <m:r>
                          <a:rPr lang="en-US" sz="1200" i="1" kern="1200">
                            <a:solidFill>
                              <a:schemeClr val="tx1"/>
                            </a:solidFill>
                            <a:effectLst/>
                            <a:latin typeface="Cambria Math" charset="0"/>
                            <a:ea typeface="+mn-ea"/>
                            <a:cs typeface="+mn-cs"/>
                          </a:rPr>
                          <m:t>𝑋</m:t>
                        </m:r>
                      </m:e>
                    </m:acc>
                  </m:oMath>
                </a14:m>
                <a:r>
                  <a:rPr lang="en-US" sz="1200" kern="1200" dirty="0">
                    <a:solidFill>
                      <a:schemeClr val="tx1"/>
                    </a:solidFill>
                    <a:effectLst/>
                    <a:latin typeface="Arial" charset="0"/>
                    <a:ea typeface="+mn-ea"/>
                    <a:cs typeface="+mn-cs"/>
                  </a:rPr>
                  <a:t>= ΣX/n</a:t>
                </a:r>
                <a:endParaRPr lang="en-US" sz="1200" u="sng" kern="1200" dirty="0">
                  <a:solidFill>
                    <a:schemeClr val="tx1"/>
                  </a:solidFill>
                  <a:effectLst/>
                  <a:latin typeface="Arial" charset="0"/>
                  <a:ea typeface="+mn-ea"/>
                  <a:cs typeface="+mn-cs"/>
                </a:endParaRPr>
              </a:p>
              <a:p>
                <a:r>
                  <a:rPr lang="en-US" sz="1200" u="sng" kern="1200" dirty="0">
                    <a:solidFill>
                      <a:schemeClr val="tx1"/>
                    </a:solidFill>
                    <a:effectLst/>
                    <a:latin typeface="Arial" charset="0"/>
                    <a:ea typeface="+mn-ea"/>
                    <a:cs typeface="+mn-cs"/>
                  </a:rPr>
                  <a:t> </a:t>
                </a:r>
              </a:p>
              <a:p>
                <a:pPr lvl="0"/>
                <a:r>
                  <a:rPr lang="en-US" sz="1200" u="sng" kern="1200" dirty="0">
                    <a:solidFill>
                      <a:schemeClr val="tx1"/>
                    </a:solidFill>
                    <a:effectLst/>
                    <a:latin typeface="Arial" charset="0"/>
                    <a:ea typeface="+mn-ea"/>
                    <a:cs typeface="+mn-cs"/>
                  </a:rPr>
                  <a:t>Median (M):The middle value or a set ordered numbers.</a:t>
                </a:r>
              </a:p>
              <a:p>
                <a:r>
                  <a:rPr lang="en-US" sz="1200" kern="1200" dirty="0">
                    <a:solidFill>
                      <a:schemeClr val="tx1"/>
                    </a:solidFill>
                    <a:effectLst/>
                    <a:latin typeface="Arial" charset="0"/>
                    <a:ea typeface="+mn-ea"/>
                    <a:cs typeface="+mn-cs"/>
                  </a:rPr>
                  <a:t> </a:t>
                </a:r>
                <a:endParaRPr lang="en-US" sz="1200" u="sng" kern="1200" dirty="0">
                  <a:solidFill>
                    <a:schemeClr val="tx1"/>
                  </a:solidFill>
                  <a:effectLst/>
                  <a:latin typeface="Arial" charset="0"/>
                  <a:ea typeface="+mn-ea"/>
                  <a:cs typeface="+mn-cs"/>
                </a:endParaRPr>
              </a:p>
              <a:p>
                <a:pPr lvl="0"/>
                <a:r>
                  <a:rPr lang="en-US" sz="1200" u="sng" kern="1200" dirty="0">
                    <a:solidFill>
                      <a:schemeClr val="tx1"/>
                    </a:solidFill>
                    <a:effectLst/>
                    <a:latin typeface="Arial" charset="0"/>
                    <a:ea typeface="+mn-ea"/>
                    <a:cs typeface="+mn-cs"/>
                  </a:rPr>
                  <a:t>Mode (D): The most frequent value or category in a distribution. </a:t>
                </a:r>
              </a:p>
              <a:p>
                <a:r>
                  <a:rPr lang="en-US" sz="1200" kern="1200" dirty="0">
                    <a:solidFill>
                      <a:schemeClr val="tx1"/>
                    </a:solidFill>
                    <a:effectLst/>
                    <a:latin typeface="Arial" charset="0"/>
                    <a:ea typeface="+mn-ea"/>
                    <a:cs typeface="+mn-cs"/>
                  </a:rPr>
                  <a:t> </a:t>
                </a:r>
              </a:p>
            </p:txBody>
          </p:sp>
        </mc:Choice>
        <mc:Fallback xmlns="">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n-ea"/>
                    <a:cs typeface="+mn-cs"/>
                  </a:rPr>
                  <a:t>Central Tendency &amp; Distribution Symmetry</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It is expected the values of the mean, median, and mode may differ in a given distribution.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Examples of different distributions:</a:t>
                </a:r>
              </a:p>
              <a:p>
                <a:r>
                  <a:rPr lang="en-US" sz="1200" kern="1200" dirty="0" smtClean="0">
                    <a:solidFill>
                      <a:schemeClr val="tx1"/>
                    </a:solidFill>
                    <a:effectLst/>
                    <a:latin typeface="Arial" charset="0"/>
                    <a:ea typeface="+mn-ea"/>
                    <a:cs typeface="+mn-cs"/>
                  </a:rPr>
                  <a:t>Normal,</a:t>
                </a:r>
              </a:p>
              <a:p>
                <a:r>
                  <a:rPr lang="en-US" sz="1200" kern="1200" dirty="0" smtClean="0">
                    <a:solidFill>
                      <a:schemeClr val="tx1"/>
                    </a:solidFill>
                    <a:effectLst/>
                    <a:latin typeface="Arial" charset="0"/>
                    <a:ea typeface="+mn-ea"/>
                    <a:cs typeface="+mn-cs"/>
                  </a:rPr>
                  <a:t>Bimodal,</a:t>
                </a:r>
              </a:p>
              <a:p>
                <a:r>
                  <a:rPr lang="en-US" sz="1200" kern="1200" dirty="0" smtClean="0">
                    <a:solidFill>
                      <a:schemeClr val="tx1"/>
                    </a:solidFill>
                    <a:effectLst/>
                    <a:latin typeface="Arial" charset="0"/>
                    <a:ea typeface="+mn-ea"/>
                    <a:cs typeface="+mn-cs"/>
                  </a:rPr>
                  <a:t>Negative skewed, </a:t>
                </a:r>
              </a:p>
              <a:p>
                <a:r>
                  <a:rPr lang="en-US" sz="1200" kern="1200" dirty="0" smtClean="0">
                    <a:solidFill>
                      <a:schemeClr val="tx1"/>
                    </a:solidFill>
                    <a:effectLst/>
                    <a:latin typeface="Arial" charset="0"/>
                    <a:ea typeface="+mn-ea"/>
                    <a:cs typeface="+mn-cs"/>
                  </a:rPr>
                  <a:t>Positive skewed.</a:t>
                </a:r>
              </a:p>
              <a:p>
                <a:pPr lvl="0" rtl="0"/>
                <a:endParaRPr lang="en-US" sz="1200" kern="1200" dirty="0" smtClean="0">
                  <a:solidFill>
                    <a:schemeClr val="tx1"/>
                  </a:solidFill>
                  <a:effectLst/>
                  <a:latin typeface="Arial" charset="0"/>
                  <a:ea typeface="+mn-ea"/>
                  <a:cs typeface="+mn-cs"/>
                </a:endParaRPr>
              </a:p>
              <a:p>
                <a:pPr lvl="0" rtl="0"/>
                <a:r>
                  <a:rPr lang="en-US" sz="1200" kern="1200" dirty="0" smtClean="0">
                    <a:solidFill>
                      <a:schemeClr val="tx1"/>
                    </a:solidFill>
                    <a:effectLst/>
                    <a:latin typeface="Arial" charset="0"/>
                    <a:ea typeface="+mn-ea"/>
                    <a:cs typeface="+mn-cs"/>
                  </a:rPr>
                  <a:t>Mean (</a:t>
                </a:r>
                <a:r>
                  <a:rPr lang="en-US" sz="1200" i="0" kern="1200">
                    <a:solidFill>
                      <a:schemeClr val="tx1"/>
                    </a:solidFill>
                    <a:effectLst/>
                    <a:latin typeface="Arial" charset="0"/>
                    <a:ea typeface="+mn-ea"/>
                    <a:cs typeface="+mn-cs"/>
                  </a:rPr>
                  <a:t>𝑋 ̅</a:t>
                </a:r>
                <a:r>
                  <a:rPr lang="en-US" sz="1200" kern="1200" dirty="0">
                    <a:solidFill>
                      <a:schemeClr val="tx1"/>
                    </a:solidFill>
                    <a:effectLst/>
                    <a:latin typeface="Arial" charset="0"/>
                    <a:ea typeface="+mn-ea"/>
                    <a:cs typeface="+mn-cs"/>
                  </a:rPr>
                  <a:t>): The mean describes the center or a the balance point of a frequency distribution.</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The population mean: µ=ΣX/N</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The sample mean: </a:t>
                </a:r>
                <a:r>
                  <a:rPr lang="en-US" sz="1200" i="0" kern="1200">
                    <a:solidFill>
                      <a:schemeClr val="tx1"/>
                    </a:solidFill>
                    <a:effectLst/>
                    <a:latin typeface="Arial" charset="0"/>
                    <a:ea typeface="+mn-ea"/>
                    <a:cs typeface="+mn-cs"/>
                  </a:rPr>
                  <a:t>𝑋 ̅</a:t>
                </a:r>
                <a:r>
                  <a:rPr lang="en-US" sz="1200" kern="1200" dirty="0">
                    <a:solidFill>
                      <a:schemeClr val="tx1"/>
                    </a:solidFill>
                    <a:effectLst/>
                    <a:latin typeface="Arial" charset="0"/>
                    <a:ea typeface="+mn-ea"/>
                    <a:cs typeface="+mn-cs"/>
                  </a:rPr>
                  <a:t>= ΣX/n</a:t>
                </a:r>
              </a:p>
              <a:p>
                <a:r>
                  <a:rPr lang="en-US" sz="1200" kern="1200" dirty="0">
                    <a:solidFill>
                      <a:schemeClr val="tx1"/>
                    </a:solidFill>
                    <a:effectLst/>
                    <a:latin typeface="Arial" charset="0"/>
                    <a:ea typeface="+mn-ea"/>
                    <a:cs typeface="+mn-cs"/>
                  </a:rPr>
                  <a:t> </a:t>
                </a:r>
              </a:p>
              <a:p>
                <a:pPr lvl="0"/>
                <a:r>
                  <a:rPr lang="en-US" sz="1200" kern="1200" dirty="0">
                    <a:solidFill>
                      <a:schemeClr val="tx1"/>
                    </a:solidFill>
                    <a:effectLst/>
                    <a:latin typeface="Arial" charset="0"/>
                    <a:ea typeface="+mn-ea"/>
                    <a:cs typeface="+mn-cs"/>
                  </a:rPr>
                  <a:t>Median (M):The middle value or a set ordered numbers.</a:t>
                </a:r>
              </a:p>
              <a:p>
                <a:r>
                  <a:rPr lang="en-US" sz="1200" kern="1200" dirty="0">
                    <a:solidFill>
                      <a:schemeClr val="tx1"/>
                    </a:solidFill>
                    <a:effectLst/>
                    <a:latin typeface="Arial" charset="0"/>
                    <a:ea typeface="+mn-ea"/>
                    <a:cs typeface="+mn-cs"/>
                  </a:rPr>
                  <a:t> </a:t>
                </a:r>
              </a:p>
              <a:p>
                <a:pPr lvl="0"/>
                <a:r>
                  <a:rPr lang="en-US" sz="1200" kern="1200" dirty="0">
                    <a:solidFill>
                      <a:schemeClr val="tx1"/>
                    </a:solidFill>
                    <a:effectLst/>
                    <a:latin typeface="Arial" charset="0"/>
                    <a:ea typeface="+mn-ea"/>
                    <a:cs typeface="+mn-cs"/>
                  </a:rPr>
                  <a:t>Mode (D): The most frequent value or category in a distribution. </a:t>
                </a:r>
              </a:p>
              <a:p>
                <a:r>
                  <a:rPr lang="en-US" sz="1200" kern="1200" dirty="0">
                    <a:solidFill>
                      <a:schemeClr val="tx1"/>
                    </a:solidFill>
                    <a:effectLst/>
                    <a:latin typeface="Arial" charset="0"/>
                    <a:ea typeface="+mn-ea"/>
                    <a:cs typeface="+mn-cs"/>
                  </a:rPr>
                  <a:t> </a:t>
                </a:r>
              </a:p>
            </p:txBody>
          </p:sp>
        </mc:Fallback>
      </mc:AlternateContent>
      <p:sp>
        <p:nvSpPr>
          <p:cNvPr id="4" name="Slide Number Placeholder 3"/>
          <p:cNvSpPr>
            <a:spLocks noGrp="1"/>
          </p:cNvSpPr>
          <p:nvPr>
            <p:ph type="sldNum" sz="quarter" idx="10"/>
          </p:nvPr>
        </p:nvSpPr>
        <p:spPr/>
        <p:txBody>
          <a:bodyPr/>
          <a:lstStyle/>
          <a:p>
            <a:fld id="{3FB3864F-925E-4A45-9DFE-A9F37E92B605}" type="slidenum">
              <a:rPr lang="en-US" smtClean="0"/>
              <a:pPr/>
              <a:t>4</a:t>
            </a:fld>
            <a:endParaRPr lang="en-US"/>
          </a:p>
        </p:txBody>
      </p:sp>
    </p:spTree>
    <p:extLst>
      <p:ext uri="{BB962C8B-B14F-4D97-AF65-F5344CB8AC3E}">
        <p14:creationId xmlns:p14="http://schemas.microsoft.com/office/powerpoint/2010/main" val="981274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Statistics are a way of communicating data using standardized terminology. There are different types of data, and </a:t>
            </a:r>
            <a:r>
              <a:rPr lang="en-US" sz="1200" b="0" i="0" u="sng" strike="noStrike" kern="1200" baseline="0" dirty="0" smtClean="0">
                <a:solidFill>
                  <a:schemeClr val="tx1"/>
                </a:solidFill>
                <a:latin typeface="Arial" charset="0"/>
                <a:ea typeface="+mn-ea"/>
                <a:cs typeface="+mn-cs"/>
              </a:rPr>
              <a:t>the terminology used to describe data varies </a:t>
            </a:r>
            <a:r>
              <a:rPr lang="en-US" sz="1200" b="0" i="1" u="sng" strike="noStrike" kern="1200" baseline="0" dirty="0" smtClean="0">
                <a:solidFill>
                  <a:schemeClr val="tx1"/>
                </a:solidFill>
                <a:latin typeface="Arial" charset="0"/>
                <a:ea typeface="+mn-ea"/>
                <a:cs typeface="+mn-cs"/>
              </a:rPr>
              <a:t>by </a:t>
            </a:r>
            <a:r>
              <a:rPr lang="en-US" sz="1200" b="0" i="0" u="sng" strike="noStrike" kern="1200" baseline="0" dirty="0" smtClean="0">
                <a:solidFill>
                  <a:schemeClr val="tx1"/>
                </a:solidFill>
                <a:latin typeface="Arial" charset="0"/>
                <a:ea typeface="+mn-ea"/>
                <a:cs typeface="+mn-cs"/>
              </a:rPr>
              <a:t>the type of data.</a:t>
            </a:r>
            <a:r>
              <a:rPr lang="en-US" sz="1200" b="0" i="0" u="none" strike="noStrike" kern="1200" baseline="0" dirty="0" smtClean="0">
                <a:solidFill>
                  <a:schemeClr val="tx1"/>
                </a:solidFill>
                <a:latin typeface="Arial" charset="0"/>
                <a:ea typeface="+mn-ea"/>
                <a:cs typeface="+mn-cs"/>
              </a:rPr>
              <a:t> In addition to describing data, statistics are used to analyze the differences between sets of data. As with the descriptive terminology, the statistical tests used to analyze data differ depending on the type of data. In general, though, statistical tests provide a measurement of how often the differences between data sets would occur simply by chance alone. Usually, if the difference would occur by chance alone 5 or more times out of every 100 trials, that difference is not considered statistically significant.</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This chapter has reviewed only a few of the statistical tests available for analyzing data. These are, however, some of the more common tests. Odds ratios, likelihood ratios, linear regression, logistic regression, correlation coefficients, and many other statistical procedures have not been discussed. Each of these tests has an appropriate use depending on the type of data being analyzed.</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This overview of the statistical tests available for examining various types of data is only intended to give the EMS researcher a general understanding of  complexities involved in data analysis. None of these descriptions is complete enough to enable the researcher to actually conduct the test. Anyone of these statistical techniques could be the subject of an entire textbook, or an entire college course. Hopefully, though, these explanations will give the researcher some idea of the tests that might be appropriate for certain types of data. Ultimately</a:t>
            </a:r>
            <a:r>
              <a:rPr lang="en-US" sz="1200" b="0" i="0" u="sng" strike="noStrike" kern="1200" baseline="0" dirty="0" smtClean="0">
                <a:solidFill>
                  <a:schemeClr val="tx1"/>
                </a:solidFill>
                <a:latin typeface="Arial" charset="0"/>
                <a:ea typeface="+mn-ea"/>
                <a:cs typeface="+mn-cs"/>
              </a:rPr>
              <a:t>, the researcher will need to work with a skilled statistician to determine the most appropriate test for any given study, as well as to conduct the analysis.</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The mathematical formulas and theories used to conduct all of these tests are quite complicated. The purpose of this chapter is not to teach the EMS researcher how to conduct these tests, but to familiarize the researcher with the types of tests that arc appropriate for different types of dam. When reading the published literature, and when planning a study, it is important to know which tests are proper and which tests are not.</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The statistician plays an important role in every step of the research process. Even the most experienced researchers can make use of a statistician. There are many rules and assumptions associated with each statistical test. It is the statistician's job to understand these subtleties and to select the appropriate tests. Statisticians can be found at medical schools, universities, community colleges, and in local government.</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The EMS researcher, or any researcher, must understand his or her own limitations when it comes to statistics. It is important recognize when help is needed and not to be afraid to ask for it. </a:t>
            </a:r>
            <a:endParaRPr lang="en-US" dirty="0"/>
          </a:p>
        </p:txBody>
      </p:sp>
      <p:sp>
        <p:nvSpPr>
          <p:cNvPr id="4" name="Slide Number Placeholder 3"/>
          <p:cNvSpPr>
            <a:spLocks noGrp="1"/>
          </p:cNvSpPr>
          <p:nvPr>
            <p:ph type="sldNum" sz="quarter" idx="10"/>
          </p:nvPr>
        </p:nvSpPr>
        <p:spPr/>
        <p:txBody>
          <a:bodyPr/>
          <a:lstStyle/>
          <a:p>
            <a:fld id="{3FB3864F-925E-4A45-9DFE-A9F37E92B605}" type="slidenum">
              <a:rPr lang="en-US" smtClean="0"/>
              <a:pPr/>
              <a:t>5</a:t>
            </a:fld>
            <a:endParaRPr lang="en-US"/>
          </a:p>
        </p:txBody>
      </p:sp>
    </p:spTree>
    <p:extLst>
      <p:ext uri="{BB962C8B-B14F-4D97-AF65-F5344CB8AC3E}">
        <p14:creationId xmlns:p14="http://schemas.microsoft.com/office/powerpoint/2010/main" val="887126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808715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915949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0736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60300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79413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04056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17763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707181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04307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8620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9275331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8B9A7-4140-4532-9C3B-E8B3E546D554}" type="slidenum">
              <a:rPr lang="ar-SA" smtClean="0"/>
              <a:t>‹#›</a:t>
            </a:fld>
            <a:endParaRPr lang="ar-SA"/>
          </a:p>
        </p:txBody>
      </p:sp>
    </p:spTree>
    <p:extLst>
      <p:ext uri="{BB962C8B-B14F-4D97-AF65-F5344CB8AC3E}">
        <p14:creationId xmlns:p14="http://schemas.microsoft.com/office/powerpoint/2010/main" val="3390050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97988" y="737723"/>
            <a:ext cx="9144000" cy="1190510"/>
          </a:xfrm>
        </p:spPr>
        <p:txBody>
          <a:bodyPr>
            <a:normAutofit/>
          </a:bodyPr>
          <a:lstStyle/>
          <a:p>
            <a:pPr rtl="1"/>
            <a:r>
              <a:rPr lang="en-US" sz="4800" dirty="0">
                <a:solidFill>
                  <a:schemeClr val="accent1">
                    <a:lumMod val="75000"/>
                  </a:schemeClr>
                </a:solidFill>
                <a:latin typeface="Times New Roman" pitchFamily="18" charset="0"/>
                <a:cs typeface="Times New Roman" pitchFamily="18" charset="0"/>
              </a:rPr>
              <a:t>Describing and Analyzing the Data</a:t>
            </a:r>
            <a:endParaRPr lang="ar-SA" sz="4800" dirty="0">
              <a:solidFill>
                <a:schemeClr val="accent1">
                  <a:lumMod val="75000"/>
                </a:schemeClr>
              </a:solidFill>
              <a:latin typeface="Traditional Arabic" panose="02020603050405020304" pitchFamily="18" charset="-78"/>
              <a:cs typeface="Traditional Arabic" panose="02020603050405020304" pitchFamily="18" charset="-78"/>
            </a:endParaRPr>
          </a:p>
        </p:txBody>
      </p:sp>
      <p:sp>
        <p:nvSpPr>
          <p:cNvPr id="3" name="Subtitle 2"/>
          <p:cNvSpPr>
            <a:spLocks noGrp="1"/>
          </p:cNvSpPr>
          <p:nvPr>
            <p:ph type="subTitle" idx="1"/>
          </p:nvPr>
        </p:nvSpPr>
        <p:spPr>
          <a:xfrm>
            <a:off x="3028331" y="2640168"/>
            <a:ext cx="5912313" cy="1655762"/>
          </a:xfrm>
        </p:spPr>
        <p:txBody>
          <a:bodyPr>
            <a:noAutofit/>
          </a:bodyPr>
          <a:lstStyle/>
          <a:p>
            <a:r>
              <a:rPr lang="en-US" sz="3600" dirty="0">
                <a:solidFill>
                  <a:schemeClr val="accent1">
                    <a:lumMod val="75000"/>
                  </a:schemeClr>
                </a:solidFill>
                <a:latin typeface="Times New Roman" pitchFamily="18" charset="0"/>
                <a:cs typeface="Times New Roman" pitchFamily="18" charset="0"/>
              </a:rPr>
              <a:t>Osama A </a:t>
            </a:r>
            <a:r>
              <a:rPr lang="en-US" sz="3600" dirty="0" err="1">
                <a:solidFill>
                  <a:schemeClr val="accent1">
                    <a:lumMod val="75000"/>
                  </a:schemeClr>
                </a:solidFill>
                <a:latin typeface="Times New Roman" pitchFamily="18" charset="0"/>
                <a:cs typeface="Times New Roman" pitchFamily="18" charset="0"/>
              </a:rPr>
              <a:t>Samarkandi</a:t>
            </a:r>
            <a:r>
              <a:rPr lang="en-US" sz="3600" dirty="0">
                <a:solidFill>
                  <a:schemeClr val="accent1">
                    <a:lumMod val="75000"/>
                  </a:schemeClr>
                </a:solidFill>
                <a:latin typeface="Times New Roman" pitchFamily="18" charset="0"/>
                <a:cs typeface="Times New Roman" pitchFamily="18" charset="0"/>
              </a:rPr>
              <a:t>, PhD, RN </a:t>
            </a:r>
          </a:p>
          <a:p>
            <a:r>
              <a:rPr lang="en-US" sz="3600" dirty="0">
                <a:solidFill>
                  <a:schemeClr val="accent1">
                    <a:lumMod val="75000"/>
                  </a:schemeClr>
                </a:solidFill>
                <a:latin typeface="Times New Roman" pitchFamily="18" charset="0"/>
                <a:cs typeface="Times New Roman" pitchFamily="18" charset="0"/>
              </a:rPr>
              <a:t>BSc, GMD, BSN, MSN, NIAC</a:t>
            </a:r>
            <a:br>
              <a:rPr lang="en-US" sz="3600" dirty="0">
                <a:solidFill>
                  <a:schemeClr val="accent1">
                    <a:lumMod val="75000"/>
                  </a:schemeClr>
                </a:solidFill>
                <a:latin typeface="Times New Roman" pitchFamily="18" charset="0"/>
                <a:cs typeface="Times New Roman" pitchFamily="18" charset="0"/>
              </a:rPr>
            </a:br>
            <a:endParaRPr lang="en-US" sz="3600" dirty="0">
              <a:solidFill>
                <a:schemeClr val="accent1">
                  <a:lumMod val="75000"/>
                </a:schemeClr>
              </a:solidFill>
              <a:latin typeface="Times New Roman" pitchFamily="18" charset="0"/>
              <a:cs typeface="Times New Roman" pitchFamily="18" charset="0"/>
            </a:endParaRPr>
          </a:p>
          <a:p>
            <a:r>
              <a:rPr lang="en-US" sz="3600" dirty="0">
                <a:solidFill>
                  <a:schemeClr val="accent1">
                    <a:lumMod val="75000"/>
                  </a:schemeClr>
                </a:solidFill>
                <a:latin typeface="Times New Roman" pitchFamily="18" charset="0"/>
                <a:cs typeface="Times New Roman" pitchFamily="18" charset="0"/>
              </a:rPr>
              <a:t>EMS 423; EMS Research and Evidence Based Practice</a:t>
            </a:r>
          </a:p>
        </p:txBody>
      </p:sp>
    </p:spTree>
    <p:extLst>
      <p:ext uri="{BB962C8B-B14F-4D97-AF65-F5344CB8AC3E}">
        <p14:creationId xmlns:p14="http://schemas.microsoft.com/office/powerpoint/2010/main" val="725448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025"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The Language of Measurement </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2771" name="Content Placeholder 2"/>
          <p:cNvSpPr>
            <a:spLocks noGrp="1"/>
          </p:cNvSpPr>
          <p:nvPr>
            <p:ph idx="1"/>
          </p:nvPr>
        </p:nvSpPr>
        <p:spPr>
          <a:xfrm>
            <a:off x="766763" y="1125537"/>
            <a:ext cx="10515600" cy="4351338"/>
          </a:xfrm>
        </p:spPr>
        <p:txBody>
          <a:bodyPr/>
          <a:lstStyle/>
          <a:p>
            <a:r>
              <a:rPr lang="en-US" sz="2400" dirty="0">
                <a:solidFill>
                  <a:schemeClr val="accent1">
                    <a:lumMod val="75000"/>
                  </a:schemeClr>
                </a:solidFill>
                <a:latin typeface="Times New Roman" panose="02020603050405020304" pitchFamily="18" charset="0"/>
                <a:cs typeface="Times New Roman" panose="02020603050405020304" pitchFamily="18" charset="0"/>
              </a:rPr>
              <a:t>Type of data</a:t>
            </a:r>
          </a:p>
          <a:p>
            <a:r>
              <a:rPr lang="en-US" sz="2400" dirty="0">
                <a:solidFill>
                  <a:schemeClr val="accent1">
                    <a:lumMod val="75000"/>
                  </a:schemeClr>
                </a:solidFill>
                <a:latin typeface="Times New Roman" panose="02020603050405020304" pitchFamily="18" charset="0"/>
                <a:cs typeface="Times New Roman" panose="02020603050405020304" pitchFamily="18" charset="0"/>
              </a:rPr>
              <a:t>Quantitative Data </a:t>
            </a:r>
            <a:r>
              <a:rPr lang="en-US" sz="2400" dirty="0">
                <a:solidFill>
                  <a:schemeClr val="accent1">
                    <a:lumMod val="75000"/>
                  </a:schemeClr>
                </a:solidFill>
                <a:latin typeface="Times New Roman" panose="02020603050405020304" pitchFamily="18" charset="0"/>
                <a:cs typeface="Times New Roman" panose="02020603050405020304" pitchFamily="18" charset="0"/>
              </a:rPr>
              <a:t>(continues data);</a:t>
            </a:r>
          </a:p>
          <a:p>
            <a:pPr lvl="1"/>
            <a:r>
              <a:rPr lang="en-US" sz="2000" dirty="0">
                <a:solidFill>
                  <a:schemeClr val="accent1">
                    <a:lumMod val="75000"/>
                  </a:schemeClr>
                </a:solidFill>
                <a:latin typeface="Times New Roman" panose="02020603050405020304" pitchFamily="18" charset="0"/>
                <a:cs typeface="Times New Roman" panose="02020603050405020304" pitchFamily="18" charset="0"/>
              </a:rPr>
              <a:t>Interval,</a:t>
            </a:r>
          </a:p>
          <a:p>
            <a:pPr lvl="1"/>
            <a:r>
              <a:rPr lang="en-US" sz="2000" dirty="0">
                <a:solidFill>
                  <a:schemeClr val="accent1">
                    <a:lumMod val="75000"/>
                  </a:schemeClr>
                </a:solidFill>
                <a:latin typeface="Times New Roman" panose="02020603050405020304" pitchFamily="18" charset="0"/>
                <a:cs typeface="Times New Roman" panose="02020603050405020304" pitchFamily="18" charset="0"/>
              </a:rPr>
              <a:t>Ratio.</a:t>
            </a:r>
          </a:p>
          <a:p>
            <a:r>
              <a:rPr lang="en-US" sz="2400" dirty="0">
                <a:solidFill>
                  <a:schemeClr val="accent1">
                    <a:lumMod val="75000"/>
                  </a:schemeClr>
                </a:solidFill>
                <a:latin typeface="Times New Roman" panose="02020603050405020304" pitchFamily="18" charset="0"/>
                <a:cs typeface="Times New Roman" panose="02020603050405020304" pitchFamily="18" charset="0"/>
              </a:rPr>
              <a:t>Qualitative </a:t>
            </a:r>
            <a:r>
              <a:rPr lang="en-US" sz="2400" dirty="0">
                <a:solidFill>
                  <a:schemeClr val="accent1">
                    <a:lumMod val="75000"/>
                  </a:schemeClr>
                </a:solidFill>
                <a:latin typeface="Times New Roman" panose="02020603050405020304" pitchFamily="18" charset="0"/>
                <a:cs typeface="Times New Roman" panose="02020603050405020304" pitchFamily="18" charset="0"/>
              </a:rPr>
              <a:t>Data (categorical data</a:t>
            </a:r>
            <a:r>
              <a:rPr lang="en-US" sz="2400" dirty="0">
                <a:solidFill>
                  <a:schemeClr val="accent1">
                    <a:lumMod val="75000"/>
                  </a:schemeClr>
                </a:solidFill>
                <a:latin typeface="Times New Roman" panose="02020603050405020304" pitchFamily="18" charset="0"/>
                <a:cs typeface="Times New Roman" panose="02020603050405020304" pitchFamily="18" charset="0"/>
              </a:rPr>
              <a:t>); </a:t>
            </a:r>
          </a:p>
          <a:p>
            <a:pPr lvl="1"/>
            <a:r>
              <a:rPr lang="en-US" sz="2000" dirty="0">
                <a:solidFill>
                  <a:schemeClr val="accent1">
                    <a:lumMod val="75000"/>
                  </a:schemeClr>
                </a:solidFill>
                <a:latin typeface="Times New Roman" panose="02020603050405020304" pitchFamily="18" charset="0"/>
                <a:cs typeface="Times New Roman" panose="02020603050405020304" pitchFamily="18" charset="0"/>
              </a:rPr>
              <a:t>Nominal, </a:t>
            </a:r>
          </a:p>
          <a:p>
            <a:pPr lvl="1"/>
            <a:r>
              <a:rPr lang="en-US" sz="2000" dirty="0">
                <a:solidFill>
                  <a:schemeClr val="accent1">
                    <a:lumMod val="75000"/>
                  </a:schemeClr>
                </a:solidFill>
                <a:latin typeface="Times New Roman" panose="02020603050405020304" pitchFamily="18" charset="0"/>
                <a:cs typeface="Times New Roman" panose="02020603050405020304" pitchFamily="18" charset="0"/>
              </a:rPr>
              <a:t>Ordinal. </a:t>
            </a:r>
            <a:endParaRPr lang="en-US" sz="2000" dirty="0">
              <a:solidFill>
                <a:schemeClr val="accent1">
                  <a:lumMod val="75000"/>
                </a:schemeClr>
              </a:solidFill>
              <a:latin typeface="Times New Roman" panose="02020603050405020304" pitchFamily="18" charset="0"/>
              <a:cs typeface="Times New Roman" panose="02020603050405020304" pitchFamily="18" charset="0"/>
            </a:endParaRPr>
          </a:p>
          <a:p>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86470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025"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Descriptive Statistics</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2771" name="Content Placeholder 2"/>
          <p:cNvSpPr>
            <a:spLocks noGrp="1"/>
          </p:cNvSpPr>
          <p:nvPr>
            <p:ph idx="1"/>
          </p:nvPr>
        </p:nvSpPr>
        <p:spPr>
          <a:xfrm>
            <a:off x="581025" y="1339850"/>
            <a:ext cx="10515600" cy="4351338"/>
          </a:xfrm>
        </p:spPr>
        <p:txBody>
          <a:bodyPr>
            <a:normAutofit/>
          </a:bodyPr>
          <a:lstStyle/>
          <a:p>
            <a:r>
              <a:rPr lang="en-US" sz="2400" dirty="0">
                <a:solidFill>
                  <a:schemeClr val="accent1">
                    <a:lumMod val="75000"/>
                  </a:schemeClr>
                </a:solidFill>
                <a:latin typeface="Times New Roman" panose="02020603050405020304" pitchFamily="18" charset="0"/>
                <a:cs typeface="Times New Roman" panose="02020603050405020304" pitchFamily="18" charset="0"/>
              </a:rPr>
              <a:t>Describing </a:t>
            </a:r>
            <a:r>
              <a:rPr lang="en-US" sz="2400" dirty="0">
                <a:solidFill>
                  <a:schemeClr val="accent1">
                    <a:lumMod val="75000"/>
                  </a:schemeClr>
                </a:solidFill>
                <a:latin typeface="Times New Roman" panose="02020603050405020304" pitchFamily="18" charset="0"/>
                <a:cs typeface="Times New Roman" panose="02020603050405020304" pitchFamily="18" charset="0"/>
              </a:rPr>
              <a:t>Quantitative </a:t>
            </a:r>
            <a:r>
              <a:rPr lang="en-US" sz="2400" dirty="0">
                <a:solidFill>
                  <a:schemeClr val="accent1">
                    <a:lumMod val="75000"/>
                  </a:schemeClr>
                </a:solidFill>
                <a:latin typeface="Times New Roman" panose="02020603050405020304" pitchFamily="18" charset="0"/>
                <a:cs typeface="Times New Roman" panose="02020603050405020304" pitchFamily="18" charset="0"/>
              </a:rPr>
              <a:t>Data</a:t>
            </a:r>
          </a:p>
          <a:p>
            <a:pPr lvl="1"/>
            <a:r>
              <a:rPr lang="en-US" dirty="0">
                <a:solidFill>
                  <a:schemeClr val="accent1">
                    <a:lumMod val="75000"/>
                  </a:schemeClr>
                </a:solidFill>
                <a:latin typeface="Times New Roman" panose="02020603050405020304" pitchFamily="18" charset="0"/>
                <a:cs typeface="Times New Roman" panose="02020603050405020304" pitchFamily="18" charset="0"/>
              </a:rPr>
              <a:t>Central Tendency: </a:t>
            </a:r>
          </a:p>
          <a:p>
            <a:pPr lvl="2"/>
            <a:r>
              <a:rPr lang="en-US" sz="2400" dirty="0">
                <a:solidFill>
                  <a:schemeClr val="accent1">
                    <a:lumMod val="75000"/>
                  </a:schemeClr>
                </a:solidFill>
                <a:latin typeface="Times New Roman" panose="02020603050405020304" pitchFamily="18" charset="0"/>
                <a:cs typeface="Times New Roman" panose="02020603050405020304" pitchFamily="18" charset="0"/>
              </a:rPr>
              <a:t>Mean,</a:t>
            </a:r>
          </a:p>
          <a:p>
            <a:pPr lvl="2"/>
            <a:r>
              <a:rPr lang="en-US" sz="2400" dirty="0">
                <a:solidFill>
                  <a:schemeClr val="accent1">
                    <a:lumMod val="75000"/>
                  </a:schemeClr>
                </a:solidFill>
                <a:latin typeface="Times New Roman" panose="02020603050405020304" pitchFamily="18" charset="0"/>
                <a:cs typeface="Times New Roman" panose="02020603050405020304" pitchFamily="18" charset="0"/>
              </a:rPr>
              <a:t>Median, </a:t>
            </a:r>
          </a:p>
          <a:p>
            <a:pPr lvl="2"/>
            <a:r>
              <a:rPr lang="en-US" sz="2400" dirty="0">
                <a:solidFill>
                  <a:schemeClr val="accent1">
                    <a:lumMod val="75000"/>
                  </a:schemeClr>
                </a:solidFill>
                <a:latin typeface="Times New Roman" panose="02020603050405020304" pitchFamily="18" charset="0"/>
                <a:cs typeface="Times New Roman" panose="02020603050405020304" pitchFamily="18" charset="0"/>
              </a:rPr>
              <a:t>Mode, </a:t>
            </a:r>
          </a:p>
          <a:p>
            <a:pPr lvl="2"/>
            <a:r>
              <a:rPr lang="en-US" sz="2400" dirty="0">
                <a:solidFill>
                  <a:schemeClr val="accent1">
                    <a:lumMod val="75000"/>
                  </a:schemeClr>
                </a:solidFill>
                <a:latin typeface="Times New Roman" panose="02020603050405020304" pitchFamily="18" charset="0"/>
                <a:cs typeface="Times New Roman" panose="02020603050405020304" pitchFamily="18" charset="0"/>
              </a:rPr>
              <a:t>Range.</a:t>
            </a:r>
          </a:p>
          <a:p>
            <a:r>
              <a:rPr lang="en-US" sz="2400" dirty="0">
                <a:solidFill>
                  <a:schemeClr val="accent1">
                    <a:lumMod val="75000"/>
                  </a:schemeClr>
                </a:solidFill>
                <a:latin typeface="Times New Roman" panose="02020603050405020304" pitchFamily="18" charset="0"/>
                <a:cs typeface="Times New Roman" panose="02020603050405020304" pitchFamily="18" charset="0"/>
              </a:rPr>
              <a:t>Describing Qualitative </a:t>
            </a:r>
            <a:r>
              <a:rPr lang="en-US" sz="2400" dirty="0">
                <a:solidFill>
                  <a:schemeClr val="accent1">
                    <a:lumMod val="75000"/>
                  </a:schemeClr>
                </a:solidFill>
                <a:latin typeface="Times New Roman" panose="02020603050405020304" pitchFamily="18" charset="0"/>
                <a:cs typeface="Times New Roman" panose="02020603050405020304" pitchFamily="18" charset="0"/>
              </a:rPr>
              <a:t>Data (categorical data</a:t>
            </a:r>
            <a:r>
              <a:rPr lang="en-US" sz="2400" dirty="0">
                <a:solidFill>
                  <a:schemeClr val="accent1">
                    <a:lumMod val="75000"/>
                  </a:schemeClr>
                </a:solidFill>
                <a:latin typeface="Times New Roman" panose="02020603050405020304" pitchFamily="18" charset="0"/>
                <a:cs typeface="Times New Roman" panose="02020603050405020304" pitchFamily="18" charset="0"/>
              </a:rPr>
              <a:t>); </a:t>
            </a:r>
          </a:p>
          <a:p>
            <a:pPr lvl="1"/>
            <a:r>
              <a:rPr lang="en-US" dirty="0">
                <a:solidFill>
                  <a:schemeClr val="accent1">
                    <a:lumMod val="75000"/>
                  </a:schemeClr>
                </a:solidFill>
                <a:latin typeface="Times New Roman" panose="02020603050405020304" pitchFamily="18" charset="0"/>
                <a:cs typeface="Times New Roman" panose="02020603050405020304" pitchFamily="18" charset="0"/>
              </a:rPr>
              <a:t>Frequency, </a:t>
            </a:r>
          </a:p>
          <a:p>
            <a:pPr lvl="1"/>
            <a:r>
              <a:rPr lang="en-US" dirty="0">
                <a:solidFill>
                  <a:schemeClr val="accent1">
                    <a:lumMod val="75000"/>
                  </a:schemeClr>
                </a:solidFill>
                <a:latin typeface="Times New Roman" panose="02020603050405020304" pitchFamily="18" charset="0"/>
                <a:cs typeface="Times New Roman" panose="02020603050405020304" pitchFamily="18" charset="0"/>
              </a:rPr>
              <a:t>Ordinal. </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a:p>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91497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Summarizing Descriptive Statistics</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2771" name="Content Placeholder 2"/>
          <p:cNvSpPr>
            <a:spLocks noGrp="1"/>
          </p:cNvSpPr>
          <p:nvPr>
            <p:ph idx="1"/>
          </p:nvPr>
        </p:nvSpPr>
        <p:spPr/>
        <p:txBody>
          <a:bodyPr>
            <a:normAutofit/>
          </a:bodyPr>
          <a:lstStyle/>
          <a:p>
            <a:r>
              <a:rPr lang="en-US" sz="2400" dirty="0">
                <a:solidFill>
                  <a:schemeClr val="accent1">
                    <a:lumMod val="75000"/>
                  </a:schemeClr>
                </a:solidFill>
                <a:latin typeface="Times New Roman" panose="02020603050405020304" pitchFamily="18" charset="0"/>
                <a:cs typeface="Times New Roman" panose="02020603050405020304" pitchFamily="18" charset="0"/>
              </a:rPr>
              <a:t>Describing </a:t>
            </a:r>
            <a:r>
              <a:rPr lang="en-US" sz="2400" dirty="0">
                <a:solidFill>
                  <a:schemeClr val="accent1">
                    <a:lumMod val="75000"/>
                  </a:schemeClr>
                </a:solidFill>
                <a:latin typeface="Times New Roman" panose="02020603050405020304" pitchFamily="18" charset="0"/>
                <a:cs typeface="Times New Roman" panose="02020603050405020304" pitchFamily="18" charset="0"/>
              </a:rPr>
              <a:t>Quantitative </a:t>
            </a:r>
            <a:r>
              <a:rPr lang="en-US" sz="2400" dirty="0">
                <a:solidFill>
                  <a:schemeClr val="accent1">
                    <a:lumMod val="75000"/>
                  </a:schemeClr>
                </a:solidFill>
                <a:latin typeface="Times New Roman" panose="02020603050405020304" pitchFamily="18" charset="0"/>
                <a:cs typeface="Times New Roman" panose="02020603050405020304" pitchFamily="18" charset="0"/>
              </a:rPr>
              <a:t>Data</a:t>
            </a:r>
          </a:p>
          <a:p>
            <a:pPr lvl="1"/>
            <a:r>
              <a:rPr lang="en-US" dirty="0">
                <a:solidFill>
                  <a:schemeClr val="accent1">
                    <a:lumMod val="75000"/>
                  </a:schemeClr>
                </a:solidFill>
                <a:latin typeface="Times New Roman" panose="02020603050405020304" pitchFamily="18" charset="0"/>
                <a:cs typeface="Times New Roman" panose="02020603050405020304" pitchFamily="18" charset="0"/>
              </a:rPr>
              <a:t>Central Tendency: </a:t>
            </a:r>
          </a:p>
          <a:p>
            <a:pPr lvl="2"/>
            <a:r>
              <a:rPr lang="en-US" sz="2400" dirty="0">
                <a:solidFill>
                  <a:schemeClr val="accent1">
                    <a:lumMod val="75000"/>
                  </a:schemeClr>
                </a:solidFill>
                <a:latin typeface="Times New Roman" panose="02020603050405020304" pitchFamily="18" charset="0"/>
                <a:cs typeface="Times New Roman" panose="02020603050405020304" pitchFamily="18" charset="0"/>
              </a:rPr>
              <a:t>Mean,</a:t>
            </a:r>
          </a:p>
          <a:p>
            <a:pPr lvl="2"/>
            <a:r>
              <a:rPr lang="en-US" sz="2400" dirty="0">
                <a:solidFill>
                  <a:schemeClr val="accent1">
                    <a:lumMod val="75000"/>
                  </a:schemeClr>
                </a:solidFill>
                <a:latin typeface="Times New Roman" panose="02020603050405020304" pitchFamily="18" charset="0"/>
                <a:cs typeface="Times New Roman" panose="02020603050405020304" pitchFamily="18" charset="0"/>
              </a:rPr>
              <a:t>Median, </a:t>
            </a:r>
          </a:p>
          <a:p>
            <a:pPr lvl="2"/>
            <a:r>
              <a:rPr lang="en-US" sz="2400" dirty="0">
                <a:solidFill>
                  <a:schemeClr val="accent1">
                    <a:lumMod val="75000"/>
                  </a:schemeClr>
                </a:solidFill>
                <a:latin typeface="Times New Roman" panose="02020603050405020304" pitchFamily="18" charset="0"/>
                <a:cs typeface="Times New Roman" panose="02020603050405020304" pitchFamily="18" charset="0"/>
              </a:rPr>
              <a:t>Mode, </a:t>
            </a:r>
          </a:p>
          <a:p>
            <a:pPr lvl="2"/>
            <a:r>
              <a:rPr lang="en-US" sz="2400" dirty="0">
                <a:solidFill>
                  <a:schemeClr val="accent1">
                    <a:lumMod val="75000"/>
                  </a:schemeClr>
                </a:solidFill>
                <a:latin typeface="Times New Roman" panose="02020603050405020304" pitchFamily="18" charset="0"/>
                <a:cs typeface="Times New Roman" panose="02020603050405020304" pitchFamily="18" charset="0"/>
              </a:rPr>
              <a:t>Range.</a:t>
            </a:r>
          </a:p>
          <a:p>
            <a:r>
              <a:rPr lang="en-US" sz="2400" dirty="0">
                <a:solidFill>
                  <a:schemeClr val="accent1">
                    <a:lumMod val="75000"/>
                  </a:schemeClr>
                </a:solidFill>
                <a:latin typeface="Times New Roman" panose="02020603050405020304" pitchFamily="18" charset="0"/>
                <a:cs typeface="Times New Roman" panose="02020603050405020304" pitchFamily="18" charset="0"/>
              </a:rPr>
              <a:t>Describing Qualitative </a:t>
            </a:r>
            <a:r>
              <a:rPr lang="en-US" sz="2400" dirty="0">
                <a:solidFill>
                  <a:schemeClr val="accent1">
                    <a:lumMod val="75000"/>
                  </a:schemeClr>
                </a:solidFill>
                <a:latin typeface="Times New Roman" panose="02020603050405020304" pitchFamily="18" charset="0"/>
                <a:cs typeface="Times New Roman" panose="02020603050405020304" pitchFamily="18" charset="0"/>
              </a:rPr>
              <a:t>Data (categorical data</a:t>
            </a:r>
            <a:r>
              <a:rPr lang="en-US" sz="2400" dirty="0">
                <a:solidFill>
                  <a:schemeClr val="accent1">
                    <a:lumMod val="75000"/>
                  </a:schemeClr>
                </a:solidFill>
                <a:latin typeface="Times New Roman" panose="02020603050405020304" pitchFamily="18" charset="0"/>
                <a:cs typeface="Times New Roman" panose="02020603050405020304" pitchFamily="18" charset="0"/>
              </a:rPr>
              <a:t>); </a:t>
            </a:r>
          </a:p>
          <a:p>
            <a:pPr lvl="1"/>
            <a:r>
              <a:rPr lang="en-US" dirty="0">
                <a:solidFill>
                  <a:schemeClr val="accent1">
                    <a:lumMod val="75000"/>
                  </a:schemeClr>
                </a:solidFill>
                <a:latin typeface="Times New Roman" panose="02020603050405020304" pitchFamily="18" charset="0"/>
                <a:cs typeface="Times New Roman" panose="02020603050405020304" pitchFamily="18" charset="0"/>
              </a:rPr>
              <a:t>Frequency. </a:t>
            </a:r>
          </a:p>
        </p:txBody>
      </p:sp>
    </p:spTree>
    <p:custDataLst>
      <p:tags r:id="rId1"/>
    </p:custDataLst>
    <p:extLst>
      <p:ext uri="{BB962C8B-B14F-4D97-AF65-F5344CB8AC3E}">
        <p14:creationId xmlns:p14="http://schemas.microsoft.com/office/powerpoint/2010/main" val="1427540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Summary </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2771" name="Content Placeholder 2"/>
          <p:cNvSpPr>
            <a:spLocks noGrp="1"/>
          </p:cNvSpPr>
          <p:nvPr>
            <p:ph idx="1"/>
          </p:nvPr>
        </p:nvSpPr>
        <p:spPr>
          <a:xfrm>
            <a:off x="781050" y="1282700"/>
            <a:ext cx="10515600" cy="4351338"/>
          </a:xfrm>
        </p:spPr>
        <p:txBody>
          <a:bodyPr/>
          <a:lstStyle/>
          <a:p>
            <a:r>
              <a:rPr lang="en-US" sz="2400" dirty="0">
                <a:solidFill>
                  <a:schemeClr val="accent1">
                    <a:lumMod val="75000"/>
                  </a:schemeClr>
                </a:solidFill>
                <a:latin typeface="Arial" charset="0"/>
              </a:rPr>
              <a:t>Statistics are a way of communicating data using standardized terminology. There are different types of data, and </a:t>
            </a:r>
            <a:r>
              <a:rPr lang="en-US" sz="2400" u="sng" dirty="0">
                <a:solidFill>
                  <a:schemeClr val="accent1">
                    <a:lumMod val="75000"/>
                  </a:schemeClr>
                </a:solidFill>
                <a:latin typeface="Arial" charset="0"/>
              </a:rPr>
              <a:t>the terminology used to describe data </a:t>
            </a:r>
            <a:r>
              <a:rPr lang="en-US" sz="2400" u="sng" dirty="0">
                <a:solidFill>
                  <a:schemeClr val="accent1">
                    <a:lumMod val="75000"/>
                  </a:schemeClr>
                </a:solidFill>
                <a:latin typeface="Arial" charset="0"/>
              </a:rPr>
              <a:t>varies by</a:t>
            </a:r>
            <a:r>
              <a:rPr lang="en-US" sz="2400" i="1" u="sng" dirty="0">
                <a:solidFill>
                  <a:schemeClr val="accent1">
                    <a:lumMod val="75000"/>
                  </a:schemeClr>
                </a:solidFill>
                <a:latin typeface="Arial" charset="0"/>
              </a:rPr>
              <a:t> </a:t>
            </a:r>
            <a:r>
              <a:rPr lang="en-US" sz="2400" u="sng" dirty="0">
                <a:solidFill>
                  <a:schemeClr val="accent1">
                    <a:lumMod val="75000"/>
                  </a:schemeClr>
                </a:solidFill>
                <a:latin typeface="Arial" charset="0"/>
              </a:rPr>
              <a:t>the type of data.</a:t>
            </a:r>
            <a:r>
              <a:rPr lang="en-US" sz="2400" dirty="0">
                <a:solidFill>
                  <a:schemeClr val="accent1">
                    <a:lumMod val="75000"/>
                  </a:schemeClr>
                </a:solidFill>
                <a:latin typeface="Arial" charset="0"/>
              </a:rPr>
              <a:t> </a:t>
            </a:r>
            <a:endParaRPr lang="en-US" sz="2400" dirty="0">
              <a:solidFill>
                <a:schemeClr val="accent1">
                  <a:lumMod val="75000"/>
                </a:schemeClr>
              </a:solidFill>
              <a:latin typeface="Arial" charset="0"/>
            </a:endParaRPr>
          </a:p>
          <a:p>
            <a:r>
              <a:rPr lang="en-US" sz="2400" u="sng" dirty="0">
                <a:solidFill>
                  <a:schemeClr val="accent1">
                    <a:lumMod val="75000"/>
                  </a:schemeClr>
                </a:solidFill>
                <a:latin typeface="Arial" charset="0"/>
              </a:rPr>
              <a:t>the researcher will need to work with a skilled statistician to determine the most appropriate test for any given study, as well as to conduct the analysis</a:t>
            </a:r>
            <a:r>
              <a:rPr lang="en-US" sz="2400" u="sng" dirty="0">
                <a:solidFill>
                  <a:schemeClr val="accent1">
                    <a:lumMod val="75000"/>
                  </a:schemeClr>
                </a:solidFill>
                <a:latin typeface="Arial" charset="0"/>
              </a:rPr>
              <a:t>.</a:t>
            </a:r>
          </a:p>
          <a:p>
            <a:r>
              <a:rPr lang="en-US" sz="2400" dirty="0">
                <a:solidFill>
                  <a:schemeClr val="accent1">
                    <a:lumMod val="75000"/>
                  </a:schemeClr>
                </a:solidFill>
                <a:latin typeface="Arial" charset="0"/>
              </a:rPr>
              <a:t>The EMS researcher, or any researcher, must understand his or her own limitations when it comes to statistics. It is important recognize when help is needed and not to be afraid to ask for it. </a:t>
            </a:r>
            <a:endParaRPr lang="en-US" sz="2400" dirty="0">
              <a:solidFill>
                <a:schemeClr val="accent1">
                  <a:lumMod val="75000"/>
                </a:schemeClr>
              </a:solidFill>
            </a:endParaRPr>
          </a:p>
          <a:p>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46839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2189" y="1728151"/>
            <a:ext cx="2940743" cy="369646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5650" y="827363"/>
            <a:ext cx="3368855" cy="1468312"/>
          </a:xfrm>
          <a:prstGeom prst="rect">
            <a:avLst/>
          </a:prstGeom>
        </p:spPr>
      </p:pic>
    </p:spTree>
    <p:extLst>
      <p:ext uri="{BB962C8B-B14F-4D97-AF65-F5344CB8AC3E}">
        <p14:creationId xmlns:p14="http://schemas.microsoft.com/office/powerpoint/2010/main" val="30074422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1494</Words>
  <Application>Microsoft Macintosh PowerPoint</Application>
  <PresentationFormat>Widescreen</PresentationFormat>
  <Paragraphs>90</Paragraphs>
  <Slides>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Calibri</vt:lpstr>
      <vt:lpstr>Calibri Light</vt:lpstr>
      <vt:lpstr>Cambria Math</vt:lpstr>
      <vt:lpstr>Traditional Arabic</vt:lpstr>
      <vt:lpstr>Arial</vt:lpstr>
      <vt:lpstr>Times New Roman</vt:lpstr>
      <vt:lpstr>Office Theme</vt:lpstr>
      <vt:lpstr>Describing and Analyzing the Data</vt:lpstr>
      <vt:lpstr>The Language of Measurement </vt:lpstr>
      <vt:lpstr>Descriptive Statistics</vt:lpstr>
      <vt:lpstr>Summarizing Descriptive Statistics</vt:lpstr>
      <vt:lpstr>Summary </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OSamarkandi</dc:creator>
  <cp:lastModifiedBy>Alotaibi, Raied</cp:lastModifiedBy>
  <cp:revision>37</cp:revision>
  <dcterms:created xsi:type="dcterms:W3CDTF">2017-03-15T21:22:10Z</dcterms:created>
  <dcterms:modified xsi:type="dcterms:W3CDTF">2017-05-10T14:23:28Z</dcterms:modified>
</cp:coreProperties>
</file>