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5" r:id="rId3"/>
    <p:sldId id="257" r:id="rId4"/>
    <p:sldId id="258" r:id="rId5"/>
    <p:sldId id="259" r:id="rId6"/>
    <p:sldId id="260" r:id="rId7"/>
    <p:sldId id="289" r:id="rId8"/>
    <p:sldId id="262" r:id="rId9"/>
    <p:sldId id="263" r:id="rId10"/>
    <p:sldId id="297" r:id="rId11"/>
    <p:sldId id="298" r:id="rId12"/>
    <p:sldId id="299" r:id="rId13"/>
    <p:sldId id="300" r:id="rId14"/>
    <p:sldId id="301" r:id="rId15"/>
    <p:sldId id="264" r:id="rId16"/>
    <p:sldId id="266" r:id="rId17"/>
    <p:sldId id="267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9781-F890-4DA3-8B09-4BB2A02BB30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4F583E-70AB-4415-91FD-42BA7165AA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9781-F890-4DA3-8B09-4BB2A02BB30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583E-70AB-4415-91FD-42BA7165A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9781-F890-4DA3-8B09-4BB2A02BB30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583E-70AB-4415-91FD-42BA7165A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9781-F890-4DA3-8B09-4BB2A02BB30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583E-70AB-4415-91FD-42BA7165A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9781-F890-4DA3-8B09-4BB2A02BB30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583E-70AB-4415-91FD-42BA7165AA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9781-F890-4DA3-8B09-4BB2A02BB30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583E-70AB-4415-91FD-42BA7165AA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9781-F890-4DA3-8B09-4BB2A02BB30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583E-70AB-4415-91FD-42BA7165AA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9781-F890-4DA3-8B09-4BB2A02BB30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583E-70AB-4415-91FD-42BA7165A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9781-F890-4DA3-8B09-4BB2A02BB30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583E-70AB-4415-91FD-42BA7165A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9781-F890-4DA3-8B09-4BB2A02BB30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583E-70AB-4415-91FD-42BA7165A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9781-F890-4DA3-8B09-4BB2A02BB30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583E-70AB-4415-91FD-42BA7165A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F149781-F890-4DA3-8B09-4BB2A02BB30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24F583E-70AB-4415-91FD-42BA7165AA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95400"/>
            <a:ext cx="7772400" cy="2133601"/>
          </a:xfrm>
        </p:spPr>
        <p:txBody>
          <a:bodyPr/>
          <a:lstStyle/>
          <a:p>
            <a:r>
              <a:rPr lang="en-US" altLang="en-US" dirty="0" smtClean="0">
                <a:latin typeface="Arial Black" pitchFamily="34" charset="0"/>
              </a:rPr>
              <a:t>Demography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953000"/>
            <a:ext cx="6400800" cy="12192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CHS224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34414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610600" cy="1600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Demographic processes as transitions between states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154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These three events are known as components if population change.</a:t>
            </a:r>
          </a:p>
          <a:p>
            <a:pPr marL="0" indent="0">
              <a:buNone/>
            </a:pP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u="sng" dirty="0" smtClean="0">
                <a:latin typeface="Arial Black" panose="020B0A04020102020204" pitchFamily="34" charset="0"/>
              </a:rPr>
              <a:t>Fertility: </a:t>
            </a:r>
            <a:r>
              <a:rPr lang="en-US" dirty="0" smtClean="0">
                <a:latin typeface="Arial Black" panose="020B0A04020102020204" pitchFamily="34" charset="0"/>
              </a:rPr>
              <a:t>is the process by which a population bears children. </a:t>
            </a:r>
          </a:p>
          <a:p>
            <a:pPr marL="0" indent="0">
              <a:buNone/>
            </a:pPr>
            <a:r>
              <a:rPr lang="en-US" u="sng" dirty="0" smtClean="0">
                <a:latin typeface="Arial Black" panose="020B0A04020102020204" pitchFamily="34" charset="0"/>
              </a:rPr>
              <a:t>Mortality: </a:t>
            </a:r>
            <a:r>
              <a:rPr lang="en-US" dirty="0" smtClean="0">
                <a:latin typeface="Arial Black" panose="020B0A04020102020204" pitchFamily="34" charset="0"/>
              </a:rPr>
              <a:t>is the processes by which the members if the population are reduced by death.</a:t>
            </a:r>
          </a:p>
          <a:p>
            <a:pPr marL="0" indent="0">
              <a:buNone/>
            </a:pPr>
            <a:r>
              <a:rPr lang="en-US" u="sng" dirty="0" smtClean="0">
                <a:latin typeface="Arial Black" panose="020B0A04020102020204" pitchFamily="34" charset="0"/>
              </a:rPr>
              <a:t>Migration:</a:t>
            </a:r>
            <a:r>
              <a:rPr lang="en-US" dirty="0" smtClean="0">
                <a:latin typeface="Arial Black" panose="020B0A04020102020204" pitchFamily="34" charset="0"/>
              </a:rPr>
              <a:t> is any permeant change if residence.</a:t>
            </a:r>
          </a:p>
          <a:p>
            <a:pPr marL="0" indent="0">
              <a:buNone/>
            </a:pP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they are the three </a:t>
            </a:r>
            <a:r>
              <a:rPr lang="en-US" u="sng" dirty="0" smtClean="0">
                <a:latin typeface="Arial Black" panose="020B0A04020102020204" pitchFamily="34" charset="0"/>
              </a:rPr>
              <a:t>fundamental demographic processes </a:t>
            </a:r>
            <a:r>
              <a:rPr lang="en-US" dirty="0" smtClean="0">
                <a:latin typeface="Arial Black" panose="020B0A04020102020204" pitchFamily="34" charset="0"/>
              </a:rPr>
              <a:t>that lead to change in the dimorphic structure and often in the social, economic, and political structure of society 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373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7056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So, if we believe that a population is growing rapidly and want to implement a remedy, we have to understand why the population is growing to know what kinds if changes or policies are likely to work.</a:t>
            </a:r>
          </a:p>
          <a:p>
            <a:pPr marL="0" indent="0">
              <a:buNone/>
            </a:pPr>
            <a:endParaRPr lang="en-US" sz="3200" dirty="0" smtClean="0">
              <a:latin typeface="Arial Black" panose="020B0A04020102020204" pitchFamily="34" charset="0"/>
            </a:endParaRPr>
          </a:p>
          <a:p>
            <a:r>
              <a:rPr lang="en-US" sz="3200" u="sng" dirty="0" smtClean="0">
                <a:latin typeface="Arial Black" panose="020B0A04020102020204" pitchFamily="34" charset="0"/>
              </a:rPr>
              <a:t>Population growth </a:t>
            </a:r>
            <a:r>
              <a:rPr lang="en-US" sz="3200" dirty="0" smtClean="0">
                <a:latin typeface="Arial Black" panose="020B0A04020102020204" pitchFamily="34" charset="0"/>
              </a:rPr>
              <a:t>occurs as a result of the combination of fertility, mortality, and migration.</a:t>
            </a:r>
          </a:p>
          <a:p>
            <a:pPr marL="0" indent="0">
              <a:buNone/>
            </a:pPr>
            <a:endParaRPr lang="en-US" sz="3200" dirty="0" smtClean="0">
              <a:latin typeface="Arial Black" panose="020B0A04020102020204" pitchFamily="34" charset="0"/>
            </a:endParaRPr>
          </a:p>
          <a:p>
            <a:r>
              <a:rPr lang="en-US" sz="3200" dirty="0" smtClean="0">
                <a:latin typeface="Arial Black" panose="020B0A04020102020204" pitchFamily="34" charset="0"/>
              </a:rPr>
              <a:t>Demographers may also study other processes as marriage and divorce.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540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4525963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One way of representing the components of population change is to view them as a set of transitions made by individuals between various states.</a:t>
            </a:r>
          </a:p>
          <a:p>
            <a:r>
              <a:rPr lang="en-US" sz="3200" dirty="0" smtClean="0">
                <a:latin typeface="Arial Black" panose="020B0A04020102020204" pitchFamily="34" charset="0"/>
              </a:rPr>
              <a:t>In this way, the basic demographic equation may be represented by four states:</a:t>
            </a:r>
          </a:p>
          <a:p>
            <a:r>
              <a:rPr lang="en-US" sz="3200" dirty="0" smtClean="0">
                <a:latin typeface="Arial Black" panose="020B0A04020102020204" pitchFamily="34" charset="0"/>
              </a:rPr>
              <a:t>Alive, and in the population </a:t>
            </a:r>
          </a:p>
          <a:p>
            <a:r>
              <a:rPr lang="en-US" sz="3200" dirty="0" smtClean="0">
                <a:latin typeface="Arial Black" panose="020B0A04020102020204" pitchFamily="34" charset="0"/>
              </a:rPr>
              <a:t>Alive, but in another population </a:t>
            </a:r>
          </a:p>
          <a:p>
            <a:r>
              <a:rPr lang="en-US" sz="3200" dirty="0" smtClean="0">
                <a:latin typeface="Arial Black" panose="020B0A04020102020204" pitchFamily="34" charset="0"/>
              </a:rPr>
              <a:t>Not yet born </a:t>
            </a:r>
          </a:p>
          <a:p>
            <a:r>
              <a:rPr lang="en-US" sz="3200" dirty="0" smtClean="0">
                <a:latin typeface="Arial Black" panose="020B0A04020102020204" pitchFamily="34" charset="0"/>
              </a:rPr>
              <a:t>Dead </a:t>
            </a:r>
          </a:p>
          <a:p>
            <a:pPr marL="0" indent="0">
              <a:buNone/>
            </a:pP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364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62600"/>
            <a:ext cx="8229600" cy="1600200"/>
          </a:xfrm>
        </p:spPr>
        <p:txBody>
          <a:bodyPr/>
          <a:lstStyle/>
          <a:p>
            <a:r>
              <a:rPr lang="en-US" sz="2800" dirty="0">
                <a:latin typeface="Arial Black" panose="020B0A04020102020204" pitchFamily="34" charset="0"/>
              </a:rPr>
              <a:t>The components of demographic change are then be represented by transitions between these states</a:t>
            </a:r>
            <a:r>
              <a:rPr lang="en-US" sz="2800" dirty="0" smtClean="0">
                <a:latin typeface="Arial Black" panose="020B0A04020102020204" pitchFamily="34" charset="0"/>
              </a:rPr>
              <a:t>.</a:t>
            </a:r>
            <a:br>
              <a:rPr lang="en-US" sz="2800" dirty="0" smtClean="0">
                <a:latin typeface="Arial Black" panose="020B0A04020102020204" pitchFamily="34" charset="0"/>
              </a:rPr>
            </a:br>
            <a:r>
              <a:rPr lang="en-US" sz="2800" dirty="0" smtClean="0">
                <a:latin typeface="Arial Black" panose="020B0A04020102020204" pitchFamily="34" charset="0"/>
              </a:rPr>
              <a:t/>
            </a:r>
            <a:br>
              <a:rPr lang="en-US" sz="2800" dirty="0" smtClean="0">
                <a:latin typeface="Arial Black" panose="020B0A04020102020204" pitchFamily="34" charset="0"/>
              </a:rPr>
            </a:br>
            <a:r>
              <a:rPr lang="en-US" sz="2800" dirty="0">
                <a:latin typeface="Arial Black" panose="020B0A04020102020204" pitchFamily="34" charset="0"/>
              </a:rPr>
              <a:t/>
            </a:r>
            <a:br>
              <a:rPr lang="en-US" sz="2800" dirty="0">
                <a:latin typeface="Arial Black" panose="020B0A04020102020204" pitchFamily="34" charset="0"/>
              </a:rPr>
            </a:br>
            <a:r>
              <a:rPr lang="en-US" sz="2800" dirty="0">
                <a:latin typeface="Arial Black" panose="020B0A04020102020204" pitchFamily="34" charset="0"/>
              </a:rPr>
              <a:t/>
            </a:r>
            <a:br>
              <a:rPr lang="en-US" sz="2800" dirty="0">
                <a:latin typeface="Arial Black" panose="020B0A04020102020204" pitchFamily="34" charset="0"/>
              </a:rPr>
            </a:br>
            <a:r>
              <a:rPr lang="en-US" sz="2800" dirty="0">
                <a:latin typeface="Arial Black" panose="020B0A04020102020204" pitchFamily="34" charset="0"/>
              </a:rPr>
              <a:t/>
            </a:r>
            <a:br>
              <a:rPr lang="en-US" sz="2800" dirty="0">
                <a:latin typeface="Arial Black" panose="020B0A04020102020204" pitchFamily="34" charset="0"/>
              </a:rPr>
            </a:br>
            <a:r>
              <a:rPr lang="en-US" sz="2800" dirty="0" smtClean="0"/>
              <a:t>Multiple-state </a:t>
            </a:r>
            <a:r>
              <a:rPr lang="en-US" sz="2800" dirty="0"/>
              <a:t>representation </a:t>
            </a:r>
            <a:r>
              <a:rPr lang="en-US" sz="2800" dirty="0" smtClean="0"/>
              <a:t>of </a:t>
            </a:r>
            <a:r>
              <a:rPr lang="en-US" sz="2800" dirty="0"/>
              <a:t>the basic </a:t>
            </a:r>
            <a:r>
              <a:rPr lang="en-US" sz="2800" dirty="0" smtClean="0"/>
              <a:t>demographic </a:t>
            </a:r>
            <a:r>
              <a:rPr lang="en-US" sz="2800" dirty="0"/>
              <a:t>equation represent </a:t>
            </a:r>
            <a:r>
              <a:rPr lang="en-US" sz="2800" dirty="0" smtClean="0"/>
              <a:t>transitions</a:t>
            </a:r>
            <a:r>
              <a:rPr lang="en-US" sz="2800" dirty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89709" y="1905000"/>
            <a:ext cx="23622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Alive, and in the population 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5029200" y="3997036"/>
            <a:ext cx="23622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Dead 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789709" y="3997036"/>
            <a:ext cx="23622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Unborn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5029200" y="1905000"/>
            <a:ext cx="23622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Alive, and in another population </a:t>
            </a:r>
            <a:endParaRPr lang="en-US" sz="2400" b="1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970809" y="3048000"/>
            <a:ext cx="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228109" y="2057400"/>
            <a:ext cx="180109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3158836" y="2667000"/>
            <a:ext cx="180109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158836" y="3041073"/>
            <a:ext cx="1801091" cy="8451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810000" y="1780309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E</a:t>
            </a:r>
            <a:r>
              <a:rPr lang="en-US" sz="2000" b="1" baseline="30000" dirty="0" smtClean="0"/>
              <a:t>t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726873" y="2362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</a:t>
            </a:r>
            <a:r>
              <a:rPr lang="en-US" sz="2000" b="1" baseline="30000" dirty="0" smtClean="0"/>
              <a:t>t</a:t>
            </a:r>
            <a:endParaRPr lang="en-US" sz="2000" b="1" baseline="30000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0" y="34671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</a:t>
            </a:r>
            <a:r>
              <a:rPr lang="en-US" sz="2000" b="1" baseline="30000" dirty="0" smtClean="0"/>
              <a:t>t</a:t>
            </a:r>
            <a:endParaRPr lang="en-US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970809" y="3352800"/>
            <a:ext cx="5437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B</a:t>
            </a:r>
            <a:r>
              <a:rPr lang="en-US" sz="2000" b="1" baseline="30000" dirty="0" err="1"/>
              <a:t>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566448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067800" cy="4525963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Notice that in some cases, transition between two states can take place in both directions,</a:t>
            </a:r>
          </a:p>
          <a:p>
            <a:r>
              <a:rPr lang="en-US" sz="3200" dirty="0" smtClean="0">
                <a:latin typeface="Arial Black" panose="020B0A04020102020204" pitchFamily="34" charset="0"/>
              </a:rPr>
              <a:t>Whereas in other cases a transition in one direction is possible.</a:t>
            </a:r>
          </a:p>
          <a:p>
            <a:r>
              <a:rPr lang="en-US" sz="3200" u="sng" dirty="0" smtClean="0">
                <a:latin typeface="Arial Black" panose="020B0A04020102020204" pitchFamily="34" charset="0"/>
              </a:rPr>
              <a:t>Absorbing state</a:t>
            </a:r>
            <a:r>
              <a:rPr lang="en-US" sz="3200" dirty="0" smtClean="0">
                <a:latin typeface="Arial Black" panose="020B0A04020102020204" pitchFamily="34" charset="0"/>
              </a:rPr>
              <a:t>: is the state where people can never leave ( e.g. dead) </a:t>
            </a:r>
          </a:p>
          <a:p>
            <a:r>
              <a:rPr lang="en-US" sz="3200" dirty="0" smtClean="0">
                <a:latin typeface="Arial Black" panose="020B0A04020102020204" pitchFamily="34" charset="0"/>
              </a:rPr>
              <a:t>This way of viewing demographic processes may often helps demographers to understand complex processes 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316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31914" y="2195286"/>
            <a:ext cx="8229457" cy="1143000"/>
          </a:xfrm>
          <a:prstGeom prst="rect">
            <a:avLst/>
          </a:prstGeom>
        </p:spPr>
        <p:txBody>
          <a:bodyPr lIns="84134" tIns="42067" rIns="84134" bIns="42067"/>
          <a:lstStyle/>
          <a:p>
            <a:pPr algn="ctr" eaLnBrk="0" hangingPunct="0">
              <a:defRPr/>
            </a:pPr>
            <a:r>
              <a:rPr lang="en-US" sz="4400" kern="0" dirty="0" smtClean="0">
                <a:solidFill>
                  <a:schemeClr val="tx2"/>
                </a:solidFill>
                <a:latin typeface="Arial Black" pitchFamily="34" charset="0"/>
                <a:ea typeface="+mj-ea"/>
                <a:cs typeface="+mj-cs"/>
              </a:rPr>
              <a:t>Data </a:t>
            </a:r>
            <a:r>
              <a:rPr lang="en-US" sz="4400" kern="0" dirty="0">
                <a:solidFill>
                  <a:schemeClr val="tx2"/>
                </a:solidFill>
                <a:latin typeface="Arial Black" pitchFamily="34" charset="0"/>
                <a:ea typeface="+mj-ea"/>
                <a:cs typeface="+mj-cs"/>
              </a:rPr>
              <a:t>Sources</a:t>
            </a:r>
            <a:endParaRPr lang="ar-SA" sz="4400" kern="0" dirty="0">
              <a:solidFill>
                <a:schemeClr val="tx2"/>
              </a:solidFill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4505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3588" indent="-262919" eaLnBrk="0" hangingPunct="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1674" indent="-210335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2344" indent="-210335" eaLnBrk="0" hangingPunct="0">
              <a:spcBef>
                <a:spcPct val="20000"/>
              </a:spcBef>
              <a:buChar char="–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3014" indent="-210335" eaLnBrk="0" hangingPunct="0">
              <a:spcBef>
                <a:spcPct val="20000"/>
              </a:spcBef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1368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3435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5502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7569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2A7D697-30FD-460B-97DB-4A002CBE01F3}" type="slidenum">
              <a:rPr lang="ar-SA" altLang="en-US" sz="130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611992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ChangeArrowheads="1"/>
          </p:cNvSpPr>
          <p:nvPr/>
        </p:nvSpPr>
        <p:spPr bwMode="auto">
          <a:xfrm>
            <a:off x="195160" y="381000"/>
            <a:ext cx="8683879" cy="6499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134" tIns="42067" rIns="84134" bIns="42067">
            <a:spAutoFit/>
          </a:bodyPr>
          <a:lstStyle/>
          <a:p>
            <a:pPr>
              <a:lnSpc>
                <a:spcPts val="4877"/>
              </a:lnSpc>
              <a:defRPr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1- </a:t>
            </a:r>
            <a:r>
              <a:rPr lang="en-US" sz="33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Population Censuses:</a:t>
            </a:r>
            <a:endParaRPr lang="en-US" sz="290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  <a:p>
            <a:pPr marL="268761" indent="-268761">
              <a:lnSpc>
                <a:spcPts val="4877"/>
              </a:lnSpc>
              <a:buFont typeface="Arial" charset="0"/>
              <a:buChar char="•"/>
              <a:defRPr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Most widely largest source of data carried in a country.</a:t>
            </a:r>
          </a:p>
          <a:p>
            <a:pPr marL="268761" indent="-268761">
              <a:lnSpc>
                <a:spcPts val="4877"/>
              </a:lnSpc>
              <a:buFont typeface="Arial" charset="0"/>
              <a:buChar char="•"/>
              <a:defRPr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Most countries have regular censuses usually taken every 10 years.</a:t>
            </a:r>
          </a:p>
          <a:p>
            <a:pPr>
              <a:lnSpc>
                <a:spcPts val="4877"/>
              </a:lnSpc>
              <a:defRPr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Objectives of censuses:</a:t>
            </a:r>
          </a:p>
          <a:p>
            <a:pPr marL="525837" indent="-525837">
              <a:lnSpc>
                <a:spcPts val="4877"/>
              </a:lnSpc>
              <a:defRPr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1- Obtain information at regular intervals to facilitate comparisons over time</a:t>
            </a:r>
          </a:p>
          <a:p>
            <a:pPr marL="525837" indent="-525837">
              <a:lnSpc>
                <a:spcPts val="4877"/>
              </a:lnSpc>
              <a:defRPr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2- To improve comparability between countries.</a:t>
            </a:r>
            <a:endParaRPr lang="ar-SA" sz="33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710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3588" indent="-262919" eaLnBrk="0" hangingPunct="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1674" indent="-210335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2344" indent="-210335" eaLnBrk="0" hangingPunct="0">
              <a:spcBef>
                <a:spcPct val="20000"/>
              </a:spcBef>
              <a:buChar char="–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3014" indent="-210335" eaLnBrk="0" hangingPunct="0">
              <a:spcBef>
                <a:spcPct val="20000"/>
              </a:spcBef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1368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3435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5502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7569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113AEAA-7AD0-44A7-8D89-EFEFC80FFD7C}" type="slidenum">
              <a:rPr lang="ar-SA" altLang="en-US" sz="130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4146516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ChangeArrowheads="1"/>
          </p:cNvSpPr>
          <p:nvPr/>
        </p:nvSpPr>
        <p:spPr bwMode="auto">
          <a:xfrm>
            <a:off x="263537" y="381001"/>
            <a:ext cx="8752256" cy="2250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134" tIns="42067" rIns="84134" bIns="42067">
            <a:spAutoFit/>
          </a:bodyPr>
          <a:lstStyle/>
          <a:p>
            <a:pPr marL="268761" indent="-268761">
              <a:lnSpc>
                <a:spcPts val="4324"/>
              </a:lnSpc>
              <a:buFont typeface="Arial" charset="0"/>
              <a:buChar char="•"/>
              <a:defRPr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In these censuses everyone resident in the country  on a particular day is counted and asked to reply to various </a:t>
            </a:r>
            <a:r>
              <a:rPr lang="en-US" sz="29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questions</a:t>
            </a:r>
            <a:endParaRPr lang="en-US" sz="290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813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3588" indent="-262919" eaLnBrk="0" hangingPunct="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1674" indent="-210335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2344" indent="-210335" eaLnBrk="0" hangingPunct="0">
              <a:spcBef>
                <a:spcPct val="20000"/>
              </a:spcBef>
              <a:buChar char="–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3014" indent="-210335" eaLnBrk="0" hangingPunct="0">
              <a:spcBef>
                <a:spcPct val="20000"/>
              </a:spcBef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1368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3435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5502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7569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07D7FA-381F-4EDD-92F6-5BCB4B604090}" type="slidenum">
              <a:rPr lang="ar-SA" altLang="en-US" sz="1300"/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3967382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668" y="163286"/>
            <a:ext cx="8229457" cy="904119"/>
          </a:xfrm>
        </p:spPr>
        <p:txBody>
          <a:bodyPr/>
          <a:lstStyle/>
          <a:p>
            <a:pPr eaLnBrk="1" hangingPunct="1"/>
            <a:r>
              <a:rPr lang="en-US" altLang="en-US" sz="3700">
                <a:latin typeface="Arial Black" pitchFamily="34" charset="0"/>
              </a:rPr>
              <a:t>Data Collected in Censuses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68668" y="1034143"/>
            <a:ext cx="8229457" cy="5823857"/>
          </a:xfrm>
        </p:spPr>
        <p:txBody>
          <a:bodyPr/>
          <a:lstStyle/>
          <a:p>
            <a:pPr lvl="1">
              <a:lnSpc>
                <a:spcPts val="4324"/>
              </a:lnSpc>
            </a:pPr>
            <a:r>
              <a:rPr lang="en-US" altLang="en-US" sz="2900">
                <a:latin typeface="Arial Black" pitchFamily="34" charset="0"/>
              </a:rPr>
              <a:t>Sex</a:t>
            </a:r>
          </a:p>
          <a:p>
            <a:pPr lvl="1">
              <a:lnSpc>
                <a:spcPts val="4324"/>
              </a:lnSpc>
            </a:pPr>
            <a:r>
              <a:rPr lang="en-US" altLang="en-US" sz="2900">
                <a:latin typeface="Arial Black" pitchFamily="34" charset="0"/>
              </a:rPr>
              <a:t>Age</a:t>
            </a:r>
          </a:p>
          <a:p>
            <a:pPr lvl="1">
              <a:lnSpc>
                <a:spcPts val="4324"/>
              </a:lnSpc>
            </a:pPr>
            <a:r>
              <a:rPr lang="en-US" altLang="en-US" sz="2900">
                <a:latin typeface="Arial Black" pitchFamily="34" charset="0"/>
              </a:rPr>
              <a:t>Relationship to head of household</a:t>
            </a:r>
          </a:p>
          <a:p>
            <a:pPr lvl="1">
              <a:lnSpc>
                <a:spcPts val="4324"/>
              </a:lnSpc>
            </a:pPr>
            <a:r>
              <a:rPr lang="en-US" altLang="en-US" sz="2900">
                <a:latin typeface="Arial Black" pitchFamily="34" charset="0"/>
              </a:rPr>
              <a:t>House hold characteristics</a:t>
            </a:r>
          </a:p>
          <a:p>
            <a:pPr lvl="1">
              <a:lnSpc>
                <a:spcPts val="4324"/>
              </a:lnSpc>
            </a:pPr>
            <a:r>
              <a:rPr lang="en-US" altLang="en-US" sz="2900" b="1">
                <a:latin typeface="Arial Black" pitchFamily="34" charset="0"/>
              </a:rPr>
              <a:t>Fertility</a:t>
            </a:r>
          </a:p>
          <a:p>
            <a:pPr lvl="1">
              <a:lnSpc>
                <a:spcPts val="4324"/>
              </a:lnSpc>
            </a:pPr>
            <a:r>
              <a:rPr lang="en-US" altLang="en-US" sz="2900">
                <a:latin typeface="Arial Black" pitchFamily="34" charset="0"/>
              </a:rPr>
              <a:t>Mortality</a:t>
            </a:r>
          </a:p>
          <a:p>
            <a:pPr lvl="1">
              <a:lnSpc>
                <a:spcPts val="4324"/>
              </a:lnSpc>
            </a:pPr>
            <a:r>
              <a:rPr lang="en-US" altLang="en-US" sz="2900">
                <a:latin typeface="Arial Black" pitchFamily="34" charset="0"/>
              </a:rPr>
              <a:t>Social characteristics</a:t>
            </a:r>
          </a:p>
          <a:p>
            <a:pPr lvl="1">
              <a:lnSpc>
                <a:spcPts val="4324"/>
              </a:lnSpc>
            </a:pPr>
            <a:r>
              <a:rPr lang="en-US" altLang="en-US" sz="2900">
                <a:latin typeface="Arial Black" pitchFamily="34" charset="0"/>
              </a:rPr>
              <a:t>Economic characteristics</a:t>
            </a:r>
          </a:p>
          <a:p>
            <a:pPr lvl="1">
              <a:lnSpc>
                <a:spcPts val="4324"/>
              </a:lnSpc>
            </a:pPr>
            <a:r>
              <a:rPr lang="en-US" altLang="en-US" sz="2900">
                <a:latin typeface="Arial Black" pitchFamily="34" charset="0"/>
              </a:rPr>
              <a:t>Place of residence</a:t>
            </a:r>
          </a:p>
          <a:p>
            <a:pPr>
              <a:lnSpc>
                <a:spcPts val="4324"/>
              </a:lnSpc>
            </a:pPr>
            <a:endParaRPr lang="en-US" altLang="en-US" sz="3300">
              <a:latin typeface="Arial Black" pitchFamily="34" charset="0"/>
            </a:endParaRPr>
          </a:p>
        </p:txBody>
      </p:sp>
      <p:sp>
        <p:nvSpPr>
          <p:cNvPr id="5222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3588" indent="-262919" eaLnBrk="0" hangingPunct="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1674" indent="-210335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2344" indent="-210335" eaLnBrk="0" hangingPunct="0">
              <a:spcBef>
                <a:spcPct val="20000"/>
              </a:spcBef>
              <a:buChar char="–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3014" indent="-210335" eaLnBrk="0" hangingPunct="0">
              <a:spcBef>
                <a:spcPct val="20000"/>
              </a:spcBef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1368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3435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5502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7569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533EBD6-A4FA-4F63-A8D3-294E9B8AB6FA}" type="slidenum">
              <a:rPr lang="ar-SA" altLang="en-US" sz="130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96510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ChangeArrowheads="1"/>
          </p:cNvSpPr>
          <p:nvPr/>
        </p:nvSpPr>
        <p:spPr bwMode="auto">
          <a:xfrm>
            <a:off x="182339" y="235857"/>
            <a:ext cx="8820633" cy="5560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134" tIns="42067" rIns="84134" bIns="42067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4877"/>
              </a:lnSpc>
              <a:spcBef>
                <a:spcPct val="0"/>
              </a:spcBef>
              <a:buNone/>
            </a:pPr>
            <a:r>
              <a:rPr lang="en-US" altLang="en-US" sz="33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Design of census</a:t>
            </a: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:</a:t>
            </a:r>
          </a:p>
          <a:p>
            <a:pPr eaLnBrk="1" hangingPunct="1">
              <a:lnSpc>
                <a:spcPts val="4877"/>
              </a:lnSpc>
              <a:spcBef>
                <a:spcPct val="0"/>
              </a:spcBef>
              <a:buNone/>
            </a:pPr>
            <a:r>
              <a:rPr lang="en-US" altLang="en-US" sz="26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1- </a:t>
            </a: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By respondents</a:t>
            </a:r>
            <a:r>
              <a:rPr lang="en-US" altLang="en-US" sz="26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: </a:t>
            </a:r>
          </a:p>
          <a:p>
            <a:pPr eaLnBrk="1" hangingPunct="1">
              <a:lnSpc>
                <a:spcPts val="4693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 Respondents complete the questionnaire themselves and they mail it back, USA, or</a:t>
            </a:r>
          </a:p>
          <a:p>
            <a:pPr eaLnBrk="1" hangingPunct="1">
              <a:lnSpc>
                <a:spcPts val="4693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 the responsibility is shared, with the householders filling the questionnaire, and checked  by the enumerator when it is collected.</a:t>
            </a:r>
            <a:endParaRPr lang="ar-SA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325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3588" indent="-262919" eaLnBrk="0" hangingPunct="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1674" indent="-210335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2344" indent="-210335" eaLnBrk="0" hangingPunct="0">
              <a:spcBef>
                <a:spcPct val="20000"/>
              </a:spcBef>
              <a:buChar char="–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3014" indent="-210335" eaLnBrk="0" hangingPunct="0">
              <a:spcBef>
                <a:spcPct val="20000"/>
              </a:spcBef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1368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3435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5502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7569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069FD2C-C3E3-4045-A636-94E79B0A06A6}" type="slidenum">
              <a:rPr lang="ar-SA" altLang="en-US" sz="1300"/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388245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Definitions; demography, Census </a:t>
            </a:r>
          </a:p>
          <a:p>
            <a:r>
              <a:rPr lang="en-US" dirty="0" smtClean="0"/>
              <a:t>The basic demographic equation</a:t>
            </a:r>
          </a:p>
          <a:p>
            <a:r>
              <a:rPr lang="en-US" dirty="0"/>
              <a:t>Demographic processes as transitions between </a:t>
            </a:r>
            <a:r>
              <a:rPr lang="en-US" dirty="0" smtClean="0"/>
              <a:t>states</a:t>
            </a:r>
          </a:p>
          <a:p>
            <a:r>
              <a:rPr lang="en-US" dirty="0" smtClean="0"/>
              <a:t>Data Sources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2091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ChangeArrowheads="1"/>
          </p:cNvSpPr>
          <p:nvPr/>
        </p:nvSpPr>
        <p:spPr bwMode="auto">
          <a:xfrm>
            <a:off x="126783" y="381000"/>
            <a:ext cx="8752256" cy="2495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134" tIns="42067" rIns="84134" bIns="42067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4693"/>
              </a:lnSpc>
              <a:spcBef>
                <a:spcPct val="0"/>
              </a:spcBef>
              <a:buNone/>
            </a:pP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2- By enumerators: </a:t>
            </a:r>
          </a:p>
          <a:p>
            <a:pPr eaLnBrk="1" hangingPunct="1">
              <a:lnSpc>
                <a:spcPts val="4693"/>
              </a:lnSpc>
              <a:spcBef>
                <a:spcPct val="0"/>
              </a:spcBef>
              <a:buNone/>
            </a:pP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The questionnaire is filled by enumerators with the help of the householder. </a:t>
            </a:r>
            <a:endParaRPr lang="ar-SA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427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3588" indent="-262919" eaLnBrk="0" hangingPunct="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1674" indent="-210335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2344" indent="-210335" eaLnBrk="0" hangingPunct="0">
              <a:spcBef>
                <a:spcPct val="20000"/>
              </a:spcBef>
              <a:buChar char="–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3014" indent="-210335" eaLnBrk="0" hangingPunct="0">
              <a:spcBef>
                <a:spcPct val="20000"/>
              </a:spcBef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1368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3435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5502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7569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46AA4DD-C8DF-419E-9693-D6B81320B9D4}" type="slidenum">
              <a:rPr lang="ar-SA" altLang="en-US" sz="1300"/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8152286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80963"/>
              </p:ext>
            </p:extLst>
          </p:nvPr>
        </p:nvGraphicFramePr>
        <p:xfrm>
          <a:off x="605422" y="235858"/>
          <a:ext cx="6632569" cy="56787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73620"/>
                <a:gridCol w="3858949"/>
              </a:tblGrid>
              <a:tr h="1151576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ts val="2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Country</a:t>
                      </a:r>
                      <a:endParaRPr lang="en-US" sz="17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1539" marR="615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Population </a:t>
                      </a:r>
                      <a:r>
                        <a:rPr lang="en-US" sz="2700">
                          <a:effectLst/>
                        </a:rPr>
                        <a:t>(</a:t>
                      </a:r>
                      <a:r>
                        <a:rPr lang="en-US" sz="2700" smtClean="0">
                          <a:effectLst/>
                        </a:rPr>
                        <a:t>2010))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539" marR="61539" marT="0" marB="0" anchor="ctr"/>
                </a:tc>
              </a:tr>
              <a:tr h="589924">
                <a:tc>
                  <a:txBody>
                    <a:bodyPr/>
                    <a:lstStyle/>
                    <a:p>
                      <a:pPr marL="0" marR="0" algn="l" rtl="0">
                        <a:lnSpc>
                          <a:spcPts val="2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Saudi Arabia</a:t>
                      </a:r>
                      <a:endParaRPr lang="en-US" sz="17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1539" marR="615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27,448,000</a:t>
                      </a:r>
                      <a:endParaRPr lang="en-US" sz="1700" dirty="0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1539" marR="61539" marT="0" marB="0" anchor="ctr"/>
                </a:tc>
              </a:tr>
              <a:tr h="562459">
                <a:tc>
                  <a:txBody>
                    <a:bodyPr/>
                    <a:lstStyle/>
                    <a:p>
                      <a:pPr marL="0" marR="0" algn="l" rtl="0">
                        <a:lnSpc>
                          <a:spcPts val="2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Yemen</a:t>
                      </a:r>
                      <a:endParaRPr lang="en-US" sz="17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1539" marR="615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24,053,000</a:t>
                      </a:r>
                      <a:endParaRPr lang="en-US" sz="1700" dirty="0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1539" marR="61539" marT="0" marB="0" anchor="ctr"/>
                </a:tc>
              </a:tr>
              <a:tr h="562459">
                <a:tc>
                  <a:txBody>
                    <a:bodyPr/>
                    <a:lstStyle/>
                    <a:p>
                      <a:pPr marL="0" marR="0" algn="l" rtl="0">
                        <a:lnSpc>
                          <a:spcPts val="2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Palestine</a:t>
                      </a:r>
                      <a:endParaRPr lang="en-US" sz="17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1539" marR="615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4,120,000</a:t>
                      </a:r>
                      <a:endParaRPr lang="en-US" sz="1700" dirty="0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1539" marR="61539" marT="0" marB="0" anchor="ctr"/>
                </a:tc>
              </a:tr>
              <a:tr h="562459">
                <a:tc>
                  <a:txBody>
                    <a:bodyPr/>
                    <a:lstStyle/>
                    <a:p>
                      <a:pPr marL="0" marR="0" algn="l" rtl="0">
                        <a:lnSpc>
                          <a:spcPts val="2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Iraq</a:t>
                      </a:r>
                      <a:endParaRPr lang="en-US" sz="17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1539" marR="615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 </a:t>
                      </a:r>
                      <a:r>
                        <a:rPr lang="en-US" sz="2700" dirty="0" smtClean="0">
                          <a:effectLst/>
                        </a:rPr>
                        <a:t>32,961,960</a:t>
                      </a:r>
                      <a:endParaRPr lang="en-US" sz="1700" dirty="0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1539" marR="61539" marT="0" marB="0" anchor="ctr"/>
                </a:tc>
              </a:tr>
              <a:tr h="562459">
                <a:tc>
                  <a:txBody>
                    <a:bodyPr/>
                    <a:lstStyle/>
                    <a:p>
                      <a:pPr marL="0" marR="0" algn="l" rtl="0">
                        <a:lnSpc>
                          <a:spcPts val="2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Bahrain</a:t>
                      </a:r>
                      <a:endParaRPr lang="en-US" sz="17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1539" marR="615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1,262,000</a:t>
                      </a:r>
                      <a:endParaRPr lang="en-US" sz="1700" dirty="0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1539" marR="61539" marT="0" marB="0" anchor="ctr"/>
                </a:tc>
              </a:tr>
              <a:tr h="562459">
                <a:tc>
                  <a:txBody>
                    <a:bodyPr/>
                    <a:lstStyle/>
                    <a:p>
                      <a:pPr marL="0" marR="0" algn="l" rtl="0">
                        <a:lnSpc>
                          <a:spcPts val="2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Emirates</a:t>
                      </a:r>
                      <a:endParaRPr lang="en-US" sz="17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1539" marR="615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7,512,000</a:t>
                      </a:r>
                      <a:endParaRPr lang="en-US" sz="1700" dirty="0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1539" marR="61539" marT="0" marB="0" anchor="ctr"/>
                </a:tc>
              </a:tr>
              <a:tr h="562459">
                <a:tc>
                  <a:txBody>
                    <a:bodyPr/>
                    <a:lstStyle/>
                    <a:p>
                      <a:pPr marL="0" marR="0" algn="l" rtl="0">
                        <a:lnSpc>
                          <a:spcPts val="2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Oman</a:t>
                      </a:r>
                      <a:endParaRPr lang="en-US" sz="17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1539" marR="615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2,773,479</a:t>
                      </a:r>
                      <a:endParaRPr lang="en-US" sz="1700" dirty="0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1539" marR="61539" marT="0" marB="0" anchor="ctr"/>
                </a:tc>
              </a:tr>
              <a:tr h="562459">
                <a:tc>
                  <a:txBody>
                    <a:bodyPr/>
                    <a:lstStyle/>
                    <a:p>
                      <a:pPr marL="0" marR="0" algn="l" rtl="0">
                        <a:lnSpc>
                          <a:spcPts val="2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Jordon</a:t>
                      </a:r>
                      <a:endParaRPr lang="en-US" sz="17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1539" marR="615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6,187,000</a:t>
                      </a:r>
                      <a:endParaRPr lang="en-US" sz="1700" dirty="0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1539" marR="61539" marT="0" marB="0" anchor="ctr"/>
                </a:tc>
              </a:tr>
            </a:tbl>
          </a:graphicData>
        </a:graphic>
      </p:graphicFrame>
      <p:sp>
        <p:nvSpPr>
          <p:cNvPr id="55330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3588" indent="-262919" eaLnBrk="0" hangingPunct="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1674" indent="-210335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2344" indent="-210335" eaLnBrk="0" hangingPunct="0">
              <a:spcBef>
                <a:spcPct val="20000"/>
              </a:spcBef>
              <a:buChar char="–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3014" indent="-210335" eaLnBrk="0" hangingPunct="0">
              <a:spcBef>
                <a:spcPct val="20000"/>
              </a:spcBef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1368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3435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5502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7569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4705161-868A-4D11-AF1B-60BA507EAC4E}" type="slidenum">
              <a:rPr lang="ar-SA" altLang="en-US" sz="1300"/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4003366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00291" y="1106714"/>
            <a:ext cx="8229457" cy="870857"/>
          </a:xfrm>
        </p:spPr>
        <p:txBody>
          <a:bodyPr/>
          <a:lstStyle/>
          <a:p>
            <a:pPr algn="l" eaLnBrk="1" hangingPunct="1"/>
            <a:r>
              <a:rPr lang="en-US" altLang="en-US" sz="3300">
                <a:latin typeface="Arial Black" pitchFamily="34" charset="0"/>
              </a:rPr>
              <a:t>1- De Facto Census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>
            <a:normAutofit/>
          </a:bodyPr>
          <a:lstStyle/>
          <a:p>
            <a:pPr>
              <a:lnSpc>
                <a:spcPts val="4693"/>
              </a:lnSpc>
            </a:pPr>
            <a:r>
              <a:rPr lang="en-US" altLang="en-US" dirty="0" smtClean="0">
                <a:latin typeface="Arial Black" pitchFamily="34" charset="0"/>
              </a:rPr>
              <a:t>Counting people where they found, irrespective of  their permanent residence.</a:t>
            </a:r>
          </a:p>
          <a:p>
            <a:pPr>
              <a:lnSpc>
                <a:spcPts val="4693"/>
              </a:lnSpc>
            </a:pPr>
            <a:r>
              <a:rPr lang="en-US" altLang="en-US" dirty="0" smtClean="0">
                <a:latin typeface="Arial Black" pitchFamily="34" charset="0"/>
              </a:rPr>
              <a:t>For example, People attending hotels in Riyadh in the night of census are considered as Riyadh citizens, irrespective of whether they are living in Riyadh or not.</a:t>
            </a:r>
          </a:p>
        </p:txBody>
      </p:sp>
      <p:sp>
        <p:nvSpPr>
          <p:cNvPr id="5632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3588" indent="-262919" eaLnBrk="0" hangingPunct="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1674" indent="-210335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2344" indent="-210335" eaLnBrk="0" hangingPunct="0">
              <a:spcBef>
                <a:spcPct val="20000"/>
              </a:spcBef>
              <a:buChar char="–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3014" indent="-210335" eaLnBrk="0" hangingPunct="0">
              <a:spcBef>
                <a:spcPct val="20000"/>
              </a:spcBef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1368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3435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5502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7569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7BC34EC-653A-4514-BD1F-B20E8A41BE62}" type="slidenum">
              <a:rPr lang="ar-SA" altLang="en-US" sz="1300"/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300"/>
          </a:p>
        </p:txBody>
      </p:sp>
      <p:sp>
        <p:nvSpPr>
          <p:cNvPr id="56324" name="Rectangle 1"/>
          <p:cNvSpPr>
            <a:spLocks noChangeArrowheads="1"/>
          </p:cNvSpPr>
          <p:nvPr/>
        </p:nvSpPr>
        <p:spPr bwMode="auto">
          <a:xfrm>
            <a:off x="400291" y="453571"/>
            <a:ext cx="7691714" cy="610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134" tIns="42067" rIns="84134" bIns="42067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4324"/>
              </a:lnSpc>
              <a:spcBef>
                <a:spcPct val="0"/>
              </a:spcBef>
              <a:buNone/>
            </a:pPr>
            <a:r>
              <a:rPr lang="en-US" altLang="en-US" sz="33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Methods of conducting a census</a:t>
            </a:r>
            <a:endParaRPr lang="en-US" altLang="en-US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25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63537" y="163286"/>
            <a:ext cx="8683879" cy="5240213"/>
          </a:xfrm>
          <a:prstGeom prst="rect">
            <a:avLst/>
          </a:prstGeom>
        </p:spPr>
        <p:txBody>
          <a:bodyPr lIns="84134" tIns="42067" rIns="84134" bIns="42067">
            <a:spAutoFit/>
          </a:bodyPr>
          <a:lstStyle/>
          <a:p>
            <a:pPr marL="473253" indent="-473253">
              <a:lnSpc>
                <a:spcPts val="4048"/>
              </a:lnSpc>
              <a:buFontTx/>
              <a:buAutoNum type="alphaLcParenR"/>
              <a:defRPr/>
            </a:pPr>
            <a:r>
              <a:rPr lang="en-US" sz="2900" u="sng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Advantages</a:t>
            </a:r>
          </a:p>
          <a:p>
            <a:pPr marL="473253" indent="17528">
              <a:lnSpc>
                <a:spcPts val="4048"/>
              </a:lnSpc>
              <a:buFont typeface="Wingdings" pitchFamily="2" charset="2"/>
              <a:buChar char="§"/>
              <a:defRPr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 simple and easy to apply</a:t>
            </a:r>
            <a:r>
              <a:rPr lang="en-US" sz="2900" b="1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 </a:t>
            </a:r>
          </a:p>
          <a:p>
            <a:pPr marL="473253" indent="17528">
              <a:lnSpc>
                <a:spcPts val="4048"/>
              </a:lnSpc>
              <a:buFont typeface="Wingdings" pitchFamily="2" charset="2"/>
              <a:buChar char="§"/>
              <a:defRPr/>
            </a:pPr>
            <a:r>
              <a:rPr lang="en-US" sz="2900" b="1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 less expensive</a:t>
            </a:r>
            <a:endParaRPr lang="ar-SA" sz="2900" dirty="0">
              <a:solidFill>
                <a:schemeClr val="bg1">
                  <a:lumMod val="50000"/>
                </a:schemeClr>
              </a:solidFill>
              <a:latin typeface="Arial Black" pitchFamily="34" charset="0"/>
              <a:cs typeface="Arial" pitchFamily="34" charset="0"/>
            </a:endParaRPr>
          </a:p>
          <a:p>
            <a:pPr>
              <a:lnSpc>
                <a:spcPts val="4693"/>
              </a:lnSpc>
              <a:defRPr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b) </a:t>
            </a:r>
            <a:r>
              <a:rPr lang="en-US" sz="2900" u="sng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Disadvantages:</a:t>
            </a:r>
          </a:p>
          <a:p>
            <a:pPr marL="490781">
              <a:lnSpc>
                <a:spcPts val="4693"/>
              </a:lnSpc>
              <a:buFont typeface="Wingdings" pitchFamily="2" charset="2"/>
              <a:buChar char="§"/>
              <a:defRPr/>
            </a:pPr>
            <a:r>
              <a:rPr lang="en-US" sz="2900" b="1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 Persons in transit may not be included</a:t>
            </a:r>
          </a:p>
          <a:p>
            <a:pPr marL="747857" indent="-257076">
              <a:lnSpc>
                <a:spcPts val="4693"/>
              </a:lnSpc>
              <a:buFont typeface="Wingdings" pitchFamily="2" charset="2"/>
              <a:buChar char="§"/>
              <a:defRPr/>
            </a:pPr>
            <a:r>
              <a:rPr lang="en-US" sz="2900" b="1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Provision of incorrect picture of the population distribution.</a:t>
            </a:r>
          </a:p>
          <a:p>
            <a:pPr marL="829654" indent="-338873">
              <a:lnSpc>
                <a:spcPts val="4693"/>
              </a:lnSpc>
              <a:buFont typeface="Wingdings" pitchFamily="2" charset="2"/>
              <a:buChar char="§"/>
              <a:defRPr/>
            </a:pPr>
            <a:r>
              <a:rPr lang="en-US" sz="2900" b="1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Vital rates may be distorted </a:t>
            </a:r>
          </a:p>
        </p:txBody>
      </p:sp>
      <p:sp>
        <p:nvSpPr>
          <p:cNvPr id="57347" name="Rectangle 1"/>
          <p:cNvSpPr>
            <a:spLocks noChangeArrowheads="1"/>
          </p:cNvSpPr>
          <p:nvPr/>
        </p:nvSpPr>
        <p:spPr bwMode="auto">
          <a:xfrm>
            <a:off x="160524" y="5334000"/>
            <a:ext cx="8752256" cy="1192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134" tIns="42067" rIns="84134" bIns="42067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4324"/>
              </a:lnSpc>
              <a:spcBef>
                <a:spcPct val="0"/>
              </a:spcBef>
            </a:pP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 This method is used in countries as: Saudi Arabia, England, Egypt, Iraq.</a:t>
            </a:r>
            <a:endParaRPr lang="ar-SA" altLang="en-US" sz="33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734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3588" indent="-262919" eaLnBrk="0" hangingPunct="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1674" indent="-210335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2344" indent="-210335" eaLnBrk="0" hangingPunct="0">
              <a:spcBef>
                <a:spcPct val="20000"/>
              </a:spcBef>
              <a:buChar char="–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3014" indent="-210335" eaLnBrk="0" hangingPunct="0">
              <a:spcBef>
                <a:spcPct val="20000"/>
              </a:spcBef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1368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3435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5502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7569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4B2D212-B000-43FA-80AC-618AF7414B45}" type="slidenum">
              <a:rPr lang="ar-SA" altLang="en-US" sz="1300"/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3812221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63537" y="-533400"/>
            <a:ext cx="8229600" cy="1600200"/>
          </a:xfrm>
        </p:spPr>
        <p:txBody>
          <a:bodyPr/>
          <a:lstStyle/>
          <a:p>
            <a:pPr algn="l" eaLnBrk="1" hangingPunct="1"/>
            <a:r>
              <a:rPr lang="en-US" altLang="en-US" sz="3700" dirty="0">
                <a:latin typeface="Arial Black" pitchFamily="34" charset="0"/>
              </a:rPr>
              <a:t>2- De Jure Census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126783" y="1106714"/>
            <a:ext cx="9017217" cy="2830286"/>
          </a:xfrm>
        </p:spPr>
        <p:txBody>
          <a:bodyPr/>
          <a:lstStyle/>
          <a:p>
            <a:pPr>
              <a:lnSpc>
                <a:spcPts val="4140"/>
              </a:lnSpc>
            </a:pPr>
            <a:r>
              <a:rPr lang="en-US" altLang="en-US" b="1" dirty="0" smtClean="0">
                <a:latin typeface="Arial Black" pitchFamily="34" charset="0"/>
              </a:rPr>
              <a:t>counting individuals at their legal permanent residence regardless to whether or not they are physically present at the time of the census. </a:t>
            </a:r>
          </a:p>
          <a:p>
            <a:pPr>
              <a:lnSpc>
                <a:spcPts val="4140"/>
              </a:lnSpc>
            </a:pPr>
            <a:r>
              <a:rPr lang="en-US" altLang="en-US" b="1" dirty="0" smtClean="0">
                <a:latin typeface="Arial Black" pitchFamily="34" charset="0"/>
              </a:rPr>
              <a:t>It gives a true figure</a:t>
            </a:r>
            <a:r>
              <a:rPr lang="en-US" altLang="en-US" sz="2600" b="1" dirty="0"/>
              <a:t>.</a:t>
            </a:r>
            <a:endParaRPr lang="en-US" altLang="en-US" sz="2600" dirty="0">
              <a:latin typeface="Arial Black" pitchFamily="34" charset="0"/>
            </a:endParaRPr>
          </a:p>
        </p:txBody>
      </p:sp>
      <p:sp>
        <p:nvSpPr>
          <p:cNvPr id="5837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3588" indent="-262919" eaLnBrk="0" hangingPunct="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1674" indent="-210335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2344" indent="-210335" eaLnBrk="0" hangingPunct="0">
              <a:spcBef>
                <a:spcPct val="20000"/>
              </a:spcBef>
              <a:buChar char="–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3014" indent="-210335" eaLnBrk="0" hangingPunct="0">
              <a:spcBef>
                <a:spcPct val="20000"/>
              </a:spcBef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1368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3435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5502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7569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5115EE4-44C7-4673-8FC8-ADDFDFD28945}" type="slidenum">
              <a:rPr lang="ar-SA" altLang="en-US" sz="1300"/>
              <a:pPr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300"/>
          </a:p>
        </p:txBody>
      </p:sp>
      <p:sp>
        <p:nvSpPr>
          <p:cNvPr id="58372" name="مستطيل 3"/>
          <p:cNvSpPr>
            <a:spLocks noChangeArrowheads="1"/>
          </p:cNvSpPr>
          <p:nvPr/>
        </p:nvSpPr>
        <p:spPr bwMode="auto">
          <a:xfrm>
            <a:off x="263537" y="3505200"/>
            <a:ext cx="8880463" cy="2585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134" tIns="42067" rIns="84134" bIns="42067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3864"/>
              </a:lnSpc>
              <a:spcBef>
                <a:spcPct val="0"/>
              </a:spcBef>
              <a:buNone/>
            </a:pPr>
            <a:r>
              <a:rPr lang="en-US" altLang="en-US" b="1" u="sng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The disadvantages include</a:t>
            </a:r>
          </a:p>
          <a:p>
            <a:pPr eaLnBrk="1" hangingPunct="1">
              <a:lnSpc>
                <a:spcPts val="3864"/>
              </a:lnSpc>
              <a:spcBef>
                <a:spcPct val="0"/>
              </a:spcBef>
              <a:buNone/>
            </a:pPr>
            <a:r>
              <a:rPr lang="en-US" altLang="en-US" b="1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  1-  Expensive in time and money</a:t>
            </a:r>
          </a:p>
          <a:p>
            <a:pPr eaLnBrk="1" hangingPunct="1">
              <a:lnSpc>
                <a:spcPts val="3864"/>
              </a:lnSpc>
              <a:spcBef>
                <a:spcPct val="0"/>
              </a:spcBef>
              <a:buNone/>
            </a:pPr>
            <a:r>
              <a:rPr lang="en-US" altLang="en-US" b="1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  2- Some individuals may be counted twice</a:t>
            </a:r>
          </a:p>
          <a:p>
            <a:pPr eaLnBrk="1" hangingPunct="1">
              <a:lnSpc>
                <a:spcPts val="3864"/>
              </a:lnSpc>
              <a:spcBef>
                <a:spcPct val="0"/>
              </a:spcBef>
              <a:buNone/>
            </a:pPr>
            <a:r>
              <a:rPr lang="en-US" altLang="en-US" b="1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  3- Information may be incomplete </a:t>
            </a:r>
          </a:p>
        </p:txBody>
      </p:sp>
    </p:spTree>
    <p:extLst>
      <p:ext uri="{BB962C8B-B14F-4D97-AF65-F5344CB8AC3E}">
        <p14:creationId xmlns:p14="http://schemas.microsoft.com/office/powerpoint/2010/main" val="168331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5160" y="278190"/>
            <a:ext cx="8948840" cy="6520846"/>
          </a:xfrm>
          <a:prstGeom prst="rect">
            <a:avLst/>
          </a:prstGeom>
        </p:spPr>
        <p:txBody>
          <a:bodyPr lIns="84134" tIns="42067" rIns="84134" bIns="42067">
            <a:spAutoFit/>
          </a:bodyPr>
          <a:lstStyle/>
          <a:p>
            <a:pPr>
              <a:defRPr/>
            </a:pPr>
            <a:r>
              <a:rPr lang="en-US" sz="3300" u="sng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Types of error:</a:t>
            </a:r>
          </a:p>
          <a:p>
            <a:pPr>
              <a:defRPr/>
            </a:pPr>
            <a:endParaRPr lang="en-US" sz="2900" dirty="0">
              <a:solidFill>
                <a:schemeClr val="bg1">
                  <a:lumMod val="50000"/>
                </a:schemeClr>
              </a:solidFill>
              <a:latin typeface="Arial Black" pitchFamily="34" charset="0"/>
              <a:cs typeface="Arial" pitchFamily="34" charset="0"/>
            </a:endParaRPr>
          </a:p>
          <a:p>
            <a:pPr marL="413367" indent="-413367">
              <a:lnSpc>
                <a:spcPts val="4601"/>
              </a:lnSpc>
              <a:defRPr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1- Incomplete coverage: An undercount may arise because whole areas are simply missed or because certain subgroups are hard to cover. Such groups include the homeless, nomads, infants, students, vagrants, seamen.</a:t>
            </a:r>
          </a:p>
          <a:p>
            <a:pPr marL="413367" indent="-413367">
              <a:lnSpc>
                <a:spcPts val="4601"/>
              </a:lnSpc>
              <a:defRPr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2- Response errors: </a:t>
            </a:r>
          </a:p>
          <a:p>
            <a:pPr marL="413367" indent="-413367">
              <a:lnSpc>
                <a:spcPts val="4601"/>
              </a:lnSpc>
              <a:defRPr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    a- accidental: enumerator recording the answer given to him wrongly, </a:t>
            </a:r>
            <a:endParaRPr lang="ar-SA" sz="29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39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3588" indent="-262919" eaLnBrk="0" hangingPunct="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1674" indent="-210335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2344" indent="-210335" eaLnBrk="0" hangingPunct="0">
              <a:spcBef>
                <a:spcPct val="20000"/>
              </a:spcBef>
              <a:buChar char="–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3014" indent="-210335" eaLnBrk="0" hangingPunct="0">
              <a:spcBef>
                <a:spcPct val="20000"/>
              </a:spcBef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1368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3435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5502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7569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6A58A4E-A436-4687-9448-C8572249D45F}" type="slidenum">
              <a:rPr lang="ar-SA" altLang="en-US" sz="1300"/>
              <a:pPr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9255265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3571"/>
            <a:ext cx="9144000" cy="5868590"/>
          </a:xfrm>
          <a:prstGeom prst="rect">
            <a:avLst/>
          </a:prstGeom>
        </p:spPr>
        <p:txBody>
          <a:bodyPr lIns="84134" tIns="42067" rIns="84134" bIns="42067">
            <a:spAutoFit/>
          </a:bodyPr>
          <a:lstStyle/>
          <a:p>
            <a:pPr marL="245391" indent="-245391">
              <a:lnSpc>
                <a:spcPts val="4140"/>
              </a:lnSpc>
              <a:buFont typeface="Arial" pitchFamily="34" charset="0"/>
              <a:buChar char="•"/>
              <a:defRPr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Respondent misunderstanding the question, not knowing the answer. </a:t>
            </a:r>
          </a:p>
          <a:p>
            <a:pPr marL="245391" indent="-245391">
              <a:lnSpc>
                <a:spcPts val="4140"/>
              </a:lnSpc>
              <a:buFont typeface="Arial" pitchFamily="34" charset="0"/>
              <a:buChar char="•"/>
              <a:defRPr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Errors of data entering.</a:t>
            </a:r>
          </a:p>
          <a:p>
            <a:pPr>
              <a:lnSpc>
                <a:spcPts val="4140"/>
              </a:lnSpc>
              <a:defRPr/>
            </a:pPr>
            <a:endParaRPr lang="en-US" sz="2900" dirty="0">
              <a:solidFill>
                <a:schemeClr val="bg1">
                  <a:lumMod val="50000"/>
                </a:schemeClr>
              </a:solidFill>
              <a:latin typeface="Arial Black" pitchFamily="34" charset="0"/>
              <a:cs typeface="Arial" pitchFamily="34" charset="0"/>
            </a:endParaRPr>
          </a:p>
          <a:p>
            <a:pPr>
              <a:lnSpc>
                <a:spcPts val="4140"/>
              </a:lnSpc>
              <a:defRPr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b- </a:t>
            </a:r>
            <a:r>
              <a:rPr lang="en-US" sz="33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Deliberate</a:t>
            </a: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: </a:t>
            </a:r>
          </a:p>
          <a:p>
            <a:pPr>
              <a:lnSpc>
                <a:spcPts val="4140"/>
              </a:lnSpc>
              <a:defRPr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Respondent give wrong answer.</a:t>
            </a:r>
          </a:p>
          <a:p>
            <a:pPr marL="324266" indent="-162134">
              <a:lnSpc>
                <a:spcPts val="4140"/>
              </a:lnSpc>
              <a:buFont typeface="Arial" pitchFamily="34" charset="0"/>
              <a:buChar char="•"/>
              <a:defRPr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 Someone may lie about his age, </a:t>
            </a:r>
          </a:p>
          <a:p>
            <a:pPr marL="413367" indent="-251233">
              <a:lnSpc>
                <a:spcPts val="4140"/>
              </a:lnSpc>
              <a:buFont typeface="Arial" pitchFamily="34" charset="0"/>
              <a:buChar char="•"/>
              <a:defRPr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divorce people may declare themselves to be single, </a:t>
            </a:r>
          </a:p>
          <a:p>
            <a:pPr marL="413367" indent="-162134">
              <a:lnSpc>
                <a:spcPts val="4140"/>
              </a:lnSpc>
              <a:buFont typeface="Arial" pitchFamily="34" charset="0"/>
              <a:buChar char="•"/>
              <a:defRPr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 house proud may overstate the size of  their house and the amenities they have.</a:t>
            </a:r>
            <a:endParaRPr lang="ar-SA" sz="29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41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3588" indent="-262919" eaLnBrk="0" hangingPunct="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1674" indent="-210335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2344" indent="-210335" eaLnBrk="0" hangingPunct="0">
              <a:spcBef>
                <a:spcPct val="20000"/>
              </a:spcBef>
              <a:buChar char="–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3014" indent="-210335" eaLnBrk="0" hangingPunct="0">
              <a:spcBef>
                <a:spcPct val="20000"/>
              </a:spcBef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1368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3435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5502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7569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AAE837D-0A83-4057-9F24-FC3EBDB8DC63}" type="slidenum">
              <a:rPr lang="ar-SA" altLang="en-US" sz="1300"/>
              <a:pPr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9907020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/>
          <p:cNvSpPr>
            <a:spLocks noChangeArrowheads="1"/>
          </p:cNvSpPr>
          <p:nvPr/>
        </p:nvSpPr>
        <p:spPr bwMode="auto">
          <a:xfrm>
            <a:off x="400291" y="526143"/>
            <a:ext cx="6816987" cy="485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134" tIns="42067" rIns="84134" bIns="42067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dirty="0">
                <a:latin typeface="Arial Black" pitchFamily="34" charset="0"/>
              </a:rPr>
              <a:t>Population censuses in Saudi Arabia</a:t>
            </a:r>
            <a:endParaRPr lang="ar-SA" altLang="en-US" sz="2600" dirty="0"/>
          </a:p>
        </p:txBody>
      </p:sp>
      <p:pic>
        <p:nvPicPr>
          <p:cNvPr id="61443" name="ctl00_ContentPlaceHolder1_ctl00_ChartUC1_ImageChart" descr="Saudi Arabia Popul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91" y="1025072"/>
            <a:ext cx="8068486" cy="5669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3588" indent="-262919" eaLnBrk="0" hangingPunct="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1674" indent="-210335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2344" indent="-210335" eaLnBrk="0" hangingPunct="0">
              <a:spcBef>
                <a:spcPct val="20000"/>
              </a:spcBef>
              <a:buChar char="–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3014" indent="-210335" eaLnBrk="0" hangingPunct="0">
              <a:spcBef>
                <a:spcPct val="20000"/>
              </a:spcBef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1368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3435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5502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7569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2771E41-0477-47D2-86F1-7D14F8A8D03C}" type="slidenum">
              <a:rPr lang="ar-SA" altLang="en-US" sz="1300"/>
              <a:pPr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912302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6783" y="526143"/>
            <a:ext cx="8889010" cy="5217584"/>
          </a:xfrm>
          <a:prstGeom prst="rect">
            <a:avLst/>
          </a:prstGeom>
        </p:spPr>
        <p:txBody>
          <a:bodyPr lIns="84134" tIns="42067" rIns="84134" bIns="42067">
            <a:spAutoFit/>
          </a:bodyPr>
          <a:lstStyle/>
          <a:p>
            <a:pPr>
              <a:defRPr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2- Vital registration</a:t>
            </a:r>
          </a:p>
          <a:p>
            <a:pPr>
              <a:defRPr/>
            </a:pPr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 </a:t>
            </a:r>
          </a:p>
          <a:p>
            <a:pPr marL="251233" lvl="2" indent="-251233">
              <a:lnSpc>
                <a:spcPts val="4601"/>
              </a:lnSpc>
              <a:buFont typeface="Arial" pitchFamily="34" charset="0"/>
              <a:buChar char="•"/>
              <a:tabLst>
                <a:tab pos="7503404" algn="l"/>
                <a:tab pos="8915861" algn="l"/>
              </a:tabLst>
              <a:defRPr/>
            </a:pPr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Usually there are specialized departments, collecting such data </a:t>
            </a:r>
          </a:p>
          <a:p>
            <a:pPr marL="251233" lvl="2" indent="-251233">
              <a:lnSpc>
                <a:spcPts val="4601"/>
              </a:lnSpc>
              <a:tabLst>
                <a:tab pos="7503404" algn="l"/>
                <a:tab pos="8584292" algn="l"/>
              </a:tabLst>
              <a:defRPr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  ( Ministry of Health,  etc.). </a:t>
            </a:r>
          </a:p>
          <a:p>
            <a:pPr marL="251233" indent="-251233">
              <a:lnSpc>
                <a:spcPts val="4416"/>
              </a:lnSpc>
              <a:tabLst>
                <a:tab pos="7503404" algn="l"/>
                <a:tab pos="8584292" algn="l"/>
              </a:tabLst>
              <a:defRPr/>
            </a:pPr>
            <a:endParaRPr lang="en-US" sz="2600" dirty="0">
              <a:solidFill>
                <a:schemeClr val="bg1">
                  <a:lumMod val="50000"/>
                </a:schemeClr>
              </a:solidFill>
              <a:latin typeface="Arial Black" pitchFamily="34" charset="0"/>
              <a:cs typeface="Arial" pitchFamily="34" charset="0"/>
            </a:endParaRPr>
          </a:p>
          <a:p>
            <a:pPr marL="251233" indent="-251233">
              <a:lnSpc>
                <a:spcPts val="4601"/>
              </a:lnSpc>
              <a:buFont typeface="Arial" pitchFamily="34" charset="0"/>
              <a:buChar char="•"/>
              <a:defRPr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In many countries, it is usually a legal requirement to register the birth, of every child, marriage, divorce, and each death.</a:t>
            </a:r>
          </a:p>
        </p:txBody>
      </p:sp>
      <p:sp>
        <p:nvSpPr>
          <p:cNvPr id="6246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3588" indent="-262919" eaLnBrk="0" hangingPunct="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1674" indent="-210335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2344" indent="-210335" eaLnBrk="0" hangingPunct="0">
              <a:spcBef>
                <a:spcPct val="20000"/>
              </a:spcBef>
              <a:buChar char="–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3014" indent="-210335" eaLnBrk="0" hangingPunct="0">
              <a:spcBef>
                <a:spcPct val="20000"/>
              </a:spcBef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1368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3435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5502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7569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2FEDCB1-2E24-40EA-8822-12838B300B5C}" type="slidenum">
              <a:rPr lang="ar-SA" altLang="en-US" sz="1300"/>
              <a:pPr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40310900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ChangeArrowheads="1"/>
          </p:cNvSpPr>
          <p:nvPr/>
        </p:nvSpPr>
        <p:spPr bwMode="auto">
          <a:xfrm>
            <a:off x="263537" y="1687286"/>
            <a:ext cx="8410371" cy="2341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134" tIns="42067" rIns="84134" bIns="42067">
            <a:spAutoFit/>
          </a:bodyPr>
          <a:lstStyle>
            <a:lvl1pPr marL="273050" indent="-2730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4416"/>
              </a:lnSpc>
              <a:spcBef>
                <a:spcPct val="0"/>
              </a:spcBef>
            </a:pP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Birth: date of birth, place of birth, sex of child, name of child’s parents, occupation of child parents.</a:t>
            </a:r>
            <a:endParaRPr lang="ar-SA" altLang="en-US" sz="33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3491" name="Rectangle 2"/>
          <p:cNvSpPr>
            <a:spLocks noChangeArrowheads="1"/>
          </p:cNvSpPr>
          <p:nvPr/>
        </p:nvSpPr>
        <p:spPr bwMode="auto">
          <a:xfrm>
            <a:off x="131056" y="3798895"/>
            <a:ext cx="8948840" cy="2873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134" tIns="42067" rIns="84134" bIns="42067">
            <a:spAutoFit/>
          </a:bodyPr>
          <a:lstStyle>
            <a:lvl1pPr marL="273050" indent="-2730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4416"/>
              </a:lnSpc>
              <a:spcBef>
                <a:spcPct val="0"/>
              </a:spcBef>
            </a:pP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Marriage: Date of marriage, place of marriage, names of bride and groom, ages of bride and groom, previous marital status of bride and groom, occupation of bride and groom.</a:t>
            </a:r>
          </a:p>
        </p:txBody>
      </p:sp>
      <p:sp>
        <p:nvSpPr>
          <p:cNvPr id="63492" name="مستطيل 3"/>
          <p:cNvSpPr>
            <a:spLocks noChangeArrowheads="1"/>
          </p:cNvSpPr>
          <p:nvPr/>
        </p:nvSpPr>
        <p:spPr bwMode="auto">
          <a:xfrm>
            <a:off x="263537" y="308429"/>
            <a:ext cx="8683879" cy="1225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134" tIns="42067" rIns="84134" bIns="42067">
            <a:spAutoFit/>
          </a:bodyPr>
          <a:lstStyle>
            <a:lvl1pPr marL="273050" indent="-2730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4601"/>
              </a:lnSpc>
              <a:spcBef>
                <a:spcPct val="0"/>
              </a:spcBef>
            </a:pP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Some details may be collected, for example:</a:t>
            </a:r>
          </a:p>
        </p:txBody>
      </p:sp>
      <p:sp>
        <p:nvSpPr>
          <p:cNvPr id="6349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3588" indent="-262919" eaLnBrk="0" hangingPunct="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1674" indent="-210335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2344" indent="-210335" eaLnBrk="0" hangingPunct="0">
              <a:spcBef>
                <a:spcPct val="20000"/>
              </a:spcBef>
              <a:buChar char="–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3014" indent="-210335" eaLnBrk="0" hangingPunct="0">
              <a:spcBef>
                <a:spcPct val="20000"/>
              </a:spcBef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1368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3435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5502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7569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EF44628-CBD9-4814-858B-A45891643C89}" type="slidenum">
              <a:rPr lang="ar-SA" altLang="en-US" sz="1300"/>
              <a:pPr eaLnBrk="1" hangingPunct="1"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91508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72" y="275167"/>
            <a:ext cx="8229457" cy="904119"/>
          </a:xfrm>
        </p:spPr>
        <p:txBody>
          <a:bodyPr/>
          <a:lstStyle/>
          <a:p>
            <a:r>
              <a:rPr lang="en-US" altLang="en-US" sz="3700" dirty="0" smtClean="0">
                <a:latin typeface="Arial Black" pitchFamily="34" charset="0"/>
              </a:rPr>
              <a:t> </a:t>
            </a:r>
            <a:r>
              <a:rPr lang="en-US" altLang="en-US" sz="3700" dirty="0">
                <a:latin typeface="Arial Black" pitchFamily="34" charset="0"/>
              </a:rPr>
              <a:t>Demography</a:t>
            </a:r>
            <a:endParaRPr lang="ar-SA" altLang="en-US" sz="3700" dirty="0">
              <a:latin typeface="Arial Black" pitchFamily="34" charset="0"/>
            </a:endParaRPr>
          </a:p>
        </p:txBody>
      </p:sp>
      <p:sp>
        <p:nvSpPr>
          <p:cNvPr id="3789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3588" indent="-262919" eaLnBrk="0" hangingPunct="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1674" indent="-210335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2344" indent="-210335" eaLnBrk="0" hangingPunct="0">
              <a:spcBef>
                <a:spcPct val="20000"/>
              </a:spcBef>
              <a:buChar char="–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3014" indent="-210335" eaLnBrk="0" hangingPunct="0">
              <a:spcBef>
                <a:spcPct val="20000"/>
              </a:spcBef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1368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3435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5502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7569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CB5456F-E64B-4460-8520-CA1CE0313F17}" type="slidenum">
              <a:rPr lang="ar-SA" altLang="en-US" sz="130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300"/>
          </a:p>
        </p:txBody>
      </p:sp>
      <p:sp>
        <p:nvSpPr>
          <p:cNvPr id="37891" name="Text Box 4"/>
          <p:cNvSpPr txBox="1">
            <a:spLocks noChangeArrowheads="1"/>
          </p:cNvSpPr>
          <p:nvPr/>
        </p:nvSpPr>
        <p:spPr bwMode="auto">
          <a:xfrm>
            <a:off x="195160" y="1102179"/>
            <a:ext cx="8948840" cy="581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7" tIns="45718" rIns="91437" bIns="45718">
            <a:spAutoFit/>
          </a:bodyPr>
          <a:lstStyle/>
          <a:p>
            <a:pPr>
              <a:lnSpc>
                <a:spcPts val="4785"/>
              </a:lnSpc>
              <a:defRPr/>
            </a:pPr>
            <a:r>
              <a:rPr lang="en-US" sz="2900" u="sng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Demography</a:t>
            </a: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 is usually defined as the study of human populations, their:  </a:t>
            </a:r>
          </a:p>
          <a:p>
            <a:pPr>
              <a:lnSpc>
                <a:spcPts val="4785"/>
              </a:lnSpc>
              <a:buFont typeface="Wingdings" pitchFamily="2" charset="2"/>
              <a:buChar char="Ø"/>
              <a:defRPr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 size</a:t>
            </a:r>
          </a:p>
          <a:p>
            <a:pPr>
              <a:lnSpc>
                <a:spcPts val="4785"/>
              </a:lnSpc>
              <a:buFont typeface="Wingdings" pitchFamily="2" charset="2"/>
              <a:buChar char="Ø"/>
              <a:defRPr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 density and distribution</a:t>
            </a:r>
          </a:p>
          <a:p>
            <a:pPr>
              <a:lnSpc>
                <a:spcPts val="4785"/>
              </a:lnSpc>
              <a:buFont typeface="Wingdings" pitchFamily="2" charset="2"/>
              <a:buChar char="Ø"/>
              <a:defRPr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 age and sex structure</a:t>
            </a:r>
          </a:p>
          <a:p>
            <a:pPr>
              <a:lnSpc>
                <a:spcPts val="4785"/>
              </a:lnSpc>
              <a:buFont typeface="Wingdings" pitchFamily="2" charset="2"/>
              <a:buChar char="Ø"/>
              <a:defRPr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 marriage and divorce </a:t>
            </a:r>
          </a:p>
          <a:p>
            <a:pPr marL="420670" indent="-420670">
              <a:lnSpc>
                <a:spcPts val="4785"/>
              </a:lnSpc>
              <a:buFont typeface="Wingdings" pitchFamily="2" charset="2"/>
              <a:buChar char="Ø"/>
              <a:defRPr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The vital events, fertility, mortality,   migration</a:t>
            </a:r>
          </a:p>
          <a:p>
            <a:pPr>
              <a:lnSpc>
                <a:spcPts val="4785"/>
              </a:lnSpc>
              <a:defRPr/>
            </a:pPr>
            <a:r>
              <a:rPr lang="en-US" sz="2900" b="1" i="1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(Demos</a:t>
            </a:r>
            <a:r>
              <a:rPr lang="en-US" sz="2900" b="1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 = population).</a:t>
            </a:r>
          </a:p>
        </p:txBody>
      </p:sp>
    </p:spTree>
    <p:extLst>
      <p:ext uri="{BB962C8B-B14F-4D97-AF65-F5344CB8AC3E}">
        <p14:creationId xmlns:p14="http://schemas.microsoft.com/office/powerpoint/2010/main" val="14249823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ChangeArrowheads="1"/>
          </p:cNvSpPr>
          <p:nvPr/>
        </p:nvSpPr>
        <p:spPr bwMode="auto">
          <a:xfrm>
            <a:off x="263537" y="526143"/>
            <a:ext cx="8683879" cy="3772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134" tIns="42067" rIns="84134" bIns="42067">
            <a:spAutoFit/>
          </a:bodyPr>
          <a:lstStyle>
            <a:lvl1pPr marL="273050" indent="-2730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4693"/>
              </a:lnSpc>
              <a:spcBef>
                <a:spcPct val="0"/>
              </a:spcBef>
            </a:pP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Deaths: Date of death, place of death, sex of deceased, age of deceased at death, cause of death.</a:t>
            </a:r>
          </a:p>
          <a:p>
            <a:pPr eaLnBrk="1" hangingPunct="1">
              <a:lnSpc>
                <a:spcPts val="4693"/>
              </a:lnSpc>
              <a:spcBef>
                <a:spcPct val="0"/>
              </a:spcBef>
            </a:pP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The registration of migration is less wide spread. Some countries have systems of continuous registration.</a:t>
            </a:r>
          </a:p>
        </p:txBody>
      </p:sp>
      <p:sp>
        <p:nvSpPr>
          <p:cNvPr id="6451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3588" indent="-262919" eaLnBrk="0" hangingPunct="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1674" indent="-210335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2344" indent="-210335" eaLnBrk="0" hangingPunct="0">
              <a:spcBef>
                <a:spcPct val="20000"/>
              </a:spcBef>
              <a:buChar char="–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3014" indent="-210335" eaLnBrk="0" hangingPunct="0">
              <a:spcBef>
                <a:spcPct val="20000"/>
              </a:spcBef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1368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3435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5502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7569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F873271-384C-437C-86DF-2E2F698EDA15}" type="slidenum">
              <a:rPr lang="ar-SA" altLang="en-US" sz="1300"/>
              <a:pPr eaLnBrk="1" hangingPunct="1"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2650188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/>
          <p:cNvSpPr>
            <a:spLocks noChangeArrowheads="1"/>
          </p:cNvSpPr>
          <p:nvPr/>
        </p:nvSpPr>
        <p:spPr bwMode="auto">
          <a:xfrm>
            <a:off x="263537" y="381000"/>
            <a:ext cx="8410371" cy="2309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134" tIns="42067" rIns="84134" bIns="42067">
            <a:spAutoFit/>
          </a:bodyPr>
          <a:lstStyle>
            <a:lvl1pPr marL="273050" indent="-2730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4416"/>
              </a:lnSpc>
              <a:spcBef>
                <a:spcPct val="0"/>
              </a:spcBef>
            </a:pP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Net migration in these countries may be estimated by:</a:t>
            </a:r>
          </a:p>
          <a:p>
            <a:pPr eaLnBrk="1" hangingPunct="1">
              <a:lnSpc>
                <a:spcPts val="4416"/>
              </a:lnSpc>
              <a:spcBef>
                <a:spcPct val="0"/>
              </a:spcBef>
            </a:pPr>
            <a:endParaRPr lang="en-US" altLang="en-US" dirty="0">
              <a:latin typeface="Arial Black" pitchFamily="34" charset="0"/>
            </a:endParaRPr>
          </a:p>
          <a:p>
            <a:pPr eaLnBrk="1" hangingPunct="1">
              <a:lnSpc>
                <a:spcPts val="4416"/>
              </a:lnSpc>
              <a:spcBef>
                <a:spcPct val="0"/>
              </a:spcBef>
              <a:buNone/>
            </a:pPr>
            <a:r>
              <a:rPr lang="en-US" altLang="en-US" dirty="0">
                <a:latin typeface="Arial Black" pitchFamily="34" charset="0"/>
              </a:rPr>
              <a:t>  </a:t>
            </a:r>
          </a:p>
        </p:txBody>
      </p:sp>
      <p:sp>
        <p:nvSpPr>
          <p:cNvPr id="65539" name="Rectangle 2"/>
          <p:cNvSpPr>
            <a:spLocks noChangeArrowheads="1"/>
          </p:cNvSpPr>
          <p:nvPr/>
        </p:nvSpPr>
        <p:spPr bwMode="auto">
          <a:xfrm>
            <a:off x="878930" y="2050143"/>
            <a:ext cx="2087103" cy="59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134" tIns="42067" rIns="84134" bIns="42067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3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I</a:t>
            </a:r>
            <a:r>
              <a:rPr lang="en-US" altLang="en-US" sz="3300" baseline="-250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t</a:t>
            </a:r>
            <a:r>
              <a:rPr lang="en-US" altLang="en-US" sz="33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 – E</a:t>
            </a:r>
            <a:r>
              <a:rPr lang="en-US" altLang="en-US" sz="3300" baseline="-250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t</a:t>
            </a:r>
            <a:r>
              <a:rPr lang="en-US" altLang="en-US" sz="33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  = </a:t>
            </a:r>
            <a:endParaRPr lang="ar-SA" altLang="en-US" sz="33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5540" name="Rectangle 3"/>
          <p:cNvSpPr>
            <a:spLocks noChangeArrowheads="1"/>
          </p:cNvSpPr>
          <p:nvPr/>
        </p:nvSpPr>
        <p:spPr bwMode="auto">
          <a:xfrm>
            <a:off x="2793487" y="1977572"/>
            <a:ext cx="3720563" cy="59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134" tIns="42067" rIns="84134" bIns="42067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3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P</a:t>
            </a:r>
            <a:r>
              <a:rPr lang="en-US" altLang="en-US" sz="3300" baseline="-250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t+1</a:t>
            </a:r>
            <a:r>
              <a:rPr lang="en-US" altLang="en-US" sz="33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 - P</a:t>
            </a:r>
            <a:r>
              <a:rPr lang="en-US" altLang="en-US" sz="3300" baseline="-250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t</a:t>
            </a:r>
            <a:r>
              <a:rPr lang="en-US" altLang="en-US" sz="33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 - </a:t>
            </a:r>
            <a:r>
              <a:rPr lang="en-US" altLang="en-US" sz="3300" dirty="0" err="1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B</a:t>
            </a:r>
            <a:r>
              <a:rPr lang="en-US" altLang="en-US" sz="3300" baseline="-25000" dirty="0" err="1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t</a:t>
            </a:r>
            <a:r>
              <a:rPr lang="en-US" altLang="en-US" sz="33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 + D</a:t>
            </a:r>
            <a:r>
              <a:rPr lang="en-US" altLang="en-US" sz="3300" baseline="-250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t</a:t>
            </a:r>
            <a:endParaRPr lang="ar-SA" altLang="en-US" sz="33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5541" name="Rectangle 4"/>
          <p:cNvSpPr>
            <a:spLocks noChangeArrowheads="1"/>
          </p:cNvSpPr>
          <p:nvPr/>
        </p:nvSpPr>
        <p:spPr bwMode="auto">
          <a:xfrm>
            <a:off x="400291" y="3138715"/>
            <a:ext cx="8478748" cy="3701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134" tIns="42067" rIns="84134" bIns="42067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4693"/>
              </a:lnSpc>
              <a:spcBef>
                <a:spcPct val="0"/>
              </a:spcBef>
              <a:buNone/>
            </a:pPr>
            <a:r>
              <a:rPr lang="en-US" altLang="en-US" sz="37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3- Surveys</a:t>
            </a:r>
          </a:p>
          <a:p>
            <a:pPr eaLnBrk="1" hangingPunct="1">
              <a:lnSpc>
                <a:spcPts val="4693"/>
              </a:lnSpc>
              <a:spcBef>
                <a:spcPct val="0"/>
              </a:spcBef>
            </a:pPr>
            <a:r>
              <a:rPr lang="en-US" altLang="en-US" sz="37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Gaps in the data provided by censuses and vital registration can be filled by carrying out special surveys to elicit out the particular information required.</a:t>
            </a:r>
            <a:endParaRPr lang="ar-SA" altLang="en-US" sz="3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554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3588" indent="-262919" eaLnBrk="0" hangingPunct="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1674" indent="-210335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2344" indent="-210335" eaLnBrk="0" hangingPunct="0">
              <a:spcBef>
                <a:spcPct val="20000"/>
              </a:spcBef>
              <a:buChar char="–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3014" indent="-210335" eaLnBrk="0" hangingPunct="0">
              <a:spcBef>
                <a:spcPct val="20000"/>
              </a:spcBef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1368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3435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5502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7569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F5EEC07-C842-4A70-83CE-A360275B184A}" type="slidenum">
              <a:rPr lang="ar-SA" altLang="en-US" sz="1300"/>
              <a:pPr eaLnBrk="1" hangingPunct="1"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6512668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"/>
          <p:cNvSpPr>
            <a:spLocks noChangeArrowheads="1"/>
          </p:cNvSpPr>
          <p:nvPr/>
        </p:nvSpPr>
        <p:spPr bwMode="auto">
          <a:xfrm>
            <a:off x="263537" y="381001"/>
            <a:ext cx="8683879" cy="6066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134" tIns="42067" rIns="84134" bIns="42067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4693"/>
              </a:lnSpc>
              <a:spcBef>
                <a:spcPct val="0"/>
              </a:spcBef>
              <a:buNone/>
            </a:pPr>
            <a:r>
              <a:rPr lang="en-US" altLang="en-US" sz="33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Advantage of sample surveys:</a:t>
            </a:r>
          </a:p>
          <a:p>
            <a:pPr eaLnBrk="1" hangingPunct="1">
              <a:lnSpc>
                <a:spcPts val="4693"/>
              </a:lnSpc>
              <a:spcBef>
                <a:spcPct val="0"/>
              </a:spcBef>
              <a:buNone/>
            </a:pP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1- It reduces cost compared to complete enumeration.</a:t>
            </a:r>
          </a:p>
          <a:p>
            <a:pPr eaLnBrk="1" hangingPunct="1">
              <a:lnSpc>
                <a:spcPts val="4693"/>
              </a:lnSpc>
              <a:spcBef>
                <a:spcPct val="0"/>
              </a:spcBef>
              <a:buNone/>
            </a:pP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2- can be organized and executed relatively quickly.</a:t>
            </a:r>
          </a:p>
          <a:p>
            <a:pPr eaLnBrk="1" hangingPunct="1">
              <a:lnSpc>
                <a:spcPts val="4693"/>
              </a:lnSpc>
              <a:spcBef>
                <a:spcPct val="0"/>
              </a:spcBef>
              <a:buNone/>
            </a:pP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3- can gather more information compared to census.</a:t>
            </a:r>
          </a:p>
          <a:p>
            <a:pPr eaLnBrk="1" hangingPunct="1">
              <a:lnSpc>
                <a:spcPts val="4693"/>
              </a:lnSpc>
              <a:spcBef>
                <a:spcPct val="0"/>
              </a:spcBef>
              <a:buNone/>
            </a:pPr>
            <a:endParaRPr lang="en-US" altLang="en-US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>
              <a:lnSpc>
                <a:spcPts val="4693"/>
              </a:lnSpc>
              <a:spcBef>
                <a:spcPct val="0"/>
              </a:spcBef>
              <a:buNone/>
            </a:pPr>
            <a:r>
              <a:rPr lang="en-US" altLang="en-US" sz="33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Disadvantage:</a:t>
            </a:r>
          </a:p>
          <a:p>
            <a:pPr eaLnBrk="1" hangingPunct="1">
              <a:lnSpc>
                <a:spcPts val="4693"/>
              </a:lnSpc>
              <a:spcBef>
                <a:spcPct val="0"/>
              </a:spcBef>
              <a:buNone/>
            </a:pP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1- sampling errors.</a:t>
            </a:r>
            <a:endParaRPr lang="ar-SA" altLang="en-US" sz="2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656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3588" indent="-262919" eaLnBrk="0" hangingPunct="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1674" indent="-210335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2344" indent="-210335" eaLnBrk="0" hangingPunct="0">
              <a:spcBef>
                <a:spcPct val="20000"/>
              </a:spcBef>
              <a:buChar char="–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3014" indent="-210335" eaLnBrk="0" hangingPunct="0">
              <a:spcBef>
                <a:spcPct val="20000"/>
              </a:spcBef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1368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3435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5502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7569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917C372-13A7-4CA5-863A-5C2BE3AEB668}" type="slidenum">
              <a:rPr lang="ar-SA" altLang="en-US" sz="1300"/>
              <a:pPr eaLnBrk="1" hangingPunct="1"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8701998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ChangeArrowheads="1"/>
          </p:cNvSpPr>
          <p:nvPr/>
        </p:nvSpPr>
        <p:spPr bwMode="auto">
          <a:xfrm>
            <a:off x="152400" y="152400"/>
            <a:ext cx="8683879" cy="6573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134" tIns="42067" rIns="84134" bIns="42067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4601"/>
              </a:lnSpc>
              <a:spcBef>
                <a:spcPct val="0"/>
              </a:spcBef>
              <a:buNone/>
            </a:pP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Surveys provided data of interest may be divided into two types:</a:t>
            </a:r>
          </a:p>
          <a:p>
            <a:pPr eaLnBrk="1" hangingPunct="1">
              <a:lnSpc>
                <a:spcPts val="4601"/>
              </a:lnSpc>
              <a:spcBef>
                <a:spcPct val="0"/>
              </a:spcBef>
              <a:buNone/>
            </a:pPr>
            <a:endParaRPr lang="en-US" altLang="en-US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>
              <a:lnSpc>
                <a:spcPts val="4601"/>
              </a:lnSpc>
              <a:spcBef>
                <a:spcPct val="0"/>
              </a:spcBef>
              <a:buNone/>
            </a:pP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1- </a:t>
            </a:r>
            <a:r>
              <a:rPr lang="en-US" altLang="en-US" sz="33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prospective studies</a:t>
            </a: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: </a:t>
            </a:r>
          </a:p>
          <a:p>
            <a:pPr eaLnBrk="1" hangingPunct="1">
              <a:lnSpc>
                <a:spcPts val="4601"/>
              </a:lnSpc>
              <a:spcBef>
                <a:spcPct val="0"/>
              </a:spcBef>
            </a:pP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Involves first carrying out a normal census-type survey, which acts as a baseline, followed by repeated visits to check for and record subsequent events. </a:t>
            </a:r>
          </a:p>
          <a:p>
            <a:pPr eaLnBrk="1" hangingPunct="1">
              <a:lnSpc>
                <a:spcPts val="4601"/>
              </a:lnSpc>
              <a:spcBef>
                <a:spcPct val="0"/>
              </a:spcBef>
            </a:pP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The length of visits between intervals varies.</a:t>
            </a:r>
          </a:p>
        </p:txBody>
      </p:sp>
      <p:sp>
        <p:nvSpPr>
          <p:cNvPr id="6758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3588" indent="-262919" eaLnBrk="0" hangingPunct="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1674" indent="-210335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2344" indent="-210335" eaLnBrk="0" hangingPunct="0">
              <a:spcBef>
                <a:spcPct val="20000"/>
              </a:spcBef>
              <a:buChar char="–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3014" indent="-210335" eaLnBrk="0" hangingPunct="0">
              <a:spcBef>
                <a:spcPct val="20000"/>
              </a:spcBef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1368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3435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5502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7569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6EC00AF-C102-48E7-A215-F435AD36E863}" type="slidenum">
              <a:rPr lang="ar-SA" altLang="en-US" sz="1300"/>
              <a:pPr eaLnBrk="1" hangingPunct="1"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874082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263537" y="381000"/>
            <a:ext cx="8683879" cy="6573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134" tIns="42067" rIns="84134" bIns="42067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4601"/>
              </a:lnSpc>
              <a:spcBef>
                <a:spcPct val="0"/>
              </a:spcBef>
            </a:pP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The interval will be three to four months, maintained for two or three years.</a:t>
            </a:r>
          </a:p>
          <a:p>
            <a:pPr eaLnBrk="1" hangingPunct="1">
              <a:lnSpc>
                <a:spcPts val="4601"/>
              </a:lnSpc>
              <a:spcBef>
                <a:spcPct val="0"/>
              </a:spcBef>
              <a:buNone/>
            </a:pP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 Main problems:</a:t>
            </a:r>
          </a:p>
          <a:p>
            <a:pPr eaLnBrk="1" hangingPunct="1">
              <a:lnSpc>
                <a:spcPts val="4601"/>
              </a:lnSpc>
              <a:spcBef>
                <a:spcPct val="0"/>
              </a:spcBef>
              <a:buNone/>
            </a:pP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1- Difficulties to </a:t>
            </a:r>
            <a:r>
              <a:rPr lang="en-US" altLang="en-US" dirty="0" err="1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recontact</a:t>
            </a: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.</a:t>
            </a:r>
          </a:p>
          <a:p>
            <a:pPr eaLnBrk="1" hangingPunct="1">
              <a:lnSpc>
                <a:spcPts val="4601"/>
              </a:lnSpc>
              <a:spcBef>
                <a:spcPct val="0"/>
              </a:spcBef>
              <a:buNone/>
            </a:pP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2- Large population which has to be covered if sufficient events which has to be recorded.</a:t>
            </a:r>
          </a:p>
          <a:p>
            <a:pPr eaLnBrk="1" hangingPunct="1">
              <a:lnSpc>
                <a:spcPts val="4601"/>
              </a:lnSpc>
              <a:spcBef>
                <a:spcPct val="0"/>
              </a:spcBef>
              <a:buNone/>
            </a:pP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3- The high cost.</a:t>
            </a:r>
          </a:p>
          <a:p>
            <a:pPr eaLnBrk="1" hangingPunct="1">
              <a:lnSpc>
                <a:spcPts val="4601"/>
              </a:lnSpc>
              <a:spcBef>
                <a:spcPct val="0"/>
              </a:spcBef>
              <a:buNone/>
            </a:pP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4- Difficulty of maintaining such a system for so long.</a:t>
            </a:r>
          </a:p>
        </p:txBody>
      </p:sp>
      <p:sp>
        <p:nvSpPr>
          <p:cNvPr id="6861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3588" indent="-262919" eaLnBrk="0" hangingPunct="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1674" indent="-210335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2344" indent="-210335" eaLnBrk="0" hangingPunct="0">
              <a:spcBef>
                <a:spcPct val="20000"/>
              </a:spcBef>
              <a:buChar char="–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3014" indent="-210335" eaLnBrk="0" hangingPunct="0">
              <a:spcBef>
                <a:spcPct val="20000"/>
              </a:spcBef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1368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3435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5502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7569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2D0525F-CE99-4F6B-B629-0BC0584437B1}" type="slidenum">
              <a:rPr lang="ar-SA" altLang="en-US" sz="1300"/>
              <a:pPr eaLnBrk="1" hangingPunct="1"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6074790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ChangeArrowheads="1"/>
          </p:cNvSpPr>
          <p:nvPr/>
        </p:nvSpPr>
        <p:spPr bwMode="auto">
          <a:xfrm>
            <a:off x="331914" y="3705767"/>
            <a:ext cx="8615502" cy="2432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134" tIns="42067" rIns="84134" bIns="42067">
            <a:spAutoFit/>
          </a:bodyPr>
          <a:lstStyle/>
          <a:p>
            <a:pPr>
              <a:lnSpc>
                <a:spcPts val="4416"/>
              </a:lnSpc>
              <a:buFont typeface="Arial" pitchFamily="34" charset="0"/>
              <a:buChar char="•"/>
              <a:defRPr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 Total children born alive.</a:t>
            </a:r>
          </a:p>
          <a:p>
            <a:pPr marL="162134" indent="-162134">
              <a:lnSpc>
                <a:spcPts val="4416"/>
              </a:lnSpc>
              <a:buFont typeface="Arial" pitchFamily="34" charset="0"/>
              <a:buChar char="•"/>
              <a:defRPr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 numbers living at home, away and dead</a:t>
            </a:r>
          </a:p>
          <a:p>
            <a:pPr marL="162134" indent="-162134">
              <a:lnSpc>
                <a:spcPts val="4416"/>
              </a:lnSpc>
              <a:buFont typeface="Arial" pitchFamily="34" charset="0"/>
              <a:buChar char="•"/>
              <a:defRPr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 Time since last birth</a:t>
            </a:r>
          </a:p>
          <a:p>
            <a:pPr marL="162134" indent="-162134">
              <a:lnSpc>
                <a:spcPts val="4416"/>
              </a:lnSpc>
              <a:buFont typeface="Arial" pitchFamily="34" charset="0"/>
              <a:buChar char="•"/>
              <a:defRPr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 Contraceptive use </a:t>
            </a:r>
          </a:p>
        </p:txBody>
      </p:sp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263537" y="671286"/>
            <a:ext cx="8615502" cy="3034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134" tIns="42067" rIns="84134" bIns="42067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4601"/>
              </a:lnSpc>
              <a:spcBef>
                <a:spcPct val="0"/>
              </a:spcBef>
              <a:buNone/>
            </a:pP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2- </a:t>
            </a:r>
            <a:r>
              <a:rPr lang="en-US" altLang="en-US" sz="33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Retrospective surveys: </a:t>
            </a:r>
            <a:endParaRPr lang="en-US" altLang="en-US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>
              <a:lnSpc>
                <a:spcPts val="4601"/>
              </a:lnSpc>
              <a:spcBef>
                <a:spcPct val="0"/>
              </a:spcBef>
              <a:buNone/>
            </a:pP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a sample of people is interviewed at a single point in time, and asked questions about events which happened in the past:</a:t>
            </a:r>
            <a:endParaRPr lang="ar-SA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96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3588" indent="-262919" eaLnBrk="0" hangingPunct="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1674" indent="-210335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2344" indent="-210335" eaLnBrk="0" hangingPunct="0">
              <a:spcBef>
                <a:spcPct val="20000"/>
              </a:spcBef>
              <a:buChar char="–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3014" indent="-210335" eaLnBrk="0" hangingPunct="0">
              <a:spcBef>
                <a:spcPct val="20000"/>
              </a:spcBef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1368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3435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5502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7569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D9A5614-2520-401D-9F84-E710D0B4BEEC}" type="slidenum">
              <a:rPr lang="ar-SA" altLang="en-US" sz="1300"/>
              <a:pPr eaLnBrk="1" hangingPunct="1"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4146803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3588" indent="-262919" eaLnBrk="0" hangingPunct="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1674" indent="-210335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2344" indent="-210335" eaLnBrk="0" hangingPunct="0">
              <a:spcBef>
                <a:spcPct val="20000"/>
              </a:spcBef>
              <a:buChar char="–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3014" indent="-210335" eaLnBrk="0" hangingPunct="0">
              <a:spcBef>
                <a:spcPct val="20000"/>
              </a:spcBef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1368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3435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5502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7569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FDA6B77-84A6-4F12-A911-B96A85010268}" type="slidenum">
              <a:rPr lang="ar-SA" altLang="en-US" sz="130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300"/>
          </a:p>
        </p:txBody>
      </p:sp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126783" y="526143"/>
            <a:ext cx="8820633" cy="5111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134" tIns="42067" rIns="84134" bIns="42067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4877"/>
              </a:lnSpc>
              <a:spcBef>
                <a:spcPct val="0"/>
              </a:spcBef>
              <a:buNone/>
            </a:pPr>
            <a:r>
              <a:rPr lang="en-US" altLang="en-US" u="sng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Census: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an official count or survey, especially of a population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.</a:t>
            </a:r>
          </a:p>
          <a:p>
            <a:pPr eaLnBrk="1" hangingPunct="1">
              <a:lnSpc>
                <a:spcPts val="4877"/>
              </a:lnSpc>
              <a:spcBef>
                <a:spcPct val="0"/>
              </a:spcBef>
              <a:buNone/>
            </a:pPr>
            <a:endParaRPr lang="en-US" altLang="en-US" b="1" dirty="0" smtClean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>
              <a:lnSpc>
                <a:spcPts val="4877"/>
              </a:lnSpc>
              <a:spcBef>
                <a:spcPct val="0"/>
              </a:spcBef>
              <a:buNone/>
            </a:pPr>
            <a:r>
              <a:rPr lang="en-US" altLang="en-US" u="sng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Uses </a:t>
            </a:r>
            <a:r>
              <a:rPr lang="en-US" altLang="en-US" u="sng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of census </a:t>
            </a:r>
            <a:r>
              <a:rPr lang="en-US" altLang="en-US" u="sng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statistics:</a:t>
            </a:r>
            <a:endParaRPr lang="en-US" altLang="en-US" u="sng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  <a:p>
            <a:pPr marL="514350" indent="-514350" eaLnBrk="1" hangingPunct="1">
              <a:lnSpc>
                <a:spcPts val="4877"/>
              </a:lnSpc>
              <a:spcBef>
                <a:spcPct val="0"/>
              </a:spcBef>
              <a:buAutoNum type="arabicPeriod"/>
            </a:pPr>
            <a:r>
              <a:rPr lang="en-US" altLang="en-US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Planning </a:t>
            </a: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for national development, i.e. educational, housing, manpower, </a:t>
            </a:r>
            <a:r>
              <a:rPr lang="en-US" altLang="en-US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health planning</a:t>
            </a:r>
          </a:p>
          <a:p>
            <a:pPr eaLnBrk="1" hangingPunct="1">
              <a:lnSpc>
                <a:spcPts val="4877"/>
              </a:lnSpc>
              <a:spcBef>
                <a:spcPct val="0"/>
              </a:spcBef>
              <a:buNone/>
            </a:pPr>
            <a:r>
              <a:rPr lang="en-US" altLang="en-US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2</a:t>
            </a: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. The allocation of resources.</a:t>
            </a:r>
          </a:p>
        </p:txBody>
      </p:sp>
    </p:spTree>
    <p:extLst>
      <p:ext uri="{BB962C8B-B14F-4D97-AF65-F5344CB8AC3E}">
        <p14:creationId xmlns:p14="http://schemas.microsoft.com/office/powerpoint/2010/main" val="2126282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5"/>
          <p:cNvSpPr txBox="1">
            <a:spLocks noChangeArrowheads="1"/>
          </p:cNvSpPr>
          <p:nvPr/>
        </p:nvSpPr>
        <p:spPr bwMode="auto">
          <a:xfrm>
            <a:off x="331914" y="163286"/>
            <a:ext cx="8616926" cy="439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134" tIns="42067" rIns="84134" bIns="42067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Level of health services for the population KSA (2003)</a:t>
            </a:r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567457"/>
              </p:ext>
            </p:extLst>
          </p:nvPr>
        </p:nvGraphicFramePr>
        <p:xfrm>
          <a:off x="1084061" y="743857"/>
          <a:ext cx="7042832" cy="602645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792294"/>
                <a:gridCol w="3250538"/>
              </a:tblGrid>
              <a:tr h="8012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300" dirty="0"/>
                        <a:t>Indicator</a:t>
                      </a:r>
                      <a:endParaRPr lang="en-US" sz="2300" dirty="0"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1539" marR="6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300" dirty="0"/>
                        <a:t>Rate per 10,000 population</a:t>
                      </a:r>
                      <a:endParaRPr lang="en-US" sz="2300" dirty="0"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1539" marR="61539" marT="0" marB="0" anchor="ctr"/>
                </a:tc>
              </a:tr>
              <a:tr h="557715">
                <a:tc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2300" dirty="0"/>
                        <a:t>Physicians</a:t>
                      </a:r>
                      <a:endParaRPr lang="en-US" sz="2300" dirty="0"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1539" marR="6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2300"/>
                        <a:t>15.3</a:t>
                      </a:r>
                      <a:endParaRPr lang="en-US" sz="2300"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1539" marR="61539" marT="0" marB="0" anchor="ctr"/>
                </a:tc>
              </a:tr>
              <a:tr h="557715">
                <a:tc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2300" dirty="0"/>
                        <a:t>Dentist</a:t>
                      </a:r>
                      <a:endParaRPr lang="en-US" sz="2300" dirty="0"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1539" marR="6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2300" dirty="0"/>
                        <a:t>1.8</a:t>
                      </a:r>
                      <a:endParaRPr lang="en-US" sz="2300" dirty="0"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1539" marR="61539" marT="0" marB="0" anchor="ctr"/>
                </a:tc>
              </a:tr>
              <a:tr h="557715">
                <a:tc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2300" dirty="0"/>
                        <a:t>Pharmacist</a:t>
                      </a:r>
                      <a:endParaRPr lang="en-US" sz="2300" dirty="0"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1539" marR="6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2300" dirty="0"/>
                        <a:t>2.6</a:t>
                      </a:r>
                      <a:endParaRPr lang="en-US" sz="2300" dirty="0"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1539" marR="61539" marT="0" marB="0" anchor="ctr"/>
                </a:tc>
              </a:tr>
              <a:tr h="557715">
                <a:tc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2300" dirty="0"/>
                        <a:t>Nurses</a:t>
                      </a:r>
                      <a:endParaRPr lang="en-US" sz="2300" dirty="0"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1539" marR="6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2300" dirty="0"/>
                        <a:t>32.3</a:t>
                      </a:r>
                      <a:endParaRPr lang="en-US" sz="2300" dirty="0"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1539" marR="61539" marT="0" marB="0" anchor="ctr"/>
                </a:tc>
              </a:tr>
              <a:tr h="557863">
                <a:tc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2300" dirty="0"/>
                        <a:t>Health technicians</a:t>
                      </a:r>
                      <a:endParaRPr lang="en-US" sz="2300" dirty="0"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1539" marR="6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2300" dirty="0"/>
                        <a:t>18.5</a:t>
                      </a:r>
                      <a:endParaRPr lang="en-US" sz="2300" dirty="0"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1539" marR="61539" marT="0" marB="0" anchor="ctr"/>
                </a:tc>
              </a:tr>
              <a:tr h="557863">
                <a:tc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2300"/>
                        <a:t>Hospital beds</a:t>
                      </a:r>
                      <a:endParaRPr lang="en-US" sz="2300"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1539" marR="6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2300" dirty="0"/>
                        <a:t>22.4</a:t>
                      </a:r>
                      <a:endParaRPr lang="en-US" sz="2300" dirty="0"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1539" marR="61539" marT="0" marB="0" anchor="ctr"/>
                </a:tc>
              </a:tr>
              <a:tr h="667643">
                <a:tc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2300"/>
                        <a:t>   MOH hospital beds</a:t>
                      </a:r>
                      <a:endParaRPr lang="en-US" sz="2300"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1539" marR="6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2300" dirty="0"/>
                        <a:t>13.5</a:t>
                      </a:r>
                      <a:endParaRPr lang="en-US" sz="2300" dirty="0"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1539" marR="61539" marT="0" marB="0" anchor="ctr"/>
                </a:tc>
              </a:tr>
              <a:tr h="653156">
                <a:tc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2300"/>
                        <a:t>   Private hospital beds</a:t>
                      </a:r>
                      <a:endParaRPr lang="en-US" sz="2300"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1539" marR="6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2300" dirty="0"/>
                        <a:t>4.4</a:t>
                      </a:r>
                      <a:endParaRPr lang="en-US" sz="2300" dirty="0"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1539" marR="61539" marT="0" marB="0" anchor="ctr"/>
                </a:tc>
              </a:tr>
              <a:tr h="557863">
                <a:tc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2300" dirty="0"/>
                        <a:t>Health centers</a:t>
                      </a:r>
                      <a:endParaRPr lang="en-US" sz="2300" dirty="0"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1539" marR="61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2300" dirty="0"/>
                        <a:t>1.15</a:t>
                      </a:r>
                      <a:endParaRPr lang="en-US" sz="2300" dirty="0"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1539" marR="61539" marT="0" marB="0" anchor="ctr"/>
                </a:tc>
              </a:tr>
            </a:tbl>
          </a:graphicData>
        </a:graphic>
      </p:graphicFrame>
      <p:sp>
        <p:nvSpPr>
          <p:cNvPr id="3997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3588" indent="-262919" eaLnBrk="0" hangingPunct="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1674" indent="-210335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2344" indent="-210335" eaLnBrk="0" hangingPunct="0">
              <a:spcBef>
                <a:spcPct val="20000"/>
              </a:spcBef>
              <a:buChar char="–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3014" indent="-210335" eaLnBrk="0" hangingPunct="0">
              <a:spcBef>
                <a:spcPct val="20000"/>
              </a:spcBef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1368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3435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5502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7569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862F99A-C536-484B-ADC8-DD0A397CCD1D}" type="slidenum">
              <a:rPr lang="ar-SA" altLang="en-US" sz="130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901005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ctrTitle"/>
          </p:nvPr>
        </p:nvSpPr>
        <p:spPr>
          <a:xfrm>
            <a:off x="457200" y="3429000"/>
            <a:ext cx="8193844" cy="1469571"/>
          </a:xfrm>
        </p:spPr>
        <p:txBody>
          <a:bodyPr/>
          <a:lstStyle/>
          <a:p>
            <a:r>
              <a:rPr lang="en-US" altLang="en-US" dirty="0" smtClean="0">
                <a:latin typeface="Arial Black" pitchFamily="34" charset="0"/>
              </a:rPr>
              <a:t>The </a:t>
            </a:r>
            <a:r>
              <a:rPr lang="en-US" altLang="en-US" dirty="0">
                <a:latin typeface="Arial Black" pitchFamily="34" charset="0"/>
              </a:rPr>
              <a:t>basic demographic equation</a:t>
            </a:r>
            <a:endParaRPr lang="ar-SA" altLang="en-US" dirty="0">
              <a:latin typeface="Arial Black" pitchFamily="34" charset="0"/>
            </a:endParaRPr>
          </a:p>
        </p:txBody>
      </p:sp>
      <p:sp>
        <p:nvSpPr>
          <p:cNvPr id="40963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3588" indent="-262919" eaLnBrk="0" hangingPunct="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1674" indent="-210335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2344" indent="-210335" eaLnBrk="0" hangingPunct="0">
              <a:spcBef>
                <a:spcPct val="20000"/>
              </a:spcBef>
              <a:buChar char="–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3014" indent="-210335" eaLnBrk="0" hangingPunct="0">
              <a:spcBef>
                <a:spcPct val="20000"/>
              </a:spcBef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1368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3435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5502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7569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38DB58E-AA33-4F09-B50B-7934EF34317E}" type="slidenum">
              <a:rPr lang="ar-SA" altLang="en-US" sz="130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404746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5821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 smtClean="0">
                <a:latin typeface="Arial Black" panose="020B0A04020102020204" pitchFamily="34" charset="0"/>
              </a:rPr>
              <a:t>A fundamental fact about population change is that populations only change because of a limited, countable, number of events.</a:t>
            </a:r>
          </a:p>
          <a:p>
            <a:pPr marL="315502" indent="-315502">
              <a:lnSpc>
                <a:spcPct val="125000"/>
              </a:lnSpc>
              <a:buFontTx/>
              <a:buChar char="•"/>
              <a:defRPr/>
            </a:pPr>
            <a:r>
              <a:rPr lang="en-US" sz="3200" b="1" kern="0" dirty="0">
                <a:latin typeface="Arial Black" pitchFamily="34" charset="0"/>
                <a:cs typeface="Times New Roman" pitchFamily="18" charset="0"/>
              </a:rPr>
              <a:t>Suppose in a certain country at time t (1438) contains </a:t>
            </a:r>
            <a:r>
              <a:rPr lang="en-US" sz="3200" dirty="0">
                <a:latin typeface="Arial Black" pitchFamily="34" charset="0"/>
                <a:cs typeface="Arial" pitchFamily="34" charset="0"/>
              </a:rPr>
              <a:t>P</a:t>
            </a:r>
            <a:r>
              <a:rPr lang="en-US" sz="3200" baseline="-25000" dirty="0">
                <a:latin typeface="Arial Black" pitchFamily="34" charset="0"/>
                <a:cs typeface="Arial" pitchFamily="34" charset="0"/>
              </a:rPr>
              <a:t>t</a:t>
            </a:r>
            <a:r>
              <a:rPr lang="en-US" sz="3200" b="1" kern="0" dirty="0">
                <a:latin typeface="Arial Black" pitchFamily="34" charset="0"/>
                <a:cs typeface="Times New Roman" pitchFamily="18" charset="0"/>
              </a:rPr>
              <a:t> persons, and 1 year later (1439) it contains </a:t>
            </a:r>
            <a:r>
              <a:rPr lang="en-US" sz="3200" dirty="0">
                <a:latin typeface="Arial Black" pitchFamily="34" charset="0"/>
                <a:cs typeface="Arial" pitchFamily="34" charset="0"/>
              </a:rPr>
              <a:t>P</a:t>
            </a:r>
            <a:r>
              <a:rPr lang="en-US" sz="3200" baseline="-25000" dirty="0">
                <a:latin typeface="Arial Black" pitchFamily="34" charset="0"/>
                <a:cs typeface="Arial" pitchFamily="34" charset="0"/>
              </a:rPr>
              <a:t>t+1 </a:t>
            </a:r>
            <a:r>
              <a:rPr lang="en-US" sz="3200" b="1" kern="0" dirty="0">
                <a:latin typeface="Arial Black" pitchFamily="34" charset="0"/>
                <a:cs typeface="Times New Roman" pitchFamily="18" charset="0"/>
              </a:rPr>
              <a:t>persons. Then we can write down the following equation:</a:t>
            </a:r>
          </a:p>
          <a:p>
            <a:pPr marL="315502" indent="-315502">
              <a:lnSpc>
                <a:spcPct val="125000"/>
              </a:lnSpc>
              <a:buFontTx/>
              <a:buChar char="•"/>
              <a:defRPr/>
            </a:pPr>
            <a:endParaRPr lang="en-US" sz="3200" b="1" kern="0" dirty="0">
              <a:latin typeface="Arial Black" pitchFamily="34" charset="0"/>
              <a:cs typeface="Times New Roman" pitchFamily="18" charset="0"/>
            </a:endParaRPr>
          </a:p>
          <a:p>
            <a:pPr marL="315502" indent="-315502">
              <a:lnSpc>
                <a:spcPct val="125000"/>
              </a:lnSpc>
              <a:defRPr/>
            </a:pPr>
            <a:r>
              <a:rPr lang="en-US" sz="2800" dirty="0">
                <a:latin typeface="Arial Black" pitchFamily="34" charset="0"/>
                <a:cs typeface="Arial" pitchFamily="34" charset="0"/>
              </a:rPr>
              <a:t>           </a:t>
            </a:r>
            <a:r>
              <a:rPr lang="en-US" sz="3600" dirty="0">
                <a:latin typeface="Arial Black" pitchFamily="34" charset="0"/>
                <a:cs typeface="Arial" pitchFamily="34" charset="0"/>
              </a:rPr>
              <a:t>P</a:t>
            </a:r>
            <a:r>
              <a:rPr lang="en-US" sz="3600" baseline="-25000" dirty="0">
                <a:latin typeface="Arial Black" pitchFamily="34" charset="0"/>
                <a:cs typeface="Arial" pitchFamily="34" charset="0"/>
              </a:rPr>
              <a:t>t+1</a:t>
            </a:r>
            <a:r>
              <a:rPr lang="en-US" sz="3600" dirty="0">
                <a:latin typeface="Arial Black" pitchFamily="34" charset="0"/>
                <a:cs typeface="Arial" pitchFamily="34" charset="0"/>
              </a:rPr>
              <a:t> = P</a:t>
            </a:r>
            <a:r>
              <a:rPr lang="en-US" sz="3600" baseline="-25000" dirty="0">
                <a:latin typeface="Arial Black" pitchFamily="34" charset="0"/>
                <a:cs typeface="Arial" pitchFamily="34" charset="0"/>
              </a:rPr>
              <a:t>t</a:t>
            </a:r>
            <a:r>
              <a:rPr lang="en-US" sz="3600" dirty="0">
                <a:latin typeface="Arial Black" pitchFamily="34" charset="0"/>
                <a:cs typeface="Arial" pitchFamily="34" charset="0"/>
              </a:rPr>
              <a:t> + </a:t>
            </a:r>
            <a:r>
              <a:rPr lang="en-US" sz="3600" dirty="0" err="1">
                <a:latin typeface="Arial Black" pitchFamily="34" charset="0"/>
                <a:cs typeface="Arial" pitchFamily="34" charset="0"/>
              </a:rPr>
              <a:t>B</a:t>
            </a:r>
            <a:r>
              <a:rPr lang="en-US" sz="3600" baseline="-25000" dirty="0" err="1">
                <a:latin typeface="Arial Black" pitchFamily="34" charset="0"/>
                <a:cs typeface="Arial" pitchFamily="34" charset="0"/>
              </a:rPr>
              <a:t>t</a:t>
            </a:r>
            <a:r>
              <a:rPr lang="en-US" sz="3600" dirty="0">
                <a:latin typeface="Arial Black" pitchFamily="34" charset="0"/>
                <a:cs typeface="Arial" pitchFamily="34" charset="0"/>
              </a:rPr>
              <a:t> - D</a:t>
            </a:r>
            <a:r>
              <a:rPr lang="en-US" sz="3600" baseline="-25000" dirty="0">
                <a:latin typeface="Arial Black" pitchFamily="34" charset="0"/>
                <a:cs typeface="Arial" pitchFamily="34" charset="0"/>
              </a:rPr>
              <a:t>t</a:t>
            </a:r>
            <a:r>
              <a:rPr lang="en-US" sz="3600" dirty="0">
                <a:latin typeface="Arial Black" pitchFamily="34" charset="0"/>
                <a:cs typeface="Arial" pitchFamily="34" charset="0"/>
              </a:rPr>
              <a:t> + I</a:t>
            </a:r>
            <a:r>
              <a:rPr lang="en-US" sz="3600" baseline="-25000" dirty="0">
                <a:latin typeface="Arial Black" pitchFamily="34" charset="0"/>
                <a:cs typeface="Arial" pitchFamily="34" charset="0"/>
              </a:rPr>
              <a:t>t</a:t>
            </a:r>
            <a:r>
              <a:rPr lang="en-US" sz="3600" dirty="0">
                <a:latin typeface="Arial Black" pitchFamily="34" charset="0"/>
                <a:cs typeface="Arial" pitchFamily="34" charset="0"/>
              </a:rPr>
              <a:t> – E</a:t>
            </a:r>
            <a:r>
              <a:rPr lang="en-US" sz="3600" baseline="-25000" dirty="0">
                <a:latin typeface="Arial Black" pitchFamily="34" charset="0"/>
                <a:cs typeface="Arial" pitchFamily="34" charset="0"/>
              </a:rPr>
              <a:t>t</a:t>
            </a:r>
            <a:endParaRPr lang="en-US" sz="2800" dirty="0">
              <a:latin typeface="Arial Black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32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456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5160" y="381000"/>
            <a:ext cx="8752256" cy="7105952"/>
          </a:xfrm>
          <a:prstGeom prst="rect">
            <a:avLst/>
          </a:prstGeom>
        </p:spPr>
        <p:txBody>
          <a:bodyPr lIns="84134" tIns="42067" rIns="84134" bIns="42067">
            <a:spAutoFit/>
          </a:bodyPr>
          <a:lstStyle/>
          <a:p>
            <a:pPr marL="315502" indent="-315502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sz="3300" b="1" kern="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Where:</a:t>
            </a:r>
          </a:p>
          <a:p>
            <a:pPr marL="664600" indent="-664600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sz="33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B</a:t>
            </a:r>
            <a:r>
              <a:rPr lang="en-US" sz="3300" baseline="-250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t</a:t>
            </a:r>
            <a:r>
              <a:rPr lang="en-US" sz="33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 : number of births occurring in the   population between times t and t+1</a:t>
            </a:r>
          </a:p>
          <a:p>
            <a:pPr marL="664600" indent="-664600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sz="3300" dirty="0" err="1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D</a:t>
            </a:r>
            <a:r>
              <a:rPr lang="en-US" sz="3300" baseline="-25000" dirty="0" err="1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t</a:t>
            </a:r>
            <a:r>
              <a:rPr lang="en-US" sz="3300" baseline="-250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33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: number of deaths occurring in the population between times t and t+1.</a:t>
            </a:r>
          </a:p>
          <a:p>
            <a:pPr marL="664600" indent="-664600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sz="33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I</a:t>
            </a:r>
            <a:r>
              <a:rPr lang="en-US" sz="3300" baseline="-250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t</a:t>
            </a:r>
            <a:r>
              <a:rPr lang="en-US" sz="33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 : number of immigrants between times t and t+1</a:t>
            </a:r>
          </a:p>
          <a:p>
            <a:pPr marL="664600" indent="-664600">
              <a:lnSpc>
                <a:spcPct val="125000"/>
              </a:lnSpc>
              <a:spcBef>
                <a:spcPct val="20000"/>
              </a:spcBef>
              <a:defRPr/>
            </a:pPr>
            <a:endParaRPr lang="en-US" sz="3300" b="1" kern="0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4301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3588" indent="-262919" eaLnBrk="0" hangingPunct="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1674" indent="-210335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2344" indent="-210335" eaLnBrk="0" hangingPunct="0">
              <a:spcBef>
                <a:spcPct val="20000"/>
              </a:spcBef>
              <a:buChar char="–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3014" indent="-210335" eaLnBrk="0" hangingPunct="0">
              <a:spcBef>
                <a:spcPct val="20000"/>
              </a:spcBef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1368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3435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5502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7569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041DD1B-ED83-4FCD-8322-7747A9C64518}" type="slidenum">
              <a:rPr lang="ar-SA" altLang="en-US" sz="130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65422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5160" y="235858"/>
            <a:ext cx="8752256" cy="6366631"/>
          </a:xfrm>
          <a:prstGeom prst="rect">
            <a:avLst/>
          </a:prstGeom>
        </p:spPr>
        <p:txBody>
          <a:bodyPr lIns="84134" tIns="42067" rIns="84134" bIns="42067">
            <a:spAutoFit/>
          </a:bodyPr>
          <a:lstStyle/>
          <a:p>
            <a:pPr marL="664600" indent="-664600">
              <a:lnSpc>
                <a:spcPts val="4785"/>
              </a:lnSpc>
              <a:spcBef>
                <a:spcPct val="20000"/>
              </a:spcBef>
              <a:defRPr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E</a:t>
            </a:r>
            <a:r>
              <a:rPr lang="en-US" sz="2900" baseline="-250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t </a:t>
            </a: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: number of emigrants between times t and t+1.</a:t>
            </a:r>
          </a:p>
          <a:p>
            <a:pPr marL="664600" indent="-664600">
              <a:lnSpc>
                <a:spcPts val="4785"/>
              </a:lnSpc>
              <a:spcBef>
                <a:spcPct val="20000"/>
              </a:spcBef>
              <a:defRPr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B</a:t>
            </a:r>
            <a:r>
              <a:rPr lang="en-US" sz="2900" baseline="-250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t</a:t>
            </a: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 – </a:t>
            </a:r>
            <a:r>
              <a:rPr lang="en-US" sz="2900" dirty="0" err="1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D</a:t>
            </a:r>
            <a:r>
              <a:rPr lang="en-US" sz="2900" baseline="-25000" dirty="0" err="1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t</a:t>
            </a:r>
            <a:r>
              <a:rPr lang="en-US" sz="2900" baseline="-250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 = natural increase.</a:t>
            </a:r>
          </a:p>
          <a:p>
            <a:pPr marL="664600" indent="-664600">
              <a:lnSpc>
                <a:spcPts val="4785"/>
              </a:lnSpc>
              <a:spcBef>
                <a:spcPct val="20000"/>
              </a:spcBef>
              <a:defRPr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 I</a:t>
            </a:r>
            <a:r>
              <a:rPr lang="en-US" sz="2900" baseline="-250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t</a:t>
            </a: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 – E</a:t>
            </a:r>
            <a:r>
              <a:rPr lang="en-US" sz="2900" baseline="-250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t</a:t>
            </a: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  = net migration.</a:t>
            </a:r>
          </a:p>
          <a:p>
            <a:pPr>
              <a:lnSpc>
                <a:spcPts val="4785"/>
              </a:lnSpc>
              <a:spcBef>
                <a:spcPct val="20000"/>
              </a:spcBef>
              <a:defRPr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A Country's population size can only change because of three types of events:</a:t>
            </a:r>
          </a:p>
          <a:p>
            <a:pPr marL="631005">
              <a:lnSpc>
                <a:spcPts val="4785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 births, </a:t>
            </a:r>
          </a:p>
          <a:p>
            <a:pPr marL="631005">
              <a:lnSpc>
                <a:spcPts val="4785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 deaths and  </a:t>
            </a:r>
          </a:p>
          <a:p>
            <a:pPr marL="631005">
              <a:lnSpc>
                <a:spcPts val="4785"/>
              </a:lnSpc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 migration </a:t>
            </a:r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3588" indent="-262919" eaLnBrk="0" hangingPunct="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1674" indent="-210335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2344" indent="-210335" eaLnBrk="0" hangingPunct="0">
              <a:spcBef>
                <a:spcPct val="20000"/>
              </a:spcBef>
              <a:buChar char="–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3014" indent="-210335" eaLnBrk="0" hangingPunct="0">
              <a:spcBef>
                <a:spcPct val="20000"/>
              </a:spcBef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1368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3435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5502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75693" indent="-21033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B3D2AFE-0306-4D1D-9BB9-C509E62CE2B9}" type="slidenum">
              <a:rPr lang="ar-SA" altLang="en-US" sz="130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5207426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70</TotalTime>
  <Words>1507</Words>
  <Application>Microsoft Office PowerPoint</Application>
  <PresentationFormat>On-screen Show (4:3)</PresentationFormat>
  <Paragraphs>233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Executive</vt:lpstr>
      <vt:lpstr>Demography</vt:lpstr>
      <vt:lpstr>Outline: </vt:lpstr>
      <vt:lpstr> Demography</vt:lpstr>
      <vt:lpstr>PowerPoint Presentation</vt:lpstr>
      <vt:lpstr>PowerPoint Presentation</vt:lpstr>
      <vt:lpstr>The basic demographic equation</vt:lpstr>
      <vt:lpstr>PowerPoint Presentation</vt:lpstr>
      <vt:lpstr>PowerPoint Presentation</vt:lpstr>
      <vt:lpstr>PowerPoint Presentation</vt:lpstr>
      <vt:lpstr>Demographic processes as transitions between states</vt:lpstr>
      <vt:lpstr>PowerPoint Presentation</vt:lpstr>
      <vt:lpstr>PowerPoint Presentation</vt:lpstr>
      <vt:lpstr>The components of demographic change are then be represented by transitions between these states.     Multiple-state representation of the basic demographic equation represent transitions. </vt:lpstr>
      <vt:lpstr>PowerPoint Presentation</vt:lpstr>
      <vt:lpstr>PowerPoint Presentation</vt:lpstr>
      <vt:lpstr>PowerPoint Presentation</vt:lpstr>
      <vt:lpstr>PowerPoint Presentation</vt:lpstr>
      <vt:lpstr>Data Collected in Censuses</vt:lpstr>
      <vt:lpstr>PowerPoint Presentation</vt:lpstr>
      <vt:lpstr>PowerPoint Presentation</vt:lpstr>
      <vt:lpstr>PowerPoint Presentation</vt:lpstr>
      <vt:lpstr>1- De Facto Census</vt:lpstr>
      <vt:lpstr>PowerPoint Presentation</vt:lpstr>
      <vt:lpstr>2- De Jure Census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Demography</dc:title>
  <dc:creator>Basma</dc:creator>
  <cp:lastModifiedBy>Basma</cp:lastModifiedBy>
  <cp:revision>7</cp:revision>
  <dcterms:created xsi:type="dcterms:W3CDTF">2018-09-05T07:18:39Z</dcterms:created>
  <dcterms:modified xsi:type="dcterms:W3CDTF">2018-09-05T08:29:14Z</dcterms:modified>
</cp:coreProperties>
</file>