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 id="2147483876" r:id="rId3"/>
    <p:sldMasterId id="2147483888" r:id="rId4"/>
    <p:sldMasterId id="2147483900" r:id="rId5"/>
    <p:sldMasterId id="2147483912" r:id="rId6"/>
    <p:sldMasterId id="2147483924" r:id="rId7"/>
    <p:sldMasterId id="2147483936" r:id="rId8"/>
    <p:sldMasterId id="2147483948" r:id="rId9"/>
    <p:sldMasterId id="2147483960" r:id="rId10"/>
    <p:sldMasterId id="2147483972" r:id="rId11"/>
    <p:sldMasterId id="2147483984" r:id="rId12"/>
    <p:sldMasterId id="2147483996" r:id="rId13"/>
    <p:sldMasterId id="2147484008" r:id="rId14"/>
    <p:sldMasterId id="2147484020" r:id="rId15"/>
    <p:sldMasterId id="2147484032" r:id="rId16"/>
    <p:sldMasterId id="2147484044" r:id="rId17"/>
    <p:sldMasterId id="2147484056" r:id="rId18"/>
    <p:sldMasterId id="2147484068" r:id="rId19"/>
    <p:sldMasterId id="2147484080" r:id="rId20"/>
    <p:sldMasterId id="2147484092" r:id="rId21"/>
    <p:sldMasterId id="2147484104" r:id="rId22"/>
    <p:sldMasterId id="2147484116" r:id="rId23"/>
  </p:sldMasterIdLst>
  <p:notesMasterIdLst>
    <p:notesMasterId r:id="rId75"/>
  </p:notesMasterIdLst>
  <p:sldIdLst>
    <p:sldId id="257" r:id="rId24"/>
    <p:sldId id="258" r:id="rId25"/>
    <p:sldId id="259" r:id="rId26"/>
    <p:sldId id="298" r:id="rId27"/>
    <p:sldId id="299" r:id="rId28"/>
    <p:sldId id="307" r:id="rId29"/>
    <p:sldId id="304" r:id="rId30"/>
    <p:sldId id="305" r:id="rId31"/>
    <p:sldId id="300" r:id="rId32"/>
    <p:sldId id="292" r:id="rId33"/>
    <p:sldId id="261" r:id="rId34"/>
    <p:sldId id="301" r:id="rId35"/>
    <p:sldId id="306" r:id="rId36"/>
    <p:sldId id="262" r:id="rId37"/>
    <p:sldId id="263" r:id="rId38"/>
    <p:sldId id="308" r:id="rId39"/>
    <p:sldId id="290" r:id="rId40"/>
    <p:sldId id="291" r:id="rId41"/>
    <p:sldId id="264" r:id="rId42"/>
    <p:sldId id="302" r:id="rId43"/>
    <p:sldId id="265" r:id="rId44"/>
    <p:sldId id="293" r:id="rId45"/>
    <p:sldId id="294" r:id="rId46"/>
    <p:sldId id="266" r:id="rId47"/>
    <p:sldId id="303" r:id="rId48"/>
    <p:sldId id="268" r:id="rId49"/>
    <p:sldId id="267" r:id="rId50"/>
    <p:sldId id="272" r:id="rId51"/>
    <p:sldId id="274" r:id="rId52"/>
    <p:sldId id="269" r:id="rId53"/>
    <p:sldId id="270" r:id="rId54"/>
    <p:sldId id="279" r:id="rId55"/>
    <p:sldId id="280" r:id="rId56"/>
    <p:sldId id="271" r:id="rId57"/>
    <p:sldId id="275" r:id="rId58"/>
    <p:sldId id="276" r:id="rId59"/>
    <p:sldId id="289" r:id="rId60"/>
    <p:sldId id="277" r:id="rId61"/>
    <p:sldId id="278" r:id="rId62"/>
    <p:sldId id="281" r:id="rId63"/>
    <p:sldId id="295" r:id="rId64"/>
    <p:sldId id="309" r:id="rId65"/>
    <p:sldId id="283" r:id="rId66"/>
    <p:sldId id="284" r:id="rId67"/>
    <p:sldId id="285" r:id="rId68"/>
    <p:sldId id="310" r:id="rId69"/>
    <p:sldId id="286" r:id="rId70"/>
    <p:sldId id="287" r:id="rId71"/>
    <p:sldId id="296" r:id="rId72"/>
    <p:sldId id="311" r:id="rId73"/>
    <p:sldId id="29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01B52-27AA-4877-9894-CC7EABB3A40A}" type="datetimeFigureOut">
              <a:rPr lang="en-US" smtClean="0"/>
              <a:t>10/6/2019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CD74F-1642-44FD-B1D0-B08C62CBAF89}" type="slidenum">
              <a:rPr lang="en-US" smtClean="0"/>
              <a:t>‹#›</a:t>
            </a:fld>
            <a:endParaRPr lang="en-US"/>
          </a:p>
        </p:txBody>
      </p:sp>
    </p:spTree>
    <p:extLst>
      <p:ext uri="{BB962C8B-B14F-4D97-AF65-F5344CB8AC3E}">
        <p14:creationId xmlns:p14="http://schemas.microsoft.com/office/powerpoint/2010/main" val="330641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xfrm>
            <a:off x="1144588" y="685800"/>
            <a:ext cx="4568825" cy="34274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xfrm>
            <a:off x="686720" y="4343613"/>
            <a:ext cx="5484561" cy="41138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44588" y="685800"/>
            <a:ext cx="4568825" cy="34274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xfrm>
            <a:off x="686720" y="4343613"/>
            <a:ext cx="5484561" cy="41138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1144588" y="685800"/>
            <a:ext cx="4568825" cy="34274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noChangeArrowheads="1"/>
          </p:cNvSpPr>
          <p:nvPr>
            <p:ph type="body" idx="1"/>
          </p:nvPr>
        </p:nvSpPr>
        <p:spPr bwMode="auto">
          <a:xfrm>
            <a:off x="686720" y="4343613"/>
            <a:ext cx="5484561" cy="41138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xfrm>
            <a:off x="1144588" y="685800"/>
            <a:ext cx="4568825" cy="34274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noChangeArrowheads="1"/>
          </p:cNvSpPr>
          <p:nvPr>
            <p:ph type="body" idx="1"/>
          </p:nvPr>
        </p:nvSpPr>
        <p:spPr bwMode="auto">
          <a:xfrm>
            <a:off x="686720" y="4343613"/>
            <a:ext cx="5484561" cy="41138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1144588" y="685800"/>
            <a:ext cx="4568825" cy="34274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xfrm>
            <a:off x="686720" y="4343613"/>
            <a:ext cx="5484561" cy="41138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44588" y="685800"/>
            <a:ext cx="4568825" cy="34274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xfrm>
            <a:off x="686720" y="4343613"/>
            <a:ext cx="5484561" cy="41138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1144588" y="685800"/>
            <a:ext cx="4568825" cy="34274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noChangeArrowheads="1"/>
          </p:cNvSpPr>
          <p:nvPr>
            <p:ph type="body" idx="1"/>
          </p:nvPr>
        </p:nvSpPr>
        <p:spPr bwMode="auto">
          <a:xfrm>
            <a:off x="686720" y="4343613"/>
            <a:ext cx="5484561" cy="41138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xfrm>
            <a:off x="1144588" y="685800"/>
            <a:ext cx="4568825" cy="34274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Grp="1" noChangeArrowheads="1"/>
          </p:cNvSpPr>
          <p:nvPr>
            <p:ph type="body" idx="1"/>
          </p:nvPr>
        </p:nvSpPr>
        <p:spPr bwMode="auto">
          <a:xfrm>
            <a:off x="686720" y="4343613"/>
            <a:ext cx="5484561" cy="41138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144588" y="685800"/>
            <a:ext cx="4568825" cy="34274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xfrm>
            <a:off x="686720" y="4343613"/>
            <a:ext cx="5484561" cy="41138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fld id="{9F0433F3-5B08-4867-B9AB-5D01F47B7E07}" type="datetime1">
              <a:rPr lang="ar-SA" smtClean="0"/>
              <a:t>07/02/1441</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r>
              <a:rPr lang="en-US" smtClean="0"/>
              <a:t>Dr. Mohammed Alnaif</a:t>
            </a:r>
            <a:endParaRPr 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fld id="{EEEECDCC-63C2-4492-ADC6-A6890B1EB79E}" type="slidenum">
              <a:rPr lang="en-US" smtClean="0"/>
              <a:t>‹#›</a:t>
            </a:fld>
            <a:endParaRPr lang="en-US"/>
          </a:p>
        </p:txBody>
      </p:sp>
    </p:spTree>
    <p:extLst>
      <p:ext uri="{BB962C8B-B14F-4D97-AF65-F5344CB8AC3E}">
        <p14:creationId xmlns:p14="http://schemas.microsoft.com/office/powerpoint/2010/main" val="16377249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F0A96C9-41D6-46D8-8744-EEBC660A382E}"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808156024"/>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39A81E1-EBD2-41B2-9D79-4F1C5AF931F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969491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7148135-5B32-4AF3-8B89-8CB33B0F9C7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545921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13D4006-C284-4FB0-B1DA-BD5FDCE5DF3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293566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F708C9EF-D475-4A4F-A394-0D3F4A761CA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011563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15618B87-FEF6-467C-B61F-89DE9D272D35}"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619019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D0F5E1C8-C334-42A5-89BB-1247BB6BD32F}"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642142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600514D7-2DE0-42EA-BDC9-840860CD70DD}"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97499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B047D03-E460-4384-B7A4-9A19B498C8C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068463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7E8F190D-0EF3-4B7E-AB11-DCDB5BEBC35A}"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314860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2483094-2C18-494D-8F7A-6C01AE9457D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7693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46CC54E-98A7-4B25-AAD6-3DD61235FCF2}"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24120203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92DC6D3-5434-4539-9FDB-BE3D31912A0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210158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E2A5D9C-51AB-4B75-9C87-AB68610B316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40954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ADDA8A6-EB4D-43C4-82A6-1B9F2E354F9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052281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BB70C7E-EAE1-40D4-A3D9-FD6EFF7C250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290624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244F0FF-B14C-49B9-91BE-B93DD1FB4CF6}"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5440494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31826BBE-D687-4603-A10B-3940D1D4490D}"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825869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E22EFC24-03F2-43F0-AFB1-DE237A2DC089}"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331414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D84C2693-AD65-4C3B-BC44-E5DDA1065AF1}"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269578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EEEEE67-7B05-421A-9438-08BF7497AF1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073057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5895293-BF9B-4DA6-B3A8-71DC0FC5AD26}"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2639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918E85B6-8C33-42DE-87E5-D2049C4A83CB}" type="datetime1">
              <a:rPr lang="ar-SA" altLang="en-US" smtClean="0"/>
              <a:t>07/02/1441</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smtClean="0"/>
              <a:t>Dr. Mohammed Alnaif</a:t>
            </a:r>
            <a:endParaRPr lang="en-US" alt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38135493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CF5E552-3B8D-4436-9297-DE066369BB3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156221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34C2C7C-46F6-4151-9B4B-4CBD11EC737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682503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3E47172-CB0E-471D-A9C6-8C370D4E3379}"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520556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3E542D1-39BC-4A45-BCAD-646A6B797E2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58366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647C6D6C-3953-4652-91FD-E5919A11646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507909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F6D8D37-F99E-47BD-9763-868A2CAB7596}"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199995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4ADB7E1F-28CB-4C32-AD95-9CF880129A74}"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831478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61C8AB10-5E60-451A-8E5F-B5483A59CF7A}"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5124042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1874871D-17D6-44B6-AC00-765D43BA5CBC}"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7218185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820021C-579D-4E9D-BC28-19760EAF23B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94290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E4CCD02-0117-4114-B646-5781519B261F}"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56513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92EC670-055B-4232-9B5D-B7CE544EA67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1963313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D21C00B-B8BF-42C1-9269-675857E6E82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470392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C641FF0-D1D0-403D-82FB-6045495C71D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541777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43CCF3C-6476-495F-8EC2-6E68449B1D5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340671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F2BD5FF-C8B8-4127-8259-3904F25AA84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247317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F211A42-B3BA-456F-9AF1-D45B5ED9447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5116052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5F0A3D1-015C-4AC7-8949-72B6521B2E1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07372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9D363EF4-EC09-47E3-820A-B710282BCC8A}"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368815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BF089A61-50B6-4DE6-8657-288A6E156D15}"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0418259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A2F16A27-E3C3-4E5F-8A11-0F0B0B104B46}"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53138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91024B9-4B82-432F-9F43-1B71F9DAAFEA}"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5667398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9B52320-2205-449E-A675-A968CC625166}"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577870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B887699-EC3D-4E46-8C64-0A387651E528}"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866773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4BF9175-B383-4589-918C-56CF6733056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778924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E30009A-0397-43F5-87D6-1F8862212B2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1382813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18C859E-7A7F-4E07-ADA9-6953C07FE7D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904292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FC5E085-ADDA-44A9-B978-EE1DEE08D48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445489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8EA63C0-2B85-4EE6-B58D-FF9095F6899D}"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7260245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8B9A209B-FF1B-4449-8B5D-A5121D90D05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9542649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4630902F-8941-4D32-9BA4-B3E9CB44E0E3}"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875705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32F6ED3F-0D95-481E-8377-8DCC4A0135EB}"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33129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2182CAE-8EEB-49C3-AA15-18F8F9E87BB3}" type="datetime1">
              <a:rPr lang="ar-SA" altLang="en-US" smtClean="0"/>
              <a:t>07/02/1441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41642797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518A7430-A986-4E03-8790-B58FD3B9FA0C}"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5510543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E12A867-C96B-4472-B6B1-2483F8B8590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788005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98909F3D-EFDF-42E8-9D9C-67C554DFFEDC}"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6037471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B32D0DE-7227-446D-9E26-FDD6914FF73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736092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47B858C-B28E-451C-AFFF-AFFB1B9D5FA3}"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734085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FD26885-27CF-4267-AF8A-D5BC3702D83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298983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E241440-749A-4A51-92F7-90FD8B2C09F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303429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BCC096D-8BD5-4EB0-BDD5-5371E4D42D6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225203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6C61803-D782-492D-A8A8-8A4F5B96EDB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786555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E8E3F8D3-922C-48B1-B51D-84CF63A5FCC7}"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42870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4DA9633-0FD0-41CD-8332-38E9B108E676}" type="datetime1">
              <a:rPr lang="ar-SA" altLang="en-US" smtClean="0"/>
              <a:t>07/02/1441</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6606981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64B5342B-6E88-4DB8-8B04-E773FF4FE555}"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2658599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6FCF17EC-CCB8-44FF-872F-C57210E13741}"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420268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497BF5C-B1F3-4276-B9DC-83D7130A01ED}"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2882209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1C313EF5-34D1-416C-8032-E80B2B7753A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906822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55F9799-3B0B-4010-BF22-9DBE6D7B7A7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2797509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BFFF25B-930A-442F-A525-CC5E179353F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642644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27A3B46E-A69C-4247-A6BB-9B0EB88B1A0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2167548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767B099-2FBD-4B85-B9C3-72A81915B20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762577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4EAA2C31-6142-4A59-B2F6-430D3F1931F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570217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504FAF0-B58A-4440-933E-B995747B0D7E}"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74065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FCCB3A0-AEF5-47DD-8E5F-923B601B612B}" type="datetime1">
              <a:rPr lang="ar-SA" altLang="en-US" smtClean="0"/>
              <a:t>07/02/1441</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4776027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B347361E-BA35-45DF-9BCC-4141DDE17C39}"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3421264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938BE9A7-02DA-4F80-ADCE-DFE075BCAED3}"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606644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062E1125-5AE3-4E18-942A-01B66642B16A}"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702855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EEA7F46-7AA8-422D-A19E-A6FFAD7EC7F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199348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FB8DBDB8-9424-4165-9BB6-5205D7DA9276}"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0235895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76490FB-B9FB-4A29-881B-3852421E383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805782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87D8709-0CD8-407E-A2E2-4D700B821F7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487753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F78EB6D-B47C-4597-8F86-7A459FADB4B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8224640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226EE69-CD6B-4AC4-97AF-7D4BBD2844EB}"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927682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C1CC95E-3C4F-42C6-9CDD-D0AC43F82DD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21976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AC538FC-B4FD-4839-B350-F5AA4AA591AF}" type="datetime1">
              <a:rPr lang="ar-SA" altLang="en-US" smtClean="0"/>
              <a:t>07/02/1441</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0453987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B6CF06D-CC74-4BB2-B0F6-5F738A4993F5}"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380765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4D9E829E-1A4A-4802-9398-FFFDE2DCD507}"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2485876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C274913E-2142-4234-81CA-5C960F5B77D9}"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687600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6CD522B7-491B-40CC-A363-3FDC626A4936}"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459105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92CBE8FC-6077-49C1-81F2-5437734EB98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664179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D33EFA47-5703-46EC-9755-5F72F8BB0CB6}"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430232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0F28A78B-E640-495F-8E02-7946185A791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2480744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DD3A17D-16BE-4AAF-B565-B782535BC3B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0478898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4DA7010-5F01-46B2-AEF3-70606B1C76E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4268069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31F11FB-C152-4415-AF53-EF861ADBBEF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75601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0D61960-E0A0-46E6-8B3D-634CCCCA4256}" type="datetime1">
              <a:rPr lang="ar-SA" altLang="en-US" smtClean="0"/>
              <a:t>07/02/1441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73153744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D77A0AD-2CFB-4C87-8274-F83811152140}"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0009564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F0A31D6-BA4C-41CC-A55F-100298C47FB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28659994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B6B7D10D-FB4C-4B33-88C0-A0C488E859B2}"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1323993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C1362A30-D0E2-48C3-9C0A-BF3364FAADE1}"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615362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9E9ED70D-E61E-4D8C-B61A-B2EF3CF99764}"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464394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A90EDC2-291A-47E5-A223-FBC10DBB294B}"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2863865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278A8575-A2BE-4A20-A23B-F65DA59ED78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264756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AFB4636-5E86-466B-B743-9A34D525CE5F}"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243361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D888553-5668-4472-84D1-2E60C2BDD19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3264914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1F01D75F-7795-48A9-84FA-4462708D5D1C}" type="datetime1">
              <a:rPr lang="ar-SA" altLang="en-US" smtClean="0"/>
              <a:t>07/02/1441</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smtClean="0"/>
              <a:t>Dr. Mohammed Alnaif</a:t>
            </a:r>
            <a:endParaRPr lang="en-US" alt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356224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CD71A7C-7C91-4AB8-A7E2-2AADDFB40B60}"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19060552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7B70C50-32D0-4C0A-B429-96A0A93068D4}" type="datetime1">
              <a:rPr lang="ar-SA" altLang="en-US" smtClean="0"/>
              <a:t>07/02/1441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36412095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09365B-532F-4496-B255-17F8894CFDAC}"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7705493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3BF7AB-7779-428D-8E43-7370257E79AF}"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6668308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E5353C8-F355-4A4E-8424-535535700A3B}" type="datetime1">
              <a:rPr lang="ar-SA" altLang="en-US" smtClean="0"/>
              <a:t>07/02/1441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47988109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C4A8BF0-A086-4D38-9423-0B13187A63C9}" type="datetime1">
              <a:rPr lang="ar-SA" altLang="en-US" smtClean="0"/>
              <a:t>07/02/1441</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403979256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2C3F07C-4838-4218-A37C-FB78DB2518C7}" type="datetime1">
              <a:rPr lang="ar-SA" altLang="en-US" smtClean="0"/>
              <a:t>07/02/1441</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16062015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6899DF-7180-4C3B-9231-344BF97B8897}" type="datetime1">
              <a:rPr lang="ar-SA" altLang="en-US" smtClean="0"/>
              <a:t>07/02/1441</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7093879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3F2A45-807D-41C8-902E-DBDE084E924F}" type="datetime1">
              <a:rPr lang="ar-SA" altLang="en-US" smtClean="0"/>
              <a:t>07/02/1441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00246759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7B853A-1BAB-46C5-BCBC-41149BCAEA84}" type="datetime1">
              <a:rPr lang="ar-SA" altLang="en-US" smtClean="0"/>
              <a:t>07/02/1441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8409384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A4C7776-3739-4A02-B7C6-E001D3DBA101}"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6955420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005C99-7084-4F3B-B100-473D9D507FDA}"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710925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0C53C6-2D81-4EFA-9625-415C4E872E94}"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4090267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28E5C713-D466-4B7B-A3EC-977C6F0A79BF}" type="datetime1">
              <a:rPr lang="ar-SA" smtClean="0"/>
              <a:t>07/02/1441</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t>Dr. Mohammed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A1F9BAAB-EFB5-43FD-875A-B80396643630}" type="slidenum">
              <a:rPr lang="en-US"/>
              <a:pPr>
                <a:defRPr/>
              </a:pPr>
              <a:t>‹#›</a:t>
            </a:fld>
            <a:endParaRPr lang="en-US"/>
          </a:p>
        </p:txBody>
      </p:sp>
    </p:spTree>
    <p:extLst>
      <p:ext uri="{BB962C8B-B14F-4D97-AF65-F5344CB8AC3E}">
        <p14:creationId xmlns:p14="http://schemas.microsoft.com/office/powerpoint/2010/main" val="34188882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B12DEF7-7022-4739-AC29-4510E44855D5}"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7C31153-0EF7-4535-9D58-66D2FD96CAB8}"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9058538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23A562-5C08-44CA-98AD-4C7D8174350B}"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81E30F3-7325-434E-AF6A-7652F9A3E970}"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41556718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E917C40-0A20-4EB2-AB1A-090B491BD6B3}" type="datetime1">
              <a:rPr lang="ar-SA" smtClean="0"/>
              <a:t>07/02/1441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1485363-DD9A-47E2-8C3D-5FF31BE75689}"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16312399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FEAA946-4EA5-4AED-88EB-53ECE65A483C}" type="datetime1">
              <a:rPr lang="ar-SA" smtClean="0"/>
              <a:t>07/02/1441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630B816F-4EC1-4A39-A2C1-2B25A2F3B05C}"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20710071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D2CA4D2-2277-4003-84C2-FE1E109ED426}" type="datetime1">
              <a:rPr lang="ar-SA" smtClean="0"/>
              <a:t>07/02/1441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E413F676-9F5E-4DBF-B2CA-649C70345186}"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544667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4708E0F-690D-48E7-9474-F1A6998D8DEB}" type="datetime1">
              <a:rPr lang="ar-SA" smtClean="0"/>
              <a:t>07/02/1441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A9880DF5-1CA8-4975-8772-048B2C7129D8}"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6902830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D010E1-4F68-4661-A3FC-61F96AD6DE7F}" type="datetime1">
              <a:rPr lang="ar-SA" smtClean="0"/>
              <a:t>07/02/1441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8910EDE-65D2-48BD-89A5-91976A9BC74A}"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14759651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AB19BBB-3A43-451A-913B-69544DEAA991}" type="datetime1">
              <a:rPr lang="ar-SA" smtClean="0"/>
              <a:t>07/02/1441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D69F4F7-368C-4827-A2A1-897A2A0ED1D3}"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87715358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2BEFA2F-8359-4CA8-AE12-54057EC03B29}"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96E8D41-BF52-4B57-95E6-9B0968A856CC}"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460389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C8A183-9E82-4D7B-BA15-213188029003}"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133168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C907C93-15AA-4E1F-8A3E-111732E8F75D}"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7752AD5-FD1D-453F-8E6E-269E7D46FC72}"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92945904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C3046F01-FD7A-49FA-B171-98923D8AD1AB}" type="datetime1">
              <a:rPr lang="ar-SA" altLang="en-US" smtClean="0"/>
              <a:t>07/02/1441</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smtClean="0"/>
              <a:t>Dr. Mohammed Alnaif</a:t>
            </a:r>
            <a:endParaRPr lang="en-US" alt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269311271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FCB98A4-C616-47AD-9099-A985E78ACB0D}"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8269963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969D35C-DF7F-4184-833B-3811501A1CD0}"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00350773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CEBD14F-B5CF-440B-9EF8-4BAB85B7784C}" type="datetime1">
              <a:rPr lang="ar-SA" altLang="en-US" smtClean="0"/>
              <a:t>07/02/1441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1707403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A118CF6-39BC-40B4-837D-8C568F51DA0A}" type="datetime1">
              <a:rPr lang="ar-SA" altLang="en-US" smtClean="0"/>
              <a:t>07/02/1441</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2636704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A8A9821-66FE-456B-8DA4-36BC16605B46}" type="datetime1">
              <a:rPr lang="ar-SA" altLang="en-US" smtClean="0"/>
              <a:t>07/02/1441</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71445315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6A7C44-DDA2-4425-AC48-6FF988432ADC}" type="datetime1">
              <a:rPr lang="ar-SA" altLang="en-US" smtClean="0"/>
              <a:t>07/02/1441</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40848581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567A6BD-E963-4892-B1E7-B23C0AEAC375}" type="datetime1">
              <a:rPr lang="ar-SA" altLang="en-US" smtClean="0"/>
              <a:t>07/02/1441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86101271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8C903D-7783-4FE6-8FF8-9C724A187FF4}" type="datetime1">
              <a:rPr lang="ar-SA" altLang="en-US" smtClean="0"/>
              <a:t>07/02/1441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118451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621EAEDB-7F3E-48A7-BA7F-3C5857EA367B}" type="datetime1">
              <a:rPr lang="ar-SA" smtClean="0"/>
              <a:t>07/02/1441</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t>Dr. Mohammed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3C7F0E91-0410-446B-84B2-0ADEEA7F2B00}" type="slidenum">
              <a:rPr lang="en-US"/>
              <a:pPr>
                <a:defRPr/>
              </a:pPr>
              <a:t>‹#›</a:t>
            </a:fld>
            <a:endParaRPr lang="en-US"/>
          </a:p>
        </p:txBody>
      </p:sp>
    </p:spTree>
    <p:extLst>
      <p:ext uri="{BB962C8B-B14F-4D97-AF65-F5344CB8AC3E}">
        <p14:creationId xmlns:p14="http://schemas.microsoft.com/office/powerpoint/2010/main" val="308880120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F42C39-C09E-4AE6-9C00-23BDA2A144EA}"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55038619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13CB295-AFFB-4640-AFFD-8559F146A13A}"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35634019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5146"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5147"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8BA04D95-8280-4522-A2FA-BA46A70EA630}" type="datetime1">
              <a:rPr lang="ar-SA" smtClean="0"/>
              <a:t>07/02/1441</a:t>
            </a:fld>
            <a:endParaRPr 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t>Dr. Mohammed Alnaif</a:t>
            </a:r>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fld id="{C4F2165D-998B-4D53-B053-1C69F88A6170}" type="slidenum">
              <a:rPr lang="en-US"/>
              <a:pPr>
                <a:defRPr/>
              </a:pPr>
              <a:t>‹#›</a:t>
            </a:fld>
            <a:endParaRPr lang="en-US"/>
          </a:p>
        </p:txBody>
      </p:sp>
    </p:spTree>
    <p:extLst>
      <p:ext uri="{BB962C8B-B14F-4D97-AF65-F5344CB8AC3E}">
        <p14:creationId xmlns:p14="http://schemas.microsoft.com/office/powerpoint/2010/main" val="1567603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78D6C2C-16D0-4D9A-99A1-DBD13204362D}"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C3623BEF-58FF-4F30-9AC4-3636B3F827A9}"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97774603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7913EAF-5B7A-48F7-9D51-15E3E60C317F}"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EE450EE-6B74-4D09-8A62-8DB91812CD0F}"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419755510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3019663-80C9-4C89-95F8-556B281F3ADA}" type="datetime1">
              <a:rPr lang="ar-SA" smtClean="0"/>
              <a:t>07/02/1441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5E94BD46-FC62-46EF-AC25-BDDE651851C4}"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51271848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BFF8AA1-0166-481E-B0C1-CD714A692EE7}" type="datetime1">
              <a:rPr lang="ar-SA" smtClean="0"/>
              <a:t>07/02/1441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8FF066BD-6B60-4893-9B4D-4FDDCBA0D546}"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94304036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98123DD-7977-4343-98D2-97D705EAF396}" type="datetime1">
              <a:rPr lang="ar-SA" smtClean="0"/>
              <a:t>07/02/1441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2BED4D8D-5755-4CC1-83C0-3DC3B053E572}"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47880093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A0E225-342F-4BA1-8414-C5C6AFFA8C0D}" type="datetime1">
              <a:rPr lang="ar-SA" smtClean="0"/>
              <a:t>07/02/1441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8A8198B9-3F85-44C4-BD16-3F8D5BEE29F5}"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6940774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4EB597F-1370-40CC-8317-9A5B8C56F999}" type="datetime1">
              <a:rPr lang="ar-SA" smtClean="0"/>
              <a:t>07/02/1441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B23B894-0696-4C1E-8488-3AA0F8EFF19E}"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017031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50F72F5-4606-4CB7-9AF0-C1348951DDEE}"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1BAF78F-2882-4EEE-9A6E-C598C3C30F5F}"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78792495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946788-9365-44CE-AFC3-B1CAF89ED548}" type="datetime1">
              <a:rPr lang="ar-SA" smtClean="0"/>
              <a:t>07/02/1441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CCCB42F-2B3C-4F6B-9EDB-67470021AFE0}"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62618538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1A1888-2AC3-4C95-AE30-227B9FC78D5C}"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F2F95E7-AFCE-4D41-96A7-B58B6A303F52}"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4137062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9203BBE-E1EC-49DA-AB79-7EE19FB5976E}"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5EC9215F-9424-468F-8E22-FC95A2DBB6ED}"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39689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p:nvGrpSpPr>
        <p:grpSpPr bwMode="auto">
          <a:xfrm>
            <a:off x="0" y="-6350"/>
            <a:ext cx="9142413" cy="6856413"/>
            <a:chOff x="0" y="-4"/>
            <a:chExt cx="5759" cy="4319"/>
          </a:xfrm>
        </p:grpSpPr>
        <p:grpSp>
          <p:nvGrpSpPr>
            <p:cNvPr id="5" name="Group 6"/>
            <p:cNvGrpSpPr>
              <a:grpSpLocks/>
            </p:cNvGrpSpPr>
            <p:nvPr/>
          </p:nvGrpSpPr>
          <p:grpSpPr bwMode="auto">
            <a:xfrm>
              <a:off x="33" y="-4"/>
              <a:ext cx="328" cy="3928"/>
              <a:chOff x="33" y="-4"/>
              <a:chExt cx="328" cy="3928"/>
            </a:xfrm>
          </p:grpSpPr>
          <p:sp>
            <p:nvSpPr>
              <p:cNvPr id="21" name="Rectangle 7"/>
              <p:cNvSpPr>
                <a:spLocks noChangeArrowheads="1"/>
              </p:cNvSpPr>
              <p:nvPr/>
            </p:nvSpPr>
            <p:spPr bwMode="auto">
              <a:xfrm>
                <a:off x="33" y="110"/>
                <a:ext cx="106" cy="3814"/>
              </a:xfrm>
              <a:prstGeom prst="rect">
                <a:avLst/>
              </a:prstGeom>
              <a:gradFill rotWithShape="0">
                <a:gsLst>
                  <a:gs pos="0">
                    <a:schemeClr val="hlink"/>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 name="Group 8"/>
              <p:cNvGrpSpPr>
                <a:grpSpLocks/>
              </p:cNvGrpSpPr>
              <p:nvPr/>
            </p:nvGrpSpPr>
            <p:grpSpPr bwMode="auto">
              <a:xfrm>
                <a:off x="41" y="-4"/>
                <a:ext cx="320" cy="205"/>
                <a:chOff x="41" y="-4"/>
                <a:chExt cx="320" cy="205"/>
              </a:xfrm>
            </p:grpSpPr>
            <p:sp>
              <p:nvSpPr>
                <p:cNvPr id="23" name="Oval 9"/>
                <p:cNvSpPr>
                  <a:spLocks noChangeArrowheads="1"/>
                </p:cNvSpPr>
                <p:nvPr/>
              </p:nvSpPr>
              <p:spPr bwMode="auto">
                <a:xfrm>
                  <a:off x="41" y="48"/>
                  <a:ext cx="113" cy="107"/>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4" name="AutoShape 10"/>
                <p:cNvSpPr>
                  <a:spLocks noChangeArrowheads="1"/>
                </p:cNvSpPr>
                <p:nvPr/>
              </p:nvSpPr>
              <p:spPr bwMode="auto">
                <a:xfrm>
                  <a:off x="104" y="-4"/>
                  <a:ext cx="257" cy="205"/>
                </a:xfrm>
                <a:prstGeom prst="rightArrow">
                  <a:avLst>
                    <a:gd name="adj1" fmla="val 50000"/>
                    <a:gd name="adj2" fmla="val 62689"/>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6" name="Group 11"/>
            <p:cNvGrpSpPr>
              <a:grpSpLocks/>
            </p:cNvGrpSpPr>
            <p:nvPr/>
          </p:nvGrpSpPr>
          <p:grpSpPr bwMode="auto">
            <a:xfrm>
              <a:off x="411" y="44"/>
              <a:ext cx="5348" cy="322"/>
              <a:chOff x="411" y="44"/>
              <a:chExt cx="5348" cy="322"/>
            </a:xfrm>
          </p:grpSpPr>
          <p:sp>
            <p:nvSpPr>
              <p:cNvPr id="17" name="Rectangle 12"/>
              <p:cNvSpPr>
                <a:spLocks noChangeArrowheads="1"/>
              </p:cNvSpPr>
              <p:nvPr/>
            </p:nvSpPr>
            <p:spPr bwMode="auto">
              <a:xfrm>
                <a:off x="411" y="44"/>
                <a:ext cx="5256" cy="103"/>
              </a:xfrm>
              <a:prstGeom prst="rect">
                <a:avLst/>
              </a:prstGeom>
              <a:gradFill rotWithShape="0">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8" name="Group 13"/>
              <p:cNvGrpSpPr>
                <a:grpSpLocks/>
              </p:cNvGrpSpPr>
              <p:nvPr/>
            </p:nvGrpSpPr>
            <p:grpSpPr bwMode="auto">
              <a:xfrm>
                <a:off x="5563" y="45"/>
                <a:ext cx="196" cy="321"/>
                <a:chOff x="5563" y="45"/>
                <a:chExt cx="196" cy="321"/>
              </a:xfrm>
            </p:grpSpPr>
            <p:sp>
              <p:nvSpPr>
                <p:cNvPr id="19" name="Oval 14"/>
                <p:cNvSpPr>
                  <a:spLocks noChangeArrowheads="1"/>
                </p:cNvSpPr>
                <p:nvPr/>
              </p:nvSpPr>
              <p:spPr bwMode="auto">
                <a:xfrm>
                  <a:off x="5607" y="45"/>
                  <a:ext cx="104" cy="11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 name="AutoShape 15"/>
                <p:cNvSpPr>
                  <a:spLocks noChangeArrowheads="1"/>
                </p:cNvSpPr>
                <p:nvPr/>
              </p:nvSpPr>
              <p:spPr bwMode="auto">
                <a:xfrm>
                  <a:off x="5563" y="107"/>
                  <a:ext cx="196" cy="259"/>
                </a:xfrm>
                <a:prstGeom prst="downArrow">
                  <a:avLst>
                    <a:gd name="adj1" fmla="val 50000"/>
                    <a:gd name="adj2" fmla="val 6607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7" name="Group 16"/>
            <p:cNvGrpSpPr>
              <a:grpSpLocks/>
            </p:cNvGrpSpPr>
            <p:nvPr/>
          </p:nvGrpSpPr>
          <p:grpSpPr bwMode="auto">
            <a:xfrm>
              <a:off x="0" y="3958"/>
              <a:ext cx="5347" cy="323"/>
              <a:chOff x="0" y="3958"/>
              <a:chExt cx="5347" cy="323"/>
            </a:xfrm>
          </p:grpSpPr>
          <p:sp>
            <p:nvSpPr>
              <p:cNvPr id="13" name="Rectangle 17"/>
              <p:cNvSpPr>
                <a:spLocks noChangeArrowheads="1"/>
              </p:cNvSpPr>
              <p:nvPr/>
            </p:nvSpPr>
            <p:spPr bwMode="auto">
              <a:xfrm>
                <a:off x="94" y="4178"/>
                <a:ext cx="5253" cy="103"/>
              </a:xfrm>
              <a:prstGeom prst="rect">
                <a:avLst/>
              </a:pr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4" name="Group 18"/>
              <p:cNvGrpSpPr>
                <a:grpSpLocks/>
              </p:cNvGrpSpPr>
              <p:nvPr/>
            </p:nvGrpSpPr>
            <p:grpSpPr bwMode="auto">
              <a:xfrm>
                <a:off x="0" y="3958"/>
                <a:ext cx="195" cy="322"/>
                <a:chOff x="0" y="3958"/>
                <a:chExt cx="195" cy="322"/>
              </a:xfrm>
            </p:grpSpPr>
            <p:sp>
              <p:nvSpPr>
                <p:cNvPr id="15" name="Oval 19"/>
                <p:cNvSpPr>
                  <a:spLocks noChangeArrowheads="1"/>
                </p:cNvSpPr>
                <p:nvPr/>
              </p:nvSpPr>
              <p:spPr bwMode="auto">
                <a:xfrm>
                  <a:off x="48" y="4166"/>
                  <a:ext cx="104" cy="114"/>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6" name="AutoShape 20"/>
                <p:cNvSpPr>
                  <a:spLocks noChangeArrowheads="1"/>
                </p:cNvSpPr>
                <p:nvPr/>
              </p:nvSpPr>
              <p:spPr bwMode="auto">
                <a:xfrm>
                  <a:off x="0" y="3958"/>
                  <a:ext cx="195" cy="259"/>
                </a:xfrm>
                <a:prstGeom prst="upArrow">
                  <a:avLst>
                    <a:gd name="adj1" fmla="val 50000"/>
                    <a:gd name="adj2" fmla="val 66404"/>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nvGrpSpPr>
            <p:cNvPr id="8" name="Group 21"/>
            <p:cNvGrpSpPr>
              <a:grpSpLocks/>
            </p:cNvGrpSpPr>
            <p:nvPr/>
          </p:nvGrpSpPr>
          <p:grpSpPr bwMode="auto">
            <a:xfrm>
              <a:off x="5398" y="401"/>
              <a:ext cx="320" cy="3914"/>
              <a:chOff x="5398" y="401"/>
              <a:chExt cx="320" cy="3914"/>
            </a:xfrm>
          </p:grpSpPr>
          <p:sp>
            <p:nvSpPr>
              <p:cNvPr id="9" name="Rectangle 22"/>
              <p:cNvSpPr>
                <a:spLocks noChangeArrowheads="1"/>
              </p:cNvSpPr>
              <p:nvPr/>
            </p:nvSpPr>
            <p:spPr bwMode="auto">
              <a:xfrm>
                <a:off x="5612" y="401"/>
                <a:ext cx="106" cy="3800"/>
              </a:xfrm>
              <a:prstGeom prst="rect">
                <a:avLst/>
              </a:prstGeom>
              <a:gradFill rotWithShape="0">
                <a:gsLst>
                  <a:gs pos="0">
                    <a:schemeClr val="accent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 name="Group 23"/>
              <p:cNvGrpSpPr>
                <a:grpSpLocks/>
              </p:cNvGrpSpPr>
              <p:nvPr/>
            </p:nvGrpSpPr>
            <p:grpSpPr bwMode="auto">
              <a:xfrm>
                <a:off x="5398" y="4111"/>
                <a:ext cx="320" cy="204"/>
                <a:chOff x="5398" y="4111"/>
                <a:chExt cx="320" cy="204"/>
              </a:xfrm>
            </p:grpSpPr>
            <p:sp>
              <p:nvSpPr>
                <p:cNvPr id="11" name="Oval 24"/>
                <p:cNvSpPr>
                  <a:spLocks noChangeArrowheads="1"/>
                </p:cNvSpPr>
                <p:nvPr/>
              </p:nvSpPr>
              <p:spPr bwMode="auto">
                <a:xfrm>
                  <a:off x="5605" y="4157"/>
                  <a:ext cx="113" cy="10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2" name="AutoShape 25"/>
                <p:cNvSpPr>
                  <a:spLocks noChangeArrowheads="1"/>
                </p:cNvSpPr>
                <p:nvPr/>
              </p:nvSpPr>
              <p:spPr bwMode="auto">
                <a:xfrm>
                  <a:off x="5398" y="4111"/>
                  <a:ext cx="257" cy="204"/>
                </a:xfrm>
                <a:prstGeom prst="leftArrow">
                  <a:avLst>
                    <a:gd name="adj1" fmla="val 50000"/>
                    <a:gd name="adj2" fmla="val 62984"/>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grpSp>
      </p:grpSp>
      <p:sp>
        <p:nvSpPr>
          <p:cNvPr id="67610" name="Rectangle 26"/>
          <p:cNvSpPr>
            <a:spLocks noGrp="1" noChangeArrowheads="1"/>
          </p:cNvSpPr>
          <p:nvPr>
            <p:ph type="ctrTitle" sz="quarter"/>
          </p:nvPr>
        </p:nvSpPr>
        <p:spPr>
          <a:xfrm>
            <a:off x="685800" y="2286000"/>
            <a:ext cx="7772400" cy="11430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defRPr/>
            </a:lvl1pPr>
          </a:lstStyle>
          <a:p>
            <a:pPr lvl="0"/>
            <a:r>
              <a:rPr lang="en-US" altLang="en-US" noProof="0" smtClean="0"/>
              <a:t>Click to edit Master title style</a:t>
            </a:r>
          </a:p>
        </p:txBody>
      </p:sp>
      <p:sp>
        <p:nvSpPr>
          <p:cNvPr id="67611" name="Rectangle 27"/>
          <p:cNvSpPr>
            <a:spLocks noGrp="1" noChangeArrowheads="1"/>
          </p:cNvSpPr>
          <p:nvPr>
            <p:ph type="subTitle" sz="quarter" idx="1"/>
          </p:nvPr>
        </p:nvSpPr>
        <p:spPr>
          <a:xfrm>
            <a:off x="1371600" y="3886200"/>
            <a:ext cx="6400800" cy="1752600"/>
          </a:xfrm>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lgn="ctr">
              <a:buFontTx/>
              <a:buNone/>
              <a:defRPr/>
            </a:lvl1pPr>
          </a:lstStyle>
          <a:p>
            <a:pPr lvl="0"/>
            <a:r>
              <a:rPr lang="en-US" altLang="en-US" noProof="0" smtClean="0"/>
              <a:t>Click to edit Master subtitle style</a:t>
            </a:r>
          </a:p>
        </p:txBody>
      </p:sp>
      <p:sp>
        <p:nvSpPr>
          <p:cNvPr id="25" name="Rectangle 2"/>
          <p:cNvSpPr>
            <a:spLocks noGrp="1" noChangeArrowheads="1"/>
          </p:cNvSpPr>
          <p:nvPr>
            <p:ph type="dt" sz="quarter" idx="10"/>
          </p:nvPr>
        </p:nvSpPr>
        <p:spPr>
          <a:xfrm>
            <a:off x="344488" y="6035675"/>
            <a:ext cx="2474912" cy="457200"/>
          </a:xfrm>
        </p:spPr>
        <p:txBody>
          <a:bodyPr/>
          <a:lstStyle>
            <a:lvl1pPr>
              <a:defRPr/>
            </a:lvl1pPr>
          </a:lstStyle>
          <a:p>
            <a:pPr>
              <a:defRPr/>
            </a:pPr>
            <a:fld id="{0DFE1614-97A3-4AC8-ABCB-222175580044}" type="datetime1">
              <a:rPr lang="ar-SA" altLang="en-US" smtClean="0"/>
              <a:t>07/02/1441</a:t>
            </a:fld>
            <a:endParaRPr lang="en-US" altLang="en-US"/>
          </a:p>
        </p:txBody>
      </p:sp>
      <p:sp>
        <p:nvSpPr>
          <p:cNvPr id="26" name="Rectangle 3"/>
          <p:cNvSpPr>
            <a:spLocks noGrp="1" noChangeArrowheads="1"/>
          </p:cNvSpPr>
          <p:nvPr>
            <p:ph type="ftr" sz="quarter" idx="11"/>
          </p:nvPr>
        </p:nvSpPr>
        <p:spPr>
          <a:xfrm>
            <a:off x="2895600" y="6035675"/>
            <a:ext cx="3657600" cy="457200"/>
          </a:xfrm>
        </p:spPr>
        <p:txBody>
          <a:bodyPr/>
          <a:lstStyle>
            <a:lvl1pPr>
              <a:defRPr/>
            </a:lvl1pPr>
          </a:lstStyle>
          <a:p>
            <a:pPr>
              <a:defRPr/>
            </a:pPr>
            <a:r>
              <a:rPr lang="en-US" altLang="en-US" smtClean="0"/>
              <a:t>Dr. Mohammed Alnaif</a:t>
            </a:r>
            <a:endParaRPr lang="en-US" altLang="en-US"/>
          </a:p>
        </p:txBody>
      </p:sp>
      <p:sp>
        <p:nvSpPr>
          <p:cNvPr id="27" name="Rectangle 4"/>
          <p:cNvSpPr>
            <a:spLocks noGrp="1" noChangeArrowheads="1"/>
          </p:cNvSpPr>
          <p:nvPr>
            <p:ph type="sldNum" sz="quarter" idx="12"/>
          </p:nvPr>
        </p:nvSpPr>
        <p:spPr>
          <a:xfrm>
            <a:off x="6629400" y="6035675"/>
            <a:ext cx="2170113" cy="444500"/>
          </a:xfrm>
        </p:spPr>
        <p:txBody>
          <a:bodyPr/>
          <a:lstStyle>
            <a:lvl1pPr>
              <a:defRPr/>
            </a:lvl1pPr>
          </a:lstStyle>
          <a:p>
            <a:pPr>
              <a:defRPr/>
            </a:pPr>
            <a:endParaRPr lang="en-US" altLang="en-US"/>
          </a:p>
        </p:txBody>
      </p:sp>
    </p:spTree>
    <p:extLst>
      <p:ext uri="{BB962C8B-B14F-4D97-AF65-F5344CB8AC3E}">
        <p14:creationId xmlns:p14="http://schemas.microsoft.com/office/powerpoint/2010/main" val="227468101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A7FE96-F8DD-4D4F-BDE9-90337E5D4C7F}"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89338151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615D102-D137-46A4-8210-50368517EABE}"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28803466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2F605BD-EE69-450B-AFF3-B10B67BF1F6C}" type="datetime1">
              <a:rPr lang="ar-SA" altLang="en-US" smtClean="0"/>
              <a:t>07/02/1441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8861332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26BEDA8-AFFA-431B-8FEF-180DDB3A2250}" type="datetime1">
              <a:rPr lang="ar-SA" altLang="en-US" smtClean="0"/>
              <a:t>07/02/1441</a:t>
            </a:fld>
            <a:endParaRPr lang="en-US" altLang="en-US"/>
          </a:p>
        </p:txBody>
      </p:sp>
      <p:sp>
        <p:nvSpPr>
          <p:cNvPr id="8"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32361970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B896015-7953-4A96-B640-84B48422E4A2}" type="datetime1">
              <a:rPr lang="ar-SA" altLang="en-US" smtClean="0"/>
              <a:t>07/02/1441</a:t>
            </a:fld>
            <a:endParaRPr lang="en-US" altLang="en-US"/>
          </a:p>
        </p:txBody>
      </p:sp>
      <p:sp>
        <p:nvSpPr>
          <p:cNvPr id="4"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66080585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1AE293F-E0C2-40F9-B1B8-F84FB79C10C2}" type="datetime1">
              <a:rPr lang="ar-SA" altLang="en-US" smtClean="0"/>
              <a:t>07/02/1441</a:t>
            </a:fld>
            <a:endParaRPr lang="en-US" altLang="en-US"/>
          </a:p>
        </p:txBody>
      </p:sp>
      <p:sp>
        <p:nvSpPr>
          <p:cNvPr id="3"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93740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C2844F1-3A69-461B-984B-B69DF5976411}"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4A3BFA5-9E48-4651-AED6-6F6AA75470E1}"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46895969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0E6F2A6-EA96-41B0-AB4B-40581A0B4928}" type="datetime1">
              <a:rPr lang="ar-SA" altLang="en-US" smtClean="0"/>
              <a:t>07/02/1441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302021629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9478CE-2870-4741-9736-0E3806A06E7D}" type="datetime1">
              <a:rPr lang="ar-SA" altLang="en-US" smtClean="0"/>
              <a:t>07/02/1441</a:t>
            </a:fld>
            <a:endParaRPr lang="en-US" altLang="en-US"/>
          </a:p>
        </p:txBody>
      </p:sp>
      <p:sp>
        <p:nvSpPr>
          <p:cNvPr id="6"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191742508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22EFC9A-D175-453F-8815-DA8B5F8416B7}"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42034743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8C1117F-6833-4F27-B72B-E34F2A43953B}" type="datetime1">
              <a:rPr lang="ar-SA" altLang="en-US" smtClean="0"/>
              <a:t>07/02/1441</a:t>
            </a:fld>
            <a:endParaRPr lang="en-US" altLang="en-US"/>
          </a:p>
        </p:txBody>
      </p:sp>
      <p:sp>
        <p:nvSpPr>
          <p:cNvPr id="5" name="Rectangle 5"/>
          <p:cNvSpPr>
            <a:spLocks noGrp="1" noChangeArrowheads="1"/>
          </p:cNvSpPr>
          <p:nvPr>
            <p:ph type="sldNum"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ltLang="en-US" smtClean="0"/>
              <a:t>Dr. Mohammed Alnaif</a:t>
            </a:r>
            <a:endParaRPr lang="en-US" altLang="en-US"/>
          </a:p>
        </p:txBody>
      </p:sp>
    </p:spTree>
    <p:extLst>
      <p:ext uri="{BB962C8B-B14F-4D97-AF65-F5344CB8AC3E}">
        <p14:creationId xmlns:p14="http://schemas.microsoft.com/office/powerpoint/2010/main" val="2709120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204E7D3-89EE-49B4-B9A0-DBC25F954D1B}" type="datetime1">
              <a:rPr lang="ar-SA" smtClean="0"/>
              <a:t>07/02/1441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4CDDE74-F4CA-440A-88FC-C4339302FFF9}"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714442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3BD4D07-D96A-4CF9-8040-249BFD958F36}" type="datetime1">
              <a:rPr lang="ar-SA" smtClean="0"/>
              <a:t>07/02/1441</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A47F1C56-1C36-4638-94D3-144636F51365}" type="slidenum">
              <a:rPr lang="en-US"/>
              <a:pPr>
                <a:defRPr/>
              </a:pPr>
              <a:t>‹#›</a:t>
            </a:fld>
            <a:endParaRPr lang="en-US"/>
          </a:p>
        </p:txBody>
      </p:sp>
      <p:sp>
        <p:nvSpPr>
          <p:cNvPr id="9"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1570136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194332F-3083-482C-B747-A922DEE8E6CD}" type="datetime1">
              <a:rPr lang="ar-SA" smtClean="0"/>
              <a:t>07/02/1441</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5268AFC0-AB14-478C-AD66-6A0E5DF0F6E9}" type="slidenum">
              <a:rPr lang="en-US"/>
              <a:pPr>
                <a:defRPr/>
              </a:pPr>
              <a:t>‹#›</a:t>
            </a:fld>
            <a:endParaRPr lang="en-US"/>
          </a:p>
        </p:txBody>
      </p:sp>
      <p:sp>
        <p:nvSpPr>
          <p:cNvPr id="5"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79878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0DAF361-F18A-4F59-8726-B5DA6359C067}" type="datetime1">
              <a:rPr lang="ar-SA" smtClean="0"/>
              <a:t>07/02/1441</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0A92D050-0534-45F9-B162-6C0BF3F2E863}" type="slidenum">
              <a:rPr lang="en-US"/>
              <a:pPr>
                <a:defRPr/>
              </a:pPr>
              <a:t>‹#›</a:t>
            </a:fld>
            <a:endParaRPr lang="en-US"/>
          </a:p>
        </p:txBody>
      </p:sp>
      <p:sp>
        <p:nvSpPr>
          <p:cNvPr id="4"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399603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3E27AD8-F6B5-4397-A114-C6F88F06CECC}"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a:p>
        </p:txBody>
      </p:sp>
      <p:sp>
        <p:nvSpPr>
          <p:cNvPr id="6" name="Rectangle 6"/>
          <p:cNvSpPr>
            <a:spLocks noGrp="1" noChangeArrowheads="1"/>
          </p:cNvSpPr>
          <p:nvPr>
            <p:ph type="ftr" sz="quarter" idx="12"/>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155294355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6C15F1-7277-4AD2-8294-028FB3A82E63}" type="datetime1">
              <a:rPr lang="ar-SA" smtClean="0"/>
              <a:t>07/02/1441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44A68D6B-1DBD-4D01-8171-2D138D49F248}"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884974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1507F9-0F34-4B79-A5AF-29D163C3AB62}" type="datetime1">
              <a:rPr lang="ar-SA" smtClean="0"/>
              <a:t>07/02/1441</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3D3DB89-A4B4-429B-A715-CB7C1AD5BBA5}" type="slidenum">
              <a:rPr lang="en-US"/>
              <a:pPr>
                <a:defRPr/>
              </a:pPr>
              <a:t>‹#›</a:t>
            </a:fld>
            <a:endParaRPr lang="en-US"/>
          </a:p>
        </p:txBody>
      </p:sp>
      <p:sp>
        <p:nvSpPr>
          <p:cNvPr id="7"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856725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B53714-D575-46E0-AF0F-B3AA9B41CB1E}"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42F039B-BBFF-4885-BBF0-B2DC49FDA64C}"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132424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5788" y="288925"/>
            <a:ext cx="2025650" cy="5730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663" y="288925"/>
            <a:ext cx="5927725" cy="5730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1B0A4C-D021-4979-9565-F060D2BFE836}" type="datetime1">
              <a:rPr lang="ar-SA" smtClean="0"/>
              <a:t>07/02/1441</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2BFB0AD5-9E87-405A-AAC2-59B4C1FAFE6E}" type="slidenum">
              <a:rPr lang="en-US"/>
              <a:pPr>
                <a:defRPr/>
              </a:pPr>
              <a:t>‹#›</a:t>
            </a:fld>
            <a:endParaRPr lang="en-US"/>
          </a:p>
        </p:txBody>
      </p:sp>
      <p:sp>
        <p:nvSpPr>
          <p:cNvPr id="6" name="Rectangle 6"/>
          <p:cNvSpPr>
            <a:spLocks noGrp="1" noChangeArrowheads="1"/>
          </p:cNvSpPr>
          <p:nvPr>
            <p:ph type="ftr" sz="quarter" idx="12"/>
          </p:nvPr>
        </p:nvSpPr>
        <p:spPr>
          <a:ln/>
        </p:spPr>
        <p:txBody>
          <a:bodyPr/>
          <a:lstStyle>
            <a:lvl1pPr>
              <a:defRPr/>
            </a:lvl1pPr>
          </a:lstStyle>
          <a:p>
            <a:pPr>
              <a:defRPr/>
            </a:pPr>
            <a:r>
              <a:rPr lang="en-US"/>
              <a:t>Dr. Mohammed Alnaif</a:t>
            </a:r>
          </a:p>
        </p:txBody>
      </p:sp>
    </p:spTree>
    <p:extLst>
      <p:ext uri="{BB962C8B-B14F-4D97-AF65-F5344CB8AC3E}">
        <p14:creationId xmlns:p14="http://schemas.microsoft.com/office/powerpoint/2010/main" val="2211183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4330B0EC-7F08-4F1E-B3D4-774695D0BB93}"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238693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F641D044-1E6F-44D0-A21A-2BB3945194A3}"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622937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BC86BF80-0F44-4141-93B1-9B3FA879AB9A}"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19574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2"/>
          <p:cNvSpPr>
            <a:spLocks noGrp="1" noChangeArrowheads="1"/>
          </p:cNvSpPr>
          <p:nvPr>
            <p:ph type="sldNum" idx="10"/>
          </p:nvPr>
        </p:nvSpPr>
        <p:spPr>
          <a:ln/>
        </p:spPr>
        <p:txBody>
          <a:bodyPr/>
          <a:lstStyle>
            <a:lvl1pPr>
              <a:defRPr/>
            </a:lvl1pPr>
          </a:lstStyle>
          <a:p>
            <a:pPr>
              <a:defRPr/>
            </a:pPr>
            <a:fld id="{05B57AEA-6BB1-438A-8B50-AA636257151F}"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982467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2"/>
          <p:cNvSpPr>
            <a:spLocks noGrp="1" noChangeArrowheads="1"/>
          </p:cNvSpPr>
          <p:nvPr>
            <p:ph type="sldNum" idx="10"/>
          </p:nvPr>
        </p:nvSpPr>
        <p:spPr>
          <a:ln/>
        </p:spPr>
        <p:txBody>
          <a:bodyPr/>
          <a:lstStyle>
            <a:lvl1pPr>
              <a:defRPr/>
            </a:lvl1pPr>
          </a:lstStyle>
          <a:p>
            <a:pPr>
              <a:defRPr/>
            </a:pPr>
            <a:fld id="{82A541D2-0A30-4792-9925-6A99E7708443}" type="slidenum">
              <a:rPr lang="en-US"/>
              <a:pPr>
                <a:defRPr/>
              </a:pPr>
              <a:t>‹#›</a:t>
            </a:fld>
            <a:endParaRPr lang="en-US"/>
          </a:p>
        </p:txBody>
      </p:sp>
      <p:sp>
        <p:nvSpPr>
          <p:cNvPr id="8"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867184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2"/>
          <p:cNvSpPr>
            <a:spLocks noGrp="1" noChangeArrowheads="1"/>
          </p:cNvSpPr>
          <p:nvPr>
            <p:ph type="sldNum" idx="10"/>
          </p:nvPr>
        </p:nvSpPr>
        <p:spPr>
          <a:ln/>
        </p:spPr>
        <p:txBody>
          <a:bodyPr/>
          <a:lstStyle>
            <a:lvl1pPr>
              <a:defRPr/>
            </a:lvl1pPr>
          </a:lstStyle>
          <a:p>
            <a:pPr>
              <a:defRPr/>
            </a:pPr>
            <a:fld id="{D53BF930-C51D-46E8-BE11-D3573AD21A5F}" type="slidenum">
              <a:rPr lang="en-US"/>
              <a:pPr>
                <a:defRPr/>
              </a:pPr>
              <a:t>‹#›</a:t>
            </a:fld>
            <a:endParaRPr lang="en-US"/>
          </a:p>
        </p:txBody>
      </p:sp>
      <p:sp>
        <p:nvSpPr>
          <p:cNvPr id="4"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88783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663" y="1593850"/>
            <a:ext cx="397668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4750" y="1593850"/>
            <a:ext cx="3976688"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FD3F160-2B09-4722-8689-575A824A26E6}" type="datetime1">
              <a:rPr lang="ar-SA" smtClean="0"/>
              <a:t>07/02/1441</a:t>
            </a:fld>
            <a:endParaRPr lang="en-US"/>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307837472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E7223908-244B-48FA-A553-1888E35D611F}" type="slidenum">
              <a:rPr lang="en-US"/>
              <a:pPr>
                <a:defRPr/>
              </a:pPr>
              <a:t>‹#›</a:t>
            </a:fld>
            <a:endParaRPr lang="en-US"/>
          </a:p>
        </p:txBody>
      </p:sp>
      <p:sp>
        <p:nvSpPr>
          <p:cNvPr id="3"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298485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E475A9F7-51B8-4E11-9325-045501CDFD3B}"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567540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23795C6D-F4E0-40C9-AE4D-13D38B920BA0}" type="slidenum">
              <a:rPr lang="en-US"/>
              <a:pPr>
                <a:defRPr/>
              </a:pPr>
              <a:t>‹#›</a:t>
            </a:fld>
            <a:endParaRPr lang="en-US"/>
          </a:p>
        </p:txBody>
      </p:sp>
      <p:sp>
        <p:nvSpPr>
          <p:cNvPr id="6"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3116982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65C7CC4E-ABF7-4A49-A4AF-4C096AD402D2}"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942657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2"/>
          <p:cNvSpPr>
            <a:spLocks noGrp="1" noChangeArrowheads="1"/>
          </p:cNvSpPr>
          <p:nvPr>
            <p:ph type="sldNum" idx="10"/>
          </p:nvPr>
        </p:nvSpPr>
        <p:spPr>
          <a:ln/>
        </p:spPr>
        <p:txBody>
          <a:bodyPr/>
          <a:lstStyle>
            <a:lvl1pPr>
              <a:defRPr/>
            </a:lvl1pPr>
          </a:lstStyle>
          <a:p>
            <a:pPr>
              <a:defRPr/>
            </a:pPr>
            <a:fld id="{D3B32BDC-F975-4D17-8387-F23805F94DA6}" type="slidenum">
              <a:rPr lang="en-US"/>
              <a:pPr>
                <a:defRPr/>
              </a:pPr>
              <a:t>‹#›</a:t>
            </a:fld>
            <a:endParaRPr lang="en-US"/>
          </a:p>
        </p:txBody>
      </p:sp>
      <p:sp>
        <p:nvSpPr>
          <p:cNvPr id="5" name="Rectangle 3"/>
          <p:cNvSpPr>
            <a:spLocks noGrp="1" noChangeArrowheads="1"/>
          </p:cNvSpPr>
          <p:nvPr>
            <p:ph type="ftr" idx="11"/>
          </p:nvPr>
        </p:nvSpPr>
        <p:spPr>
          <a:ln/>
        </p:spPr>
        <p:txBody>
          <a:bodyPr/>
          <a:lstStyle>
            <a:lvl1pPr>
              <a:defRPr/>
            </a:lvl1pPr>
          </a:lstStyle>
          <a:p>
            <a:pPr>
              <a:defRPr/>
            </a:pPr>
            <a:r>
              <a:rPr lang="en-US" smtClean="0"/>
              <a:t>Dr. Mohammed Alnaif</a:t>
            </a:r>
            <a:endParaRPr lang="en-US"/>
          </a:p>
        </p:txBody>
      </p:sp>
    </p:spTree>
    <p:extLst>
      <p:ext uri="{BB962C8B-B14F-4D97-AF65-F5344CB8AC3E}">
        <p14:creationId xmlns:p14="http://schemas.microsoft.com/office/powerpoint/2010/main" val="1628145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BD3A2776-2239-4374-B7DF-0C27B4835481}"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87661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C4322274-4E62-42A1-8822-71764D90335B}"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10297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7E289A0F-7F4A-4125-A91B-276E0DA3A51E}"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31117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17F9732F-4E07-4E21-8768-18622F5FFEB9}"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560932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3"/>
          <p:cNvSpPr>
            <a:spLocks noGrp="1" noChangeArrowheads="1"/>
          </p:cNvSpPr>
          <p:nvPr>
            <p:ph type="sldNum" idx="10"/>
          </p:nvPr>
        </p:nvSpPr>
        <p:spPr>
          <a:ln/>
        </p:spPr>
        <p:txBody>
          <a:bodyPr/>
          <a:lstStyle>
            <a:lvl1pPr>
              <a:defRPr/>
            </a:lvl1pPr>
          </a:lstStyle>
          <a:p>
            <a:pPr>
              <a:defRPr/>
            </a:pPr>
            <a:r>
              <a:rPr lang="tr-TR"/>
              <a:t>Slide </a:t>
            </a:r>
            <a:fld id="{582899C4-D0AC-4DFF-88F2-122A3B0D4234}" type="slidenum">
              <a:rPr lang="tr-TR"/>
              <a:pPr>
                <a:defRPr/>
              </a:pPr>
              <a:t>‹#›</a:t>
            </a:fld>
            <a:endParaRPr lang="tr-TR"/>
          </a:p>
        </p:txBody>
      </p:sp>
      <p:sp>
        <p:nvSpPr>
          <p:cNvPr id="8"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56700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45F893D-B0B3-4551-9921-B918F1449DFD}" type="datetime1">
              <a:rPr lang="ar-SA" smtClean="0"/>
              <a:t>07/02/1441</a:t>
            </a:fld>
            <a:endParaRPr lang="en-US"/>
          </a:p>
        </p:txBody>
      </p:sp>
      <p:sp>
        <p:nvSpPr>
          <p:cNvPr id="8"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a:p>
        </p:txBody>
      </p:sp>
      <p:sp>
        <p:nvSpPr>
          <p:cNvPr id="9" name="Rectangle 6"/>
          <p:cNvSpPr>
            <a:spLocks noGrp="1" noChangeArrowheads="1"/>
          </p:cNvSpPr>
          <p:nvPr>
            <p:ph type="ftr" sz="quarter" idx="12"/>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4255493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3"/>
          <p:cNvSpPr>
            <a:spLocks noGrp="1" noChangeArrowheads="1"/>
          </p:cNvSpPr>
          <p:nvPr>
            <p:ph type="sldNum" idx="10"/>
          </p:nvPr>
        </p:nvSpPr>
        <p:spPr>
          <a:ln/>
        </p:spPr>
        <p:txBody>
          <a:bodyPr/>
          <a:lstStyle>
            <a:lvl1pPr>
              <a:defRPr/>
            </a:lvl1pPr>
          </a:lstStyle>
          <a:p>
            <a:pPr>
              <a:defRPr/>
            </a:pPr>
            <a:r>
              <a:rPr lang="tr-TR"/>
              <a:t>Slide </a:t>
            </a:r>
            <a:fld id="{AC90ABBF-1BB2-4579-947A-096A7089FD55}" type="slidenum">
              <a:rPr lang="tr-TR"/>
              <a:pPr>
                <a:defRPr/>
              </a:pPr>
              <a:t>‹#›</a:t>
            </a:fld>
            <a:endParaRPr lang="tr-TR"/>
          </a:p>
        </p:txBody>
      </p:sp>
      <p:sp>
        <p:nvSpPr>
          <p:cNvPr id="4"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733844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r>
              <a:rPr lang="tr-TR"/>
              <a:t>Slide </a:t>
            </a:r>
            <a:fld id="{7EFD7B9D-8A9C-46F8-B972-7B5FF732E3DB}" type="slidenum">
              <a:rPr lang="tr-TR"/>
              <a:pPr>
                <a:defRPr/>
              </a:pPr>
              <a:t>‹#›</a:t>
            </a:fld>
            <a:endParaRPr lang="tr-TR"/>
          </a:p>
        </p:txBody>
      </p:sp>
      <p:sp>
        <p:nvSpPr>
          <p:cNvPr id="3"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0085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E6B597EE-DBB7-465E-AA94-36AE02E7DBD5}"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288394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r>
              <a:rPr lang="tr-TR"/>
              <a:t>Slide </a:t>
            </a:r>
            <a:fld id="{22C7173F-58CC-42FC-8C1D-9381D1358B42}" type="slidenum">
              <a:rPr lang="tr-TR"/>
              <a:pPr>
                <a:defRPr/>
              </a:pPr>
              <a:t>‹#›</a:t>
            </a:fld>
            <a:endParaRPr lang="tr-TR"/>
          </a:p>
        </p:txBody>
      </p:sp>
      <p:sp>
        <p:nvSpPr>
          <p:cNvPr id="6"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839150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120291A5-AEFD-4306-B089-5C72FBEFDB56}"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136809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3"/>
          <p:cNvSpPr>
            <a:spLocks noGrp="1" noChangeArrowheads="1"/>
          </p:cNvSpPr>
          <p:nvPr>
            <p:ph type="sldNum" idx="10"/>
          </p:nvPr>
        </p:nvSpPr>
        <p:spPr>
          <a:ln/>
        </p:spPr>
        <p:txBody>
          <a:bodyPr/>
          <a:lstStyle>
            <a:lvl1pPr>
              <a:defRPr/>
            </a:lvl1pPr>
          </a:lstStyle>
          <a:p>
            <a:pPr>
              <a:defRPr/>
            </a:pPr>
            <a:r>
              <a:rPr lang="tr-TR"/>
              <a:t>Slide </a:t>
            </a:r>
            <a:fld id="{56C6A1CD-5195-4F9A-8A20-C454D0A34435}" type="slidenum">
              <a:rPr lang="tr-TR"/>
              <a:pPr>
                <a:defRPr/>
              </a:pPr>
              <a:t>‹#›</a:t>
            </a:fld>
            <a:endParaRPr lang="tr-TR"/>
          </a:p>
        </p:txBody>
      </p:sp>
      <p:sp>
        <p:nvSpPr>
          <p:cNvPr id="5" name="Rectangle 10"/>
          <p:cNvSpPr>
            <a:spLocks noGrp="1" noChangeArrowheads="1"/>
          </p:cNvSpPr>
          <p:nvPr>
            <p:ph type="ftr" idx="11"/>
          </p:nvPr>
        </p:nvSpPr>
        <p:spPr>
          <a:ln/>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0805039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EB9323BA-BE47-462C-A7BB-7684E07839A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0057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7432EF3-02FB-4F30-937E-28EF9C168004}"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947133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D808748-8DAE-4B3A-91D7-577212BEE11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85873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CE70055-FB35-497E-B6A8-90AC21B1D2A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0336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4959CD7D-D0D0-407F-B798-3088F9D452E0}" type="datetime1">
              <a:rPr lang="ar-SA" smtClean="0"/>
              <a:t>07/02/1441</a:t>
            </a:fld>
            <a:endParaRPr lang="en-US"/>
          </a:p>
        </p:txBody>
      </p:sp>
      <p:sp>
        <p:nvSpPr>
          <p:cNvPr id="4"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a:p>
        </p:txBody>
      </p:sp>
      <p:sp>
        <p:nvSpPr>
          <p:cNvPr id="5" name="Rectangle 6"/>
          <p:cNvSpPr>
            <a:spLocks noGrp="1" noChangeArrowheads="1"/>
          </p:cNvSpPr>
          <p:nvPr>
            <p:ph type="ftr" sz="quarter" idx="12"/>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312833236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6B247177-568A-4CD9-AC40-5AD23B5B2E96}"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774412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5E6054F1-2999-4E03-B53E-3E44F7FC3F62}"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86166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C38DB928-F17D-48A9-8BC4-F03D671455DE}"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770851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36B4C86-EBA9-4984-B024-6C41DD21911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1948185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4E3E06FA-98E1-4B81-8C2E-10FF95B9E91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4833853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1F35D74-42AA-4A43-B31F-36E2DFFF8695}"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96903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99C676C8-9C43-43D7-92FF-B8C408975B0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9393592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3F019C3-089D-4A24-BE56-94620029BCD6}"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2779110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51252906-AA2F-402F-AFC7-81C2C0214FA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7088534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125BF31-14C0-4C71-8182-08B628FC249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19478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8E5EFA1-3158-4313-9CAB-446ADAE6DBCA}" type="datetime1">
              <a:rPr lang="ar-SA" smtClean="0"/>
              <a:t>07/02/1441</a:t>
            </a:fld>
            <a:endParaRPr lang="en-US"/>
          </a:p>
        </p:txBody>
      </p:sp>
      <p:sp>
        <p:nvSpPr>
          <p:cNvPr id="3"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a:p>
        </p:txBody>
      </p:sp>
      <p:sp>
        <p:nvSpPr>
          <p:cNvPr id="4" name="Rectangle 6"/>
          <p:cNvSpPr>
            <a:spLocks noGrp="1" noChangeArrowheads="1"/>
          </p:cNvSpPr>
          <p:nvPr>
            <p:ph type="ftr" sz="quarter" idx="12"/>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89008143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B16FBDB0-737E-45AC-83AE-A92CBB19B547}"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876999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76535560-FD21-417C-84D4-8E141CCCBBA4}"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822160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6AC0480B-D60E-4E86-8A65-990371C222F2}"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894830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EB28E437-951F-4B45-9F07-8AC4AF6139B2}"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606010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A55F906E-36BD-4EDF-B31A-2F7A2A554B9F}"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875820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C7DCA4B7-C1D2-4A0B-B462-7DB3D901A3E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503292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A8A82D9-CE86-4593-9134-83D54F88ECA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08488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A6EB1819-D592-42D8-81DF-85510B2A9CC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9569694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CFD4A261-37BE-4715-9284-3C8662EBA5B2}"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8048656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2CD2017-4BFF-43F9-A42D-193B4BE98F9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22898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984AED2-B880-4832-8FAD-9D2AA94D988D}" type="datetime1">
              <a:rPr lang="ar-SA" smtClean="0"/>
              <a:t>07/02/1441</a:t>
            </a:fld>
            <a:endParaRPr lang="en-US"/>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166127515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07174B9-099D-4B80-8F9F-91AFBE4C03D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4671013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537A36F-DF1F-4AD0-9F87-A0FA8E3FDA4C}"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753622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0C2E980D-A888-419B-BFFB-CED425A181B4}"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1592928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974BEFE3-3D09-45E8-9CE8-DA70DE186D15}"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504913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6B3F0487-5E2D-439F-8128-5D8C429967A5}"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0417557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216ED8C-7E1E-40EE-AD83-F70CBE835704}"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053070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E929CAE5-F52B-4A51-964E-D29AFDF84DF0}"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7518110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3CF57275-CDAC-444F-89D6-0536E35A16D8}"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6632447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79C6C60F-A639-4253-BC13-29E4872F1ED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3047664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8E698F34-A9CF-4FE8-AFFD-971929BE11F1}"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45451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65F7332-3D77-4031-AC04-0C0754C44563}" type="datetime1">
              <a:rPr lang="ar-SA" smtClean="0"/>
              <a:t>07/02/1441</a:t>
            </a:fld>
            <a:endParaRPr lang="en-US"/>
          </a:p>
        </p:txBody>
      </p:sp>
      <p:sp>
        <p:nvSpPr>
          <p:cNvPr id="6" name="Rectangle 5"/>
          <p:cNvSpPr>
            <a:spLocks noGrp="1" noChangeArrowheads="1"/>
          </p:cNvSpPr>
          <p:nvPr>
            <p:ph type="sldNum" sz="quarter" idx="11"/>
          </p:nvPr>
        </p:nvSpPr>
        <p:spPr>
          <a:ln/>
        </p:spPr>
        <p:txBody>
          <a:bodyPr/>
          <a:lstStyle>
            <a:lvl1pPr>
              <a:defRPr/>
            </a:lvl1pPr>
          </a:lstStyle>
          <a:p>
            <a:fld id="{EEEECDCC-63C2-4492-ADC6-A6890B1EB79E}" type="slidenum">
              <a:rPr lang="en-US" smtClean="0"/>
              <a:t>‹#›</a:t>
            </a:fld>
            <a:endParaRPr lang="en-US"/>
          </a:p>
        </p:txBody>
      </p:sp>
      <p:sp>
        <p:nvSpPr>
          <p:cNvPr id="7" name="Rectangle 6"/>
          <p:cNvSpPr>
            <a:spLocks noGrp="1" noChangeArrowheads="1"/>
          </p:cNvSpPr>
          <p:nvPr>
            <p:ph type="ftr" sz="quarter" idx="12"/>
          </p:nvPr>
        </p:nvSpPr>
        <p:spPr>
          <a:ln/>
        </p:spPr>
        <p:txBody>
          <a:bodyPr/>
          <a:lstStyle>
            <a:lvl1pPr>
              <a:defRPr/>
            </a:lvl1pPr>
          </a:lstStyle>
          <a:p>
            <a:r>
              <a:rPr lang="en-US" smtClean="0"/>
              <a:t>Dr. Mohammed Alnaif</a:t>
            </a:r>
            <a:endParaRPr lang="en-US"/>
          </a:p>
        </p:txBody>
      </p:sp>
    </p:spTree>
    <p:extLst>
      <p:ext uri="{BB962C8B-B14F-4D97-AF65-F5344CB8AC3E}">
        <p14:creationId xmlns:p14="http://schemas.microsoft.com/office/powerpoint/2010/main" val="37437090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1EE08368-AEB0-4A2C-B5AB-541B5F9341DE}"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666187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B1061466-9A54-4F4A-A1B7-C4D8F2D260C7}"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28122542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3380776F-6A97-40B6-8789-8E0771C2A429}"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03548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idx="10"/>
          </p:nvPr>
        </p:nvSpPr>
        <p:spPr/>
        <p:txBody>
          <a:bodyPr/>
          <a:lstStyle>
            <a:lvl1pPr>
              <a:defRPr/>
            </a:lvl1pPr>
          </a:lstStyle>
          <a:p>
            <a:pPr>
              <a:defRPr/>
            </a:pPr>
            <a:r>
              <a:rPr lang="tr-TR"/>
              <a:t>Slide</a:t>
            </a:r>
            <a:r>
              <a:rPr lang="tr-TR" b="0"/>
              <a:t> </a:t>
            </a:r>
            <a:fld id="{3C71EC9F-D5D6-4DDB-8644-E72909B1A6BE}" type="slidenum">
              <a:rPr lang="tr-TR"/>
              <a:pPr>
                <a:defRPr/>
              </a:pPr>
              <a:t>‹#›</a:t>
            </a:fld>
            <a:endParaRPr lang="tr-TR"/>
          </a:p>
        </p:txBody>
      </p:sp>
      <p:sp>
        <p:nvSpPr>
          <p:cNvPr id="8" name="Footer Placeholder 7"/>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6539459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idx="10"/>
          </p:nvPr>
        </p:nvSpPr>
        <p:spPr/>
        <p:txBody>
          <a:bodyPr/>
          <a:lstStyle>
            <a:lvl1pPr>
              <a:defRPr/>
            </a:lvl1pPr>
          </a:lstStyle>
          <a:p>
            <a:pPr>
              <a:defRPr/>
            </a:pPr>
            <a:r>
              <a:rPr lang="tr-TR"/>
              <a:t>Slide</a:t>
            </a:r>
            <a:r>
              <a:rPr lang="tr-TR" b="0"/>
              <a:t> </a:t>
            </a:r>
            <a:fld id="{FD0EFE97-1233-4A68-A31C-242FB5AD6E24}" type="slidenum">
              <a:rPr lang="tr-TR"/>
              <a:pPr>
                <a:defRPr/>
              </a:pPr>
              <a:t>‹#›</a:t>
            </a:fld>
            <a:endParaRPr lang="tr-TR"/>
          </a:p>
        </p:txBody>
      </p:sp>
      <p:sp>
        <p:nvSpPr>
          <p:cNvPr id="4" name="Footer Placeholder 3"/>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111678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pPr>
              <a:defRPr/>
            </a:pPr>
            <a:r>
              <a:rPr lang="tr-TR"/>
              <a:t>Slide</a:t>
            </a:r>
            <a:r>
              <a:rPr lang="tr-TR" b="0"/>
              <a:t> </a:t>
            </a:r>
            <a:fld id="{40E05A7D-F6F1-471D-B639-A7791C07F3D0}" type="slidenum">
              <a:rPr lang="tr-TR"/>
              <a:pPr>
                <a:defRPr/>
              </a:pPr>
              <a:t>‹#›</a:t>
            </a:fld>
            <a:endParaRPr lang="tr-TR"/>
          </a:p>
        </p:txBody>
      </p:sp>
      <p:sp>
        <p:nvSpPr>
          <p:cNvPr id="3" name="Footer Placeholder 2"/>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790975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064385FC-F47F-4AC4-B1A1-19A6120172B1}"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6802650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pPr>
              <a:defRPr/>
            </a:pPr>
            <a:r>
              <a:rPr lang="tr-TR"/>
              <a:t>Slide</a:t>
            </a:r>
            <a:r>
              <a:rPr lang="tr-TR" b="0"/>
              <a:t> </a:t>
            </a:r>
            <a:fld id="{6636BE92-6242-4553-9FC3-936A3E358E93}" type="slidenum">
              <a:rPr lang="tr-TR"/>
              <a:pPr>
                <a:defRPr/>
              </a:pPr>
              <a:t>‹#›</a:t>
            </a:fld>
            <a:endParaRPr lang="tr-TR"/>
          </a:p>
        </p:txBody>
      </p:sp>
      <p:sp>
        <p:nvSpPr>
          <p:cNvPr id="6" name="Footer Placeholder 5"/>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894987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D14C5F8C-9DDC-44DF-A298-EA5D243166AC}"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34916691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idx="10"/>
          </p:nvPr>
        </p:nvSpPr>
        <p:spPr/>
        <p:txBody>
          <a:bodyPr/>
          <a:lstStyle>
            <a:lvl1pPr>
              <a:defRPr/>
            </a:lvl1pPr>
          </a:lstStyle>
          <a:p>
            <a:pPr>
              <a:defRPr/>
            </a:pPr>
            <a:r>
              <a:rPr lang="tr-TR"/>
              <a:t>Slide</a:t>
            </a:r>
            <a:r>
              <a:rPr lang="tr-TR" b="0"/>
              <a:t> </a:t>
            </a:r>
            <a:fld id="{F9707C91-C7FC-4561-89A0-73A42EC3974A}" type="slidenum">
              <a:rPr lang="tr-TR"/>
              <a:pPr>
                <a:defRPr/>
              </a:pPr>
              <a:t>‹#›</a:t>
            </a:fld>
            <a:endParaRPr lang="tr-TR"/>
          </a:p>
        </p:txBody>
      </p:sp>
      <p:sp>
        <p:nvSpPr>
          <p:cNvPr id="5" name="Footer Placeholder 4"/>
          <p:cNvSpPr>
            <a:spLocks noGrp="1"/>
          </p:cNvSpPr>
          <p:nvPr>
            <p:ph type="ftr" idx="11"/>
          </p:nvPr>
        </p:nvSpPr>
        <p:spPr/>
        <p:txBody>
          <a:bodyPr/>
          <a:lstStyle>
            <a:lvl1pPr>
              <a:defRPr/>
            </a:lvl1pPr>
          </a:lstStyle>
          <a:p>
            <a:pPr>
              <a:defRPr/>
            </a:pPr>
            <a:r>
              <a:rPr lang="tr-TR" smtClean="0"/>
              <a:t>Dr. Mohammed Alnaif</a:t>
            </a:r>
            <a:endParaRPr lang="tr-TR"/>
          </a:p>
        </p:txBody>
      </p:sp>
    </p:spTree>
    <p:extLst>
      <p:ext uri="{BB962C8B-B14F-4D97-AF65-F5344CB8AC3E}">
        <p14:creationId xmlns:p14="http://schemas.microsoft.com/office/powerpoint/2010/main" val="139887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fld id="{A65E37D4-D42A-403B-905D-4EDD03AE1148}" type="datetime1">
              <a:rPr lang="ar-SA" smtClean="0"/>
              <a:t>07/02/1441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fld id="{EEEECDCC-63C2-4492-ADC6-A6890B1EB79E}" type="slidenum">
              <a:rPr lang="en-US" smtClean="0"/>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r>
              <a:rPr lang="en-US" smtClean="0"/>
              <a:t>Dr. Mohammed Alnaif</a:t>
            </a:r>
            <a:endParaRPr lang="en-US"/>
          </a:p>
        </p:txBody>
      </p:sp>
      <p:sp>
        <p:nvSpPr>
          <p:cNvPr id="1031"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32"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3"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34"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35" name="Group 11"/>
          <p:cNvGrpSpPr>
            <a:grpSpLocks/>
          </p:cNvGrpSpPr>
          <p:nvPr/>
        </p:nvGrpSpPr>
        <p:grpSpPr bwMode="auto">
          <a:xfrm>
            <a:off x="276225" y="341313"/>
            <a:ext cx="642938" cy="6516687"/>
            <a:chOff x="174" y="215"/>
            <a:chExt cx="405" cy="4105"/>
          </a:xfrm>
        </p:grpSpPr>
        <p:sp>
          <p:nvSpPr>
            <p:cNvPr id="1036"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037" name="Group 13"/>
            <p:cNvGrpSpPr>
              <a:grpSpLocks/>
            </p:cNvGrpSpPr>
            <p:nvPr/>
          </p:nvGrpSpPr>
          <p:grpSpPr bwMode="auto">
            <a:xfrm>
              <a:off x="174" y="468"/>
              <a:ext cx="405" cy="3852"/>
              <a:chOff x="174" y="468"/>
              <a:chExt cx="405" cy="3852"/>
            </a:xfrm>
          </p:grpSpPr>
          <p:grpSp>
            <p:nvGrpSpPr>
              <p:cNvPr id="1039" name="Group 14"/>
              <p:cNvGrpSpPr>
                <a:grpSpLocks/>
              </p:cNvGrpSpPr>
              <p:nvPr/>
            </p:nvGrpSpPr>
            <p:grpSpPr bwMode="auto">
              <a:xfrm>
                <a:off x="175" y="468"/>
                <a:ext cx="404" cy="194"/>
                <a:chOff x="175" y="468"/>
                <a:chExt cx="404" cy="194"/>
              </a:xfrm>
            </p:grpSpPr>
            <p:sp>
              <p:nvSpPr>
                <p:cNvPr id="104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04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040"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038"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4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8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717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717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024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024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717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A321C27B-F18C-40CF-9191-8EA481BCEDBD}" type="slidenum">
              <a:rPr lang="tr-TR"/>
              <a:pPr>
                <a:defRPr/>
              </a:pPr>
              <a:t>‹#›</a:t>
            </a:fld>
            <a:endParaRPr lang="tr-TR"/>
          </a:p>
        </p:txBody>
      </p:sp>
      <p:sp>
        <p:nvSpPr>
          <p:cNvPr id="717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126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20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819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819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127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127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820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B79B393F-18F6-4CF6-9494-D0301C128501}" type="slidenum">
              <a:rPr lang="tr-TR"/>
              <a:pPr>
                <a:defRPr/>
              </a:pPr>
              <a:t>‹#›</a:t>
            </a:fld>
            <a:endParaRPr lang="tr-TR"/>
          </a:p>
        </p:txBody>
      </p:sp>
      <p:sp>
        <p:nvSpPr>
          <p:cNvPr id="820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229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921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922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229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229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922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043C51A5-7A6C-44E8-9645-F9728923CB1E}" type="slidenum">
              <a:rPr lang="tr-TR"/>
              <a:pPr>
                <a:defRPr/>
              </a:pPr>
              <a:t>‹#›</a:t>
            </a:fld>
            <a:endParaRPr lang="tr-TR"/>
          </a:p>
        </p:txBody>
      </p:sp>
      <p:sp>
        <p:nvSpPr>
          <p:cNvPr id="922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5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024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24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331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332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025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4039F26F-BE86-4191-8C95-A3A16634CC94}" type="slidenum">
              <a:rPr lang="tr-TR"/>
              <a:pPr>
                <a:defRPr/>
              </a:pPr>
              <a:t>‹#›</a:t>
            </a:fld>
            <a:endParaRPr lang="tr-TR"/>
          </a:p>
        </p:txBody>
      </p:sp>
      <p:sp>
        <p:nvSpPr>
          <p:cNvPr id="1025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433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7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126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6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6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127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434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434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127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82A00ED2-B81D-4A29-86D7-3E89128258A5}" type="slidenum">
              <a:rPr lang="tr-TR"/>
              <a:pPr>
                <a:defRPr/>
              </a:pPr>
              <a:t>‹#›</a:t>
            </a:fld>
            <a:endParaRPr lang="tr-TR"/>
          </a:p>
        </p:txBody>
      </p:sp>
      <p:sp>
        <p:nvSpPr>
          <p:cNvPr id="1127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5362"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300"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2291"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2"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3"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2294"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5367"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5368"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2298"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37660BE3-ACDE-45D4-A4F7-8430913CA3A5}" type="slidenum">
              <a:rPr lang="tr-TR"/>
              <a:pPr>
                <a:defRPr/>
              </a:pPr>
              <a:t>‹#›</a:t>
            </a:fld>
            <a:endParaRPr lang="tr-TR"/>
          </a:p>
        </p:txBody>
      </p:sp>
      <p:sp>
        <p:nvSpPr>
          <p:cNvPr id="12299"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638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2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331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331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639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639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332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E7B99C61-6CCA-4B43-8D2A-8BB33D61D132}" type="slidenum">
              <a:rPr lang="tr-TR"/>
              <a:pPr>
                <a:defRPr/>
              </a:pPr>
              <a:t>‹#›</a:t>
            </a:fld>
            <a:endParaRPr lang="tr-TR"/>
          </a:p>
        </p:txBody>
      </p:sp>
      <p:sp>
        <p:nvSpPr>
          <p:cNvPr id="1332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741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433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434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741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741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434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AD0591DE-1C30-4867-8FD1-AB1D1AC8A744}" type="slidenum">
              <a:rPr lang="tr-TR"/>
              <a:pPr>
                <a:defRPr/>
              </a:pPr>
              <a:t>‹#›</a:t>
            </a:fld>
            <a:endParaRPr lang="tr-TR"/>
          </a:p>
        </p:txBody>
      </p:sp>
      <p:sp>
        <p:nvSpPr>
          <p:cNvPr id="1434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843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7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536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536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1843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1844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1537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BEEB01E4-82A7-49D9-B0E7-2E1B7B749A0F}" type="slidenum">
              <a:rPr lang="tr-TR"/>
              <a:pPr>
                <a:defRPr/>
              </a:pPr>
              <a:t>‹#›</a:t>
            </a:fld>
            <a:endParaRPr lang="tr-TR"/>
          </a:p>
        </p:txBody>
      </p:sp>
      <p:sp>
        <p:nvSpPr>
          <p:cNvPr id="1537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5BD013FB-913F-419B-9641-856278DD2FD7}" type="datetime1">
              <a:rPr lang="ar-SA" altLang="en-US" smtClean="0"/>
              <a:t>07/02/1441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smtClean="0"/>
              <a:t>Dr. Mohammed Alnaif</a:t>
            </a:r>
            <a:endParaRPr lang="en-US" altLang="en-US"/>
          </a:p>
        </p:txBody>
      </p:sp>
      <p:sp>
        <p:nvSpPr>
          <p:cNvPr id="19463"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64"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65"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66"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9467" name="Group 11"/>
          <p:cNvGrpSpPr>
            <a:grpSpLocks/>
          </p:cNvGrpSpPr>
          <p:nvPr/>
        </p:nvGrpSpPr>
        <p:grpSpPr bwMode="auto">
          <a:xfrm>
            <a:off x="276225" y="341313"/>
            <a:ext cx="642938" cy="6516687"/>
            <a:chOff x="174" y="215"/>
            <a:chExt cx="405" cy="4105"/>
          </a:xfrm>
        </p:grpSpPr>
        <p:sp>
          <p:nvSpPr>
            <p:cNvPr id="19468"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19469" name="Group 13"/>
            <p:cNvGrpSpPr>
              <a:grpSpLocks/>
            </p:cNvGrpSpPr>
            <p:nvPr/>
          </p:nvGrpSpPr>
          <p:grpSpPr bwMode="auto">
            <a:xfrm>
              <a:off x="174" y="468"/>
              <a:ext cx="405" cy="3852"/>
              <a:chOff x="174" y="468"/>
              <a:chExt cx="405" cy="3852"/>
            </a:xfrm>
          </p:grpSpPr>
          <p:grpSp>
            <p:nvGrpSpPr>
              <p:cNvPr id="19471" name="Group 14"/>
              <p:cNvGrpSpPr>
                <a:grpSpLocks/>
              </p:cNvGrpSpPr>
              <p:nvPr/>
            </p:nvGrpSpPr>
            <p:grpSpPr bwMode="auto">
              <a:xfrm>
                <a:off x="175" y="468"/>
                <a:ext cx="404" cy="194"/>
                <a:chOff x="175" y="468"/>
                <a:chExt cx="404" cy="194"/>
              </a:xfrm>
            </p:grpSpPr>
            <p:sp>
              <p:nvSpPr>
                <p:cNvPr id="19473"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74"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19475"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9472"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19470"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7B4CBF93-4CFE-4C3C-B713-8EA2601667BF}" type="datetime1">
              <a:rPr lang="ar-SA" altLang="en-US" smtClean="0"/>
              <a:t>07/02/1441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smtClean="0"/>
              <a:t>Dr. Mohammed Alnaif</a:t>
            </a:r>
            <a:endParaRPr lang="en-US" altLang="en-US"/>
          </a:p>
        </p:txBody>
      </p:sp>
      <p:sp>
        <p:nvSpPr>
          <p:cNvPr id="2055"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56"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7"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58"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59" name="Group 11"/>
          <p:cNvGrpSpPr>
            <a:grpSpLocks/>
          </p:cNvGrpSpPr>
          <p:nvPr/>
        </p:nvGrpSpPr>
        <p:grpSpPr bwMode="auto">
          <a:xfrm>
            <a:off x="276225" y="341313"/>
            <a:ext cx="642938" cy="6516687"/>
            <a:chOff x="174" y="215"/>
            <a:chExt cx="405" cy="4105"/>
          </a:xfrm>
        </p:grpSpPr>
        <p:sp>
          <p:nvSpPr>
            <p:cNvPr id="2060"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61" name="Group 13"/>
            <p:cNvGrpSpPr>
              <a:grpSpLocks/>
            </p:cNvGrpSpPr>
            <p:nvPr/>
          </p:nvGrpSpPr>
          <p:grpSpPr bwMode="auto">
            <a:xfrm>
              <a:off x="174" y="468"/>
              <a:ext cx="405" cy="3852"/>
              <a:chOff x="174" y="468"/>
              <a:chExt cx="405" cy="3852"/>
            </a:xfrm>
          </p:grpSpPr>
          <p:grpSp>
            <p:nvGrpSpPr>
              <p:cNvPr id="2063" name="Group 14"/>
              <p:cNvGrpSpPr>
                <a:grpSpLocks/>
              </p:cNvGrpSpPr>
              <p:nvPr/>
            </p:nvGrpSpPr>
            <p:grpSpPr bwMode="auto">
              <a:xfrm>
                <a:off x="175" y="468"/>
                <a:ext cx="404" cy="194"/>
                <a:chOff x="175" y="468"/>
                <a:chExt cx="404" cy="194"/>
              </a:xfrm>
            </p:grpSpPr>
            <p:sp>
              <p:nvSpPr>
                <p:cNvPr id="206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6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6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62"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1E49EA55-E92E-47F8-9349-25EDF68BF58A}" type="datetime1">
              <a:rPr lang="ar-SA" smtClean="0"/>
              <a:t>07/02/1441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9045B776-AA94-4551-91EE-0B691EF62830}"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t>Dr. Mohammed Alnaif</a:t>
            </a:r>
          </a:p>
        </p:txBody>
      </p:sp>
      <p:sp>
        <p:nvSpPr>
          <p:cNvPr id="20487"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88"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9"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90"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491" name="Group 11"/>
          <p:cNvGrpSpPr>
            <a:grpSpLocks/>
          </p:cNvGrpSpPr>
          <p:nvPr/>
        </p:nvGrpSpPr>
        <p:grpSpPr bwMode="auto">
          <a:xfrm>
            <a:off x="276225" y="341313"/>
            <a:ext cx="642938" cy="6516687"/>
            <a:chOff x="174" y="215"/>
            <a:chExt cx="405" cy="4105"/>
          </a:xfrm>
        </p:grpSpPr>
        <p:sp>
          <p:nvSpPr>
            <p:cNvPr id="20492"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0493" name="Group 13"/>
            <p:cNvGrpSpPr>
              <a:grpSpLocks/>
            </p:cNvGrpSpPr>
            <p:nvPr/>
          </p:nvGrpSpPr>
          <p:grpSpPr bwMode="auto">
            <a:xfrm>
              <a:off x="174" y="468"/>
              <a:ext cx="405" cy="3852"/>
              <a:chOff x="174" y="468"/>
              <a:chExt cx="405" cy="3852"/>
            </a:xfrm>
          </p:grpSpPr>
          <p:grpSp>
            <p:nvGrpSpPr>
              <p:cNvPr id="20495" name="Group 14"/>
              <p:cNvGrpSpPr>
                <a:grpSpLocks/>
              </p:cNvGrpSpPr>
              <p:nvPr/>
            </p:nvGrpSpPr>
            <p:grpSpPr bwMode="auto">
              <a:xfrm>
                <a:off x="175" y="468"/>
                <a:ext cx="404" cy="194"/>
                <a:chOff x="175" y="468"/>
                <a:chExt cx="404" cy="194"/>
              </a:xfrm>
            </p:grpSpPr>
            <p:sp>
              <p:nvSpPr>
                <p:cNvPr id="20497"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98"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0499"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496"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0494"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72155AAF-EF70-41CE-968D-D5F87782FF92}" type="datetime1">
              <a:rPr lang="ar-SA" altLang="en-US" smtClean="0"/>
              <a:t>07/02/1441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smtClean="0"/>
              <a:t>Dr. Mohammed Alnaif</a:t>
            </a:r>
            <a:endParaRPr lang="en-US" altLang="en-US"/>
          </a:p>
        </p:txBody>
      </p:sp>
      <p:sp>
        <p:nvSpPr>
          <p:cNvPr id="21511"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12"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3"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14"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1515" name="Group 11"/>
          <p:cNvGrpSpPr>
            <a:grpSpLocks/>
          </p:cNvGrpSpPr>
          <p:nvPr/>
        </p:nvGrpSpPr>
        <p:grpSpPr bwMode="auto">
          <a:xfrm>
            <a:off x="276225" y="341313"/>
            <a:ext cx="642938" cy="6516687"/>
            <a:chOff x="174" y="215"/>
            <a:chExt cx="405" cy="4105"/>
          </a:xfrm>
        </p:grpSpPr>
        <p:sp>
          <p:nvSpPr>
            <p:cNvPr id="21516"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1517" name="Group 13"/>
            <p:cNvGrpSpPr>
              <a:grpSpLocks/>
            </p:cNvGrpSpPr>
            <p:nvPr/>
          </p:nvGrpSpPr>
          <p:grpSpPr bwMode="auto">
            <a:xfrm>
              <a:off x="174" y="468"/>
              <a:ext cx="405" cy="3852"/>
              <a:chOff x="174" y="468"/>
              <a:chExt cx="405" cy="3852"/>
            </a:xfrm>
          </p:grpSpPr>
          <p:grpSp>
            <p:nvGrpSpPr>
              <p:cNvPr id="21519" name="Group 14"/>
              <p:cNvGrpSpPr>
                <a:grpSpLocks/>
              </p:cNvGrpSpPr>
              <p:nvPr/>
            </p:nvGrpSpPr>
            <p:grpSpPr bwMode="auto">
              <a:xfrm>
                <a:off x="175" y="468"/>
                <a:ext cx="404" cy="194"/>
                <a:chOff x="175" y="468"/>
                <a:chExt cx="404" cy="194"/>
              </a:xfrm>
            </p:grpSpPr>
            <p:sp>
              <p:nvSpPr>
                <p:cNvPr id="21521"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2"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1523"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1520"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1518"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8F9B98A8-6BE9-47F0-97D9-E7A7E8F7D1E3}" type="datetime1">
              <a:rPr lang="ar-SA" smtClean="0"/>
              <a:t>07/02/1441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C8532478-0B95-4F14-BA07-5640D6C49493}"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t>Dr. Mohammed Alnaif</a:t>
            </a:r>
          </a:p>
        </p:txBody>
      </p:sp>
      <p:sp>
        <p:nvSpPr>
          <p:cNvPr id="22535"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36"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37"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38"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539" name="Group 11"/>
          <p:cNvGrpSpPr>
            <a:grpSpLocks/>
          </p:cNvGrpSpPr>
          <p:nvPr/>
        </p:nvGrpSpPr>
        <p:grpSpPr bwMode="auto">
          <a:xfrm>
            <a:off x="276225" y="341313"/>
            <a:ext cx="642938" cy="6516687"/>
            <a:chOff x="174" y="215"/>
            <a:chExt cx="405" cy="4105"/>
          </a:xfrm>
        </p:grpSpPr>
        <p:sp>
          <p:nvSpPr>
            <p:cNvPr id="22540"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2541" name="Group 13"/>
            <p:cNvGrpSpPr>
              <a:grpSpLocks/>
            </p:cNvGrpSpPr>
            <p:nvPr/>
          </p:nvGrpSpPr>
          <p:grpSpPr bwMode="auto">
            <a:xfrm>
              <a:off x="174" y="468"/>
              <a:ext cx="405" cy="3852"/>
              <a:chOff x="174" y="468"/>
              <a:chExt cx="405" cy="3852"/>
            </a:xfrm>
          </p:grpSpPr>
          <p:grpSp>
            <p:nvGrpSpPr>
              <p:cNvPr id="22543" name="Group 14"/>
              <p:cNvGrpSpPr>
                <a:grpSpLocks/>
              </p:cNvGrpSpPr>
              <p:nvPr/>
            </p:nvGrpSpPr>
            <p:grpSpPr bwMode="auto">
              <a:xfrm>
                <a:off x="175" y="468"/>
                <a:ext cx="404" cy="194"/>
                <a:chOff x="175" y="468"/>
                <a:chExt cx="404" cy="194"/>
              </a:xfrm>
            </p:grpSpPr>
            <p:sp>
              <p:nvSpPr>
                <p:cNvPr id="22545"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46"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2547"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2544"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2542"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64"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94BCCCD9-4606-469E-A42F-D079EB71733E}" type="datetime1">
              <a:rPr lang="ar-SA" altLang="en-US" smtClean="0"/>
              <a:t>07/02/1441</a:t>
            </a:fld>
            <a:endParaRPr lang="en-US" altLang="en-US"/>
          </a:p>
        </p:txBody>
      </p:sp>
      <p:sp>
        <p:nvSpPr>
          <p:cNvPr id="66565"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endParaRPr lang="en-US" altLang="en-US"/>
          </a:p>
        </p:txBody>
      </p:sp>
      <p:sp>
        <p:nvSpPr>
          <p:cNvPr id="66566"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ltLang="en-US" smtClean="0"/>
              <a:t>Dr. Mohammed Alnaif</a:t>
            </a:r>
            <a:endParaRPr lang="en-US" altLang="en-US"/>
          </a:p>
        </p:txBody>
      </p:sp>
      <p:sp>
        <p:nvSpPr>
          <p:cNvPr id="23559"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60"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61"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62"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3563" name="Group 11"/>
          <p:cNvGrpSpPr>
            <a:grpSpLocks/>
          </p:cNvGrpSpPr>
          <p:nvPr/>
        </p:nvGrpSpPr>
        <p:grpSpPr bwMode="auto">
          <a:xfrm>
            <a:off x="276225" y="341313"/>
            <a:ext cx="642938" cy="6516687"/>
            <a:chOff x="174" y="215"/>
            <a:chExt cx="405" cy="4105"/>
          </a:xfrm>
        </p:grpSpPr>
        <p:sp>
          <p:nvSpPr>
            <p:cNvPr id="23564"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23565" name="Group 13"/>
            <p:cNvGrpSpPr>
              <a:grpSpLocks/>
            </p:cNvGrpSpPr>
            <p:nvPr/>
          </p:nvGrpSpPr>
          <p:grpSpPr bwMode="auto">
            <a:xfrm>
              <a:off x="174" y="468"/>
              <a:ext cx="405" cy="3852"/>
              <a:chOff x="174" y="468"/>
              <a:chExt cx="405" cy="3852"/>
            </a:xfrm>
          </p:grpSpPr>
          <p:grpSp>
            <p:nvGrpSpPr>
              <p:cNvPr id="23567" name="Group 14"/>
              <p:cNvGrpSpPr>
                <a:grpSpLocks/>
              </p:cNvGrpSpPr>
              <p:nvPr/>
            </p:nvGrpSpPr>
            <p:grpSpPr bwMode="auto">
              <a:xfrm>
                <a:off x="175" y="468"/>
                <a:ext cx="404" cy="194"/>
                <a:chOff x="175" y="468"/>
                <a:chExt cx="404" cy="194"/>
              </a:xfrm>
            </p:grpSpPr>
            <p:sp>
              <p:nvSpPr>
                <p:cNvPr id="23569"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70"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23571"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356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23566"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dk2" tx1="lt1" bg2="dk1"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79500" y="288925"/>
            <a:ext cx="77263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855663" y="1593850"/>
            <a:ext cx="810577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838200" y="6235700"/>
            <a:ext cx="244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a:defRPr/>
            </a:pPr>
            <a:fld id="{3A388884-7585-4423-8A02-D903F06C84B7}" type="datetime1">
              <a:rPr lang="ar-SA" smtClean="0"/>
              <a:t>07/02/1441</a:t>
            </a:fld>
            <a:endParaRPr lang="en-US"/>
          </a:p>
        </p:txBody>
      </p:sp>
      <p:sp>
        <p:nvSpPr>
          <p:cNvPr id="4101" name="Rectangle 5"/>
          <p:cNvSpPr>
            <a:spLocks noGrp="1" noChangeArrowheads="1"/>
          </p:cNvSpPr>
          <p:nvPr>
            <p:ph type="sldNum" sz="quarter" idx="4"/>
          </p:nvPr>
        </p:nvSpPr>
        <p:spPr bwMode="auto">
          <a:xfrm>
            <a:off x="6553200" y="6224588"/>
            <a:ext cx="242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a:defRPr/>
            </a:pPr>
            <a:fld id="{26790241-1BBB-4821-AC15-72D58EA7DD5B}" type="slidenum">
              <a:rPr lang="en-US"/>
              <a:pPr>
                <a:defRPr/>
              </a:pPr>
              <a:t>‹#›</a:t>
            </a:fld>
            <a:endParaRPr lang="en-US"/>
          </a:p>
        </p:txBody>
      </p:sp>
      <p:sp>
        <p:nvSpPr>
          <p:cNvPr id="4102" name="Rectangle 6"/>
          <p:cNvSpPr>
            <a:spLocks noGrp="1" noChangeArrowheads="1"/>
          </p:cNvSpPr>
          <p:nvPr>
            <p:ph type="ftr" sz="quarter" idx="3"/>
          </p:nvPr>
        </p:nvSpPr>
        <p:spPr bwMode="auto">
          <a:xfrm>
            <a:off x="3484563"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cs typeface="Arial" charset="0"/>
              </a:defRPr>
            </a:lvl1pPr>
          </a:lstStyle>
          <a:p>
            <a:pPr>
              <a:defRPr/>
            </a:pPr>
            <a:r>
              <a:rPr lang="en-US"/>
              <a:t>Dr. Mohammed Alnaif</a:t>
            </a:r>
          </a:p>
        </p:txBody>
      </p:sp>
      <p:sp>
        <p:nvSpPr>
          <p:cNvPr id="3079" name="Rectangle 7"/>
          <p:cNvSpPr>
            <a:spLocks noChangeArrowheads="1"/>
          </p:cNvSpPr>
          <p:nvPr/>
        </p:nvSpPr>
        <p:spPr bwMode="auto">
          <a:xfrm>
            <a:off x="258763" y="500063"/>
            <a:ext cx="142875" cy="1571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80" name="Freeform 8"/>
          <p:cNvSpPr>
            <a:spLocks/>
          </p:cNvSpPr>
          <p:nvPr/>
        </p:nvSpPr>
        <p:spPr bwMode="auto">
          <a:xfrm>
            <a:off x="406400" y="506413"/>
            <a:ext cx="242888" cy="239712"/>
          </a:xfrm>
          <a:custGeom>
            <a:avLst/>
            <a:gdLst>
              <a:gd name="T0" fmla="*/ 0 w 153"/>
              <a:gd name="T1" fmla="*/ 0 h 151"/>
              <a:gd name="T2" fmla="*/ 0 w 153"/>
              <a:gd name="T3" fmla="*/ 2147483647 h 151"/>
              <a:gd name="T4" fmla="*/ 2147483647 w 153"/>
              <a:gd name="T5" fmla="*/ 2147483647 h 151"/>
              <a:gd name="T6" fmla="*/ 2147483647 w 153"/>
              <a:gd name="T7" fmla="*/ 2147483647 h 151"/>
              <a:gd name="T8" fmla="*/ 2147483647 w 153"/>
              <a:gd name="T9" fmla="*/ 2147483647 h 151"/>
              <a:gd name="T10" fmla="*/ 2147483647 w 153"/>
              <a:gd name="T11" fmla="*/ 2147483647 h 151"/>
              <a:gd name="T12" fmla="*/ 2147483647 w 153"/>
              <a:gd name="T13" fmla="*/ 2147483647 h 151"/>
              <a:gd name="T14" fmla="*/ 2147483647 w 153"/>
              <a:gd name="T15" fmla="*/ 2147483647 h 151"/>
              <a:gd name="T16" fmla="*/ 2147483647 w 153"/>
              <a:gd name="T17" fmla="*/ 2147483647 h 151"/>
              <a:gd name="T18" fmla="*/ 2147483647 w 153"/>
              <a:gd name="T19" fmla="*/ 2147483647 h 151"/>
              <a:gd name="T20" fmla="*/ 2147483647 w 153"/>
              <a:gd name="T21" fmla="*/ 2147483647 h 151"/>
              <a:gd name="T22" fmla="*/ 2147483647 w 153"/>
              <a:gd name="T23" fmla="*/ 2147483647 h 151"/>
              <a:gd name="T24" fmla="*/ 2147483647 w 153"/>
              <a:gd name="T25" fmla="*/ 2147483647 h 151"/>
              <a:gd name="T26" fmla="*/ 2147483647 w 153"/>
              <a:gd name="T27" fmla="*/ 2147483647 h 151"/>
              <a:gd name="T28" fmla="*/ 2147483647 w 153"/>
              <a:gd name="T29" fmla="*/ 2147483647 h 151"/>
              <a:gd name="T30" fmla="*/ 2147483647 w 153"/>
              <a:gd name="T31" fmla="*/ 2147483647 h 151"/>
              <a:gd name="T32" fmla="*/ 2147483647 w 153"/>
              <a:gd name="T33" fmla="*/ 2147483647 h 151"/>
              <a:gd name="T34" fmla="*/ 2147483647 w 153"/>
              <a:gd name="T35" fmla="*/ 2147483647 h 151"/>
              <a:gd name="T36" fmla="*/ 2147483647 w 153"/>
              <a:gd name="T37" fmla="*/ 2147483647 h 151"/>
              <a:gd name="T38" fmla="*/ 2147483647 w 153"/>
              <a:gd name="T39" fmla="*/ 2147483647 h 151"/>
              <a:gd name="T40" fmla="*/ 2147483647 w 153"/>
              <a:gd name="T41" fmla="*/ 0 h 151"/>
              <a:gd name="T42" fmla="*/ 0 w 153"/>
              <a:gd name="T43" fmla="*/ 0 h 1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3" h="151">
                <a:moveTo>
                  <a:pt x="0" y="0"/>
                </a:moveTo>
                <a:lnTo>
                  <a:pt x="0" y="98"/>
                </a:lnTo>
                <a:lnTo>
                  <a:pt x="17" y="98"/>
                </a:lnTo>
                <a:lnTo>
                  <a:pt x="36" y="102"/>
                </a:lnTo>
                <a:lnTo>
                  <a:pt x="51" y="116"/>
                </a:lnTo>
                <a:lnTo>
                  <a:pt x="58" y="133"/>
                </a:lnTo>
                <a:lnTo>
                  <a:pt x="58" y="150"/>
                </a:lnTo>
                <a:lnTo>
                  <a:pt x="152" y="149"/>
                </a:lnTo>
                <a:lnTo>
                  <a:pt x="152" y="131"/>
                </a:lnTo>
                <a:lnTo>
                  <a:pt x="150" y="114"/>
                </a:lnTo>
                <a:lnTo>
                  <a:pt x="147" y="100"/>
                </a:lnTo>
                <a:lnTo>
                  <a:pt x="143" y="88"/>
                </a:lnTo>
                <a:lnTo>
                  <a:pt x="138" y="70"/>
                </a:lnTo>
                <a:lnTo>
                  <a:pt x="133" y="57"/>
                </a:lnTo>
                <a:lnTo>
                  <a:pt x="125" y="47"/>
                </a:lnTo>
                <a:lnTo>
                  <a:pt x="116" y="35"/>
                </a:lnTo>
                <a:lnTo>
                  <a:pt x="102" y="24"/>
                </a:lnTo>
                <a:lnTo>
                  <a:pt x="88" y="15"/>
                </a:lnTo>
                <a:lnTo>
                  <a:pt x="66" y="7"/>
                </a:lnTo>
                <a:lnTo>
                  <a:pt x="39" y="1"/>
                </a:lnTo>
                <a:lnTo>
                  <a:pt x="21" y="0"/>
                </a:lnTo>
                <a:lnTo>
                  <a:pt x="0" y="0"/>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81" name="AutoShape 9"/>
          <p:cNvSpPr>
            <a:spLocks noChangeArrowheads="1"/>
          </p:cNvSpPr>
          <p:nvPr/>
        </p:nvSpPr>
        <p:spPr bwMode="auto">
          <a:xfrm rot="-5400000">
            <a:off x="-11112" y="457200"/>
            <a:ext cx="295275" cy="250825"/>
          </a:xfrm>
          <a:prstGeom prst="triangle">
            <a:avLst>
              <a:gd name="adj" fmla="val 49995"/>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82" name="AutoShape 10"/>
          <p:cNvSpPr>
            <a:spLocks noChangeArrowheads="1"/>
          </p:cNvSpPr>
          <p:nvPr/>
        </p:nvSpPr>
        <p:spPr bwMode="auto">
          <a:xfrm>
            <a:off x="300038" y="68263"/>
            <a:ext cx="288925" cy="273050"/>
          </a:xfrm>
          <a:prstGeom prst="triangle">
            <a:avLst>
              <a:gd name="adj" fmla="val 4999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3083" name="Group 11"/>
          <p:cNvGrpSpPr>
            <a:grpSpLocks/>
          </p:cNvGrpSpPr>
          <p:nvPr/>
        </p:nvGrpSpPr>
        <p:grpSpPr bwMode="auto">
          <a:xfrm>
            <a:off x="276225" y="341313"/>
            <a:ext cx="642938" cy="6516687"/>
            <a:chOff x="174" y="215"/>
            <a:chExt cx="405" cy="4105"/>
          </a:xfrm>
        </p:grpSpPr>
        <p:sp>
          <p:nvSpPr>
            <p:cNvPr id="3084" name="Rectangle 12"/>
            <p:cNvSpPr>
              <a:spLocks noChangeArrowheads="1"/>
            </p:cNvSpPr>
            <p:nvPr/>
          </p:nvSpPr>
          <p:spPr bwMode="auto">
            <a:xfrm>
              <a:off x="315" y="469"/>
              <a:ext cx="94" cy="3851"/>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nvGrpSpPr>
            <p:cNvPr id="3085" name="Group 13"/>
            <p:cNvGrpSpPr>
              <a:grpSpLocks/>
            </p:cNvGrpSpPr>
            <p:nvPr/>
          </p:nvGrpSpPr>
          <p:grpSpPr bwMode="auto">
            <a:xfrm>
              <a:off x="174" y="468"/>
              <a:ext cx="405" cy="3852"/>
              <a:chOff x="174" y="468"/>
              <a:chExt cx="405" cy="3852"/>
            </a:xfrm>
          </p:grpSpPr>
          <p:grpSp>
            <p:nvGrpSpPr>
              <p:cNvPr id="3087" name="Group 14"/>
              <p:cNvGrpSpPr>
                <a:grpSpLocks/>
              </p:cNvGrpSpPr>
              <p:nvPr/>
            </p:nvGrpSpPr>
            <p:grpSpPr bwMode="auto">
              <a:xfrm>
                <a:off x="175" y="468"/>
                <a:ext cx="404" cy="194"/>
                <a:chOff x="175" y="468"/>
                <a:chExt cx="404" cy="194"/>
              </a:xfrm>
            </p:grpSpPr>
            <p:sp>
              <p:nvSpPr>
                <p:cNvPr id="3089" name="Freeform 15"/>
                <p:cNvSpPr>
                  <a:spLocks/>
                </p:cNvSpPr>
                <p:nvPr/>
              </p:nvSpPr>
              <p:spPr bwMode="auto">
                <a:xfrm>
                  <a:off x="175" y="513"/>
                  <a:ext cx="155" cy="149"/>
                </a:xfrm>
                <a:custGeom>
                  <a:avLst/>
                  <a:gdLst>
                    <a:gd name="T0" fmla="*/ 154 w 155"/>
                    <a:gd name="T1" fmla="*/ 0 h 149"/>
                    <a:gd name="T2" fmla="*/ 154 w 155"/>
                    <a:gd name="T3" fmla="*/ 97 h 149"/>
                    <a:gd name="T4" fmla="*/ 136 w 155"/>
                    <a:gd name="T5" fmla="*/ 97 h 149"/>
                    <a:gd name="T6" fmla="*/ 117 w 155"/>
                    <a:gd name="T7" fmla="*/ 101 h 149"/>
                    <a:gd name="T8" fmla="*/ 102 w 155"/>
                    <a:gd name="T9" fmla="*/ 115 h 149"/>
                    <a:gd name="T10" fmla="*/ 94 w 155"/>
                    <a:gd name="T11" fmla="*/ 132 h 149"/>
                    <a:gd name="T12" fmla="*/ 94 w 155"/>
                    <a:gd name="T13" fmla="*/ 148 h 149"/>
                    <a:gd name="T14" fmla="*/ 0 w 155"/>
                    <a:gd name="T15" fmla="*/ 148 h 149"/>
                    <a:gd name="T16" fmla="*/ 0 w 155"/>
                    <a:gd name="T17" fmla="*/ 129 h 149"/>
                    <a:gd name="T18" fmla="*/ 1 w 155"/>
                    <a:gd name="T19" fmla="*/ 112 h 149"/>
                    <a:gd name="T20" fmla="*/ 4 w 155"/>
                    <a:gd name="T21" fmla="*/ 99 h 149"/>
                    <a:gd name="T22" fmla="*/ 8 w 155"/>
                    <a:gd name="T23" fmla="*/ 87 h 149"/>
                    <a:gd name="T24" fmla="*/ 13 w 155"/>
                    <a:gd name="T25" fmla="*/ 70 h 149"/>
                    <a:gd name="T26" fmla="*/ 18 w 155"/>
                    <a:gd name="T27" fmla="*/ 57 h 149"/>
                    <a:gd name="T28" fmla="*/ 26 w 155"/>
                    <a:gd name="T29" fmla="*/ 47 h 149"/>
                    <a:gd name="T30" fmla="*/ 36 w 155"/>
                    <a:gd name="T31" fmla="*/ 35 h 149"/>
                    <a:gd name="T32" fmla="*/ 49 w 155"/>
                    <a:gd name="T33" fmla="*/ 24 h 149"/>
                    <a:gd name="T34" fmla="*/ 64 w 155"/>
                    <a:gd name="T35" fmla="*/ 15 h 149"/>
                    <a:gd name="T36" fmla="*/ 86 w 155"/>
                    <a:gd name="T37" fmla="*/ 7 h 149"/>
                    <a:gd name="T38" fmla="*/ 113 w 155"/>
                    <a:gd name="T39" fmla="*/ 1 h 149"/>
                    <a:gd name="T40" fmla="*/ 131 w 155"/>
                    <a:gd name="T41" fmla="*/ 0 h 149"/>
                    <a:gd name="T42" fmla="*/ 154 w 155"/>
                    <a:gd name="T43" fmla="*/ 0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5" h="149">
                      <a:moveTo>
                        <a:pt x="154" y="0"/>
                      </a:moveTo>
                      <a:lnTo>
                        <a:pt x="154" y="97"/>
                      </a:lnTo>
                      <a:lnTo>
                        <a:pt x="136" y="97"/>
                      </a:lnTo>
                      <a:lnTo>
                        <a:pt x="117" y="101"/>
                      </a:lnTo>
                      <a:lnTo>
                        <a:pt x="102" y="115"/>
                      </a:lnTo>
                      <a:lnTo>
                        <a:pt x="94" y="132"/>
                      </a:lnTo>
                      <a:lnTo>
                        <a:pt x="94" y="148"/>
                      </a:lnTo>
                      <a:lnTo>
                        <a:pt x="0" y="148"/>
                      </a:lnTo>
                      <a:lnTo>
                        <a:pt x="0" y="129"/>
                      </a:lnTo>
                      <a:lnTo>
                        <a:pt x="1" y="112"/>
                      </a:lnTo>
                      <a:lnTo>
                        <a:pt x="4" y="99"/>
                      </a:lnTo>
                      <a:lnTo>
                        <a:pt x="8" y="87"/>
                      </a:lnTo>
                      <a:lnTo>
                        <a:pt x="13" y="70"/>
                      </a:lnTo>
                      <a:lnTo>
                        <a:pt x="18" y="57"/>
                      </a:lnTo>
                      <a:lnTo>
                        <a:pt x="26" y="47"/>
                      </a:lnTo>
                      <a:lnTo>
                        <a:pt x="36" y="35"/>
                      </a:lnTo>
                      <a:lnTo>
                        <a:pt x="49" y="24"/>
                      </a:lnTo>
                      <a:lnTo>
                        <a:pt x="64" y="15"/>
                      </a:lnTo>
                      <a:lnTo>
                        <a:pt x="86" y="7"/>
                      </a:lnTo>
                      <a:lnTo>
                        <a:pt x="113" y="1"/>
                      </a:lnTo>
                      <a:lnTo>
                        <a:pt x="131" y="0"/>
                      </a:lnTo>
                      <a:lnTo>
                        <a:pt x="154" y="0"/>
                      </a:lnTo>
                    </a:path>
                  </a:pathLst>
                </a:custGeom>
                <a:solidFill>
                  <a:schemeClr va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90" name="AutoShape 16"/>
                <p:cNvSpPr>
                  <a:spLocks noChangeArrowheads="1"/>
                </p:cNvSpPr>
                <p:nvPr/>
              </p:nvSpPr>
              <p:spPr bwMode="auto">
                <a:xfrm rot="5400000" flipH="1">
                  <a:off x="406" y="481"/>
                  <a:ext cx="186" cy="160"/>
                </a:xfrm>
                <a:prstGeom prst="triangle">
                  <a:avLst>
                    <a:gd name="adj" fmla="val 49995"/>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sp>
              <p:nvSpPr>
                <p:cNvPr id="3091" name="Rectangle 17"/>
                <p:cNvSpPr>
                  <a:spLocks noChangeArrowheads="1"/>
                </p:cNvSpPr>
                <p:nvPr/>
              </p:nvSpPr>
              <p:spPr bwMode="auto">
                <a:xfrm>
                  <a:off x="329" y="513"/>
                  <a:ext cx="90" cy="9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3088" name="Rectangle 18"/>
              <p:cNvSpPr>
                <a:spLocks noChangeArrowheads="1"/>
              </p:cNvSpPr>
              <p:nvPr/>
            </p:nvSpPr>
            <p:spPr bwMode="auto">
              <a:xfrm>
                <a:off x="174" y="657"/>
                <a:ext cx="90" cy="3663"/>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
          <p:nvSpPr>
            <p:cNvPr id="3086" name="Rectangle 19"/>
            <p:cNvSpPr>
              <a:spLocks noChangeArrowheads="1"/>
            </p:cNvSpPr>
            <p:nvPr/>
          </p:nvSpPr>
          <p:spPr bwMode="auto">
            <a:xfrm>
              <a:off x="243" y="215"/>
              <a:ext cx="91" cy="4105"/>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p:diamond/>
  </p:transition>
  <p:timing>
    <p:tnLst>
      <p:par>
        <p:cTn id="1" dur="indefinite" restart="never" nodeType="tmRoot"/>
      </p:par>
    </p:tnLst>
  </p:timing>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85800" y="2130425"/>
            <a:ext cx="39592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2" name="Rectangle 2"/>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Font typeface="Wingdings" pitchFamily="2" charset="2"/>
              <a:buNone/>
              <a:tabLst>
                <a:tab pos="723900" algn="l"/>
                <a:tab pos="1447800" algn="l"/>
              </a:tabLst>
              <a:defRPr sz="1400" b="1">
                <a:solidFill>
                  <a:srgbClr val="000000"/>
                </a:solidFill>
                <a:latin typeface="+mn-lt"/>
                <a:ea typeface="+mn-ea"/>
                <a:cs typeface="+mn-cs"/>
              </a:defRPr>
            </a:lvl1pPr>
          </a:lstStyle>
          <a:p>
            <a:pPr>
              <a:defRPr/>
            </a:pPr>
            <a:fld id="{D70FABE2-9469-4F11-9972-3ED2A0FDD767}" type="slidenum">
              <a:rPr lang="en-US"/>
              <a:pPr>
                <a:defRPr/>
              </a:pPr>
              <a:t>‹#›</a:t>
            </a:fld>
            <a:endParaRPr lang="en-US"/>
          </a:p>
        </p:txBody>
      </p:sp>
      <p:sp>
        <p:nvSpPr>
          <p:cNvPr id="2051" name="Rectangle 3"/>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en-US" smtClean="0"/>
              <a:t>Dr. Mohammed Alnaif</a:t>
            </a:r>
            <a:endParaRPr lang="en-US"/>
          </a:p>
        </p:txBody>
      </p:sp>
      <p:sp>
        <p:nvSpPr>
          <p:cNvPr id="4101" name="Rectangle 4"/>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diamond/>
  </p:transition>
  <p:timing>
    <p:tnLst>
      <p:par>
        <p:cTn id="1" dur="indefinite" restart="never" nodeType="tmRoot"/>
      </p:par>
    </p:tnLst>
  </p:timing>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Arial" pitchFamily="34"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5123" name="Rectangle 2"/>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2" name="Rectangle 3"/>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a:t>Slide </a:t>
            </a:r>
            <a:fld id="{208FF1EF-B925-4D56-81D9-F6F033F6B15F}" type="slidenum">
              <a:rPr lang="tr-TR"/>
              <a:pPr>
                <a:defRPr/>
              </a:pPr>
              <a:t>‹#›</a:t>
            </a:fld>
            <a:endParaRPr lang="tr-TR"/>
          </a:p>
        </p:txBody>
      </p:sp>
      <p:grpSp>
        <p:nvGrpSpPr>
          <p:cNvPr id="5125" name="Group 4"/>
          <p:cNvGrpSpPr>
            <a:grpSpLocks/>
          </p:cNvGrpSpPr>
          <p:nvPr/>
        </p:nvGrpSpPr>
        <p:grpSpPr bwMode="auto">
          <a:xfrm>
            <a:off x="5638800" y="6248400"/>
            <a:ext cx="454025" cy="454025"/>
            <a:chOff x="3552" y="3936"/>
            <a:chExt cx="286" cy="286"/>
          </a:xfrm>
        </p:grpSpPr>
        <p:sp>
          <p:nvSpPr>
            <p:cNvPr id="1035" name="AutoShape 5">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6" name="AutoShape 6"/>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1030" name="AutoShape 7">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1" name="AutoShape 8">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2" name="AutoShape 9">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1034" name="Rectangle 10"/>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Arial" pitchFamily="34" charset="0"/>
                <a:ea typeface="+mn-ea"/>
                <a:cs typeface="+mn-cs"/>
              </a:defRPr>
            </a:lvl1pPr>
          </a:lstStyle>
          <a:p>
            <a:pPr>
              <a:defRPr/>
            </a:pPr>
            <a:r>
              <a:rPr lang="tr-TR" smtClean="0"/>
              <a:t>Dr. Mohammed Alnaif</a:t>
            </a:r>
            <a:endParaRPr lang="tr-TR"/>
          </a:p>
        </p:txBody>
      </p:sp>
      <p:sp>
        <p:nvSpPr>
          <p:cNvPr id="3" name="Text Box 11"/>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6146"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84"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3075"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6"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7"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3078"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6151"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6152"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3082"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B2352523-FCBD-4101-948E-407D589F99B6}" type="slidenum">
              <a:rPr lang="tr-TR"/>
              <a:pPr>
                <a:defRPr/>
              </a:pPr>
              <a:t>‹#›</a:t>
            </a:fld>
            <a:endParaRPr lang="tr-TR"/>
          </a:p>
        </p:txBody>
      </p:sp>
      <p:sp>
        <p:nvSpPr>
          <p:cNvPr id="3083"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7170"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8"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4099"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0"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1"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4102"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7175"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7176"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4106"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268F9FC9-70EC-4B98-8B8B-9BE798A3B63D}" type="slidenum">
              <a:rPr lang="tr-TR"/>
              <a:pPr>
                <a:defRPr/>
              </a:pPr>
              <a:t>‹#›</a:t>
            </a:fld>
            <a:endParaRPr lang="tr-TR"/>
          </a:p>
        </p:txBody>
      </p:sp>
      <p:sp>
        <p:nvSpPr>
          <p:cNvPr id="4107"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8194"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32"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5123"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4"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5"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5126"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8199"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8200"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5130"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92A0F987-5076-4CE5-9D66-CF81E33410BB}" type="slidenum">
              <a:rPr lang="tr-TR"/>
              <a:pPr>
                <a:defRPr/>
              </a:pPr>
              <a:t>‹#›</a:t>
            </a:fld>
            <a:endParaRPr lang="tr-TR"/>
          </a:p>
        </p:txBody>
      </p:sp>
      <p:sp>
        <p:nvSpPr>
          <p:cNvPr id="5131"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9218" name="Group 1"/>
          <p:cNvGrpSpPr>
            <a:grpSpLocks/>
          </p:cNvGrpSpPr>
          <p:nvPr/>
        </p:nvGrpSpPr>
        <p:grpSpPr bwMode="auto">
          <a:xfrm>
            <a:off x="5638800" y="6248400"/>
            <a:ext cx="454025" cy="454025"/>
            <a:chOff x="3552" y="3936"/>
            <a:chExt cx="286" cy="286"/>
          </a:xfrm>
        </p:grpSpPr>
        <p:sp>
          <p:nvSpPr>
            <p:cNvPr id="2" name="AutoShape 2">
              <a:hlinkClick r:id="" action="ppaction://hlinkshowjump?jump=endshow"/>
            </p:cNvPr>
            <p:cNvSpPr>
              <a:spLocks noChangeArrowheads="1"/>
            </p:cNvSpPr>
            <p:nvPr/>
          </p:nvSpPr>
          <p:spPr bwMode="auto">
            <a:xfrm>
              <a:off x="3552" y="3936"/>
              <a:ext cx="287" cy="287"/>
            </a:xfrm>
            <a:prstGeom prst="actionButtonBlank">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56" name="AutoShape 3"/>
            <p:cNvSpPr>
              <a:spLocks noChangeArrowheads="1"/>
            </p:cNvSpPr>
            <p:nvPr/>
          </p:nvSpPr>
          <p:spPr bwMode="auto">
            <a:xfrm>
              <a:off x="3600" y="3984"/>
              <a:ext cx="191" cy="191"/>
            </a:xfrm>
            <a:prstGeom prst="octagon">
              <a:avLst>
                <a:gd name="adj" fmla="val 23148"/>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grpSp>
      <p:sp>
        <p:nvSpPr>
          <p:cNvPr id="6147" name="AutoShape 4">
            <a:hlinkClick r:id="" action="ppaction://hlinkshowjump?jump=nextslide"/>
          </p:cNvPr>
          <p:cNvSpPr>
            <a:spLocks noChangeArrowheads="1"/>
          </p:cNvSpPr>
          <p:nvPr/>
        </p:nvSpPr>
        <p:spPr bwMode="auto">
          <a:xfrm>
            <a:off x="4724400" y="6248400"/>
            <a:ext cx="457200" cy="457200"/>
          </a:xfrm>
          <a:prstGeom prst="actionButtonForwardNex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48" name="AutoShape 5">
            <a:hlinkClick r:id="" action="ppaction://hlinkshowjump?jump=previousslide"/>
          </p:cNvPr>
          <p:cNvSpPr>
            <a:spLocks noChangeArrowheads="1"/>
          </p:cNvSpPr>
          <p:nvPr/>
        </p:nvSpPr>
        <p:spPr bwMode="auto">
          <a:xfrm>
            <a:off x="3962400" y="6248400"/>
            <a:ext cx="457200" cy="457200"/>
          </a:xfrm>
          <a:prstGeom prst="actionButtonBackPrevious">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49" name="AutoShape 6">
            <a:hlinkClick r:id="" action="ppaction://hlinkshowjump?jump=firstslide"/>
          </p:cNvPr>
          <p:cNvSpPr>
            <a:spLocks noChangeArrowheads="1"/>
          </p:cNvSpPr>
          <p:nvPr/>
        </p:nvSpPr>
        <p:spPr bwMode="auto">
          <a:xfrm>
            <a:off x="3048000" y="6248400"/>
            <a:ext cx="457200" cy="457200"/>
          </a:xfrm>
          <a:prstGeom prst="actionButtonHom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bg1"/>
                </a:solidFill>
                <a:latin typeface="Arial" charset="0"/>
                <a:ea typeface="DejaVu Sans" charset="0"/>
                <a:cs typeface="DejaVu Sans" charset="0"/>
              </a:defRPr>
            </a:lvl1pPr>
            <a:lvl2pPr marL="742950" indent="-285750">
              <a:defRPr>
                <a:solidFill>
                  <a:schemeClr val="bg1"/>
                </a:solidFill>
                <a:latin typeface="Arial" charset="0"/>
                <a:ea typeface="DejaVu Sans" charset="0"/>
                <a:cs typeface="DejaVu Sans" charset="0"/>
              </a:defRPr>
            </a:lvl2pPr>
            <a:lvl3pPr marL="1143000" indent="-228600">
              <a:defRPr>
                <a:solidFill>
                  <a:schemeClr val="bg1"/>
                </a:solidFill>
                <a:latin typeface="Arial" charset="0"/>
                <a:ea typeface="DejaVu Sans" charset="0"/>
                <a:cs typeface="DejaVu Sans" charset="0"/>
              </a:defRPr>
            </a:lvl3pPr>
            <a:lvl4pPr marL="1600200" indent="-228600">
              <a:defRPr>
                <a:solidFill>
                  <a:schemeClr val="bg1"/>
                </a:solidFill>
                <a:latin typeface="Arial" charset="0"/>
                <a:ea typeface="DejaVu Sans" charset="0"/>
                <a:cs typeface="DejaVu Sans" charset="0"/>
              </a:defRPr>
            </a:lvl4pPr>
            <a:lvl5pPr marL="2057400" indent="-228600">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defRPr>
                <a:solidFill>
                  <a:schemeClr val="bg1"/>
                </a:solidFill>
                <a:latin typeface="Arial" charset="0"/>
                <a:ea typeface="DejaVu Sans" charset="0"/>
                <a:cs typeface="DejaVu Sans" charset="0"/>
              </a:defRPr>
            </a:lvl9pPr>
          </a:lstStyle>
          <a:p>
            <a:pPr>
              <a:defRPr/>
            </a:pPr>
            <a:endParaRPr lang="ar-SA" altLang="en-US"/>
          </a:p>
        </p:txBody>
      </p:sp>
      <p:sp>
        <p:nvSpPr>
          <p:cNvPr id="6150" name="Text Box 7"/>
          <p:cNvSpPr txBox="1">
            <a:spLocks noChangeArrowheads="1"/>
          </p:cNvSpPr>
          <p:nvPr/>
        </p:nvSpPr>
        <p:spPr bwMode="auto">
          <a:xfrm>
            <a:off x="2362200" y="0"/>
            <a:ext cx="449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DejaVu Sans" charset="0"/>
                <a:cs typeface="DejaVu Sans" charset="0"/>
              </a:defRPr>
            </a:lvl9pPr>
          </a:lstStyle>
          <a:p>
            <a:pPr>
              <a:spcBef>
                <a:spcPts val="1125"/>
              </a:spcBef>
              <a:buClr>
                <a:srgbClr val="A50021"/>
              </a:buClr>
              <a:defRPr/>
            </a:pPr>
            <a:r>
              <a:rPr lang="tr-TR" altLang="en-US" b="1">
                <a:solidFill>
                  <a:srgbClr val="A50021"/>
                </a:solidFill>
              </a:rPr>
              <a:t>Computers Are Your Future Chapter 1</a:t>
            </a:r>
          </a:p>
        </p:txBody>
      </p:sp>
      <p:sp>
        <p:nvSpPr>
          <p:cNvPr id="9223" name="Rectangle 8"/>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Ana başlık metnini düzenlemek için tıklayın</a:t>
            </a:r>
          </a:p>
        </p:txBody>
      </p:sp>
      <p:sp>
        <p:nvSpPr>
          <p:cNvPr id="9224" name="Rectangle 9"/>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Anahat metninin biçimini düzenlemek için tıklayın</a:t>
            </a:r>
          </a:p>
          <a:p>
            <a:pPr lvl="1"/>
            <a:r>
              <a:rPr lang="en-GB" altLang="en-US" smtClean="0"/>
              <a:t>İkinci Anahat Düzeyi</a:t>
            </a:r>
          </a:p>
          <a:p>
            <a:pPr lvl="2"/>
            <a:r>
              <a:rPr lang="en-GB" altLang="en-US" smtClean="0"/>
              <a:t>Üçüncü Anahat Düzeyi</a:t>
            </a:r>
          </a:p>
          <a:p>
            <a:pPr lvl="3"/>
            <a:r>
              <a:rPr lang="en-GB" altLang="en-US" smtClean="0"/>
              <a:t>Dördüncü Anahat Düzeyi</a:t>
            </a:r>
          </a:p>
          <a:p>
            <a:pPr lvl="4"/>
            <a:r>
              <a:rPr lang="en-GB" altLang="en-US" smtClean="0"/>
              <a:t>Beşinci Anahat Düzeyi</a:t>
            </a:r>
          </a:p>
          <a:p>
            <a:pPr lvl="4"/>
            <a:r>
              <a:rPr lang="en-GB" altLang="en-US" smtClean="0"/>
              <a:t>Altıncı Anahat Düzeyi</a:t>
            </a:r>
          </a:p>
          <a:p>
            <a:pPr lvl="4"/>
            <a:r>
              <a:rPr lang="en-GB" altLang="en-US" smtClean="0"/>
              <a:t>Yedinci Anahat Düzeyi</a:t>
            </a:r>
          </a:p>
          <a:p>
            <a:pPr lvl="4"/>
            <a:r>
              <a:rPr lang="en-GB" altLang="en-US" smtClean="0"/>
              <a:t>Sekizinci Anahat Düzeyi</a:t>
            </a:r>
          </a:p>
          <a:p>
            <a:pPr lvl="4"/>
            <a:r>
              <a:rPr lang="en-GB" altLang="en-US" smtClean="0"/>
              <a:t>Dokuzuncu Anahat Düzeyi</a:t>
            </a:r>
          </a:p>
        </p:txBody>
      </p:sp>
      <p:sp>
        <p:nvSpPr>
          <p:cNvPr id="6154" name="Rectangle 10"/>
          <p:cNvSpPr>
            <a:spLocks noGrp="1" noChangeArrowheads="1"/>
          </p:cNvSpPr>
          <p:nvPr>
            <p:ph type="sldNum"/>
          </p:nvPr>
        </p:nvSpPr>
        <p:spPr bwMode="auto">
          <a:xfrm>
            <a:off x="6553200" y="63817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SzPct val="45000"/>
              <a:buFont typeface="Wingdings" pitchFamily="2" charset="2"/>
              <a:buNone/>
              <a:tabLst>
                <a:tab pos="723900" algn="l"/>
                <a:tab pos="1447800" algn="l"/>
              </a:tabLst>
              <a:defRPr sz="1400" b="1">
                <a:solidFill>
                  <a:srgbClr val="000000"/>
                </a:solidFill>
                <a:latin typeface="+mn-lt"/>
                <a:ea typeface="+mn-ea"/>
                <a:cs typeface="+mn-cs"/>
              </a:defRPr>
            </a:lvl1pPr>
          </a:lstStyle>
          <a:p>
            <a:pPr>
              <a:defRPr/>
            </a:pPr>
            <a:r>
              <a:rPr lang="tr-TR"/>
              <a:t>Slide </a:t>
            </a:r>
            <a:fld id="{06EAE20A-8432-4648-B2CD-D20C80F8F297}" type="slidenum">
              <a:rPr lang="tr-TR"/>
              <a:pPr>
                <a:defRPr/>
              </a:pPr>
              <a:t>‹#›</a:t>
            </a:fld>
            <a:endParaRPr lang="tr-TR"/>
          </a:p>
        </p:txBody>
      </p:sp>
      <p:sp>
        <p:nvSpPr>
          <p:cNvPr id="6155" name="Rectangle 11"/>
          <p:cNvSpPr>
            <a:spLocks noGrp="1" noChangeArrowheads="1"/>
          </p:cNvSpPr>
          <p:nvPr>
            <p:ph type="ftr"/>
          </p:nvPr>
        </p:nvSpPr>
        <p:spPr bwMode="auto">
          <a:xfrm>
            <a:off x="0" y="6381750"/>
            <a:ext cx="2892425" cy="730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SzPct val="45000"/>
              <a:buFont typeface="Wingdings" pitchFamily="2" charset="2"/>
              <a:buNone/>
              <a:tabLst>
                <a:tab pos="723900" algn="l"/>
                <a:tab pos="1447800" algn="l"/>
                <a:tab pos="2171700" algn="l"/>
              </a:tabLst>
              <a:defRPr sz="1400" b="1">
                <a:solidFill>
                  <a:srgbClr val="000000"/>
                </a:solidFill>
                <a:latin typeface="+mn-lt"/>
                <a:ea typeface="+mn-ea"/>
                <a:cs typeface="+mn-cs"/>
              </a:defRPr>
            </a:lvl1pPr>
          </a:lstStyle>
          <a:p>
            <a:pPr>
              <a:defRPr/>
            </a:pPr>
            <a:r>
              <a:rPr lang="tr-TR" smtClean="0"/>
              <a:t>Dr. Mohammed Alnaif</a:t>
            </a:r>
            <a:endParaRPr lang="tr-T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p:txStyles>
    <p:titleStyle>
      <a:lvl1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mj-lt"/>
          <a:ea typeface="+mj-ea"/>
          <a:cs typeface="+mj-cs"/>
        </a:defRPr>
      </a:lvl1pPr>
      <a:lvl2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2pPr>
      <a:lvl3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3pPr>
      <a:lvl4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4pPr>
      <a:lvl5pPr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5pPr>
      <a:lvl6pPr marL="4572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6pPr>
      <a:lvl7pPr marL="9144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7pPr>
      <a:lvl8pPr marL="13716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8pPr>
      <a:lvl9pPr marL="1828800" algn="ctr" defTabSz="449263" rtl="0" eaLnBrk="1" fontAlgn="base" hangingPunct="1">
        <a:spcBef>
          <a:spcPct val="0"/>
        </a:spcBef>
        <a:spcAft>
          <a:spcPct val="0"/>
        </a:spcAft>
        <a:buClr>
          <a:srgbClr val="A50021"/>
        </a:buClr>
        <a:buSzPct val="100000"/>
        <a:buFont typeface="Times New Roman" pitchFamily="18" charset="0"/>
        <a:defRPr sz="3200">
          <a:solidFill>
            <a:srgbClr val="A50021"/>
          </a:solidFill>
          <a:latin typeface="Times New Roman" pitchFamily="18" charset="0"/>
          <a:ea typeface="DejaVu Sans" charset="0"/>
          <a:cs typeface="DejaVu Sans" charset="0"/>
        </a:defRPr>
      </a:lvl9pPr>
    </p:titleStyle>
    <p:bodyStyle>
      <a:lvl1pPr marL="339725" indent="-339725" algn="l" defTabSz="449263" rtl="0" eaLnBrk="1" fontAlgn="base" hangingPunct="1">
        <a:spcBef>
          <a:spcPts val="700"/>
        </a:spcBef>
        <a:spcAft>
          <a:spcPct val="0"/>
        </a:spcAft>
        <a:buClr>
          <a:srgbClr val="A50021"/>
        </a:buClr>
        <a:buSzPct val="100000"/>
        <a:buFont typeface="Wingdings" pitchFamily="2" charset="2"/>
        <a:buChar char=""/>
        <a:defRPr sz="2800">
          <a:solidFill>
            <a:srgbClr val="A50021"/>
          </a:solidFill>
          <a:latin typeface="+mn-lt"/>
          <a:ea typeface="+mn-ea"/>
          <a:cs typeface="+mn-cs"/>
        </a:defRPr>
      </a:lvl1pPr>
      <a:lvl2pPr marL="739775" indent="-282575" algn="l" defTabSz="449263" rtl="0" eaLnBrk="1" fontAlgn="base" hangingPunct="1">
        <a:spcBef>
          <a:spcPts val="600"/>
        </a:spcBef>
        <a:spcAft>
          <a:spcPct val="0"/>
        </a:spcAft>
        <a:buClr>
          <a:srgbClr val="A50021"/>
        </a:buClr>
        <a:buSzPct val="100000"/>
        <a:buFont typeface="Wingdings" pitchFamily="2" charset="2"/>
        <a:buChar char=""/>
        <a:defRPr sz="2400">
          <a:solidFill>
            <a:srgbClr val="A50021"/>
          </a:solidFill>
          <a:latin typeface="+mn-lt"/>
          <a:ea typeface="+mn-ea"/>
          <a:cs typeface="+mn-cs"/>
        </a:defRPr>
      </a:lvl2pPr>
      <a:lvl3pPr marL="1143000" indent="-228600" algn="l" defTabSz="449263" rtl="0" eaLnBrk="1" fontAlgn="base" hangingPunct="1">
        <a:spcBef>
          <a:spcPts val="500"/>
        </a:spcBef>
        <a:spcAft>
          <a:spcPct val="0"/>
        </a:spcAft>
        <a:buClr>
          <a:srgbClr val="A50021"/>
        </a:buClr>
        <a:buSzPct val="100000"/>
        <a:buFont typeface="Wingdings" pitchFamily="2" charset="2"/>
        <a:buChar char=""/>
        <a:defRPr sz="2000">
          <a:solidFill>
            <a:srgbClr val="A50021"/>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4pPr>
      <a:lvl5pPr marL="20574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5pPr>
      <a:lvl6pPr marL="25146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6pPr>
      <a:lvl7pPr marL="29718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7pPr>
      <a:lvl8pPr marL="34290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8pPr>
      <a:lvl9pPr marL="3886200" indent="-228600" algn="l" defTabSz="449263" rtl="0" eaLnBrk="1" fontAlgn="base" hangingPunct="1">
        <a:spcBef>
          <a:spcPts val="500"/>
        </a:spcBef>
        <a:spcAft>
          <a:spcPct val="0"/>
        </a:spcAft>
        <a:buClr>
          <a:srgbClr val="000000"/>
        </a:buClr>
        <a:buSzPct val="100000"/>
        <a:buFont typeface="Arial" pitchFamily="34" charset="0"/>
        <a:buChar char="»"/>
        <a:defRPr sz="2000">
          <a:solidFill>
            <a:srgbClr val="000000"/>
          </a:solidFill>
          <a:latin typeface="Arial" pitchFamily="34" charset="0"/>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naif@ksu.edu.s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3568" y="404664"/>
            <a:ext cx="7772400" cy="1652736"/>
          </a:xfrm>
        </p:spPr>
        <p:txBody>
          <a:bodyPr>
            <a:noAutofit/>
          </a:bodyPr>
          <a:lstStyle/>
          <a:p>
            <a:pPr marL="182880" indent="0" algn="ctr" rtl="0">
              <a:buNone/>
            </a:pPr>
            <a:r>
              <a:rPr lang="en-US" sz="2400" dirty="0" smtClean="0">
                <a:solidFill>
                  <a:schemeClr val="tx1"/>
                </a:solidFill>
                <a:effectLst/>
                <a:latin typeface="Times New Roman" panose="02020603050405020304" pitchFamily="18" charset="0"/>
                <a:cs typeface="Times New Roman" panose="02020603050405020304" pitchFamily="18" charset="0"/>
              </a:rPr>
              <a:t>King Saud University</a:t>
            </a:r>
            <a:br>
              <a:rPr lang="en-US" sz="2400" dirty="0" smtClean="0">
                <a:solidFill>
                  <a:schemeClr val="tx1"/>
                </a:solidFill>
                <a:effectLst/>
                <a:latin typeface="Times New Roman" panose="02020603050405020304" pitchFamily="18" charset="0"/>
                <a:cs typeface="Times New Roman" panose="02020603050405020304" pitchFamily="18" charset="0"/>
              </a:rPr>
            </a:br>
            <a:r>
              <a:rPr lang="en-US" sz="2400" dirty="0" smtClean="0">
                <a:solidFill>
                  <a:schemeClr val="tx1"/>
                </a:solidFill>
                <a:effectLst/>
                <a:latin typeface="Times New Roman" panose="02020603050405020304" pitchFamily="18" charset="0"/>
                <a:cs typeface="Times New Roman" panose="02020603050405020304" pitchFamily="18" charset="0"/>
              </a:rPr>
              <a:t>College of Business Administration</a:t>
            </a:r>
            <a:br>
              <a:rPr lang="en-US" sz="2400" dirty="0" smtClean="0">
                <a:solidFill>
                  <a:schemeClr val="tx1"/>
                </a:solidFill>
                <a:effectLst/>
                <a:latin typeface="Times New Roman" panose="02020603050405020304" pitchFamily="18" charset="0"/>
                <a:cs typeface="Times New Roman" panose="02020603050405020304" pitchFamily="18" charset="0"/>
              </a:rPr>
            </a:br>
            <a:r>
              <a:rPr lang="en-US" sz="2400" dirty="0" smtClean="0">
                <a:solidFill>
                  <a:schemeClr val="tx1"/>
                </a:solidFill>
                <a:effectLst/>
                <a:latin typeface="Times New Roman" panose="02020603050405020304" pitchFamily="18" charset="0"/>
                <a:cs typeface="Times New Roman" panose="02020603050405020304" pitchFamily="18" charset="0"/>
              </a:rPr>
              <a:t>Department of Health Administration </a:t>
            </a:r>
            <a:br>
              <a:rPr lang="en-US" sz="2400" dirty="0" smtClean="0">
                <a:solidFill>
                  <a:schemeClr val="tx1"/>
                </a:solidFill>
                <a:effectLst/>
                <a:latin typeface="Times New Roman" panose="02020603050405020304" pitchFamily="18" charset="0"/>
                <a:cs typeface="Times New Roman" panose="02020603050405020304" pitchFamily="18" charset="0"/>
              </a:rPr>
            </a:br>
            <a:r>
              <a:rPr lang="en-US" sz="2400" dirty="0" smtClean="0">
                <a:solidFill>
                  <a:schemeClr val="tx1"/>
                </a:solidFill>
                <a:effectLst/>
                <a:latin typeface="Times New Roman" panose="02020603050405020304" pitchFamily="18" charset="0"/>
                <a:cs typeface="Times New Roman" panose="02020603050405020304" pitchFamily="18" charset="0"/>
              </a:rPr>
              <a:t>Masters` Program</a:t>
            </a:r>
            <a:endParaRPr lang="ar-SA" sz="2400" dirty="0">
              <a:solidFill>
                <a:schemeClr val="tx1"/>
              </a:solidFill>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sz="quarter" idx="1"/>
          </p:nvPr>
        </p:nvSpPr>
        <p:spPr>
          <a:xfrm>
            <a:off x="899592" y="2514600"/>
            <a:ext cx="7330008" cy="3124200"/>
          </a:xfrm>
        </p:spPr>
        <p:txBody>
          <a:bodyPr>
            <a:normAutofit/>
          </a:bodyPr>
          <a:lstStyle/>
          <a:p>
            <a:pPr algn="ctr"/>
            <a:r>
              <a:rPr lang="en-US" sz="2400" b="1" i="1" u="sng" dirty="0">
                <a:solidFill>
                  <a:schemeClr val="tx1"/>
                </a:solidFill>
                <a:latin typeface="Times New Roman" panose="02020603050405020304" pitchFamily="18" charset="0"/>
                <a:cs typeface="Times New Roman" panose="02020603050405020304" pitchFamily="18" charset="0"/>
              </a:rPr>
              <a:t>PA 507 –</a:t>
            </a:r>
            <a:r>
              <a:rPr lang="en-US" sz="2400" b="1" u="sng" dirty="0">
                <a:solidFill>
                  <a:schemeClr val="tx1"/>
                </a:solidFill>
                <a:latin typeface="Times New Roman" panose="02020603050405020304" pitchFamily="18" charset="0"/>
                <a:cs typeface="Times New Roman" panose="02020603050405020304" pitchFamily="18" charset="0"/>
              </a:rPr>
              <a:t> </a:t>
            </a:r>
            <a:r>
              <a:rPr lang="en-US" sz="2400" b="1" i="1" u="sng" dirty="0">
                <a:solidFill>
                  <a:schemeClr val="tx1"/>
                </a:solidFill>
                <a:latin typeface="Times New Roman" panose="02020603050405020304" pitchFamily="18" charset="0"/>
                <a:cs typeface="Times New Roman" panose="02020603050405020304" pitchFamily="18" charset="0"/>
              </a:rPr>
              <a:t>Introduction to Public Health</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i="1" u="sng" dirty="0">
                <a:solidFill>
                  <a:schemeClr val="tx1"/>
                </a:solidFill>
                <a:latin typeface="Times New Roman" panose="02020603050405020304" pitchFamily="18" charset="0"/>
                <a:cs typeface="Times New Roman" panose="02020603050405020304" pitchFamily="18" charset="0"/>
              </a:rPr>
              <a:t>First Semester </a:t>
            </a:r>
            <a:r>
              <a:rPr lang="en-US" sz="2400" b="1" i="1" u="sng" dirty="0" smtClean="0">
                <a:solidFill>
                  <a:schemeClr val="tx1"/>
                </a:solidFill>
                <a:latin typeface="Times New Roman" panose="02020603050405020304" pitchFamily="18" charset="0"/>
                <a:cs typeface="Times New Roman" panose="02020603050405020304" pitchFamily="18" charset="0"/>
              </a:rPr>
              <a:t>1440</a:t>
            </a:r>
            <a:r>
              <a:rPr lang="en-US" sz="2400" b="1" i="1" u="sng" smtClean="0">
                <a:solidFill>
                  <a:schemeClr val="tx1"/>
                </a:solidFill>
                <a:latin typeface="Times New Roman" panose="02020603050405020304" pitchFamily="18" charset="0"/>
                <a:cs typeface="Times New Roman" panose="02020603050405020304" pitchFamily="18" charset="0"/>
              </a:rPr>
              <a:t>/ 1441</a:t>
            </a:r>
            <a:endParaRPr lang="en-US" sz="2400" b="1" i="1" u="sng" dirty="0" smtClean="0">
              <a:solidFill>
                <a:schemeClr val="tx1"/>
              </a:solidFill>
              <a:latin typeface="Times New Roman" panose="02020603050405020304" pitchFamily="18" charset="0"/>
              <a:cs typeface="Times New Roman" panose="02020603050405020304" pitchFamily="18" charset="0"/>
            </a:endParaRPr>
          </a:p>
          <a:p>
            <a:pPr algn="ctr"/>
            <a:endParaRPr lang="en-US" sz="2400" b="1" dirty="0" smtClean="0">
              <a:solidFill>
                <a:schemeClr val="tx1"/>
              </a:solidFill>
              <a:effectLst/>
              <a:latin typeface="Times New Roman" panose="02020603050405020304" pitchFamily="18" charset="0"/>
              <a:cs typeface="Times New Roman" panose="02020603050405020304" pitchFamily="18" charset="0"/>
            </a:endParaRPr>
          </a:p>
          <a:p>
            <a:pPr algn="ctr"/>
            <a:r>
              <a:rPr lang="en-US" sz="2400" b="1" dirty="0" smtClean="0">
                <a:solidFill>
                  <a:schemeClr val="tx1"/>
                </a:solidFill>
                <a:effectLst/>
                <a:latin typeface="Times New Roman" panose="02020603050405020304" pitchFamily="18" charset="0"/>
                <a:cs typeface="Times New Roman" panose="02020603050405020304" pitchFamily="18" charset="0"/>
              </a:rPr>
              <a:t>Mohammed S. Alnaif, Ph D.</a:t>
            </a:r>
            <a:r>
              <a:rPr lang="en-US" sz="2400" b="1" dirty="0" smtClean="0">
                <a:solidFill>
                  <a:schemeClr val="tx1"/>
                </a:solidFill>
                <a:latin typeface="Times New Roman" panose="02020603050405020304" pitchFamily="18" charset="0"/>
                <a:cs typeface="Times New Roman" panose="02020603050405020304" pitchFamily="18" charset="0"/>
              </a:rPr>
              <a:t/>
            </a:r>
            <a:br>
              <a:rPr lang="en-US" sz="2400" b="1" dirty="0" smtClean="0">
                <a:solidFill>
                  <a:schemeClr val="tx1"/>
                </a:solidFill>
                <a:latin typeface="Times New Roman" panose="02020603050405020304" pitchFamily="18" charset="0"/>
                <a:cs typeface="Times New Roman" panose="02020603050405020304" pitchFamily="18" charset="0"/>
              </a:rPr>
            </a:br>
            <a:r>
              <a:rPr lang="en-US" sz="2400" b="1" dirty="0" smtClean="0">
                <a:solidFill>
                  <a:schemeClr val="tx1"/>
                </a:solidFill>
                <a:latin typeface="Times New Roman" panose="02020603050405020304" pitchFamily="18" charset="0"/>
                <a:cs typeface="Times New Roman" panose="02020603050405020304" pitchFamily="18" charset="0"/>
                <a:hlinkClick r:id="rId2"/>
              </a:rPr>
              <a:t>alnaif@ksu.edu.sa</a:t>
            </a:r>
            <a:endParaRPr lang="en-US" sz="24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6CDDB529-FAB7-4170-B5E3-3C507FAA6E43}"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a:t>
            </a:fld>
            <a:endParaRPr lang="ar-SA"/>
          </a:p>
        </p:txBody>
      </p:sp>
    </p:spTree>
    <p:extLst>
      <p:ext uri="{BB962C8B-B14F-4D97-AF65-F5344CB8AC3E}">
        <p14:creationId xmlns:p14="http://schemas.microsoft.com/office/powerpoint/2010/main" val="1164550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381000"/>
            <a:ext cx="7162800" cy="685800"/>
          </a:xfrm>
        </p:spPr>
        <p:txBody>
          <a:bodyPr/>
          <a:lstStyle/>
          <a:p>
            <a:pPr algn="ctr">
              <a:lnSpc>
                <a:spcPct val="90000"/>
              </a:lnSpc>
            </a:pPr>
            <a:r>
              <a:rPr lang="en-US" sz="3600" b="1" dirty="0">
                <a:solidFill>
                  <a:schemeClr val="tx1"/>
                </a:solidFill>
                <a:effectLst/>
                <a:latin typeface="Times New Roman" panose="02020603050405020304" pitchFamily="18" charset="0"/>
                <a:cs typeface="Times New Roman" panose="02020603050405020304" pitchFamily="18" charset="0"/>
              </a:rPr>
              <a:t>DATA FOR PUBLIC HEALTH</a:t>
            </a:r>
            <a:endParaRPr lang="en-US" altLang="en-US" sz="3600" b="1" dirty="0">
              <a:solidFill>
                <a:schemeClr val="tx1"/>
              </a:solidFill>
              <a:effectLst/>
              <a:latin typeface="Times New Roman" panose="02020603050405020304" pitchFamily="18" charset="0"/>
              <a:cs typeface="Times New Roman" panose="02020603050405020304" pitchFamily="18" charset="0"/>
            </a:endParaRPr>
          </a:p>
        </p:txBody>
      </p:sp>
      <p:sp>
        <p:nvSpPr>
          <p:cNvPr id="9219" name="Rectangle 3"/>
          <p:cNvSpPr>
            <a:spLocks noGrp="1" noChangeArrowheads="1"/>
          </p:cNvSpPr>
          <p:nvPr>
            <p:ph idx="1"/>
          </p:nvPr>
        </p:nvSpPr>
        <p:spPr>
          <a:xfrm>
            <a:off x="609600" y="1371600"/>
            <a:ext cx="7696200" cy="4572000"/>
          </a:xfrm>
        </p:spPr>
        <p:txBody>
          <a:bodyPr>
            <a:normAutofit/>
          </a:bodyPr>
          <a:lstStyle/>
          <a:p>
            <a:pPr marL="0" indent="0">
              <a:buNone/>
            </a:pPr>
            <a:r>
              <a:rPr lang="en-US" altLang="en-US" sz="3200" b="1" dirty="0">
                <a:solidFill>
                  <a:srgbClr val="0000FF"/>
                </a:solidFill>
                <a:latin typeface="Times New Roman" panose="02020603050405020304" pitchFamily="18" charset="0"/>
                <a:cs typeface="Times New Roman" panose="02020603050405020304" pitchFamily="18" charset="0"/>
              </a:rPr>
              <a:t>Uses of Public Health Surveillance</a:t>
            </a:r>
            <a:endParaRPr lang="en-US" altLang="en-US" sz="3200" b="1" dirty="0" smtClean="0">
              <a:solidFill>
                <a:srgbClr val="0000FF"/>
              </a:solidFill>
              <a:latin typeface="Times New Roman" panose="02020603050405020304" pitchFamily="18" charset="0"/>
              <a:cs typeface="Times New Roman" panose="02020603050405020304" pitchFamily="18" charset="0"/>
            </a:endParaRPr>
          </a:p>
          <a:p>
            <a:pPr marL="457200" indent="-457200">
              <a:spcBef>
                <a:spcPts val="0"/>
              </a:spcBef>
              <a:buClr>
                <a:srgbClr val="0000FF"/>
              </a:buClr>
              <a:buFont typeface="Arial" panose="020B0604020202020204" pitchFamily="34" charset="0"/>
              <a:buChar char="•"/>
            </a:pPr>
            <a:r>
              <a:rPr lang="en-US" altLang="en-US" sz="2800" b="1" dirty="0" smtClean="0">
                <a:solidFill>
                  <a:srgbClr val="0000FF"/>
                </a:solidFill>
                <a:latin typeface="Times New Roman" panose="02020603050405020304" pitchFamily="18" charset="0"/>
                <a:cs typeface="Times New Roman" panose="02020603050405020304" pitchFamily="18" charset="0"/>
              </a:rPr>
              <a:t>Estimate</a:t>
            </a:r>
            <a:r>
              <a:rPr lang="en-US" altLang="en-US" sz="2800" b="1" dirty="0" smtClean="0">
                <a:solidFill>
                  <a:schemeClr val="tx1"/>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magnitude</a:t>
            </a:r>
            <a:r>
              <a:rPr lang="en-US" altLang="en-US" sz="2800" b="1" dirty="0">
                <a:solidFill>
                  <a:schemeClr val="tx1"/>
                </a:solidFill>
                <a:latin typeface="Times New Roman" panose="02020603050405020304" pitchFamily="18" charset="0"/>
                <a:cs typeface="Times New Roman" panose="02020603050405020304" pitchFamily="18" charset="0"/>
              </a:rPr>
              <a:t> of the problem</a:t>
            </a:r>
          </a:p>
          <a:p>
            <a:pPr marL="457200" indent="-457200">
              <a:spcBef>
                <a:spcPts val="0"/>
              </a:spcBef>
              <a:buClr>
                <a:srgbClr val="0000FF"/>
              </a:buClr>
              <a:buFont typeface="Arial" panose="020B0604020202020204" pitchFamily="34" charset="0"/>
              <a:buChar char="•"/>
            </a:pPr>
            <a:r>
              <a:rPr lang="en-US" altLang="en-US" sz="2800" b="1" dirty="0">
                <a:solidFill>
                  <a:schemeClr val="tx1"/>
                </a:solidFill>
                <a:latin typeface="Times New Roman" panose="02020603050405020304" pitchFamily="18" charset="0"/>
                <a:cs typeface="Times New Roman" panose="02020603050405020304" pitchFamily="18" charset="0"/>
              </a:rPr>
              <a:t>Portray the </a:t>
            </a:r>
            <a:r>
              <a:rPr lang="en-US" altLang="en-US" sz="2800" b="1" dirty="0">
                <a:solidFill>
                  <a:srgbClr val="0000FF"/>
                </a:solidFill>
                <a:latin typeface="Times New Roman" panose="02020603050405020304" pitchFamily="18" charset="0"/>
                <a:cs typeface="Times New Roman" panose="02020603050405020304" pitchFamily="18" charset="0"/>
              </a:rPr>
              <a:t>natural history </a:t>
            </a:r>
            <a:r>
              <a:rPr lang="en-US" altLang="en-US" sz="2800" b="1" dirty="0">
                <a:solidFill>
                  <a:schemeClr val="tx1"/>
                </a:solidFill>
                <a:latin typeface="Times New Roman" panose="02020603050405020304" pitchFamily="18" charset="0"/>
                <a:cs typeface="Times New Roman" panose="02020603050405020304" pitchFamily="18" charset="0"/>
              </a:rPr>
              <a:t>of a disease</a:t>
            </a:r>
          </a:p>
          <a:p>
            <a:pPr marL="457200" indent="-457200">
              <a:spcBef>
                <a:spcPts val="0"/>
              </a:spcBef>
              <a:buClr>
                <a:srgbClr val="0000FF"/>
              </a:buClr>
              <a:buFont typeface="Arial" panose="020B0604020202020204" pitchFamily="34" charset="0"/>
              <a:buChar char="•"/>
            </a:pPr>
            <a:r>
              <a:rPr lang="en-US" altLang="en-US" sz="2800" b="1" dirty="0">
                <a:solidFill>
                  <a:srgbClr val="0000FF"/>
                </a:solidFill>
                <a:latin typeface="Times New Roman" panose="02020603050405020304" pitchFamily="18" charset="0"/>
                <a:cs typeface="Times New Roman" panose="02020603050405020304" pitchFamily="18" charset="0"/>
              </a:rPr>
              <a:t>Determine distribution </a:t>
            </a:r>
            <a:r>
              <a:rPr lang="en-US" altLang="en-US" sz="2800" b="1" dirty="0">
                <a:solidFill>
                  <a:schemeClr val="tx1"/>
                </a:solidFill>
                <a:latin typeface="Times New Roman" panose="02020603050405020304" pitchFamily="18" charset="0"/>
                <a:cs typeface="Times New Roman" panose="02020603050405020304" pitchFamily="18" charset="0"/>
              </a:rPr>
              <a:t>and spread of illness</a:t>
            </a:r>
          </a:p>
          <a:p>
            <a:pPr marL="457200" indent="-457200">
              <a:spcBef>
                <a:spcPts val="0"/>
              </a:spcBef>
              <a:buClr>
                <a:srgbClr val="0000FF"/>
              </a:buClr>
              <a:buFont typeface="Arial" panose="020B0604020202020204" pitchFamily="34" charset="0"/>
              <a:buChar char="•"/>
            </a:pPr>
            <a:r>
              <a:rPr lang="en-US" altLang="en-US" sz="2800" b="1" dirty="0">
                <a:solidFill>
                  <a:schemeClr val="tx1"/>
                </a:solidFill>
                <a:latin typeface="Times New Roman" panose="02020603050405020304" pitchFamily="18" charset="0"/>
                <a:cs typeface="Times New Roman" panose="02020603050405020304" pitchFamily="18" charset="0"/>
              </a:rPr>
              <a:t>Detect </a:t>
            </a:r>
            <a:r>
              <a:rPr lang="en-US" altLang="en-US" sz="2800" b="1" dirty="0">
                <a:solidFill>
                  <a:srgbClr val="0000FF"/>
                </a:solidFill>
                <a:latin typeface="Times New Roman" panose="02020603050405020304" pitchFamily="18" charset="0"/>
                <a:cs typeface="Times New Roman" panose="02020603050405020304" pitchFamily="18" charset="0"/>
              </a:rPr>
              <a:t>outbreaks</a:t>
            </a:r>
          </a:p>
          <a:p>
            <a:pPr marL="457200" indent="-457200">
              <a:spcBef>
                <a:spcPts val="0"/>
              </a:spcBef>
              <a:buClr>
                <a:srgbClr val="0000FF"/>
              </a:buClr>
              <a:buFont typeface="Arial" panose="020B0604020202020204" pitchFamily="34" charset="0"/>
              <a:buChar char="•"/>
            </a:pPr>
            <a:r>
              <a:rPr lang="en-US" altLang="en-US" sz="2800" b="1" dirty="0">
                <a:solidFill>
                  <a:srgbClr val="0000FF"/>
                </a:solidFill>
                <a:latin typeface="Times New Roman" panose="02020603050405020304" pitchFamily="18" charset="0"/>
                <a:cs typeface="Times New Roman" panose="02020603050405020304" pitchFamily="18" charset="0"/>
              </a:rPr>
              <a:t>Generate hypotheses</a:t>
            </a:r>
            <a:r>
              <a:rPr lang="en-US" altLang="en-US" sz="2800" b="1" dirty="0">
                <a:solidFill>
                  <a:schemeClr val="tx1"/>
                </a:solidFill>
                <a:latin typeface="Times New Roman" panose="02020603050405020304" pitchFamily="18" charset="0"/>
                <a:cs typeface="Times New Roman" panose="02020603050405020304" pitchFamily="18" charset="0"/>
              </a:rPr>
              <a:t>, stimulate research</a:t>
            </a:r>
          </a:p>
          <a:p>
            <a:pPr marL="457200" indent="-457200">
              <a:spcBef>
                <a:spcPts val="0"/>
              </a:spcBef>
              <a:buClr>
                <a:srgbClr val="0000FF"/>
              </a:buClr>
              <a:buFont typeface="Arial" panose="020B0604020202020204" pitchFamily="34" charset="0"/>
              <a:buChar char="•"/>
            </a:pPr>
            <a:r>
              <a:rPr lang="en-US" altLang="en-US" sz="2800" b="1" dirty="0">
                <a:solidFill>
                  <a:srgbClr val="0000FF"/>
                </a:solidFill>
                <a:latin typeface="Times New Roman" panose="02020603050405020304" pitchFamily="18" charset="0"/>
                <a:cs typeface="Times New Roman" panose="02020603050405020304" pitchFamily="18" charset="0"/>
              </a:rPr>
              <a:t>Evaluate</a:t>
            </a:r>
            <a:r>
              <a:rPr lang="en-US" altLang="en-US" sz="2800" b="1" dirty="0">
                <a:solidFill>
                  <a:schemeClr val="tx1"/>
                </a:solidFill>
                <a:latin typeface="Times New Roman" panose="02020603050405020304" pitchFamily="18" charset="0"/>
                <a:cs typeface="Times New Roman" panose="02020603050405020304" pitchFamily="18" charset="0"/>
              </a:rPr>
              <a:t> control and prevention measures</a:t>
            </a:r>
          </a:p>
          <a:p>
            <a:pPr marL="457200" indent="-457200">
              <a:spcBef>
                <a:spcPts val="0"/>
              </a:spcBef>
              <a:buClr>
                <a:srgbClr val="0000FF"/>
              </a:buClr>
              <a:buFont typeface="Arial" panose="020B0604020202020204" pitchFamily="34" charset="0"/>
              <a:buChar char="•"/>
            </a:pPr>
            <a:r>
              <a:rPr lang="en-US" altLang="en-US" sz="2800" b="1" dirty="0">
                <a:solidFill>
                  <a:srgbClr val="0000FF"/>
                </a:solidFill>
                <a:latin typeface="Times New Roman" panose="02020603050405020304" pitchFamily="18" charset="0"/>
                <a:cs typeface="Times New Roman" panose="02020603050405020304" pitchFamily="18" charset="0"/>
              </a:rPr>
              <a:t>Monitor</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changes</a:t>
            </a:r>
            <a:r>
              <a:rPr lang="en-US" altLang="en-US" sz="2800" b="1" dirty="0">
                <a:solidFill>
                  <a:schemeClr val="tx1"/>
                </a:solidFill>
                <a:latin typeface="Times New Roman" panose="02020603050405020304" pitchFamily="18" charset="0"/>
                <a:cs typeface="Times New Roman" panose="02020603050405020304" pitchFamily="18" charset="0"/>
              </a:rPr>
              <a:t> in infectious agents</a:t>
            </a:r>
          </a:p>
          <a:p>
            <a:pPr marL="457200" indent="-457200">
              <a:spcBef>
                <a:spcPts val="0"/>
              </a:spcBef>
              <a:buClr>
                <a:srgbClr val="0000FF"/>
              </a:buClr>
              <a:buFont typeface="Arial" panose="020B0604020202020204" pitchFamily="34" charset="0"/>
              <a:buChar char="•"/>
            </a:pPr>
            <a:r>
              <a:rPr lang="en-US" altLang="en-US" sz="2800" b="1" dirty="0">
                <a:solidFill>
                  <a:srgbClr val="0000FF"/>
                </a:solidFill>
                <a:latin typeface="Times New Roman" panose="02020603050405020304" pitchFamily="18" charset="0"/>
                <a:cs typeface="Times New Roman" panose="02020603050405020304" pitchFamily="18" charset="0"/>
              </a:rPr>
              <a:t>Detect</a:t>
            </a:r>
            <a:r>
              <a:rPr lang="en-US" altLang="en-US" sz="2800" b="1" dirty="0">
                <a:solidFill>
                  <a:schemeClr val="tx1"/>
                </a:solidFill>
                <a:latin typeface="Times New Roman" panose="02020603050405020304" pitchFamily="18" charset="0"/>
                <a:cs typeface="Times New Roman" panose="02020603050405020304" pitchFamily="18" charset="0"/>
              </a:rPr>
              <a:t> changes in health practices</a:t>
            </a:r>
          </a:p>
          <a:p>
            <a:pPr marL="457200" indent="-457200">
              <a:spcBef>
                <a:spcPts val="0"/>
              </a:spcBef>
              <a:buClr>
                <a:srgbClr val="0000FF"/>
              </a:buClr>
              <a:buFont typeface="Arial" panose="020B0604020202020204" pitchFamily="34" charset="0"/>
              <a:buChar char="•"/>
            </a:pPr>
            <a:r>
              <a:rPr lang="en-US" altLang="en-US" sz="2800" b="1" dirty="0">
                <a:solidFill>
                  <a:schemeClr val="tx1"/>
                </a:solidFill>
                <a:latin typeface="Times New Roman" panose="02020603050405020304" pitchFamily="18" charset="0"/>
                <a:cs typeface="Times New Roman" panose="02020603050405020304" pitchFamily="18" charset="0"/>
              </a:rPr>
              <a:t>Facilitate </a:t>
            </a:r>
            <a:r>
              <a:rPr lang="en-US" altLang="en-US" sz="2800" b="1" dirty="0">
                <a:solidFill>
                  <a:srgbClr val="0000FF"/>
                </a:solidFill>
                <a:latin typeface="Times New Roman" panose="02020603050405020304" pitchFamily="18" charset="0"/>
                <a:cs typeface="Times New Roman" panose="02020603050405020304" pitchFamily="18" charset="0"/>
              </a:rPr>
              <a:t>planning</a:t>
            </a:r>
          </a:p>
        </p:txBody>
      </p:sp>
      <p:sp>
        <p:nvSpPr>
          <p:cNvPr id="2" name="Date Placeholder 1"/>
          <p:cNvSpPr>
            <a:spLocks noGrp="1"/>
          </p:cNvSpPr>
          <p:nvPr>
            <p:ph type="dt" sz="half" idx="10"/>
          </p:nvPr>
        </p:nvSpPr>
        <p:spPr/>
        <p:txBody>
          <a:bodyPr/>
          <a:lstStyle/>
          <a:p>
            <a:fld id="{B304420C-C908-43F9-81A5-55FFB6ED2EEB}" type="datetime1">
              <a:rPr lang="ar-SA" smtClean="0"/>
              <a:t>07/02/1441</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10</a:t>
            </a:fld>
            <a:endParaRPr lang="en-US"/>
          </a:p>
        </p:txBody>
      </p:sp>
    </p:spTree>
    <p:extLst>
      <p:ext uri="{BB962C8B-B14F-4D97-AF65-F5344CB8AC3E}">
        <p14:creationId xmlns:p14="http://schemas.microsoft.com/office/powerpoint/2010/main" val="446424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47800" y="4572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609600" y="1447800"/>
            <a:ext cx="8001000" cy="4504346"/>
          </a:xfrm>
        </p:spPr>
        <p:txBody>
          <a:bodyPr>
            <a:no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Public health surveillance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lgn="l">
              <a:spcBef>
                <a:spcPts val="600"/>
              </a:spcBef>
              <a:buClr>
                <a:srgbClr val="0000FF"/>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There </a:t>
            </a:r>
            <a:r>
              <a:rPr lang="en-US" sz="2800" b="1" dirty="0">
                <a:solidFill>
                  <a:schemeClr val="tx1"/>
                </a:solidFill>
                <a:latin typeface="Times New Roman" panose="02020603050405020304" pitchFamily="18" charset="0"/>
                <a:cs typeface="Times New Roman" panose="02020603050405020304" pitchFamily="18" charset="0"/>
              </a:rPr>
              <a:t>are many health problems that we might want to understand. Individuals and even the general public may have strong opinions about what topics are important enough to be included in surveillance systems.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Clr>
                <a:srgbClr val="0000FF"/>
              </a:buClr>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Recent </a:t>
            </a:r>
            <a:r>
              <a:rPr lang="en-US" sz="2800" b="1" dirty="0">
                <a:solidFill>
                  <a:srgbClr val="0000FF"/>
                </a:solidFill>
                <a:latin typeface="Times New Roman" panose="02020603050405020304" pitchFamily="18" charset="0"/>
                <a:cs typeface="Times New Roman" panose="02020603050405020304" pitchFamily="18" charset="0"/>
              </a:rPr>
              <a:t>public outcry about the problem of medical errors </a:t>
            </a:r>
            <a:r>
              <a:rPr lang="en-US" sz="2800" b="1" dirty="0">
                <a:solidFill>
                  <a:schemeClr val="tx1"/>
                </a:solidFill>
                <a:latin typeface="Times New Roman" panose="02020603050405020304" pitchFamily="18" charset="0"/>
                <a:cs typeface="Times New Roman" panose="02020603050405020304" pitchFamily="18" charset="0"/>
              </a:rPr>
              <a:t>in hospitals raises the question, why don’t we have a national list (or data) regarding the problem of medical </a:t>
            </a:r>
            <a:r>
              <a:rPr lang="en-US" sz="2800" b="1" dirty="0" smtClean="0">
                <a:solidFill>
                  <a:schemeClr val="tx1"/>
                </a:solidFill>
                <a:latin typeface="Times New Roman" panose="02020603050405020304" pitchFamily="18" charset="0"/>
                <a:cs typeface="Times New Roman" panose="02020603050405020304" pitchFamily="18" charset="0"/>
              </a:rPr>
              <a:t>mistakes?</a:t>
            </a:r>
          </a:p>
        </p:txBody>
      </p:sp>
      <p:sp>
        <p:nvSpPr>
          <p:cNvPr id="4" name="Date Placeholder 3"/>
          <p:cNvSpPr>
            <a:spLocks noGrp="1"/>
          </p:cNvSpPr>
          <p:nvPr>
            <p:ph type="dt" sz="quarter" idx="10"/>
          </p:nvPr>
        </p:nvSpPr>
        <p:spPr/>
        <p:txBody>
          <a:bodyPr/>
          <a:lstStyle/>
          <a:p>
            <a:fld id="{930671FE-5891-474B-968A-8F3FD4C435CD}"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11</a:t>
            </a:fld>
            <a:endParaRPr lang="ar-SA"/>
          </a:p>
        </p:txBody>
      </p:sp>
    </p:spTree>
    <p:extLst>
      <p:ext uri="{BB962C8B-B14F-4D97-AF65-F5344CB8AC3E}">
        <p14:creationId xmlns:p14="http://schemas.microsoft.com/office/powerpoint/2010/main" val="5141678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47800" y="4572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609600" y="1524000"/>
            <a:ext cx="8001000" cy="4724400"/>
          </a:xfrm>
        </p:spPr>
        <p:txBody>
          <a:bodyPr>
            <a:noAutofit/>
          </a:bodyPr>
          <a:lstStyle/>
          <a:p>
            <a:pPr algn="l"/>
            <a:r>
              <a:rPr lang="en-US" sz="2800" b="1" dirty="0">
                <a:solidFill>
                  <a:srgbClr val="0000FF"/>
                </a:solidFill>
                <a:latin typeface="Times New Roman" panose="02020603050405020304" pitchFamily="18" charset="0"/>
                <a:cs typeface="Times New Roman" panose="02020603050405020304" pitchFamily="18" charset="0"/>
              </a:rPr>
              <a:t>Public health surveillance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342900" indent="-342900" algn="l">
              <a:buClr>
                <a:srgbClr val="0000FF"/>
              </a:buClr>
              <a:buFont typeface="Arial" panose="020B0604020202020204" pitchFamily="34" charset="0"/>
              <a:buChar char="•"/>
            </a:pPr>
            <a:r>
              <a:rPr lang="en-US" b="1" i="1" dirty="0" smtClean="0">
                <a:latin typeface="Times New Roman" panose="02020603050405020304" pitchFamily="18" charset="0"/>
                <a:cs typeface="Times New Roman" panose="02020603050405020304" pitchFamily="18" charset="0"/>
              </a:rPr>
              <a:t>The </a:t>
            </a:r>
            <a:r>
              <a:rPr lang="en-US" b="1" i="1" dirty="0">
                <a:latin typeface="Times New Roman" panose="02020603050405020304" pitchFamily="18" charset="0"/>
                <a:cs typeface="Times New Roman" panose="02020603050405020304" pitchFamily="18" charset="0"/>
              </a:rPr>
              <a:t>Agency for Healthcare Research and Quality (AHRQ) estimates that there are as many as </a:t>
            </a:r>
            <a:r>
              <a:rPr lang="en-US" b="1" i="1" dirty="0">
                <a:solidFill>
                  <a:srgbClr val="0000FF"/>
                </a:solidFill>
                <a:latin typeface="Times New Roman" panose="02020603050405020304" pitchFamily="18" charset="0"/>
                <a:cs typeface="Times New Roman" panose="02020603050405020304" pitchFamily="18" charset="0"/>
              </a:rPr>
              <a:t>ninety - eight thousand deaths each year in the United States due to medical errors,</a:t>
            </a:r>
            <a:r>
              <a:rPr lang="en-US" b="1" i="1" dirty="0">
                <a:latin typeface="Times New Roman" panose="02020603050405020304" pitchFamily="18" charset="0"/>
                <a:cs typeface="Times New Roman" panose="02020603050405020304" pitchFamily="18" charset="0"/>
              </a:rPr>
              <a:t> making it the eighth most common cause of death</a:t>
            </a:r>
            <a:r>
              <a:rPr lang="en-US" b="1" i="1" dirty="0" smtClean="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76E5E3BE-FC1A-4EBE-9A62-410AD30F8373}"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12</a:t>
            </a:fld>
            <a:endParaRPr lang="ar-SA"/>
          </a:p>
        </p:txBody>
      </p:sp>
    </p:spTree>
    <p:extLst>
      <p:ext uri="{BB962C8B-B14F-4D97-AF65-F5344CB8AC3E}">
        <p14:creationId xmlns:p14="http://schemas.microsoft.com/office/powerpoint/2010/main" val="5442740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47800" y="4572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371600"/>
            <a:ext cx="8305800" cy="4572000"/>
          </a:xfrm>
        </p:spPr>
        <p:txBody>
          <a:bodyPr>
            <a:no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Public health surveillance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lgn="l">
              <a:spcBef>
                <a:spcPts val="600"/>
              </a:spcBef>
              <a:buClr>
                <a:srgbClr val="0000FF"/>
              </a:buClr>
              <a:buFont typeface="Arial" panose="020B0604020202020204" pitchFamily="34" charset="0"/>
              <a:buChar char="•"/>
            </a:pPr>
            <a:r>
              <a:rPr lang="en-US" sz="2600" b="1" dirty="0"/>
              <a:t>Hospitals are not the only place </a:t>
            </a:r>
            <a:r>
              <a:rPr lang="en-US" sz="2600" b="1" dirty="0">
                <a:solidFill>
                  <a:srgbClr val="0000FF"/>
                </a:solidFill>
              </a:rPr>
              <a:t>medical errors </a:t>
            </a:r>
            <a:r>
              <a:rPr lang="en-US" sz="2600" b="1" dirty="0"/>
              <a:t>take place: pharmacies, nursing homes, and clinics would have to be included in </a:t>
            </a:r>
            <a:r>
              <a:rPr lang="en-US" sz="2600" b="1" dirty="0">
                <a:solidFill>
                  <a:srgbClr val="0000FF"/>
                </a:solidFill>
              </a:rPr>
              <a:t>surveillance</a:t>
            </a:r>
            <a:r>
              <a:rPr lang="en-US" sz="2600" b="1" dirty="0"/>
              <a:t> as well. </a:t>
            </a:r>
            <a:endParaRPr lang="en-US" sz="2600" b="1" dirty="0" smtClean="0"/>
          </a:p>
          <a:p>
            <a:pPr marL="457200" indent="-457200" algn="l">
              <a:spcBef>
                <a:spcPts val="600"/>
              </a:spcBef>
              <a:buClr>
                <a:srgbClr val="0000FF"/>
              </a:buClr>
              <a:buFont typeface="Arial" panose="020B0604020202020204" pitchFamily="34" charset="0"/>
              <a:buChar char="•"/>
            </a:pPr>
            <a:r>
              <a:rPr lang="en-US" sz="2600" b="1" dirty="0" smtClean="0"/>
              <a:t>Currently</a:t>
            </a:r>
            <a:r>
              <a:rPr lang="en-US" sz="2600" b="1" dirty="0"/>
              <a:t>, no consistent </a:t>
            </a:r>
            <a:r>
              <a:rPr lang="en-US" sz="2600" b="1" dirty="0">
                <a:solidFill>
                  <a:srgbClr val="0000FF"/>
                </a:solidFill>
              </a:rPr>
              <a:t>data collection </a:t>
            </a:r>
            <a:r>
              <a:rPr lang="en-US" sz="2600" b="1" dirty="0"/>
              <a:t>or </a:t>
            </a:r>
            <a:r>
              <a:rPr lang="en-US" sz="2600" b="1" dirty="0">
                <a:solidFill>
                  <a:srgbClr val="0000FF"/>
                </a:solidFill>
              </a:rPr>
              <a:t>surveillance</a:t>
            </a:r>
            <a:r>
              <a:rPr lang="en-US" sz="2600" b="1" dirty="0"/>
              <a:t> </a:t>
            </a:r>
            <a:r>
              <a:rPr lang="en-US" sz="2600" b="1" dirty="0">
                <a:solidFill>
                  <a:srgbClr val="0000FF"/>
                </a:solidFill>
              </a:rPr>
              <a:t>system</a:t>
            </a:r>
            <a:r>
              <a:rPr lang="en-US" sz="2600" b="1" dirty="0"/>
              <a:t> for medical errors exists across the many health arenas in which they occur. </a:t>
            </a:r>
            <a:endParaRPr lang="en-US" sz="2600" b="1" dirty="0" smtClean="0"/>
          </a:p>
          <a:p>
            <a:pPr marL="457200" indent="-457200" algn="l">
              <a:spcBef>
                <a:spcPts val="600"/>
              </a:spcBef>
              <a:buClr>
                <a:srgbClr val="0000FF"/>
              </a:buClr>
              <a:buFont typeface="Arial" panose="020B0604020202020204" pitchFamily="34" charset="0"/>
              <a:buChar char="•"/>
            </a:pPr>
            <a:r>
              <a:rPr lang="en-US" sz="2600" b="1" dirty="0" smtClean="0">
                <a:solidFill>
                  <a:srgbClr val="0000FF"/>
                </a:solidFill>
              </a:rPr>
              <a:t>However</a:t>
            </a:r>
            <a:r>
              <a:rPr lang="en-US" sz="2600" b="1" dirty="0"/>
              <a:t>, some data are collected, and there is ongoing effort to change policies to reduce medical errors</a:t>
            </a:r>
            <a:r>
              <a:rPr lang="en-US" sz="2600" b="1" dirty="0" smtClean="0"/>
              <a:t>.</a:t>
            </a:r>
            <a:endParaRPr lang="en-US" sz="2600" b="1" i="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A2027DC9-3811-40B1-9F75-1EDA683D9510}"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13</a:t>
            </a:fld>
            <a:endParaRPr lang="ar-SA"/>
          </a:p>
        </p:txBody>
      </p:sp>
    </p:spTree>
    <p:extLst>
      <p:ext uri="{BB962C8B-B14F-4D97-AF65-F5344CB8AC3E}">
        <p14:creationId xmlns:p14="http://schemas.microsoft.com/office/powerpoint/2010/main" val="19146742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143000" y="3810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609600" y="1524000"/>
            <a:ext cx="8077200" cy="4572000"/>
          </a:xfrm>
        </p:spPr>
        <p:txBody>
          <a:bodyPr>
            <a:noAutofit/>
          </a:bodyPr>
          <a:lstStyle/>
          <a:p>
            <a:pPr algn="l"/>
            <a:r>
              <a:rPr lang="en-US" sz="2800" b="1" dirty="0">
                <a:solidFill>
                  <a:srgbClr val="0000FF"/>
                </a:solidFill>
                <a:latin typeface="Times New Roman" panose="02020603050405020304" pitchFamily="18" charset="0"/>
                <a:cs typeface="Times New Roman" panose="02020603050405020304" pitchFamily="18" charset="0"/>
              </a:rPr>
              <a:t>Public health surveillance </a:t>
            </a:r>
            <a:r>
              <a:rPr lang="en-US" sz="2800" b="1" i="1" dirty="0">
                <a:solidFill>
                  <a:srgbClr val="0000FF"/>
                </a:solidFill>
                <a:latin typeface="Times New Roman" panose="02020603050405020304" pitchFamily="18" charset="0"/>
                <a:cs typeface="Times New Roman" panose="02020603050405020304" pitchFamily="18" charset="0"/>
              </a:rPr>
              <a:t>public cost </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342900" indent="-342900" algn="l">
              <a:buClr>
                <a:srgbClr val="0000FF"/>
              </a:buClr>
              <a:buFont typeface="Arial" panose="020B0604020202020204" pitchFamily="34" charset="0"/>
              <a:buChar char="•"/>
            </a:pPr>
            <a:r>
              <a:rPr lang="en-US" sz="2600" b="1" dirty="0">
                <a:solidFill>
                  <a:schemeClr val="tx1"/>
                </a:solidFill>
                <a:latin typeface="Times New Roman" panose="02020603050405020304" pitchFamily="18" charset="0"/>
                <a:cs typeface="Times New Roman" panose="02020603050405020304" pitchFamily="18" charset="0"/>
              </a:rPr>
              <a:t>Public health provides some of the input to help set policies, usually at the national level, regarding what to include in </a:t>
            </a:r>
            <a:r>
              <a:rPr lang="en-US" sz="2600" b="1" dirty="0">
                <a:solidFill>
                  <a:srgbClr val="0000FF"/>
                </a:solidFill>
                <a:latin typeface="Times New Roman" panose="02020603050405020304" pitchFamily="18" charset="0"/>
                <a:cs typeface="Times New Roman" panose="02020603050405020304" pitchFamily="18" charset="0"/>
              </a:rPr>
              <a:t>surveillance systems</a:t>
            </a:r>
            <a:r>
              <a:rPr lang="en-US" sz="2600" b="1" dirty="0">
                <a:solidFill>
                  <a:schemeClr val="tx1"/>
                </a:solidFill>
                <a:latin typeface="Times New Roman" panose="02020603050405020304" pitchFamily="18" charset="0"/>
                <a:cs typeface="Times New Roman" panose="02020603050405020304" pitchFamily="18" charset="0"/>
              </a:rPr>
              <a:t>.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342900" indent="-342900" algn="l">
              <a:buClr>
                <a:srgbClr val="0000FF"/>
              </a:buClr>
              <a:buFont typeface="Arial" panose="020B0604020202020204" pitchFamily="34" charset="0"/>
              <a:buChar char="•"/>
            </a:pPr>
            <a:r>
              <a:rPr lang="en-US" sz="2600" b="1" dirty="0" smtClean="0">
                <a:solidFill>
                  <a:schemeClr val="tx1"/>
                </a:solidFill>
                <a:latin typeface="Times New Roman" panose="02020603050405020304" pitchFamily="18" charset="0"/>
                <a:cs typeface="Times New Roman" panose="02020603050405020304" pitchFamily="18" charset="0"/>
              </a:rPr>
              <a:t>We </a:t>
            </a:r>
            <a:r>
              <a:rPr lang="en-US" sz="2600" b="1" dirty="0">
                <a:solidFill>
                  <a:schemeClr val="tx1"/>
                </a:solidFill>
                <a:latin typeface="Times New Roman" panose="02020603050405020304" pitchFamily="18" charset="0"/>
                <a:cs typeface="Times New Roman" panose="02020603050405020304" pitchFamily="18" charset="0"/>
              </a:rPr>
              <a:t>cannot afford to collect information on all health issues, nor would many people want to have every aspect of our health, our personal medical experiences, and our health behavior monitored.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342900" indent="-342900" algn="l">
              <a:buClr>
                <a:srgbClr val="0000FF"/>
              </a:buClr>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Surveillance </a:t>
            </a:r>
            <a:r>
              <a:rPr lang="en-US" sz="2800" b="1" dirty="0">
                <a:solidFill>
                  <a:srgbClr val="0000FF"/>
                </a:solidFill>
                <a:latin typeface="Times New Roman" panose="02020603050405020304" pitchFamily="18" charset="0"/>
                <a:cs typeface="Times New Roman" panose="02020603050405020304" pitchFamily="18" charset="0"/>
              </a:rPr>
              <a:t>systems </a:t>
            </a:r>
            <a:r>
              <a:rPr lang="en-US" sz="2600" b="1" dirty="0">
                <a:solidFill>
                  <a:schemeClr val="tx1"/>
                </a:solidFill>
                <a:latin typeface="Times New Roman" panose="02020603050405020304" pitchFamily="18" charset="0"/>
                <a:cs typeface="Times New Roman" panose="02020603050405020304" pitchFamily="18" charset="0"/>
              </a:rPr>
              <a:t>require substantial time and money to establish and maintain. </a:t>
            </a:r>
            <a:endParaRPr lang="en-US" sz="2600"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4ED28034-26FB-4A23-B9B2-301FF64A8232}"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14</a:t>
            </a:fld>
            <a:endParaRPr lang="ar-SA"/>
          </a:p>
        </p:txBody>
      </p:sp>
    </p:spTree>
    <p:extLst>
      <p:ext uri="{BB962C8B-B14F-4D97-AF65-F5344CB8AC3E}">
        <p14:creationId xmlns:p14="http://schemas.microsoft.com/office/powerpoint/2010/main" val="5856739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19200" y="3048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143000"/>
            <a:ext cx="8534400" cy="5181600"/>
          </a:xfrm>
        </p:spPr>
        <p:txBody>
          <a:bodyPr>
            <a:noAutofit/>
          </a:bodyPr>
          <a:lstStyle/>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Public health surveillance </a:t>
            </a:r>
            <a:r>
              <a:rPr lang="en-US" sz="2800" b="1" i="1" u="sng" dirty="0">
                <a:solidFill>
                  <a:srgbClr val="0000FF"/>
                </a:solidFill>
                <a:latin typeface="Times New Roman" panose="02020603050405020304" pitchFamily="18" charset="0"/>
                <a:cs typeface="Times New Roman" panose="02020603050405020304" pitchFamily="18" charset="0"/>
              </a:rPr>
              <a:t>public cost </a:t>
            </a:r>
            <a:endParaRPr lang="en-US" sz="2800" b="1" u="sng" dirty="0" smtClean="0">
              <a:solidFill>
                <a:srgbClr val="0000FF"/>
              </a:solidFill>
              <a:latin typeface="Times New Roman" panose="02020603050405020304" pitchFamily="18" charset="0"/>
              <a:cs typeface="Times New Roman" panose="02020603050405020304" pitchFamily="18" charset="0"/>
            </a:endParaRPr>
          </a:p>
          <a:p>
            <a:pPr algn="l">
              <a:spcBef>
                <a:spcPts val="0"/>
              </a:spcBef>
              <a:buClr>
                <a:srgbClr val="0000FF"/>
              </a:buClr>
            </a:pPr>
            <a:r>
              <a:rPr lang="en-US" sz="2600" b="1" dirty="0" smtClean="0">
                <a:solidFill>
                  <a:schemeClr val="tx1"/>
                </a:solidFill>
                <a:latin typeface="Times New Roman" panose="02020603050405020304" pitchFamily="18" charset="0"/>
                <a:cs typeface="Times New Roman" panose="02020603050405020304" pitchFamily="18" charset="0"/>
              </a:rPr>
              <a:t>Therefore, </a:t>
            </a:r>
            <a:r>
              <a:rPr lang="en-US" sz="2600" b="1" dirty="0" smtClean="0">
                <a:solidFill>
                  <a:srgbClr val="0000FF"/>
                </a:solidFill>
                <a:latin typeface="Times New Roman" panose="02020603050405020304" pitchFamily="18" charset="0"/>
                <a:cs typeface="Times New Roman" panose="02020603050405020304" pitchFamily="18" charset="0"/>
              </a:rPr>
              <a:t>six criteria </a:t>
            </a:r>
            <a:r>
              <a:rPr lang="en-US" sz="2600" b="1" dirty="0" smtClean="0">
                <a:solidFill>
                  <a:schemeClr val="tx1"/>
                </a:solidFill>
                <a:latin typeface="Times New Roman" panose="02020603050405020304" pitchFamily="18" charset="0"/>
                <a:cs typeface="Times New Roman" panose="02020603050405020304" pitchFamily="18" charset="0"/>
              </a:rPr>
              <a:t>are generally used to decide what health events should be chosen for surveillance activities:</a:t>
            </a:r>
          </a:p>
          <a:p>
            <a:pPr marL="457200" lvl="1" indent="-457200" algn="l">
              <a:spcBef>
                <a:spcPts val="0"/>
              </a:spcBef>
              <a:buClr>
                <a:srgbClr val="0000FF"/>
              </a:buClr>
              <a:buFont typeface="+mj-lt"/>
              <a:buAutoNum type="arabicPeriod"/>
            </a:pPr>
            <a:r>
              <a:rPr lang="en-US" b="1" dirty="0" smtClean="0">
                <a:solidFill>
                  <a:srgbClr val="0000FF"/>
                </a:solidFill>
                <a:latin typeface="Times New Roman" panose="02020603050405020304" pitchFamily="18" charset="0"/>
                <a:cs typeface="Times New Roman" panose="02020603050405020304" pitchFamily="18" charset="0"/>
              </a:rPr>
              <a:t>the </a:t>
            </a:r>
            <a:r>
              <a:rPr lang="en-US" b="1" dirty="0">
                <a:solidFill>
                  <a:srgbClr val="0000FF"/>
                </a:solidFill>
                <a:latin typeface="Times New Roman" panose="02020603050405020304" pitchFamily="18" charset="0"/>
                <a:cs typeface="Times New Roman" panose="02020603050405020304" pitchFamily="18" charset="0"/>
              </a:rPr>
              <a:t>frequency of the health </a:t>
            </a:r>
            <a:r>
              <a:rPr lang="en-US" b="1" dirty="0" smtClean="0">
                <a:solidFill>
                  <a:srgbClr val="0000FF"/>
                </a:solidFill>
                <a:latin typeface="Times New Roman" panose="02020603050405020304" pitchFamily="18" charset="0"/>
                <a:cs typeface="Times New Roman" panose="02020603050405020304" pitchFamily="18" charset="0"/>
              </a:rPr>
              <a:t>event</a:t>
            </a:r>
            <a:r>
              <a:rPr lang="en-US" altLang="en-US" b="1" dirty="0">
                <a:solidFill>
                  <a:srgbClr val="0000FF"/>
                </a:solidFill>
                <a:latin typeface="Times New Roman" panose="02020603050405020304" pitchFamily="18" charset="0"/>
                <a:cs typeface="Times New Roman" panose="02020603050405020304" pitchFamily="18" charset="0"/>
              </a:rPr>
              <a:t> (incidence, prevalence, mortality)</a:t>
            </a:r>
            <a:r>
              <a:rPr lang="en-US" b="1" dirty="0" smtClean="0">
                <a:solidFill>
                  <a:srgbClr val="0000FF"/>
                </a:solidFill>
                <a:latin typeface="Times New Roman" panose="02020603050405020304" pitchFamily="18" charset="0"/>
                <a:cs typeface="Times New Roman" panose="02020603050405020304" pitchFamily="18" charset="0"/>
              </a:rPr>
              <a:t>; </a:t>
            </a:r>
          </a:p>
          <a:p>
            <a:pPr marL="457200" lvl="1" indent="-457200" algn="l">
              <a:spcBef>
                <a:spcPts val="0"/>
              </a:spcBef>
              <a:buClr>
                <a:srgbClr val="0000FF"/>
              </a:buClr>
              <a:buFont typeface="+mj-lt"/>
              <a:buAutoNum type="arabicPeriod"/>
            </a:pPr>
            <a:r>
              <a:rPr lang="en-US" b="1" dirty="0" smtClean="0">
                <a:solidFill>
                  <a:srgbClr val="0000FF"/>
                </a:solidFill>
                <a:latin typeface="Times New Roman" panose="02020603050405020304" pitchFamily="18" charset="0"/>
                <a:cs typeface="Times New Roman" panose="02020603050405020304" pitchFamily="18" charset="0"/>
              </a:rPr>
              <a:t>the severity </a:t>
            </a:r>
            <a:r>
              <a:rPr lang="en-US" altLang="en-US" b="1" dirty="0">
                <a:solidFill>
                  <a:srgbClr val="0000FF"/>
                </a:solidFill>
                <a:latin typeface="Times New Roman" panose="02020603050405020304" pitchFamily="18" charset="0"/>
                <a:cs typeface="Times New Roman" panose="02020603050405020304" pitchFamily="18" charset="0"/>
              </a:rPr>
              <a:t>(case-fatality, hospitalization rate, disability rate, years of potential life lost)</a:t>
            </a:r>
            <a:r>
              <a:rPr lang="en-US" b="1" dirty="0" smtClean="0">
                <a:solidFill>
                  <a:srgbClr val="0000FF"/>
                </a:solidFill>
                <a:latin typeface="Times New Roman" panose="02020603050405020304" pitchFamily="18" charset="0"/>
                <a:cs typeface="Times New Roman" panose="02020603050405020304" pitchFamily="18" charset="0"/>
              </a:rPr>
              <a:t>, </a:t>
            </a:r>
          </a:p>
          <a:p>
            <a:pPr marL="457200" lvl="1" indent="-457200" algn="l">
              <a:spcBef>
                <a:spcPts val="0"/>
              </a:spcBef>
              <a:buClr>
                <a:srgbClr val="0000FF"/>
              </a:buClr>
              <a:buFont typeface="+mj-lt"/>
              <a:buAutoNum type="arabicPeriod"/>
            </a:pPr>
            <a:r>
              <a:rPr lang="en-US" b="1" dirty="0" smtClean="0">
                <a:solidFill>
                  <a:srgbClr val="0000FF"/>
                </a:solidFill>
                <a:latin typeface="Times New Roman" panose="02020603050405020304" pitchFamily="18" charset="0"/>
                <a:cs typeface="Times New Roman" panose="02020603050405020304" pitchFamily="18" charset="0"/>
              </a:rPr>
              <a:t>cost</a:t>
            </a:r>
            <a:r>
              <a:rPr lang="en-US" b="1" dirty="0">
                <a:solidFill>
                  <a:srgbClr val="0000FF"/>
                </a:solidFill>
                <a:latin typeface="Times New Roman" panose="02020603050405020304" pitchFamily="18" charset="0"/>
                <a:cs typeface="Times New Roman" panose="02020603050405020304" pitchFamily="18" charset="0"/>
              </a:rPr>
              <a:t>, </a:t>
            </a:r>
            <a:r>
              <a:rPr lang="en-US" altLang="en-US" b="1" dirty="0">
                <a:solidFill>
                  <a:srgbClr val="0000FF"/>
                </a:solidFill>
                <a:latin typeface="Times New Roman" panose="02020603050405020304" pitchFamily="18" charset="0"/>
                <a:cs typeface="Times New Roman" panose="02020603050405020304" pitchFamily="18" charset="0"/>
              </a:rPr>
              <a:t>(direct and indirect)</a:t>
            </a:r>
            <a:endParaRPr lang="en-US" b="1" dirty="0" smtClean="0">
              <a:solidFill>
                <a:srgbClr val="0000FF"/>
              </a:solidFill>
              <a:latin typeface="Times New Roman" panose="02020603050405020304" pitchFamily="18" charset="0"/>
              <a:cs typeface="Times New Roman" panose="02020603050405020304" pitchFamily="18" charset="0"/>
            </a:endParaRPr>
          </a:p>
          <a:p>
            <a:pPr marL="457200" lvl="1" indent="-457200" algn="l">
              <a:spcBef>
                <a:spcPts val="0"/>
              </a:spcBef>
              <a:buClr>
                <a:srgbClr val="0000FF"/>
              </a:buClr>
              <a:buFont typeface="+mj-lt"/>
              <a:buAutoNum type="arabicPeriod"/>
            </a:pPr>
            <a:r>
              <a:rPr lang="en-US" b="1" dirty="0" smtClean="0">
                <a:solidFill>
                  <a:srgbClr val="0000FF"/>
                </a:solidFill>
                <a:latin typeface="Times New Roman" panose="02020603050405020304" pitchFamily="18" charset="0"/>
                <a:cs typeface="Times New Roman" panose="02020603050405020304" pitchFamily="18" charset="0"/>
              </a:rPr>
              <a:t>preventability</a:t>
            </a:r>
            <a:r>
              <a:rPr lang="en-US" b="1" dirty="0">
                <a:solidFill>
                  <a:srgbClr val="0000FF"/>
                </a:solidFill>
                <a:latin typeface="Times New Roman" panose="02020603050405020304" pitchFamily="18" charset="0"/>
                <a:cs typeface="Times New Roman" panose="02020603050405020304" pitchFamily="18" charset="0"/>
              </a:rPr>
              <a:t>, </a:t>
            </a:r>
            <a:endParaRPr lang="en-US" b="1" dirty="0" smtClean="0">
              <a:solidFill>
                <a:srgbClr val="0000FF"/>
              </a:solidFill>
              <a:latin typeface="Times New Roman" panose="02020603050405020304" pitchFamily="18" charset="0"/>
              <a:cs typeface="Times New Roman" panose="02020603050405020304" pitchFamily="18" charset="0"/>
            </a:endParaRPr>
          </a:p>
          <a:p>
            <a:pPr marL="457200" lvl="1" indent="-457200" algn="l">
              <a:spcBef>
                <a:spcPts val="0"/>
              </a:spcBef>
              <a:buClr>
                <a:srgbClr val="0000FF"/>
              </a:buClr>
              <a:buFont typeface="+mj-lt"/>
              <a:buAutoNum type="arabicPeriod"/>
            </a:pPr>
            <a:r>
              <a:rPr lang="en-US" b="1" dirty="0" smtClean="0">
                <a:solidFill>
                  <a:srgbClr val="0000FF"/>
                </a:solidFill>
                <a:latin typeface="Times New Roman" panose="02020603050405020304" pitchFamily="18" charset="0"/>
                <a:cs typeface="Times New Roman" panose="02020603050405020304" pitchFamily="18" charset="0"/>
              </a:rPr>
              <a:t>communicability</a:t>
            </a:r>
            <a:r>
              <a:rPr lang="en-US" b="1" dirty="0">
                <a:solidFill>
                  <a:srgbClr val="0000FF"/>
                </a:solidFill>
                <a:latin typeface="Times New Roman" panose="02020603050405020304" pitchFamily="18" charset="0"/>
                <a:cs typeface="Times New Roman" panose="02020603050405020304" pitchFamily="18" charset="0"/>
              </a:rPr>
              <a:t>; and </a:t>
            </a:r>
            <a:endParaRPr lang="en-US" b="1" dirty="0" smtClean="0">
              <a:solidFill>
                <a:srgbClr val="0000FF"/>
              </a:solidFill>
              <a:latin typeface="Times New Roman" panose="02020603050405020304" pitchFamily="18" charset="0"/>
              <a:cs typeface="Times New Roman" panose="02020603050405020304" pitchFamily="18" charset="0"/>
            </a:endParaRPr>
          </a:p>
          <a:p>
            <a:pPr marL="457200" lvl="1" indent="-457200" algn="l">
              <a:spcBef>
                <a:spcPts val="0"/>
              </a:spcBef>
              <a:buClr>
                <a:srgbClr val="0000FF"/>
              </a:buClr>
              <a:buFont typeface="+mj-lt"/>
              <a:buAutoNum type="arabicPeriod"/>
            </a:pPr>
            <a:r>
              <a:rPr lang="en-US" b="1" dirty="0" smtClean="0">
                <a:solidFill>
                  <a:srgbClr val="0000FF"/>
                </a:solidFill>
                <a:latin typeface="Times New Roman" panose="02020603050405020304" pitchFamily="18" charset="0"/>
                <a:cs typeface="Times New Roman" panose="02020603050405020304" pitchFamily="18" charset="0"/>
              </a:rPr>
              <a:t>public </a:t>
            </a:r>
            <a:r>
              <a:rPr lang="en-US" b="1" dirty="0">
                <a:solidFill>
                  <a:srgbClr val="0000FF"/>
                </a:solidFill>
                <a:latin typeface="Times New Roman" panose="02020603050405020304" pitchFamily="18" charset="0"/>
                <a:cs typeface="Times New Roman" panose="02020603050405020304" pitchFamily="18" charset="0"/>
              </a:rPr>
              <a:t>interest in the health event</a:t>
            </a:r>
            <a:r>
              <a:rPr lang="en-US" b="1" dirty="0" smtClean="0">
                <a:solidFill>
                  <a:srgbClr val="0000FF"/>
                </a:solidFill>
                <a:latin typeface="Times New Roman" panose="02020603050405020304" pitchFamily="18" charset="0"/>
                <a:cs typeface="Times New Roman" panose="02020603050405020304" pitchFamily="18" charset="0"/>
              </a:rPr>
              <a:t>.</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D2CAF5B1-3DF8-4271-8871-A115DBE39068}"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15</a:t>
            </a:fld>
            <a:endParaRPr lang="ar-SA"/>
          </a:p>
        </p:txBody>
      </p:sp>
    </p:spTree>
    <p:extLst>
      <p:ext uri="{BB962C8B-B14F-4D97-AF65-F5344CB8AC3E}">
        <p14:creationId xmlns:p14="http://schemas.microsoft.com/office/powerpoint/2010/main" val="25847101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85800" y="1752600"/>
            <a:ext cx="8229600" cy="4343400"/>
          </a:xfrm>
          <a:noFill/>
        </p:spPr>
        <p:txBody>
          <a:bodyPr/>
          <a:lstStyle/>
          <a:p>
            <a:pPr marL="457200" indent="-457200">
              <a:spcBef>
                <a:spcPts val="600"/>
              </a:spcBef>
              <a:buNone/>
            </a:pPr>
            <a:r>
              <a:rPr lang="en-US" b="1" dirty="0">
                <a:solidFill>
                  <a:srgbClr val="0000FF"/>
                </a:solidFill>
                <a:latin typeface="Times New Roman" panose="02020603050405020304" pitchFamily="18" charset="0"/>
                <a:cs typeface="Times New Roman" panose="02020603050405020304" pitchFamily="18" charset="0"/>
              </a:rPr>
              <a:t>Public health </a:t>
            </a:r>
            <a:r>
              <a:rPr lang="en-US" b="1" dirty="0" smtClean="0">
                <a:solidFill>
                  <a:srgbClr val="0000FF"/>
                </a:solidFill>
                <a:latin typeface="Times New Roman" panose="02020603050405020304" pitchFamily="18" charset="0"/>
                <a:cs typeface="Times New Roman" panose="02020603050405020304" pitchFamily="18" charset="0"/>
              </a:rPr>
              <a:t>surveillance – </a:t>
            </a:r>
            <a:r>
              <a:rPr lang="en-US" altLang="en-US" b="1" dirty="0" smtClean="0">
                <a:solidFill>
                  <a:srgbClr val="0000FF"/>
                </a:solidFill>
              </a:rPr>
              <a:t>Outcomes </a:t>
            </a:r>
            <a:endParaRPr lang="en-US" altLang="en-US" b="1" dirty="0" smtClean="0"/>
          </a:p>
          <a:p>
            <a:pPr marL="457200" indent="-457200">
              <a:spcBef>
                <a:spcPts val="600"/>
              </a:spcBef>
            </a:pPr>
            <a:r>
              <a:rPr lang="en-US" altLang="en-US" sz="2800" b="1" dirty="0" smtClean="0">
                <a:solidFill>
                  <a:srgbClr val="0000FF"/>
                </a:solidFill>
              </a:rPr>
              <a:t>Surveillance</a:t>
            </a:r>
            <a:r>
              <a:rPr lang="en-US" altLang="en-US" sz="2800" b="1" dirty="0" smtClean="0"/>
              <a:t> is outcome oriented.</a:t>
            </a:r>
          </a:p>
          <a:p>
            <a:pPr marL="457200" indent="-457200">
              <a:spcBef>
                <a:spcPts val="600"/>
              </a:spcBef>
            </a:pPr>
            <a:r>
              <a:rPr lang="en-US" altLang="en-US" sz="2800" b="1" dirty="0" smtClean="0"/>
              <a:t>Can measure </a:t>
            </a:r>
            <a:r>
              <a:rPr lang="en-US" altLang="en-US" sz="2800" b="1" u="sng" dirty="0" smtClean="0">
                <a:solidFill>
                  <a:srgbClr val="0000FF"/>
                </a:solidFill>
              </a:rPr>
              <a:t>frequency</a:t>
            </a:r>
            <a:r>
              <a:rPr lang="en-US" altLang="en-US" sz="2800" b="1" dirty="0" smtClean="0">
                <a:solidFill>
                  <a:srgbClr val="0000FF"/>
                </a:solidFill>
              </a:rPr>
              <a:t> </a:t>
            </a:r>
            <a:r>
              <a:rPr lang="en-US" altLang="en-US" sz="2800" b="1" dirty="0" smtClean="0"/>
              <a:t>of an illness or injury (e.g., number of cases, incidence, prevalence)</a:t>
            </a:r>
          </a:p>
          <a:p>
            <a:pPr marL="457200" indent="-457200">
              <a:spcBef>
                <a:spcPts val="600"/>
              </a:spcBef>
            </a:pPr>
            <a:r>
              <a:rPr lang="en-US" altLang="en-US" sz="2800" b="1" dirty="0" smtClean="0"/>
              <a:t>Can measure </a:t>
            </a:r>
            <a:r>
              <a:rPr lang="en-US" altLang="en-US" sz="2800" b="1" u="sng" dirty="0" smtClean="0">
                <a:solidFill>
                  <a:srgbClr val="0000FF"/>
                </a:solidFill>
              </a:rPr>
              <a:t>severity</a:t>
            </a:r>
            <a:r>
              <a:rPr lang="en-US" altLang="en-US" sz="2800" b="1" dirty="0" smtClean="0">
                <a:solidFill>
                  <a:srgbClr val="0000FF"/>
                </a:solidFill>
              </a:rPr>
              <a:t> </a:t>
            </a:r>
            <a:r>
              <a:rPr lang="en-US" altLang="en-US" sz="2800" b="1" dirty="0" smtClean="0"/>
              <a:t>of the condition (e.g., hospitalization rate, disability, case fatality)</a:t>
            </a:r>
          </a:p>
          <a:p>
            <a:pPr marL="457200" indent="-457200">
              <a:spcBef>
                <a:spcPts val="600"/>
              </a:spcBef>
            </a:pPr>
            <a:r>
              <a:rPr lang="en-US" altLang="en-US" sz="2800" b="1" dirty="0" smtClean="0"/>
              <a:t>Can measure </a:t>
            </a:r>
            <a:r>
              <a:rPr lang="en-US" altLang="en-US" sz="2800" b="1" u="sng" dirty="0" smtClean="0">
                <a:solidFill>
                  <a:srgbClr val="0000FF"/>
                </a:solidFill>
              </a:rPr>
              <a:t>impact</a:t>
            </a:r>
            <a:r>
              <a:rPr lang="en-US" altLang="en-US" sz="2800" b="1" dirty="0" smtClean="0">
                <a:solidFill>
                  <a:srgbClr val="0000FF"/>
                </a:solidFill>
              </a:rPr>
              <a:t> </a:t>
            </a:r>
            <a:r>
              <a:rPr lang="en-US" altLang="en-US" sz="2800" b="1" dirty="0" smtClean="0"/>
              <a:t>of the condition (e.g., cost)</a:t>
            </a:r>
          </a:p>
          <a:p>
            <a:pPr marL="457200" indent="-457200">
              <a:spcBef>
                <a:spcPts val="600"/>
              </a:spcBef>
            </a:pPr>
            <a:r>
              <a:rPr lang="en-US" altLang="en-US" sz="2800" b="1" dirty="0" smtClean="0"/>
              <a:t>Orient data by person, place, and time</a:t>
            </a:r>
          </a:p>
        </p:txBody>
      </p:sp>
      <p:sp>
        <p:nvSpPr>
          <p:cNvPr id="4" name="Title 1"/>
          <p:cNvSpPr txBox="1">
            <a:spLocks/>
          </p:cNvSpPr>
          <p:nvPr/>
        </p:nvSpPr>
        <p:spPr bwMode="auto">
          <a:xfrm>
            <a:off x="1143000" y="381000"/>
            <a:ext cx="6707832" cy="738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noAutofit/>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a:lstStyle>
          <a:p>
            <a:pPr marL="182880"/>
            <a:r>
              <a:rPr lang="en-US" sz="3600" b="1" kern="0" smtClean="0">
                <a:solidFill>
                  <a:schemeClr val="tx1"/>
                </a:solidFill>
                <a:latin typeface="Times New Roman" panose="02020603050405020304" pitchFamily="18" charset="0"/>
                <a:cs typeface="Times New Roman" panose="02020603050405020304" pitchFamily="18" charset="0"/>
              </a:rPr>
              <a:t>DATA FOR PUBLIC HEALTH</a:t>
            </a:r>
            <a:endParaRPr lang="ar-SA" sz="3600" b="1" kern="0" dirty="0">
              <a:solidFill>
                <a:schemeClr val="tx1"/>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5411B719-A43B-42B1-B976-65B4BBB0FEEC}" type="datetime1">
              <a:rPr lang="ar-SA" smtClean="0"/>
              <a:t>07/02/1441</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16</a:t>
            </a:fld>
            <a:endParaRPr lang="en-US"/>
          </a:p>
        </p:txBody>
      </p:sp>
    </p:spTree>
    <p:extLst>
      <p:ext uri="{BB962C8B-B14F-4D97-AF65-F5344CB8AC3E}">
        <p14:creationId xmlns:p14="http://schemas.microsoft.com/office/powerpoint/2010/main" val="3919436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47800" y="457200"/>
            <a:ext cx="6781800" cy="838200"/>
          </a:xfrm>
          <a:noFill/>
        </p:spPr>
        <p:txBody>
          <a:bodyPr/>
          <a:lstStyle/>
          <a:p>
            <a:r>
              <a:rPr lang="en-US" sz="3600" b="1" dirty="0">
                <a:solidFill>
                  <a:schemeClr val="tx1"/>
                </a:solidFill>
                <a:effectLst/>
                <a:latin typeface="Times New Roman" panose="02020603050405020304" pitchFamily="18" charset="0"/>
                <a:cs typeface="Times New Roman" panose="02020603050405020304" pitchFamily="18" charset="0"/>
              </a:rPr>
              <a:t>DATA FOR PUBLIC HEALTH</a:t>
            </a:r>
            <a:endParaRPr lang="en-US" altLang="en-US" sz="3600" b="1" dirty="0" smtClean="0">
              <a:latin typeface="Times New Roman" panose="02020603050405020304" pitchFamily="18" charset="0"/>
              <a:cs typeface="Times New Roman" panose="02020603050405020304" pitchFamily="18" charset="0"/>
            </a:endParaRPr>
          </a:p>
        </p:txBody>
      </p:sp>
      <p:sp>
        <p:nvSpPr>
          <p:cNvPr id="33795" name="Rectangle 3"/>
          <p:cNvSpPr>
            <a:spLocks noGrp="1" noChangeArrowheads="1"/>
          </p:cNvSpPr>
          <p:nvPr>
            <p:ph idx="1"/>
          </p:nvPr>
        </p:nvSpPr>
        <p:spPr>
          <a:xfrm>
            <a:off x="685800" y="1371600"/>
            <a:ext cx="8153400" cy="4724400"/>
          </a:xfrm>
          <a:noFill/>
        </p:spPr>
        <p:txBody>
          <a:bodyPr>
            <a:normAutofit fontScale="85000" lnSpcReduction="20000"/>
          </a:bodyPr>
          <a:lstStyle/>
          <a:p>
            <a:pPr marL="457200" indent="-457200">
              <a:lnSpc>
                <a:spcPct val="120000"/>
              </a:lnSpc>
              <a:spcBef>
                <a:spcPts val="0"/>
              </a:spcBef>
              <a:buNone/>
            </a:pPr>
            <a:r>
              <a:rPr lang="en-US" altLang="en-US" sz="3500" b="1" dirty="0">
                <a:solidFill>
                  <a:srgbClr val="0000FF"/>
                </a:solidFill>
                <a:latin typeface="Times New Roman" panose="02020603050405020304" pitchFamily="18" charset="0"/>
                <a:cs typeface="Times New Roman" panose="02020603050405020304" pitchFamily="18" charset="0"/>
              </a:rPr>
              <a:t>Data Sources</a:t>
            </a:r>
            <a:endParaRPr lang="en-US" altLang="en-US" sz="3500" b="1" dirty="0" smtClean="0">
              <a:solidFill>
                <a:srgbClr val="0000FF"/>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Clr>
                <a:srgbClr val="0000FF"/>
              </a:buClr>
              <a:buFont typeface="Arial" panose="020B0604020202020204" pitchFamily="34" charset="0"/>
              <a:buChar char="•"/>
            </a:pPr>
            <a:r>
              <a:rPr lang="en-US" altLang="en-US" sz="3300" b="1" dirty="0" smtClean="0">
                <a:solidFill>
                  <a:schemeClr val="tx1"/>
                </a:solidFill>
                <a:latin typeface="Times New Roman" panose="02020603050405020304" pitchFamily="18" charset="0"/>
                <a:cs typeface="Times New Roman" panose="02020603050405020304" pitchFamily="18" charset="0"/>
              </a:rPr>
              <a:t>Vital Statistics</a:t>
            </a:r>
          </a:p>
          <a:p>
            <a:pPr marL="457200" indent="-457200">
              <a:lnSpc>
                <a:spcPct val="120000"/>
              </a:lnSpc>
              <a:spcBef>
                <a:spcPts val="0"/>
              </a:spcBef>
              <a:buClr>
                <a:srgbClr val="0000FF"/>
              </a:buClr>
              <a:buFont typeface="Arial" panose="020B0604020202020204" pitchFamily="34" charset="0"/>
              <a:buChar char="•"/>
            </a:pPr>
            <a:r>
              <a:rPr lang="en-US" altLang="en-US" sz="3300" b="1" dirty="0" smtClean="0">
                <a:solidFill>
                  <a:schemeClr val="tx1"/>
                </a:solidFill>
                <a:latin typeface="Times New Roman" panose="02020603050405020304" pitchFamily="18" charset="0"/>
                <a:cs typeface="Times New Roman" panose="02020603050405020304" pitchFamily="18" charset="0"/>
              </a:rPr>
              <a:t>Notifiable Diseases</a:t>
            </a:r>
          </a:p>
          <a:p>
            <a:pPr marL="457200" indent="-457200">
              <a:lnSpc>
                <a:spcPct val="120000"/>
              </a:lnSpc>
              <a:spcBef>
                <a:spcPts val="0"/>
              </a:spcBef>
              <a:buClr>
                <a:srgbClr val="0000FF"/>
              </a:buClr>
              <a:buFont typeface="Arial" panose="020B0604020202020204" pitchFamily="34" charset="0"/>
              <a:buChar char="•"/>
            </a:pPr>
            <a:r>
              <a:rPr lang="en-US" altLang="en-US" sz="3300" b="1" dirty="0" smtClean="0">
                <a:solidFill>
                  <a:schemeClr val="tx1"/>
                </a:solidFill>
                <a:latin typeface="Times New Roman" panose="02020603050405020304" pitchFamily="18" charset="0"/>
                <a:cs typeface="Times New Roman" panose="02020603050405020304" pitchFamily="18" charset="0"/>
              </a:rPr>
              <a:t>Registries</a:t>
            </a:r>
          </a:p>
          <a:p>
            <a:pPr marL="457200" indent="-457200">
              <a:lnSpc>
                <a:spcPct val="120000"/>
              </a:lnSpc>
              <a:spcBef>
                <a:spcPts val="0"/>
              </a:spcBef>
              <a:buClr>
                <a:srgbClr val="0000FF"/>
              </a:buClr>
              <a:buFont typeface="Arial" panose="020B0604020202020204" pitchFamily="34" charset="0"/>
              <a:buChar char="•"/>
            </a:pPr>
            <a:r>
              <a:rPr lang="en-US" altLang="en-US" sz="3300" b="1" dirty="0" smtClean="0">
                <a:solidFill>
                  <a:schemeClr val="tx1"/>
                </a:solidFill>
                <a:latin typeface="Times New Roman" panose="02020603050405020304" pitchFamily="18" charset="0"/>
                <a:cs typeface="Times New Roman" panose="02020603050405020304" pitchFamily="18" charset="0"/>
              </a:rPr>
              <a:t>Sentinel Surveillance (</a:t>
            </a:r>
            <a:r>
              <a:rPr lang="en-US" altLang="en-US" sz="3300" b="1" dirty="0">
                <a:solidFill>
                  <a:srgbClr val="0000FF"/>
                </a:solidFill>
                <a:latin typeface="Times New Roman" panose="02020603050405020304" pitchFamily="18" charset="0"/>
                <a:cs typeface="Times New Roman" panose="02020603050405020304" pitchFamily="18" charset="0"/>
              </a:rPr>
              <a:t>A condition whose occurrence serves as a warning </a:t>
            </a:r>
            <a:r>
              <a:rPr lang="en-US" altLang="en-US" sz="3300" b="1" dirty="0" smtClean="0">
                <a:solidFill>
                  <a:srgbClr val="0000FF"/>
                </a:solidFill>
                <a:latin typeface="Times New Roman" panose="02020603050405020304" pitchFamily="18" charset="0"/>
                <a:cs typeface="Times New Roman" panose="02020603050405020304" pitchFamily="18" charset="0"/>
              </a:rPr>
              <a:t>signal</a:t>
            </a:r>
            <a:r>
              <a:rPr lang="en-US" altLang="en-US" sz="3300" b="1" dirty="0" smtClean="0">
                <a:solidFill>
                  <a:schemeClr val="tx1"/>
                </a:solidFill>
                <a:latin typeface="Times New Roman" panose="02020603050405020304" pitchFamily="18" charset="0"/>
                <a:cs typeface="Times New Roman" panose="02020603050405020304" pitchFamily="18" charset="0"/>
              </a:rPr>
              <a:t>)</a:t>
            </a:r>
          </a:p>
          <a:p>
            <a:pPr marL="457200" indent="-457200">
              <a:lnSpc>
                <a:spcPct val="120000"/>
              </a:lnSpc>
              <a:spcBef>
                <a:spcPts val="0"/>
              </a:spcBef>
              <a:buClr>
                <a:srgbClr val="0000FF"/>
              </a:buClr>
              <a:buFont typeface="Arial" panose="020B0604020202020204" pitchFamily="34" charset="0"/>
              <a:buChar char="•"/>
            </a:pPr>
            <a:r>
              <a:rPr lang="en-US" altLang="en-US" sz="3300" b="1" dirty="0" smtClean="0">
                <a:solidFill>
                  <a:schemeClr val="tx1"/>
                </a:solidFill>
                <a:latin typeface="Times New Roman" panose="02020603050405020304" pitchFamily="18" charset="0"/>
                <a:cs typeface="Times New Roman" panose="02020603050405020304" pitchFamily="18" charset="0"/>
              </a:rPr>
              <a:t>Syndromic Surveillance (</a:t>
            </a:r>
            <a:r>
              <a:rPr lang="en-US" altLang="en-US" sz="3300" b="1" dirty="0">
                <a:solidFill>
                  <a:srgbClr val="0000FF"/>
                </a:solidFill>
                <a:latin typeface="Times New Roman" pitchFamily="18" charset="0"/>
              </a:rPr>
              <a:t>Uses pre-diagnostic indicators to identify emerging health </a:t>
            </a:r>
            <a:r>
              <a:rPr lang="en-US" altLang="en-US" sz="3300" b="1" dirty="0" smtClean="0">
                <a:solidFill>
                  <a:srgbClr val="0000FF"/>
                </a:solidFill>
                <a:latin typeface="Times New Roman" pitchFamily="18" charset="0"/>
              </a:rPr>
              <a:t>problems</a:t>
            </a:r>
            <a:r>
              <a:rPr lang="en-US" altLang="en-US" sz="3300" b="1" dirty="0" smtClean="0">
                <a:solidFill>
                  <a:schemeClr val="tx1"/>
                </a:solidFill>
                <a:latin typeface="Times New Roman" pitchFamily="18" charset="0"/>
              </a:rPr>
              <a:t>)</a:t>
            </a:r>
            <a:endParaRPr lang="en-US" altLang="en-US" sz="33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0"/>
              </a:spcBef>
              <a:buClr>
                <a:srgbClr val="0000FF"/>
              </a:buClr>
              <a:buFont typeface="Arial" panose="020B0604020202020204" pitchFamily="34" charset="0"/>
              <a:buChar char="•"/>
            </a:pPr>
            <a:r>
              <a:rPr lang="en-US" altLang="en-US" sz="3300" b="1" dirty="0" smtClean="0">
                <a:solidFill>
                  <a:schemeClr val="tx1"/>
                </a:solidFill>
                <a:latin typeface="Times New Roman" panose="02020603050405020304" pitchFamily="18" charset="0"/>
                <a:cs typeface="Times New Roman" panose="02020603050405020304" pitchFamily="18" charset="0"/>
              </a:rPr>
              <a:t>Surveys</a:t>
            </a:r>
          </a:p>
          <a:p>
            <a:pPr marL="457200" indent="-457200">
              <a:lnSpc>
                <a:spcPct val="120000"/>
              </a:lnSpc>
              <a:spcBef>
                <a:spcPts val="0"/>
              </a:spcBef>
              <a:buClr>
                <a:srgbClr val="0000FF"/>
              </a:buClr>
              <a:buFont typeface="Arial" panose="020B0604020202020204" pitchFamily="34" charset="0"/>
              <a:buChar char="•"/>
            </a:pPr>
            <a:r>
              <a:rPr lang="en-US" altLang="en-US" sz="3300" b="1" dirty="0" smtClean="0">
                <a:solidFill>
                  <a:schemeClr val="tx1"/>
                </a:solidFill>
                <a:latin typeface="Times New Roman" panose="02020603050405020304" pitchFamily="18" charset="0"/>
                <a:cs typeface="Times New Roman" panose="02020603050405020304" pitchFamily="18" charset="0"/>
              </a:rPr>
              <a:t>Administrative Data</a:t>
            </a:r>
          </a:p>
        </p:txBody>
      </p:sp>
      <p:sp>
        <p:nvSpPr>
          <p:cNvPr id="2" name="Date Placeholder 1"/>
          <p:cNvSpPr>
            <a:spLocks noGrp="1"/>
          </p:cNvSpPr>
          <p:nvPr>
            <p:ph type="dt" sz="half" idx="10"/>
          </p:nvPr>
        </p:nvSpPr>
        <p:spPr/>
        <p:txBody>
          <a:bodyPr/>
          <a:lstStyle/>
          <a:p>
            <a:fld id="{0A59F69F-ADDC-4B5F-A380-BA4CCB68D0FC}" type="datetime1">
              <a:rPr lang="ar-SA" smtClean="0"/>
              <a:t>07/02/1441</a:t>
            </a:fld>
            <a:endParaRPr lang="en-US" dirty="0"/>
          </a:p>
        </p:txBody>
      </p:sp>
      <p:sp>
        <p:nvSpPr>
          <p:cNvPr id="4" name="Slide Number Placeholder 3"/>
          <p:cNvSpPr>
            <a:spLocks noGrp="1"/>
          </p:cNvSpPr>
          <p:nvPr>
            <p:ph type="sldNum" sz="quarter" idx="11"/>
          </p:nvPr>
        </p:nvSpPr>
        <p:spPr/>
        <p:txBody>
          <a:bodyPr/>
          <a:lstStyle/>
          <a:p>
            <a:fld id="{EEEECDCC-63C2-4492-ADC6-A6890B1EB79E}" type="slidenum">
              <a:rPr lang="en-US" smtClean="0"/>
              <a:t>17</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2546936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sz="4000">
                <a:solidFill>
                  <a:srgbClr val="000000"/>
                </a:solidFill>
                <a:latin typeface="CaslonOpnface BT" pitchFamily="82" charset="0"/>
              </a:defRPr>
            </a:lvl1pPr>
            <a:lvl2pPr marL="742950" indent="-285750">
              <a:defRPr sz="4000">
                <a:solidFill>
                  <a:srgbClr val="000000"/>
                </a:solidFill>
                <a:latin typeface="CaslonOpnface BT" pitchFamily="82" charset="0"/>
              </a:defRPr>
            </a:lvl2pPr>
            <a:lvl3pPr marL="1143000" indent="-228600">
              <a:defRPr sz="4000">
                <a:solidFill>
                  <a:srgbClr val="000000"/>
                </a:solidFill>
                <a:latin typeface="CaslonOpnface BT" pitchFamily="82" charset="0"/>
              </a:defRPr>
            </a:lvl3pPr>
            <a:lvl4pPr marL="1600200" indent="-228600">
              <a:defRPr sz="4000">
                <a:solidFill>
                  <a:srgbClr val="000000"/>
                </a:solidFill>
                <a:latin typeface="CaslonOpnface BT" pitchFamily="82" charset="0"/>
              </a:defRPr>
            </a:lvl4pPr>
            <a:lvl5pPr marL="2057400" indent="-228600">
              <a:defRPr sz="4000">
                <a:solidFill>
                  <a:srgbClr val="000000"/>
                </a:solidFill>
                <a:latin typeface="CaslonOpnface BT" pitchFamily="82" charset="0"/>
              </a:defRPr>
            </a:lvl5pPr>
            <a:lvl6pPr marL="2514600" indent="-228600" algn="ctr" eaLnBrk="0" fontAlgn="base" hangingPunct="0">
              <a:spcBef>
                <a:spcPct val="50000"/>
              </a:spcBef>
              <a:spcAft>
                <a:spcPct val="0"/>
              </a:spcAft>
              <a:defRPr sz="4000">
                <a:solidFill>
                  <a:srgbClr val="000000"/>
                </a:solidFill>
                <a:latin typeface="CaslonOpnface BT" pitchFamily="82" charset="0"/>
              </a:defRPr>
            </a:lvl6pPr>
            <a:lvl7pPr marL="2971800" indent="-228600" algn="ctr" eaLnBrk="0" fontAlgn="base" hangingPunct="0">
              <a:spcBef>
                <a:spcPct val="50000"/>
              </a:spcBef>
              <a:spcAft>
                <a:spcPct val="0"/>
              </a:spcAft>
              <a:defRPr sz="4000">
                <a:solidFill>
                  <a:srgbClr val="000000"/>
                </a:solidFill>
                <a:latin typeface="CaslonOpnface BT" pitchFamily="82" charset="0"/>
              </a:defRPr>
            </a:lvl7pPr>
            <a:lvl8pPr marL="3429000" indent="-228600" algn="ctr" eaLnBrk="0" fontAlgn="base" hangingPunct="0">
              <a:spcBef>
                <a:spcPct val="50000"/>
              </a:spcBef>
              <a:spcAft>
                <a:spcPct val="0"/>
              </a:spcAft>
              <a:defRPr sz="4000">
                <a:solidFill>
                  <a:srgbClr val="000000"/>
                </a:solidFill>
                <a:latin typeface="CaslonOpnface BT" pitchFamily="82" charset="0"/>
              </a:defRPr>
            </a:lvl8pPr>
            <a:lvl9pPr marL="3886200" indent="-228600" algn="ctr" eaLnBrk="0" fontAlgn="base" hangingPunct="0">
              <a:spcBef>
                <a:spcPct val="50000"/>
              </a:spcBef>
              <a:spcAft>
                <a:spcPct val="0"/>
              </a:spcAft>
              <a:defRPr sz="4000">
                <a:solidFill>
                  <a:srgbClr val="000000"/>
                </a:solidFill>
                <a:latin typeface="CaslonOpnface BT" pitchFamily="82" charset="0"/>
              </a:defRPr>
            </a:lvl9pPr>
          </a:lstStyle>
          <a:p>
            <a:pPr>
              <a:spcBef>
                <a:spcPct val="0"/>
              </a:spcBef>
            </a:pPr>
            <a:endParaRPr lang="en-US" altLang="en-US" sz="4400" b="1" dirty="0">
              <a:solidFill>
                <a:schemeClr val="tx1"/>
              </a:solidFill>
              <a:latin typeface="Times New Roman" pitchFamily="18" charset="0"/>
            </a:endParaRPr>
          </a:p>
        </p:txBody>
      </p:sp>
      <p:sp>
        <p:nvSpPr>
          <p:cNvPr id="75779" name="Rectangle 3"/>
          <p:cNvSpPr>
            <a:spLocks noChangeArrowheads="1"/>
          </p:cNvSpPr>
          <p:nvPr/>
        </p:nvSpPr>
        <p:spPr bwMode="auto">
          <a:xfrm>
            <a:off x="685800" y="1295400"/>
            <a:ext cx="80010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4000">
                <a:solidFill>
                  <a:srgbClr val="000000"/>
                </a:solidFill>
                <a:latin typeface="CaslonOpnface BT" pitchFamily="82" charset="0"/>
              </a:defRPr>
            </a:lvl1pPr>
            <a:lvl2pPr marL="742950" indent="-285750">
              <a:defRPr sz="4000">
                <a:solidFill>
                  <a:srgbClr val="000000"/>
                </a:solidFill>
                <a:latin typeface="CaslonOpnface BT" pitchFamily="82" charset="0"/>
              </a:defRPr>
            </a:lvl2pPr>
            <a:lvl3pPr marL="1143000" indent="-228600">
              <a:defRPr sz="4000">
                <a:solidFill>
                  <a:srgbClr val="000000"/>
                </a:solidFill>
                <a:latin typeface="CaslonOpnface BT" pitchFamily="82" charset="0"/>
              </a:defRPr>
            </a:lvl3pPr>
            <a:lvl4pPr marL="1600200" indent="-228600">
              <a:defRPr sz="4000">
                <a:solidFill>
                  <a:srgbClr val="000000"/>
                </a:solidFill>
                <a:latin typeface="CaslonOpnface BT" pitchFamily="82" charset="0"/>
              </a:defRPr>
            </a:lvl4pPr>
            <a:lvl5pPr marL="2057400" indent="-228600">
              <a:defRPr sz="4000">
                <a:solidFill>
                  <a:srgbClr val="000000"/>
                </a:solidFill>
                <a:latin typeface="CaslonOpnface BT" pitchFamily="82" charset="0"/>
              </a:defRPr>
            </a:lvl5pPr>
            <a:lvl6pPr marL="2514600" indent="-228600" algn="ctr" eaLnBrk="0" fontAlgn="base" hangingPunct="0">
              <a:spcBef>
                <a:spcPct val="50000"/>
              </a:spcBef>
              <a:spcAft>
                <a:spcPct val="0"/>
              </a:spcAft>
              <a:defRPr sz="4000">
                <a:solidFill>
                  <a:srgbClr val="000000"/>
                </a:solidFill>
                <a:latin typeface="CaslonOpnface BT" pitchFamily="82" charset="0"/>
              </a:defRPr>
            </a:lvl6pPr>
            <a:lvl7pPr marL="2971800" indent="-228600" algn="ctr" eaLnBrk="0" fontAlgn="base" hangingPunct="0">
              <a:spcBef>
                <a:spcPct val="50000"/>
              </a:spcBef>
              <a:spcAft>
                <a:spcPct val="0"/>
              </a:spcAft>
              <a:defRPr sz="4000">
                <a:solidFill>
                  <a:srgbClr val="000000"/>
                </a:solidFill>
                <a:latin typeface="CaslonOpnface BT" pitchFamily="82" charset="0"/>
              </a:defRPr>
            </a:lvl7pPr>
            <a:lvl8pPr marL="3429000" indent="-228600" algn="ctr" eaLnBrk="0" fontAlgn="base" hangingPunct="0">
              <a:spcBef>
                <a:spcPct val="50000"/>
              </a:spcBef>
              <a:spcAft>
                <a:spcPct val="0"/>
              </a:spcAft>
              <a:defRPr sz="4000">
                <a:solidFill>
                  <a:srgbClr val="000000"/>
                </a:solidFill>
                <a:latin typeface="CaslonOpnface BT" pitchFamily="82" charset="0"/>
              </a:defRPr>
            </a:lvl8pPr>
            <a:lvl9pPr marL="3886200" indent="-228600" algn="ctr" eaLnBrk="0" fontAlgn="base" hangingPunct="0">
              <a:spcBef>
                <a:spcPct val="50000"/>
              </a:spcBef>
              <a:spcAft>
                <a:spcPct val="0"/>
              </a:spcAft>
              <a:defRPr sz="4000">
                <a:solidFill>
                  <a:srgbClr val="000000"/>
                </a:solidFill>
                <a:latin typeface="CaslonOpnface BT" pitchFamily="82" charset="0"/>
              </a:defRPr>
            </a:lvl9pPr>
          </a:lstStyle>
          <a:p>
            <a:pPr marL="457200" indent="-457200"/>
            <a:r>
              <a:rPr lang="en-US" altLang="en-US" sz="3200" b="1" dirty="0" smtClean="0">
                <a:solidFill>
                  <a:srgbClr val="0000FF"/>
                </a:solidFill>
                <a:latin typeface="Times New Roman" pitchFamily="18" charset="0"/>
              </a:rPr>
              <a:t>Syndromes</a:t>
            </a:r>
          </a:p>
          <a:p>
            <a:pPr marL="457200" indent="-457200" algn="l"/>
            <a:r>
              <a:rPr lang="en-US" altLang="en-US" sz="2800" b="1" dirty="0" smtClean="0">
                <a:solidFill>
                  <a:schemeClr val="tx1"/>
                </a:solidFill>
                <a:latin typeface="Times New Roman" pitchFamily="18" charset="0"/>
              </a:rPr>
              <a:t>Complaints </a:t>
            </a:r>
            <a:r>
              <a:rPr lang="en-US" altLang="en-US" sz="2800" b="1" dirty="0">
                <a:solidFill>
                  <a:schemeClr val="tx1"/>
                </a:solidFill>
                <a:latin typeface="Times New Roman" pitchFamily="18" charset="0"/>
              </a:rPr>
              <a:t>tallied into syndrome categories </a:t>
            </a:r>
          </a:p>
          <a:p>
            <a:pPr marL="457200" lvl="1" indent="-457200" algn="l">
              <a:buClr>
                <a:srgbClr val="0000FF"/>
              </a:buClr>
              <a:buFont typeface="Arial" panose="020B0604020202020204" pitchFamily="34" charset="0"/>
              <a:buChar char="•"/>
            </a:pPr>
            <a:r>
              <a:rPr lang="en-US" altLang="en-US" sz="2800" b="1" dirty="0">
                <a:solidFill>
                  <a:schemeClr val="tx1"/>
                </a:solidFill>
                <a:latin typeface="Times New Roman" pitchFamily="18" charset="0"/>
              </a:rPr>
              <a:t>Death</a:t>
            </a:r>
          </a:p>
          <a:p>
            <a:pPr marL="457200" lvl="1" indent="-457200" algn="l">
              <a:buClr>
                <a:srgbClr val="0000FF"/>
              </a:buClr>
              <a:buFont typeface="Arial" panose="020B0604020202020204" pitchFamily="34" charset="0"/>
              <a:buChar char="•"/>
            </a:pPr>
            <a:r>
              <a:rPr lang="en-US" altLang="en-US" sz="2800" b="1" dirty="0">
                <a:solidFill>
                  <a:schemeClr val="tx1"/>
                </a:solidFill>
                <a:latin typeface="Times New Roman" pitchFamily="18" charset="0"/>
              </a:rPr>
              <a:t>Sepsis (</a:t>
            </a:r>
            <a:r>
              <a:rPr lang="en-US" altLang="en-US" sz="2800" b="1" dirty="0">
                <a:solidFill>
                  <a:srgbClr val="0000FF"/>
                </a:solidFill>
                <a:latin typeface="Times New Roman" pitchFamily="18" charset="0"/>
              </a:rPr>
              <a:t>serious infection</a:t>
            </a:r>
            <a:r>
              <a:rPr lang="en-US" altLang="en-US" sz="2800" b="1" dirty="0">
                <a:solidFill>
                  <a:schemeClr val="tx1"/>
                </a:solidFill>
                <a:latin typeface="Times New Roman" pitchFamily="18" charset="0"/>
              </a:rPr>
              <a:t>)</a:t>
            </a:r>
          </a:p>
          <a:p>
            <a:pPr marL="457200" lvl="1" indent="-457200" algn="l">
              <a:buClr>
                <a:srgbClr val="0000FF"/>
              </a:buClr>
              <a:buFont typeface="Arial" panose="020B0604020202020204" pitchFamily="34" charset="0"/>
              <a:buChar char="•"/>
            </a:pPr>
            <a:r>
              <a:rPr lang="en-US" altLang="en-US" sz="2800" b="1" dirty="0">
                <a:solidFill>
                  <a:schemeClr val="tx1"/>
                </a:solidFill>
                <a:latin typeface="Times New Roman" pitchFamily="18" charset="0"/>
              </a:rPr>
              <a:t>Rash</a:t>
            </a:r>
          </a:p>
          <a:p>
            <a:pPr marL="457200" lvl="1" indent="-457200" algn="l">
              <a:buClr>
                <a:srgbClr val="0000FF"/>
              </a:buClr>
              <a:buFont typeface="Arial" panose="020B0604020202020204" pitchFamily="34" charset="0"/>
              <a:buChar char="•"/>
            </a:pPr>
            <a:r>
              <a:rPr lang="en-US" altLang="en-US" sz="2800" b="1" dirty="0">
                <a:solidFill>
                  <a:schemeClr val="tx1"/>
                </a:solidFill>
                <a:latin typeface="Times New Roman" pitchFamily="18" charset="0"/>
              </a:rPr>
              <a:t>Respiratory (</a:t>
            </a:r>
            <a:r>
              <a:rPr lang="en-US" altLang="en-US" sz="2800" b="1" dirty="0">
                <a:solidFill>
                  <a:srgbClr val="0000FF"/>
                </a:solidFill>
                <a:latin typeface="Times New Roman" pitchFamily="18" charset="0"/>
              </a:rPr>
              <a:t>e.g., cough</a:t>
            </a:r>
            <a:r>
              <a:rPr lang="en-US" altLang="en-US" sz="2800" b="1" dirty="0">
                <a:solidFill>
                  <a:schemeClr val="tx1"/>
                </a:solidFill>
                <a:latin typeface="Times New Roman" pitchFamily="18" charset="0"/>
              </a:rPr>
              <a:t>)</a:t>
            </a:r>
          </a:p>
          <a:p>
            <a:pPr marL="457200" lvl="1" indent="-457200" algn="l">
              <a:buClr>
                <a:srgbClr val="0000FF"/>
              </a:buClr>
              <a:buFont typeface="Arial" panose="020B0604020202020204" pitchFamily="34" charset="0"/>
              <a:buChar char="•"/>
            </a:pPr>
            <a:r>
              <a:rPr lang="en-US" altLang="en-US" sz="2800" b="1" dirty="0">
                <a:solidFill>
                  <a:schemeClr val="tx1"/>
                </a:solidFill>
                <a:latin typeface="Times New Roman" pitchFamily="18" charset="0"/>
              </a:rPr>
              <a:t>Gastrointestinal (</a:t>
            </a:r>
            <a:r>
              <a:rPr lang="en-US" altLang="en-US" sz="2800" b="1" dirty="0">
                <a:solidFill>
                  <a:srgbClr val="0000FF"/>
                </a:solidFill>
                <a:latin typeface="Times New Roman" pitchFamily="18" charset="0"/>
              </a:rPr>
              <a:t>e.g., diarrhea</a:t>
            </a:r>
            <a:r>
              <a:rPr lang="en-US" altLang="en-US" sz="2800" b="1" dirty="0">
                <a:solidFill>
                  <a:schemeClr val="tx1"/>
                </a:solidFill>
                <a:latin typeface="Times New Roman" pitchFamily="18" charset="0"/>
              </a:rPr>
              <a:t>)</a:t>
            </a:r>
          </a:p>
          <a:p>
            <a:pPr marL="457200" lvl="1" indent="-457200" algn="l">
              <a:buClr>
                <a:srgbClr val="0000FF"/>
              </a:buClr>
              <a:buFont typeface="Arial" panose="020B0604020202020204" pitchFamily="34" charset="0"/>
              <a:buChar char="•"/>
            </a:pPr>
            <a:r>
              <a:rPr lang="en-US" altLang="en-US" sz="2800" b="1" dirty="0">
                <a:solidFill>
                  <a:schemeClr val="tx1"/>
                </a:solidFill>
                <a:latin typeface="Times New Roman" pitchFamily="18" charset="0"/>
              </a:rPr>
              <a:t>Unspecified Infection (</a:t>
            </a:r>
            <a:r>
              <a:rPr lang="en-US" altLang="en-US" sz="2800" b="1" dirty="0">
                <a:solidFill>
                  <a:srgbClr val="0000FF"/>
                </a:solidFill>
                <a:latin typeface="Times New Roman" pitchFamily="18" charset="0"/>
              </a:rPr>
              <a:t>fever</a:t>
            </a:r>
            <a:r>
              <a:rPr lang="en-US" altLang="en-US" sz="2800" b="1" dirty="0">
                <a:solidFill>
                  <a:schemeClr val="tx1"/>
                </a:solidFill>
                <a:latin typeface="Times New Roman" pitchFamily="18" charset="0"/>
              </a:rPr>
              <a:t>)</a:t>
            </a:r>
          </a:p>
          <a:p>
            <a:pPr marL="457200" lvl="1" indent="-457200" algn="l">
              <a:buClr>
                <a:srgbClr val="0000FF"/>
              </a:buClr>
              <a:buFont typeface="Arial" panose="020B0604020202020204" pitchFamily="34" charset="0"/>
              <a:buChar char="•"/>
            </a:pPr>
            <a:r>
              <a:rPr lang="en-US" altLang="en-US" sz="2800" b="1" dirty="0">
                <a:solidFill>
                  <a:schemeClr val="tx1"/>
                </a:solidFill>
                <a:latin typeface="Times New Roman" pitchFamily="18" charset="0"/>
              </a:rPr>
              <a:t>Neurological (</a:t>
            </a:r>
            <a:r>
              <a:rPr lang="en-US" altLang="en-US" sz="2800" b="1" dirty="0">
                <a:solidFill>
                  <a:srgbClr val="0000FF"/>
                </a:solidFill>
                <a:latin typeface="Times New Roman" pitchFamily="18" charset="0"/>
              </a:rPr>
              <a:t>e.g., dizziness</a:t>
            </a:r>
            <a:r>
              <a:rPr lang="en-US" altLang="en-US" sz="2800" b="1" dirty="0">
                <a:solidFill>
                  <a:schemeClr val="tx1"/>
                </a:solidFill>
                <a:latin typeface="Times New Roman" pitchFamily="18" charset="0"/>
              </a:rPr>
              <a:t>)</a:t>
            </a:r>
          </a:p>
          <a:p>
            <a:pPr marL="457200" lvl="1" indent="-457200" algn="l">
              <a:buClr>
                <a:srgbClr val="0000FF"/>
              </a:buClr>
              <a:buFont typeface="Arial" panose="020B0604020202020204" pitchFamily="34" charset="0"/>
              <a:buChar char="•"/>
            </a:pPr>
            <a:r>
              <a:rPr lang="en-US" altLang="en-US" sz="2800" b="1" dirty="0">
                <a:solidFill>
                  <a:schemeClr val="tx1"/>
                </a:solidFill>
                <a:latin typeface="Times New Roman" pitchFamily="18" charset="0"/>
              </a:rPr>
              <a:t>Other</a:t>
            </a:r>
          </a:p>
        </p:txBody>
      </p:sp>
      <p:sp>
        <p:nvSpPr>
          <p:cNvPr id="4" name="Rectangle 2"/>
          <p:cNvSpPr txBox="1">
            <a:spLocks noChangeArrowheads="1"/>
          </p:cNvSpPr>
          <p:nvPr/>
        </p:nvSpPr>
        <p:spPr>
          <a:xfrm>
            <a:off x="1181100" y="307723"/>
            <a:ext cx="6781800" cy="685800"/>
          </a:xfrm>
          <a:prstGeom prst="rect">
            <a:avLst/>
          </a:prstGeom>
          <a:noFill/>
        </p:spPr>
        <p:txBody>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US" sz="3600" dirty="0" smtClean="0">
                <a:solidFill>
                  <a:schemeClr val="tx1"/>
                </a:solidFill>
                <a:effectLst/>
                <a:latin typeface="Times New Roman" panose="02020603050405020304" pitchFamily="18" charset="0"/>
                <a:cs typeface="Times New Roman" panose="02020603050405020304" pitchFamily="18" charset="0"/>
              </a:rPr>
              <a:t>DATA FOR PUBLIC HEALTH</a:t>
            </a:r>
            <a:endParaRPr lang="en-US" altLang="en-US" sz="3600" dirty="0" smtClean="0">
              <a:solidFill>
                <a:schemeClr val="tx1"/>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CB495C89-8B68-46A5-94BC-9C3DB92B7FDF}" type="datetime1">
              <a:rPr lang="ar-SA" smtClean="0"/>
              <a:t>07/02/1441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18</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589557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143000" y="3810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685800" y="1657884"/>
            <a:ext cx="8001000" cy="4666716"/>
          </a:xfrm>
        </p:spPr>
        <p:txBody>
          <a:bodyPr>
            <a:noAutofit/>
          </a:bodyPr>
          <a:lstStyle/>
          <a:p>
            <a:pPr marL="548640" indent="-457200" algn="l">
              <a:spcBef>
                <a:spcPts val="600"/>
              </a:spcBef>
            </a:pPr>
            <a:r>
              <a:rPr lang="en-US" b="1" dirty="0">
                <a:solidFill>
                  <a:srgbClr val="0000FF"/>
                </a:solidFill>
                <a:latin typeface="Times New Roman" panose="02020603050405020304" pitchFamily="18" charset="0"/>
                <a:cs typeface="Times New Roman" panose="02020603050405020304" pitchFamily="18" charset="0"/>
              </a:rPr>
              <a:t>Public health surveillance </a:t>
            </a:r>
            <a:r>
              <a:rPr lang="en-US" b="1" i="1" u="sng" dirty="0">
                <a:solidFill>
                  <a:srgbClr val="0000FF"/>
                </a:solidFill>
                <a:latin typeface="Times New Roman" panose="02020603050405020304" pitchFamily="18" charset="0"/>
                <a:cs typeface="Times New Roman" panose="02020603050405020304" pitchFamily="18" charset="0"/>
              </a:rPr>
              <a:t>public cost </a:t>
            </a:r>
            <a:endParaRPr lang="en-US" b="1" u="sng" dirty="0" smtClean="0">
              <a:solidFill>
                <a:srgbClr val="0000FF"/>
              </a:solidFill>
              <a:latin typeface="Times New Roman" panose="02020603050405020304" pitchFamily="18" charset="0"/>
              <a:cs typeface="Times New Roman" panose="02020603050405020304" pitchFamily="18" charset="0"/>
            </a:endParaRPr>
          </a:p>
          <a:p>
            <a:pPr marL="548640" indent="-457200" algn="l">
              <a:spcBef>
                <a:spcPts val="600"/>
              </a:spcBef>
              <a:buClr>
                <a:srgbClr val="0000FF"/>
              </a:buClr>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The issue of </a:t>
            </a:r>
            <a:r>
              <a:rPr lang="en-US" b="1" dirty="0">
                <a:solidFill>
                  <a:srgbClr val="0000FF"/>
                </a:solidFill>
                <a:latin typeface="Times New Roman" panose="02020603050405020304" pitchFamily="18" charset="0"/>
                <a:cs typeface="Times New Roman" panose="02020603050405020304" pitchFamily="18" charset="0"/>
              </a:rPr>
              <a:t>communicability</a:t>
            </a:r>
            <a:r>
              <a:rPr lang="en-US" b="1" dirty="0">
                <a:solidFill>
                  <a:schemeClr val="tx1"/>
                </a:solidFill>
                <a:latin typeface="Times New Roman" panose="02020603050405020304" pitchFamily="18" charset="0"/>
                <a:cs typeface="Times New Roman" panose="02020603050405020304" pitchFamily="18" charset="0"/>
              </a:rPr>
              <a:t> (the disease passes from one person, object, or animal to another) is important in </a:t>
            </a:r>
            <a:r>
              <a:rPr lang="en-US" b="1" dirty="0">
                <a:solidFill>
                  <a:srgbClr val="0000FF"/>
                </a:solidFill>
                <a:latin typeface="Times New Roman" panose="02020603050405020304" pitchFamily="18" charset="0"/>
                <a:cs typeface="Times New Roman" panose="02020603050405020304" pitchFamily="18" charset="0"/>
              </a:rPr>
              <a:t>surveillance</a:t>
            </a:r>
            <a:r>
              <a:rPr lang="en-US" b="1" dirty="0">
                <a:solidFill>
                  <a:schemeClr val="tx1"/>
                </a:solidFill>
                <a:latin typeface="Times New Roman" panose="02020603050405020304" pitchFamily="18" charset="0"/>
                <a:cs typeface="Times New Roman" panose="02020603050405020304" pitchFamily="18" charset="0"/>
              </a:rPr>
              <a:t> because by consistently collecting </a:t>
            </a:r>
            <a:r>
              <a:rPr lang="en-US" b="1" dirty="0">
                <a:solidFill>
                  <a:srgbClr val="0000FF"/>
                </a:solidFill>
                <a:latin typeface="Times New Roman" panose="02020603050405020304" pitchFamily="18" charset="0"/>
                <a:cs typeface="Times New Roman" panose="02020603050405020304" pitchFamily="18" charset="0"/>
              </a:rPr>
              <a:t>data</a:t>
            </a:r>
            <a:r>
              <a:rPr lang="en-US" b="1" dirty="0">
                <a:solidFill>
                  <a:schemeClr val="tx1"/>
                </a:solidFill>
                <a:latin typeface="Times New Roman" panose="02020603050405020304" pitchFamily="18" charset="0"/>
                <a:cs typeface="Times New Roman" panose="02020603050405020304" pitchFamily="18" charset="0"/>
              </a:rPr>
              <a:t> about a </a:t>
            </a:r>
            <a:r>
              <a:rPr lang="en-US" b="1" dirty="0">
                <a:solidFill>
                  <a:srgbClr val="0000FF"/>
                </a:solidFill>
                <a:latin typeface="Times New Roman" panose="02020603050405020304" pitchFamily="18" charset="0"/>
                <a:cs typeface="Times New Roman" panose="02020603050405020304" pitchFamily="18" charset="0"/>
              </a:rPr>
              <a:t>communicable</a:t>
            </a:r>
            <a:r>
              <a:rPr lang="en-US" b="1" dirty="0">
                <a:solidFill>
                  <a:schemeClr val="tx1"/>
                </a:solidFill>
                <a:latin typeface="Times New Roman" panose="02020603050405020304" pitchFamily="18" charset="0"/>
                <a:cs typeface="Times New Roman" panose="02020603050405020304" pitchFamily="18" charset="0"/>
              </a:rPr>
              <a:t> disease, we may be able to stop its spread. </a:t>
            </a:r>
            <a:endParaRPr lang="en-US" b="1" dirty="0" smtClean="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4A395C79-2B75-4EE1-858F-7B4984C641EB}"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19</a:t>
            </a:fld>
            <a:endParaRPr lang="ar-SA"/>
          </a:p>
        </p:txBody>
      </p:sp>
    </p:spTree>
    <p:extLst>
      <p:ext uri="{BB962C8B-B14F-4D97-AF65-F5344CB8AC3E}">
        <p14:creationId xmlns:p14="http://schemas.microsoft.com/office/powerpoint/2010/main" val="27693038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2286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609600" y="1295400"/>
            <a:ext cx="8001000" cy="4876800"/>
          </a:xfrm>
        </p:spPr>
        <p:txBody>
          <a:bodyPr>
            <a:noAutofit/>
          </a:bodyPr>
          <a:lstStyle/>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LEARNING OBJECTIVES</a:t>
            </a:r>
          </a:p>
          <a:p>
            <a:pPr marL="457200" indent="-457200" algn="l">
              <a:spcBef>
                <a:spcPts val="0"/>
              </a:spcBef>
              <a:buClr>
                <a:srgbClr val="0000FF"/>
              </a:buClr>
              <a:buFont typeface="Wingdings" panose="05000000000000000000" pitchFamily="2" charset="2"/>
              <a:buChar char="§"/>
            </a:pPr>
            <a:r>
              <a:rPr lang="en-US" sz="2800" b="1" dirty="0">
                <a:solidFill>
                  <a:schemeClr val="tx1"/>
                </a:solidFill>
                <a:latin typeface="Times New Roman" panose="02020603050405020304" pitchFamily="18" charset="0"/>
                <a:cs typeface="Times New Roman" panose="02020603050405020304" pitchFamily="18" charset="0"/>
              </a:rPr>
              <a:t>Define surveillance.</a:t>
            </a:r>
          </a:p>
          <a:p>
            <a:pPr marL="457200" indent="-457200" algn="l">
              <a:spcBef>
                <a:spcPts val="0"/>
              </a:spcBef>
              <a:buClr>
                <a:srgbClr val="0000FF"/>
              </a:buClr>
              <a:buFont typeface="Wingdings" panose="05000000000000000000" pitchFamily="2" charset="2"/>
              <a:buChar char="§"/>
            </a:pPr>
            <a:r>
              <a:rPr lang="en-US" sz="2800" b="1" dirty="0">
                <a:solidFill>
                  <a:schemeClr val="tx1"/>
                </a:solidFill>
                <a:latin typeface="Times New Roman" panose="02020603050405020304" pitchFamily="18" charset="0"/>
                <a:cs typeface="Times New Roman" panose="02020603050405020304" pitchFamily="18" charset="0"/>
              </a:rPr>
              <a:t>Identify key sources of public health </a:t>
            </a:r>
            <a:r>
              <a:rPr lang="en-US" sz="2800" b="1" dirty="0" smtClean="0">
                <a:solidFill>
                  <a:schemeClr val="tx1"/>
                </a:solidFill>
                <a:latin typeface="Times New Roman" panose="02020603050405020304" pitchFamily="18" charset="0"/>
                <a:cs typeface="Times New Roman" panose="02020603050405020304" pitchFamily="18" charset="0"/>
              </a:rPr>
              <a:t>data, Census</a:t>
            </a:r>
            <a:r>
              <a:rPr lang="en-US" sz="2800" b="1" dirty="0">
                <a:solidFill>
                  <a:schemeClr val="tx1"/>
                </a:solidFill>
                <a:latin typeface="Times New Roman" panose="02020603050405020304" pitchFamily="18" charset="0"/>
                <a:cs typeface="Times New Roman" panose="02020603050405020304" pitchFamily="18" charset="0"/>
              </a:rPr>
              <a:t>, vital statistics, national surveys, and registries.</a:t>
            </a:r>
          </a:p>
          <a:p>
            <a:pPr marL="457200" indent="-457200" algn="l">
              <a:spcBef>
                <a:spcPts val="0"/>
              </a:spcBef>
              <a:buClr>
                <a:srgbClr val="0000FF"/>
              </a:buClr>
              <a:buFont typeface="Wingdings" panose="05000000000000000000" pitchFamily="2" charset="2"/>
              <a:buChar char="§"/>
            </a:pPr>
            <a:r>
              <a:rPr lang="en-US" sz="2800" b="1" dirty="0">
                <a:solidFill>
                  <a:schemeClr val="tx1"/>
                </a:solidFill>
                <a:latin typeface="Times New Roman" panose="02020603050405020304" pitchFamily="18" charset="0"/>
                <a:cs typeface="Times New Roman" panose="02020603050405020304" pitchFamily="18" charset="0"/>
              </a:rPr>
              <a:t>Understand the reasons why topics are chosen for surveillance activities in public health.</a:t>
            </a:r>
          </a:p>
          <a:p>
            <a:pPr marL="457200" indent="-457200" algn="l">
              <a:spcBef>
                <a:spcPts val="0"/>
              </a:spcBef>
              <a:buClr>
                <a:srgbClr val="0000FF"/>
              </a:buClr>
              <a:buFont typeface="Wingdings" panose="05000000000000000000" pitchFamily="2" charset="2"/>
              <a:buChar char="§"/>
            </a:pPr>
            <a:r>
              <a:rPr lang="en-US" sz="2800" b="1" dirty="0">
                <a:solidFill>
                  <a:schemeClr val="tx1"/>
                </a:solidFill>
                <a:latin typeface="Times New Roman" panose="02020603050405020304" pitchFamily="18" charset="0"/>
                <a:cs typeface="Times New Roman" panose="02020603050405020304" pitchFamily="18" charset="0"/>
              </a:rPr>
              <a:t>Describe how data apply to the core public health function of assessment.</a:t>
            </a:r>
          </a:p>
          <a:p>
            <a:pPr marL="457200" indent="-457200" algn="l">
              <a:spcBef>
                <a:spcPts val="0"/>
              </a:spcBef>
              <a:buClr>
                <a:srgbClr val="0000FF"/>
              </a:buClr>
              <a:buFont typeface="Wingdings" panose="05000000000000000000" pitchFamily="2" charset="2"/>
              <a:buChar char="§"/>
            </a:pPr>
            <a:r>
              <a:rPr lang="en-US" sz="2800" b="1" dirty="0">
                <a:solidFill>
                  <a:schemeClr val="tx1"/>
                </a:solidFill>
                <a:latin typeface="Times New Roman" panose="02020603050405020304" pitchFamily="18" charset="0"/>
                <a:cs typeface="Times New Roman" panose="02020603050405020304" pitchFamily="18" charset="0"/>
              </a:rPr>
              <a:t>Recognize the types of information available through common public health data systems.</a:t>
            </a:r>
          </a:p>
          <a:p>
            <a:pPr marL="457200" indent="-457200" algn="l">
              <a:spcBef>
                <a:spcPts val="0"/>
              </a:spcBef>
            </a:pP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42CA7DF6-3F75-41CC-8CE4-83E2E7FA2778}"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a:t>
            </a:fld>
            <a:endParaRPr lang="ar-SA"/>
          </a:p>
        </p:txBody>
      </p:sp>
    </p:spTree>
    <p:extLst>
      <p:ext uri="{BB962C8B-B14F-4D97-AF65-F5344CB8AC3E}">
        <p14:creationId xmlns:p14="http://schemas.microsoft.com/office/powerpoint/2010/main" val="160816556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3048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447800"/>
            <a:ext cx="8229600" cy="4495800"/>
          </a:xfrm>
        </p:spPr>
        <p:txBody>
          <a:bodyPr>
            <a:noAutofit/>
          </a:bodyPr>
          <a:lstStyle/>
          <a:p>
            <a:pPr marL="457200" indent="-457200" algn="l">
              <a:spcBef>
                <a:spcPts val="600"/>
              </a:spcBef>
            </a:pPr>
            <a:r>
              <a:rPr lang="en-US" b="1" dirty="0">
                <a:solidFill>
                  <a:srgbClr val="0000FF"/>
                </a:solidFill>
                <a:latin typeface="Times New Roman" panose="02020603050405020304" pitchFamily="18" charset="0"/>
                <a:cs typeface="Times New Roman" panose="02020603050405020304" pitchFamily="18" charset="0"/>
              </a:rPr>
              <a:t>Public health surveillance </a:t>
            </a:r>
            <a:r>
              <a:rPr lang="en-US" b="1" i="1" u="sng" dirty="0">
                <a:solidFill>
                  <a:srgbClr val="0000FF"/>
                </a:solidFill>
                <a:latin typeface="Times New Roman" panose="02020603050405020304" pitchFamily="18" charset="0"/>
                <a:cs typeface="Times New Roman" panose="02020603050405020304" pitchFamily="18" charset="0"/>
              </a:rPr>
              <a:t>public cost </a:t>
            </a:r>
            <a:endParaRPr lang="en-US" b="1" u="sng" dirty="0" smtClean="0">
              <a:solidFill>
                <a:srgbClr val="0000FF"/>
              </a:solidFill>
              <a:latin typeface="Times New Roman" panose="02020603050405020304" pitchFamily="18" charset="0"/>
              <a:cs typeface="Times New Roman" panose="02020603050405020304" pitchFamily="18" charset="0"/>
            </a:endParaRPr>
          </a:p>
          <a:p>
            <a:pPr marL="457200" indent="-457200" algn="l">
              <a:spcBef>
                <a:spcPts val="600"/>
              </a:spcBef>
              <a:buClr>
                <a:srgbClr val="0000FF"/>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Think </a:t>
            </a:r>
            <a:r>
              <a:rPr lang="en-US" sz="2800" b="1" dirty="0">
                <a:solidFill>
                  <a:schemeClr val="tx1"/>
                </a:solidFill>
                <a:latin typeface="Times New Roman" panose="02020603050405020304" pitchFamily="18" charset="0"/>
                <a:cs typeface="Times New Roman" panose="02020603050405020304" pitchFamily="18" charset="0"/>
              </a:rPr>
              <a:t>about the kinds of public announcements you may have heard on the news. In recent years, </a:t>
            </a:r>
            <a:r>
              <a:rPr lang="en-US" sz="2800" b="1" dirty="0">
                <a:solidFill>
                  <a:srgbClr val="0000FF"/>
                </a:solidFill>
                <a:latin typeface="Times New Roman" panose="02020603050405020304" pitchFamily="18" charset="0"/>
                <a:cs typeface="Times New Roman" panose="02020603050405020304" pitchFamily="18" charset="0"/>
              </a:rPr>
              <a:t>new strains of influenza virus </a:t>
            </a:r>
            <a:r>
              <a:rPr lang="en-US" sz="2800" b="1" dirty="0">
                <a:solidFill>
                  <a:schemeClr val="tx1"/>
                </a:solidFill>
                <a:latin typeface="Times New Roman" panose="02020603050405020304" pitchFamily="18" charset="0"/>
                <a:cs typeface="Times New Roman" panose="02020603050405020304" pitchFamily="18" charset="0"/>
              </a:rPr>
              <a:t>have been identified and have spread rapidly around the globe.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Clr>
                <a:srgbClr val="0000FF"/>
              </a:buClr>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Influenza </a:t>
            </a:r>
            <a:r>
              <a:rPr lang="en-US" sz="2800" b="1" dirty="0">
                <a:solidFill>
                  <a:srgbClr val="0000FF"/>
                </a:solidFill>
                <a:latin typeface="Times New Roman" panose="02020603050405020304" pitchFamily="18" charset="0"/>
                <a:cs typeface="Times New Roman" panose="02020603050405020304" pitchFamily="18" charset="0"/>
              </a:rPr>
              <a:t>surveillance </a:t>
            </a:r>
            <a:r>
              <a:rPr lang="en-US" sz="2800" b="1" dirty="0">
                <a:solidFill>
                  <a:schemeClr val="tx1"/>
                </a:solidFill>
                <a:latin typeface="Times New Roman" panose="02020603050405020304" pitchFamily="18" charset="0"/>
                <a:cs typeface="Times New Roman" panose="02020603050405020304" pitchFamily="18" charset="0"/>
              </a:rPr>
              <a:t>activities have allowed these new strains to be identified quickly and have detected how rapidly and to what areas the virus has spread</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0D827846-D01B-426A-BF52-B59CCD7ECDC5}"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20</a:t>
            </a:fld>
            <a:endParaRPr lang="ar-SA"/>
          </a:p>
        </p:txBody>
      </p:sp>
    </p:spTree>
    <p:extLst>
      <p:ext uri="{BB962C8B-B14F-4D97-AF65-F5344CB8AC3E}">
        <p14:creationId xmlns:p14="http://schemas.microsoft.com/office/powerpoint/2010/main" val="2702233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914400" y="3810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295400"/>
            <a:ext cx="8229600" cy="4876800"/>
          </a:xfrm>
        </p:spPr>
        <p:txBody>
          <a:bodyPr>
            <a:no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Public health surveillance </a:t>
            </a:r>
            <a:r>
              <a:rPr lang="en-US" sz="2800" b="1" i="1" u="sng" dirty="0">
                <a:solidFill>
                  <a:srgbClr val="0000FF"/>
                </a:solidFill>
                <a:latin typeface="Times New Roman" panose="02020603050405020304" pitchFamily="18" charset="0"/>
                <a:cs typeface="Times New Roman" panose="02020603050405020304" pitchFamily="18" charset="0"/>
              </a:rPr>
              <a:t>public cost </a:t>
            </a:r>
            <a:endParaRPr lang="en-US" sz="2800" b="1" u="sng" dirty="0" smtClean="0">
              <a:solidFill>
                <a:srgbClr val="0000FF"/>
              </a:solidFill>
              <a:latin typeface="Times New Roman" panose="02020603050405020304" pitchFamily="18" charset="0"/>
              <a:cs typeface="Times New Roman" panose="02020603050405020304" pitchFamily="18" charset="0"/>
            </a:endParaRPr>
          </a:p>
          <a:p>
            <a:pPr marL="457200" indent="-457200" algn="l">
              <a:spcBef>
                <a:spcPts val="600"/>
              </a:spcBef>
              <a:buClr>
                <a:srgbClr val="0000FF"/>
              </a:buClr>
              <a:buFont typeface="Arial" panose="020B0604020202020204" pitchFamily="34" charset="0"/>
              <a:buChar char="•"/>
            </a:pPr>
            <a:r>
              <a:rPr lang="en-US" sz="2800" b="1" dirty="0">
                <a:solidFill>
                  <a:schemeClr val="tx1"/>
                </a:solidFill>
                <a:latin typeface="Times New Roman" panose="02020603050405020304" pitchFamily="18" charset="0"/>
                <a:cs typeface="Times New Roman" panose="02020603050405020304" pitchFamily="18" charset="0"/>
              </a:rPr>
              <a:t>This information allows public health officials to alert the public to be vigilant about hand washing and other </a:t>
            </a:r>
            <a:r>
              <a:rPr lang="en-US" sz="2800" b="1" dirty="0">
                <a:solidFill>
                  <a:srgbClr val="0000FF"/>
                </a:solidFill>
                <a:latin typeface="Times New Roman" panose="02020603050405020304" pitchFamily="18" charset="0"/>
                <a:cs typeface="Times New Roman" panose="02020603050405020304" pitchFamily="18" charset="0"/>
              </a:rPr>
              <a:t>preventive precautions </a:t>
            </a:r>
            <a:r>
              <a:rPr lang="en-US" sz="2800" b="1" dirty="0">
                <a:solidFill>
                  <a:schemeClr val="tx1"/>
                </a:solidFill>
                <a:latin typeface="Times New Roman" panose="02020603050405020304" pitchFamily="18" charset="0"/>
                <a:cs typeface="Times New Roman" panose="02020603050405020304" pitchFamily="18" charset="0"/>
              </a:rPr>
              <a:t>and also to be alert if traveling to or living in certain areas or participating in specific activities.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Clr>
                <a:srgbClr val="0000FF"/>
              </a:buClr>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Public </a:t>
            </a:r>
            <a:r>
              <a:rPr lang="en-US" sz="2800" b="1" dirty="0">
                <a:solidFill>
                  <a:srgbClr val="0000FF"/>
                </a:solidFill>
                <a:latin typeface="Times New Roman" panose="02020603050405020304" pitchFamily="18" charset="0"/>
                <a:cs typeface="Times New Roman" panose="02020603050405020304" pitchFamily="18" charset="0"/>
              </a:rPr>
              <a:t>health surveillance </a:t>
            </a:r>
            <a:r>
              <a:rPr lang="en-US" sz="2800" b="1" dirty="0">
                <a:solidFill>
                  <a:schemeClr val="tx1"/>
                </a:solidFill>
                <a:latin typeface="Times New Roman" panose="02020603050405020304" pitchFamily="18" charset="0"/>
                <a:cs typeface="Times New Roman" panose="02020603050405020304" pitchFamily="18" charset="0"/>
              </a:rPr>
              <a:t>activities are the likely reason that these events are detected.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Clr>
                <a:srgbClr val="0000FF"/>
              </a:buCl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As </a:t>
            </a:r>
            <a:r>
              <a:rPr lang="en-US" sz="2800" b="1" dirty="0">
                <a:solidFill>
                  <a:schemeClr val="tx1"/>
                </a:solidFill>
                <a:latin typeface="Times New Roman" panose="02020603050405020304" pitchFamily="18" charset="0"/>
                <a:cs typeface="Times New Roman" panose="02020603050405020304" pitchFamily="18" charset="0"/>
              </a:rPr>
              <a:t>a result, warnings can be publicized, keeping more people from contracting an illness</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C5D9A3B3-D849-48B9-86F7-AC86E9B5D650}"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21</a:t>
            </a:fld>
            <a:endParaRPr lang="ar-SA"/>
          </a:p>
        </p:txBody>
      </p:sp>
    </p:spTree>
    <p:extLst>
      <p:ext uri="{BB962C8B-B14F-4D97-AF65-F5344CB8AC3E}">
        <p14:creationId xmlns:p14="http://schemas.microsoft.com/office/powerpoint/2010/main" val="222610627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533400"/>
            <a:ext cx="6705600" cy="762000"/>
          </a:xfrm>
          <a:noFill/>
        </p:spPr>
        <p:txBody>
          <a:bodyPr/>
          <a:lstStyle/>
          <a:p>
            <a:pPr algn="ctr"/>
            <a:r>
              <a:rPr lang="en-US" sz="3600" b="1" dirty="0">
                <a:solidFill>
                  <a:schemeClr val="tx1"/>
                </a:solidFill>
                <a:effectLst/>
                <a:latin typeface="Times New Roman" panose="02020603050405020304" pitchFamily="18" charset="0"/>
                <a:cs typeface="Times New Roman" panose="02020603050405020304" pitchFamily="18" charset="0"/>
              </a:rPr>
              <a:t>DATA FOR PUBLIC HEALTH</a:t>
            </a:r>
            <a:endParaRPr lang="en-US" altLang="en-US" sz="3600" b="1" dirty="0" smtClean="0">
              <a:solidFill>
                <a:schemeClr val="tx1"/>
              </a:solidFill>
              <a:effectLst/>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idx="1"/>
          </p:nvPr>
        </p:nvSpPr>
        <p:spPr>
          <a:xfrm>
            <a:off x="685800" y="1676400"/>
            <a:ext cx="7772400" cy="4114800"/>
          </a:xfrm>
          <a:noFill/>
        </p:spPr>
        <p:txBody>
          <a:bodyPr>
            <a:normAutofit fontScale="77500" lnSpcReduction="20000"/>
          </a:bodyPr>
          <a:lstStyle/>
          <a:p>
            <a:pPr marL="0" indent="0">
              <a:lnSpc>
                <a:spcPct val="120000"/>
              </a:lnSpc>
              <a:spcBef>
                <a:spcPts val="600"/>
              </a:spcBef>
              <a:buClr>
                <a:srgbClr val="0000FF"/>
              </a:buClr>
              <a:buNone/>
            </a:pPr>
            <a:r>
              <a:rPr lang="en-US" altLang="en-US" sz="3500" b="1" dirty="0">
                <a:solidFill>
                  <a:srgbClr val="0000FF"/>
                </a:solidFill>
                <a:latin typeface="Times New Roman" panose="02020603050405020304" pitchFamily="18" charset="0"/>
                <a:cs typeface="Times New Roman" panose="02020603050405020304" pitchFamily="18" charset="0"/>
              </a:rPr>
              <a:t>Planning a Surveillance System</a:t>
            </a:r>
            <a:endParaRPr lang="en-US" altLang="en-US" sz="3500" b="1"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120000"/>
              </a:lnSpc>
              <a:spcBef>
                <a:spcPts val="600"/>
              </a:spcBef>
              <a:buClr>
                <a:srgbClr val="0000FF"/>
              </a:buClr>
              <a:buFont typeface="Arial" panose="020B0604020202020204" pitchFamily="34" charset="0"/>
              <a:buChar char="•"/>
            </a:pPr>
            <a:r>
              <a:rPr lang="en-US" altLang="en-US" b="1" dirty="0" smtClean="0">
                <a:solidFill>
                  <a:schemeClr val="tx1"/>
                </a:solidFill>
                <a:latin typeface="Times New Roman" panose="02020603050405020304" pitchFamily="18" charset="0"/>
                <a:cs typeface="Times New Roman" panose="02020603050405020304" pitchFamily="18" charset="0"/>
              </a:rPr>
              <a:t>Establish objectives </a:t>
            </a:r>
          </a:p>
          <a:p>
            <a:pPr marL="457200" indent="-457200">
              <a:lnSpc>
                <a:spcPct val="120000"/>
              </a:lnSpc>
              <a:spcBef>
                <a:spcPts val="600"/>
              </a:spcBef>
              <a:buClr>
                <a:srgbClr val="0000FF"/>
              </a:buClr>
              <a:buFont typeface="Arial" panose="020B0604020202020204" pitchFamily="34" charset="0"/>
              <a:buChar char="•"/>
            </a:pPr>
            <a:r>
              <a:rPr lang="en-US" altLang="en-US" b="1" dirty="0" smtClean="0">
                <a:solidFill>
                  <a:schemeClr val="tx1"/>
                </a:solidFill>
                <a:latin typeface="Times New Roman" panose="02020603050405020304" pitchFamily="18" charset="0"/>
                <a:cs typeface="Times New Roman" panose="02020603050405020304" pitchFamily="18" charset="0"/>
              </a:rPr>
              <a:t>Develop case definitions</a:t>
            </a:r>
          </a:p>
          <a:p>
            <a:pPr marL="457200" indent="-457200">
              <a:lnSpc>
                <a:spcPct val="120000"/>
              </a:lnSpc>
              <a:spcBef>
                <a:spcPts val="600"/>
              </a:spcBef>
              <a:buClr>
                <a:srgbClr val="0000FF"/>
              </a:buClr>
              <a:buFont typeface="Arial" panose="020B0604020202020204" pitchFamily="34" charset="0"/>
              <a:buChar char="•"/>
            </a:pPr>
            <a:r>
              <a:rPr lang="en-US" altLang="en-US" b="1" dirty="0" smtClean="0">
                <a:solidFill>
                  <a:schemeClr val="tx1"/>
                </a:solidFill>
                <a:latin typeface="Times New Roman" panose="02020603050405020304" pitchFamily="18" charset="0"/>
                <a:cs typeface="Times New Roman" panose="02020603050405020304" pitchFamily="18" charset="0"/>
              </a:rPr>
              <a:t>Determine data source or data collection mechanism</a:t>
            </a:r>
          </a:p>
          <a:p>
            <a:pPr marL="457200" indent="-457200">
              <a:lnSpc>
                <a:spcPct val="120000"/>
              </a:lnSpc>
              <a:spcBef>
                <a:spcPts val="600"/>
              </a:spcBef>
              <a:buClr>
                <a:srgbClr val="0000FF"/>
              </a:buClr>
              <a:buFont typeface="Arial" panose="020B0604020202020204" pitchFamily="34" charset="0"/>
              <a:buChar char="•"/>
            </a:pPr>
            <a:r>
              <a:rPr lang="en-US" altLang="en-US" b="1" dirty="0" smtClean="0">
                <a:solidFill>
                  <a:schemeClr val="tx1"/>
                </a:solidFill>
                <a:latin typeface="Times New Roman" panose="02020603050405020304" pitchFamily="18" charset="0"/>
                <a:cs typeface="Times New Roman" panose="02020603050405020304" pitchFamily="18" charset="0"/>
              </a:rPr>
              <a:t>Field test methods</a:t>
            </a:r>
          </a:p>
          <a:p>
            <a:pPr marL="457200" indent="-457200">
              <a:lnSpc>
                <a:spcPct val="120000"/>
              </a:lnSpc>
              <a:spcBef>
                <a:spcPts val="600"/>
              </a:spcBef>
              <a:buClr>
                <a:srgbClr val="0000FF"/>
              </a:buClr>
              <a:buFont typeface="Arial" panose="020B0604020202020204" pitchFamily="34" charset="0"/>
              <a:buChar char="•"/>
            </a:pPr>
            <a:r>
              <a:rPr lang="en-US" altLang="en-US" b="1" dirty="0" smtClean="0">
                <a:solidFill>
                  <a:schemeClr val="tx1"/>
                </a:solidFill>
                <a:latin typeface="Times New Roman" panose="02020603050405020304" pitchFamily="18" charset="0"/>
                <a:cs typeface="Times New Roman" panose="02020603050405020304" pitchFamily="18" charset="0"/>
              </a:rPr>
              <a:t>Develop and test analytic approach</a:t>
            </a:r>
          </a:p>
          <a:p>
            <a:pPr marL="457200" indent="-457200">
              <a:lnSpc>
                <a:spcPct val="120000"/>
              </a:lnSpc>
              <a:spcBef>
                <a:spcPts val="600"/>
              </a:spcBef>
              <a:buClr>
                <a:srgbClr val="0000FF"/>
              </a:buClr>
              <a:buFont typeface="Arial" panose="020B0604020202020204" pitchFamily="34" charset="0"/>
              <a:buChar char="•"/>
            </a:pPr>
            <a:r>
              <a:rPr lang="en-US" altLang="en-US" b="1" dirty="0" smtClean="0">
                <a:solidFill>
                  <a:schemeClr val="tx1"/>
                </a:solidFill>
                <a:latin typeface="Times New Roman" panose="02020603050405020304" pitchFamily="18" charset="0"/>
                <a:cs typeface="Times New Roman" panose="02020603050405020304" pitchFamily="18" charset="0"/>
              </a:rPr>
              <a:t>Develop dissemination mechanism</a:t>
            </a:r>
          </a:p>
          <a:p>
            <a:pPr marL="457200" indent="-457200">
              <a:lnSpc>
                <a:spcPct val="120000"/>
              </a:lnSpc>
              <a:spcBef>
                <a:spcPts val="600"/>
              </a:spcBef>
              <a:buClr>
                <a:srgbClr val="0000FF"/>
              </a:buClr>
              <a:buFont typeface="Arial" panose="020B0604020202020204" pitchFamily="34" charset="0"/>
              <a:buChar char="•"/>
            </a:pPr>
            <a:r>
              <a:rPr lang="en-US" altLang="en-US" b="1" dirty="0" smtClean="0">
                <a:solidFill>
                  <a:schemeClr val="tx1"/>
                </a:solidFill>
                <a:latin typeface="Times New Roman" panose="02020603050405020304" pitchFamily="18" charset="0"/>
                <a:cs typeface="Times New Roman" panose="02020603050405020304" pitchFamily="18" charset="0"/>
              </a:rPr>
              <a:t>Assure use of analysis and interpretation</a:t>
            </a:r>
          </a:p>
        </p:txBody>
      </p:sp>
      <p:sp>
        <p:nvSpPr>
          <p:cNvPr id="2" name="Date Placeholder 1"/>
          <p:cNvSpPr>
            <a:spLocks noGrp="1"/>
          </p:cNvSpPr>
          <p:nvPr>
            <p:ph type="dt" sz="half" idx="10"/>
          </p:nvPr>
        </p:nvSpPr>
        <p:spPr/>
        <p:txBody>
          <a:bodyPr/>
          <a:lstStyle/>
          <a:p>
            <a:fld id="{2D56BC50-4089-4396-BC7C-754B3773F7CA}" type="datetime1">
              <a:rPr lang="ar-SA" smtClean="0"/>
              <a:t>07/02/1441</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22</a:t>
            </a:fld>
            <a:endParaRPr lang="en-US"/>
          </a:p>
        </p:txBody>
      </p:sp>
    </p:spTree>
    <p:extLst>
      <p:ext uri="{BB962C8B-B14F-4D97-AF65-F5344CB8AC3E}">
        <p14:creationId xmlns:p14="http://schemas.microsoft.com/office/powerpoint/2010/main" val="2910522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685800"/>
          </a:xfrm>
          <a:noFill/>
        </p:spPr>
        <p:txBody>
          <a:bodyPr/>
          <a:lstStyle/>
          <a:p>
            <a:pPr algn="ctr"/>
            <a:r>
              <a:rPr lang="en-US" sz="3600" dirty="0">
                <a:solidFill>
                  <a:schemeClr val="tx1"/>
                </a:solidFill>
                <a:effectLst/>
                <a:latin typeface="Times New Roman" panose="02020603050405020304" pitchFamily="18" charset="0"/>
                <a:cs typeface="Times New Roman" panose="02020603050405020304" pitchFamily="18" charset="0"/>
              </a:rPr>
              <a:t>DATA FOR PUBLIC HEALTH</a:t>
            </a:r>
            <a:endParaRPr lang="en-US" altLang="en-US" sz="3600" dirty="0" smtClean="0">
              <a:solidFill>
                <a:srgbClr val="0000FF"/>
              </a:solidFill>
              <a:effectLst/>
              <a:latin typeface="Times New Roman" panose="02020603050405020304" pitchFamily="18" charset="0"/>
              <a:cs typeface="Times New Roman" panose="02020603050405020304" pitchFamily="18" charset="0"/>
            </a:endParaRPr>
          </a:p>
        </p:txBody>
      </p:sp>
      <p:sp>
        <p:nvSpPr>
          <p:cNvPr id="25603" name="Rectangle 3"/>
          <p:cNvSpPr>
            <a:spLocks noGrp="1" noChangeArrowheads="1"/>
          </p:cNvSpPr>
          <p:nvPr>
            <p:ph idx="1"/>
          </p:nvPr>
        </p:nvSpPr>
        <p:spPr>
          <a:xfrm>
            <a:off x="762000" y="1524000"/>
            <a:ext cx="8001000" cy="4343400"/>
          </a:xfrm>
          <a:noFill/>
        </p:spPr>
        <p:txBody>
          <a:bodyPr/>
          <a:lstStyle/>
          <a:p>
            <a:pPr marL="457200" indent="-457200">
              <a:spcBef>
                <a:spcPts val="0"/>
              </a:spcBef>
              <a:buClr>
                <a:srgbClr val="0000FF"/>
              </a:buClr>
              <a:buFont typeface="Arial" panose="020B0604020202020204" pitchFamily="34" charset="0"/>
              <a:buChar char="•"/>
            </a:pPr>
            <a:r>
              <a:rPr lang="en-US" altLang="en-US" b="1" dirty="0">
                <a:solidFill>
                  <a:srgbClr val="0000FF"/>
                </a:solidFill>
                <a:latin typeface="Times New Roman" panose="02020603050405020304" pitchFamily="18" charset="0"/>
                <a:cs typeface="Times New Roman" panose="02020603050405020304" pitchFamily="18" charset="0"/>
              </a:rPr>
              <a:t>Surveillance Methods:</a:t>
            </a:r>
            <a:br>
              <a:rPr lang="en-US" altLang="en-US" b="1" dirty="0">
                <a:solidFill>
                  <a:srgbClr val="0000FF"/>
                </a:solidFill>
                <a:latin typeface="Times New Roman" panose="02020603050405020304" pitchFamily="18" charset="0"/>
                <a:cs typeface="Times New Roman" panose="02020603050405020304" pitchFamily="18" charset="0"/>
              </a:rPr>
            </a:br>
            <a:r>
              <a:rPr lang="en-US" altLang="en-US" b="1" dirty="0">
                <a:solidFill>
                  <a:srgbClr val="0000FF"/>
                </a:solidFill>
                <a:latin typeface="Times New Roman" panose="02020603050405020304" pitchFamily="18" charset="0"/>
                <a:cs typeface="Times New Roman" panose="02020603050405020304" pitchFamily="18" charset="0"/>
              </a:rPr>
              <a:t>Case </a:t>
            </a:r>
            <a:r>
              <a:rPr lang="en-US" altLang="en-US" b="1" dirty="0" smtClean="0">
                <a:solidFill>
                  <a:srgbClr val="0000FF"/>
                </a:solidFill>
                <a:latin typeface="Times New Roman" panose="02020603050405020304" pitchFamily="18" charset="0"/>
                <a:cs typeface="Times New Roman" panose="02020603050405020304" pitchFamily="18" charset="0"/>
              </a:rPr>
              <a:t>Definition</a:t>
            </a:r>
            <a:endParaRPr lang="en-US" altLang="en-US" b="1" dirty="0" smtClean="0">
              <a:solidFill>
                <a:schemeClr val="tx1"/>
              </a:solidFill>
              <a:latin typeface="Times New Roman" panose="02020603050405020304" pitchFamily="18" charset="0"/>
              <a:cs typeface="Times New Roman" panose="02020603050405020304" pitchFamily="18" charset="0"/>
            </a:endParaRPr>
          </a:p>
          <a:p>
            <a:pPr marL="457200" indent="-457200">
              <a:spcBef>
                <a:spcPts val="0"/>
              </a:spcBef>
              <a:buClr>
                <a:srgbClr val="0000FF"/>
              </a:buClr>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Important to clearly define condition</a:t>
            </a:r>
          </a:p>
          <a:p>
            <a:pPr marL="457200" indent="-457200">
              <a:spcBef>
                <a:spcPts val="0"/>
              </a:spcBef>
              <a:buClr>
                <a:srgbClr val="0000FF"/>
              </a:buClr>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Ensures same criteria are used by all</a:t>
            </a:r>
          </a:p>
          <a:p>
            <a:pPr marL="457200" indent="-457200">
              <a:spcBef>
                <a:spcPts val="0"/>
              </a:spcBef>
              <a:buClr>
                <a:srgbClr val="0000FF"/>
              </a:buClr>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Makes the data more comparable</a:t>
            </a:r>
          </a:p>
          <a:p>
            <a:pPr marL="457200" indent="-457200">
              <a:spcBef>
                <a:spcPts val="0"/>
              </a:spcBef>
              <a:buClr>
                <a:srgbClr val="0000FF"/>
              </a:buClr>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Include person, place, time</a:t>
            </a:r>
          </a:p>
          <a:p>
            <a:pPr marL="457200" indent="-457200">
              <a:spcBef>
                <a:spcPts val="0"/>
              </a:spcBef>
              <a:buClr>
                <a:srgbClr val="0000FF"/>
              </a:buClr>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May define suspected and confirmed cases</a:t>
            </a:r>
          </a:p>
          <a:p>
            <a:pPr marL="457200" indent="-457200">
              <a:spcBef>
                <a:spcPts val="0"/>
              </a:spcBef>
              <a:buClr>
                <a:srgbClr val="0000FF"/>
              </a:buClr>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May include symptoms, lab values, time period, population as appropriate</a:t>
            </a:r>
          </a:p>
        </p:txBody>
      </p:sp>
      <p:sp>
        <p:nvSpPr>
          <p:cNvPr id="2" name="Date Placeholder 1"/>
          <p:cNvSpPr>
            <a:spLocks noGrp="1"/>
          </p:cNvSpPr>
          <p:nvPr>
            <p:ph type="dt" sz="half" idx="10"/>
          </p:nvPr>
        </p:nvSpPr>
        <p:spPr/>
        <p:txBody>
          <a:bodyPr/>
          <a:lstStyle/>
          <a:p>
            <a:fld id="{F27BD935-EB39-4969-8048-9A089E1CF4C1}" type="datetime1">
              <a:rPr lang="ar-SA" smtClean="0"/>
              <a:t>07/02/1441</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23</a:t>
            </a:fld>
            <a:endParaRPr lang="en-US"/>
          </a:p>
        </p:txBody>
      </p:sp>
    </p:spTree>
    <p:extLst>
      <p:ext uri="{BB962C8B-B14F-4D97-AF65-F5344CB8AC3E}">
        <p14:creationId xmlns:p14="http://schemas.microsoft.com/office/powerpoint/2010/main" val="687864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3810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371600"/>
            <a:ext cx="8229600" cy="4419600"/>
          </a:xfrm>
        </p:spPr>
        <p:txBody>
          <a:bodyPr>
            <a:noAutofit/>
          </a:bodyPr>
          <a:lstStyle/>
          <a:p>
            <a:pPr algn="l"/>
            <a:r>
              <a:rPr lang="en-US" b="1" dirty="0">
                <a:solidFill>
                  <a:srgbClr val="0000FF"/>
                </a:solidFill>
                <a:latin typeface="Times New Roman" panose="02020603050405020304" pitchFamily="18" charset="0"/>
                <a:cs typeface="Times New Roman" panose="02020603050405020304" pitchFamily="18" charset="0"/>
              </a:rPr>
              <a:t>Universal Surveillance Systems and Activities</a:t>
            </a:r>
            <a:endParaRPr lang="en-US" dirty="0">
              <a:solidFill>
                <a:srgbClr val="0000FF"/>
              </a:solidFill>
              <a:latin typeface="Times New Roman" panose="02020603050405020304" pitchFamily="18" charset="0"/>
              <a:cs typeface="Times New Roman" panose="02020603050405020304" pitchFamily="18" charset="0"/>
            </a:endParaRPr>
          </a:p>
          <a:p>
            <a:pPr marL="457200" indent="-457200" algn="l">
              <a:buClr>
                <a:srgbClr val="0000FF"/>
              </a:buClr>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Typically, it is not feasible to collect surveillance information about every person in a population.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indent="-457200" algn="l">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However</a:t>
            </a:r>
            <a:r>
              <a:rPr lang="en-US" b="1" dirty="0">
                <a:solidFill>
                  <a:schemeClr val="tx1"/>
                </a:solidFill>
                <a:latin typeface="Times New Roman" panose="02020603050405020304" pitchFamily="18" charset="0"/>
                <a:cs typeface="Times New Roman" panose="02020603050405020304" pitchFamily="18" charset="0"/>
              </a:rPr>
              <a:t>, several examples of universal (all - inclusive) surveillance systems exist, including the </a:t>
            </a:r>
            <a:r>
              <a:rPr lang="en-US" b="1" dirty="0">
                <a:solidFill>
                  <a:srgbClr val="0000FF"/>
                </a:solidFill>
                <a:latin typeface="Times New Roman" panose="02020603050405020304" pitchFamily="18" charset="0"/>
                <a:cs typeface="Times New Roman" panose="02020603050405020304" pitchFamily="18" charset="0"/>
              </a:rPr>
              <a:t>Census</a:t>
            </a:r>
            <a:r>
              <a:rPr lang="en-US" b="1" dirty="0">
                <a:solidFill>
                  <a:schemeClr val="tx1"/>
                </a:solidFill>
                <a:latin typeface="Times New Roman" panose="02020603050405020304" pitchFamily="18" charset="0"/>
                <a:cs typeface="Times New Roman" panose="02020603050405020304" pitchFamily="18" charset="0"/>
              </a:rPr>
              <a:t> and </a:t>
            </a:r>
            <a:r>
              <a:rPr lang="en-US" b="1" dirty="0">
                <a:solidFill>
                  <a:srgbClr val="0000FF"/>
                </a:solidFill>
                <a:latin typeface="Times New Roman" panose="02020603050405020304" pitchFamily="18" charset="0"/>
                <a:cs typeface="Times New Roman" panose="02020603050405020304" pitchFamily="18" charset="0"/>
              </a:rPr>
              <a:t>vital statistics systems</a:t>
            </a:r>
            <a:r>
              <a:rPr lang="en-US" b="1" dirty="0" smtClean="0">
                <a:solidFill>
                  <a:schemeClr val="tx1"/>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quarter" idx="10"/>
          </p:nvPr>
        </p:nvSpPr>
        <p:spPr/>
        <p:txBody>
          <a:bodyPr/>
          <a:lstStyle/>
          <a:p>
            <a:fld id="{2AE6CAF1-6655-40C0-9015-2E4344E7ACBF}"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24</a:t>
            </a:fld>
            <a:endParaRPr lang="ar-SA"/>
          </a:p>
        </p:txBody>
      </p:sp>
    </p:spTree>
    <p:extLst>
      <p:ext uri="{BB962C8B-B14F-4D97-AF65-F5344CB8AC3E}">
        <p14:creationId xmlns:p14="http://schemas.microsoft.com/office/powerpoint/2010/main" val="21679719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990600" y="4572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524000"/>
            <a:ext cx="8229600" cy="4495800"/>
          </a:xfrm>
        </p:spPr>
        <p:txBody>
          <a:bodyPr>
            <a:noAutofit/>
          </a:bodyPr>
          <a:lstStyle/>
          <a:p>
            <a:pPr algn="l"/>
            <a:r>
              <a:rPr lang="en-US" b="1" dirty="0">
                <a:solidFill>
                  <a:srgbClr val="0000FF"/>
                </a:solidFill>
                <a:latin typeface="Times New Roman" panose="02020603050405020304" pitchFamily="18" charset="0"/>
                <a:cs typeface="Times New Roman" panose="02020603050405020304" pitchFamily="18" charset="0"/>
              </a:rPr>
              <a:t>Universal Surveillance Systems and Activities</a:t>
            </a:r>
            <a:endParaRPr lang="en-US" dirty="0">
              <a:solidFill>
                <a:srgbClr val="0000FF"/>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b="1" dirty="0" smtClean="0">
                <a:solidFill>
                  <a:srgbClr val="0000FF"/>
                </a:solidFill>
                <a:latin typeface="Times New Roman" panose="02020603050405020304" pitchFamily="18" charset="0"/>
                <a:cs typeface="Times New Roman" panose="02020603050405020304" pitchFamily="18" charset="0"/>
              </a:rPr>
              <a:t>The Census </a:t>
            </a:r>
            <a:r>
              <a:rPr lang="en-US" b="1" dirty="0" smtClean="0">
                <a:solidFill>
                  <a:schemeClr val="tx1"/>
                </a:solidFill>
                <a:latin typeface="Times New Roman" panose="02020603050405020304" pitchFamily="18" charset="0"/>
                <a:cs typeface="Times New Roman" panose="02020603050405020304" pitchFamily="18" charset="0"/>
              </a:rPr>
              <a:t>We </a:t>
            </a:r>
            <a:r>
              <a:rPr lang="en-US" b="1" dirty="0">
                <a:solidFill>
                  <a:schemeClr val="tx1"/>
                </a:solidFill>
                <a:latin typeface="Times New Roman" panose="02020603050405020304" pitchFamily="18" charset="0"/>
                <a:cs typeface="Times New Roman" panose="02020603050405020304" pitchFamily="18" charset="0"/>
              </a:rPr>
              <a:t>often overlook the decennial (every ten years) Saudi Arabia Census as a source of public health information. </a:t>
            </a:r>
            <a:endParaRPr lang="en-US" b="1" dirty="0" smtClean="0">
              <a:solidFill>
                <a:schemeClr val="tx1"/>
              </a:solidFill>
              <a:latin typeface="Times New Roman" panose="02020603050405020304" pitchFamily="18" charset="0"/>
              <a:cs typeface="Times New Roman" panose="02020603050405020304" pitchFamily="18" charset="0"/>
            </a:endParaRPr>
          </a:p>
          <a:p>
            <a:pPr marL="342900" indent="-342900" algn="l">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But </a:t>
            </a:r>
            <a:r>
              <a:rPr lang="en-US" b="1" dirty="0">
                <a:solidFill>
                  <a:schemeClr val="tx1"/>
                </a:solidFill>
                <a:latin typeface="Times New Roman" panose="02020603050405020304" pitchFamily="18" charset="0"/>
                <a:cs typeface="Times New Roman" panose="02020603050405020304" pitchFamily="18" charset="0"/>
              </a:rPr>
              <a:t>in addition to providing a count of how many people reside in the Saudi Arabia, the </a:t>
            </a:r>
            <a:r>
              <a:rPr lang="en-US" b="1" dirty="0">
                <a:solidFill>
                  <a:srgbClr val="0000FF"/>
                </a:solidFill>
                <a:latin typeface="Times New Roman" panose="02020603050405020304" pitchFamily="18" charset="0"/>
                <a:cs typeface="Times New Roman" panose="02020603050405020304" pitchFamily="18" charset="0"/>
              </a:rPr>
              <a:t>Census</a:t>
            </a:r>
            <a:r>
              <a:rPr lang="en-US" b="1" dirty="0">
                <a:solidFill>
                  <a:schemeClr val="tx1"/>
                </a:solidFill>
                <a:latin typeface="Times New Roman" panose="02020603050405020304" pitchFamily="18" charset="0"/>
                <a:cs typeface="Times New Roman" panose="02020603050405020304" pitchFamily="18" charset="0"/>
              </a:rPr>
              <a:t> contains information on where and how people </a:t>
            </a:r>
            <a:r>
              <a:rPr lang="en-US" b="1" dirty="0" smtClean="0">
                <a:solidFill>
                  <a:schemeClr val="tx1"/>
                </a:solidFill>
                <a:latin typeface="Times New Roman" panose="02020603050405020304" pitchFamily="18" charset="0"/>
                <a:cs typeface="Times New Roman" panose="02020603050405020304" pitchFamily="18" charset="0"/>
              </a:rPr>
              <a:t>live.</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0FD9297D-A102-4A54-BBF9-D05F078CF60D}"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25</a:t>
            </a:fld>
            <a:endParaRPr lang="ar-SA"/>
          </a:p>
        </p:txBody>
      </p:sp>
    </p:spTree>
    <p:extLst>
      <p:ext uri="{BB962C8B-B14F-4D97-AF65-F5344CB8AC3E}">
        <p14:creationId xmlns:p14="http://schemas.microsoft.com/office/powerpoint/2010/main" val="110540770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791852"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A6E5C0B0-3B3E-4D52-8D59-3FEADA3D50F8}" type="datetime1">
              <a:rPr lang="ar-SA" smtClean="0"/>
              <a:t>07/02/1441</a:t>
            </a:fld>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26</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3873086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2480"/>
            <a:ext cx="8382000" cy="641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E4BD15AC-BA00-4401-9793-71C2097204BA}" type="datetime1">
              <a:rPr lang="ar-SA" smtClean="0"/>
              <a:t>07/02/1441</a:t>
            </a:fld>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27</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3474578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239000" cy="914400"/>
          </a:xfrm>
        </p:spPr>
        <p:txBody>
          <a:bodyPr/>
          <a:lstStyle/>
          <a:p>
            <a:pPr algn="ctr"/>
            <a:r>
              <a:rPr lang="en-US" sz="3200" b="1" dirty="0">
                <a:solidFill>
                  <a:srgbClr val="0000FF"/>
                </a:solidFill>
                <a:effectLst/>
                <a:latin typeface="Times New Roman" panose="02020603050405020304" pitchFamily="18" charset="0"/>
                <a:cs typeface="Times New Roman" panose="02020603050405020304" pitchFamily="18" charset="0"/>
              </a:rPr>
              <a:t>Saudi Arabia Census as a source of public health information</a:t>
            </a:r>
            <a:endParaRPr lang="en-US" sz="3200" b="1" dirty="0">
              <a:solidFill>
                <a:srgbClr val="0000FF"/>
              </a:solidFill>
              <a:effectLst/>
            </a:endParaRPr>
          </a:p>
        </p:txBody>
      </p:sp>
      <p:sp>
        <p:nvSpPr>
          <p:cNvPr id="3" name="Date Placeholder 2"/>
          <p:cNvSpPr>
            <a:spLocks noGrp="1"/>
          </p:cNvSpPr>
          <p:nvPr>
            <p:ph type="dt" sz="half" idx="10"/>
          </p:nvPr>
        </p:nvSpPr>
        <p:spPr/>
        <p:txBody>
          <a:bodyPr/>
          <a:lstStyle/>
          <a:p>
            <a:fld id="{97849737-81A3-4032-A690-0ECA066355F6}" type="datetime1">
              <a:rPr lang="ar-SA" smtClean="0"/>
              <a:t>07/02/1441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28</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
        <p:nvSpPr>
          <p:cNvPr id="7" name="Rectangle 3"/>
          <p:cNvSpPr txBox="1">
            <a:spLocks noChangeArrowheads="1"/>
          </p:cNvSpPr>
          <p:nvPr/>
        </p:nvSpPr>
        <p:spPr>
          <a:xfrm>
            <a:off x="762000" y="1676400"/>
            <a:ext cx="7772400" cy="4114800"/>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spcBef>
                <a:spcPts val="600"/>
              </a:spcBef>
              <a:buClr>
                <a:srgbClr val="0000FF"/>
              </a:buClr>
              <a:buNone/>
            </a:pPr>
            <a:r>
              <a:rPr lang="en-US" altLang="en-US" b="1" dirty="0" smtClean="0">
                <a:solidFill>
                  <a:schemeClr val="tx1"/>
                </a:solidFill>
                <a:latin typeface="Times New Roman" panose="02020603050405020304" pitchFamily="18" charset="0"/>
                <a:cs typeface="Times New Roman" panose="02020603050405020304" pitchFamily="18" charset="0"/>
              </a:rPr>
              <a:t>National Health and Nutrition Examination Survey (</a:t>
            </a:r>
            <a:r>
              <a:rPr lang="en-US" altLang="en-US" b="1" dirty="0" smtClean="0">
                <a:solidFill>
                  <a:srgbClr val="0000FF"/>
                </a:solidFill>
                <a:latin typeface="Times New Roman" panose="02020603050405020304" pitchFamily="18" charset="0"/>
                <a:cs typeface="Times New Roman" panose="02020603050405020304" pitchFamily="18" charset="0"/>
              </a:rPr>
              <a:t>NHANES</a:t>
            </a:r>
            <a:r>
              <a:rPr lang="en-US" altLang="en-US" b="1" dirty="0" smtClean="0">
                <a:solidFill>
                  <a:schemeClr val="tx1"/>
                </a:solidFill>
                <a:latin typeface="Times New Roman" panose="02020603050405020304" pitchFamily="18" charset="0"/>
                <a:cs typeface="Times New Roman" panose="02020603050405020304" pitchFamily="18" charset="0"/>
              </a:rPr>
              <a:t>)</a:t>
            </a:r>
          </a:p>
          <a:p>
            <a:pPr marL="457200" lvl="2" indent="-457200">
              <a:spcBef>
                <a:spcPts val="600"/>
              </a:spcBef>
              <a:buClr>
                <a:srgbClr val="0000FF"/>
              </a:buClr>
              <a:buFont typeface="Arial" panose="020B0604020202020204" pitchFamily="34" charset="0"/>
              <a:buChar char="•"/>
            </a:pPr>
            <a:r>
              <a:rPr lang="en-US" altLang="en-US" sz="2400" b="1" dirty="0" smtClean="0">
                <a:solidFill>
                  <a:srgbClr val="0000FF"/>
                </a:solidFill>
                <a:latin typeface="Times New Roman" panose="02020603050405020304" pitchFamily="18" charset="0"/>
                <a:cs typeface="Times New Roman" panose="02020603050405020304" pitchFamily="18" charset="0"/>
              </a:rPr>
              <a:t>Prevalence of chronic conditions</a:t>
            </a:r>
            <a:r>
              <a:rPr lang="en-US" altLang="en-US" sz="2400" b="1" dirty="0" smtClean="0">
                <a:latin typeface="Times New Roman" panose="02020603050405020304" pitchFamily="18" charset="0"/>
                <a:cs typeface="Times New Roman" panose="02020603050405020304" pitchFamily="18" charset="0"/>
              </a:rPr>
              <a:t>, distribution of physiologic and anthropomorphic measures, and nutritional status for representative samples of the population</a:t>
            </a:r>
          </a:p>
          <a:p>
            <a:pPr marL="0" indent="0">
              <a:spcBef>
                <a:spcPts val="600"/>
              </a:spcBef>
              <a:buClr>
                <a:srgbClr val="0000FF"/>
              </a:buClr>
              <a:buNone/>
            </a:pPr>
            <a:r>
              <a:rPr lang="en-US" altLang="en-US" b="1" dirty="0" smtClean="0">
                <a:solidFill>
                  <a:schemeClr val="tx1"/>
                </a:solidFill>
                <a:latin typeface="Times New Roman" panose="02020603050405020304" pitchFamily="18" charset="0"/>
                <a:cs typeface="Times New Roman" panose="02020603050405020304" pitchFamily="18" charset="0"/>
              </a:rPr>
              <a:t>National Health Care Survey, includes</a:t>
            </a:r>
          </a:p>
          <a:p>
            <a:pPr marL="457200" lvl="2" indent="-457200">
              <a:spcBef>
                <a:spcPts val="600"/>
              </a:spcBef>
              <a:buClr>
                <a:srgbClr val="0000FF"/>
              </a:buClr>
              <a:buFont typeface="Arial" panose="020B0604020202020204" pitchFamily="34" charset="0"/>
              <a:buChar char="•"/>
            </a:pPr>
            <a:r>
              <a:rPr lang="en-US" altLang="en-US" sz="2400" b="1" dirty="0" smtClean="0">
                <a:latin typeface="Times New Roman" panose="02020603050405020304" pitchFamily="18" charset="0"/>
                <a:cs typeface="Times New Roman" panose="02020603050405020304" pitchFamily="18" charset="0"/>
              </a:rPr>
              <a:t>National Hospital Discharge Survey</a:t>
            </a:r>
          </a:p>
          <a:p>
            <a:pPr marL="457200" lvl="2" indent="-457200">
              <a:spcBef>
                <a:spcPts val="600"/>
              </a:spcBef>
              <a:buClr>
                <a:srgbClr val="0000FF"/>
              </a:buClr>
              <a:buFont typeface="Arial" panose="020B0604020202020204" pitchFamily="34" charset="0"/>
              <a:buChar char="•"/>
            </a:pPr>
            <a:r>
              <a:rPr lang="en-US" altLang="en-US" sz="2400" b="1" dirty="0" smtClean="0">
                <a:latin typeface="Times New Roman" panose="02020603050405020304" pitchFamily="18" charset="0"/>
                <a:cs typeface="Times New Roman" panose="02020603050405020304" pitchFamily="18" charset="0"/>
              </a:rPr>
              <a:t>National Ambulatory Medical Care Survey</a:t>
            </a:r>
          </a:p>
        </p:txBody>
      </p:sp>
    </p:spTree>
    <p:extLst>
      <p:ext uri="{BB962C8B-B14F-4D97-AF65-F5344CB8AC3E}">
        <p14:creationId xmlns:p14="http://schemas.microsoft.com/office/powerpoint/2010/main" val="2676298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19200" y="2286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143000"/>
            <a:ext cx="8534400" cy="5181600"/>
          </a:xfrm>
        </p:spPr>
        <p:txBody>
          <a:bodyPr>
            <a:noAutofit/>
          </a:bodyPr>
          <a:lstStyle/>
          <a:p>
            <a:pPr algn="l"/>
            <a:r>
              <a:rPr lang="en-US" sz="2800" b="1" dirty="0">
                <a:solidFill>
                  <a:srgbClr val="0000FF"/>
                </a:solidFill>
                <a:latin typeface="Times New Roman" panose="02020603050405020304" pitchFamily="18" charset="0"/>
                <a:cs typeface="Times New Roman" panose="02020603050405020304" pitchFamily="18" charset="0"/>
              </a:rPr>
              <a:t>Objectives of the demographic survey include:</a:t>
            </a:r>
            <a:r>
              <a:rPr lang="en-US" sz="2800" b="1" dirty="0">
                <a:solidFill>
                  <a:schemeClr val="tx1"/>
                </a:solidFill>
                <a:latin typeface="Times New Roman" panose="02020603050405020304" pitchFamily="18" charset="0"/>
                <a:cs typeface="Times New Roman" panose="02020603050405020304" pitchFamily="18" charset="0"/>
              </a:rPr>
              <a:t> </a:t>
            </a:r>
          </a:p>
          <a:p>
            <a:pPr marL="457200" indent="-457200" algn="l">
              <a:buClr>
                <a:srgbClr val="0000FF"/>
              </a:buClr>
              <a:buFont typeface="+mj-lt"/>
              <a:buAutoNum type="arabicPeriod"/>
            </a:pPr>
            <a:r>
              <a:rPr lang="en-US" sz="2000" b="1" dirty="0">
                <a:solidFill>
                  <a:schemeClr val="tx1"/>
                </a:solidFill>
                <a:latin typeface="Times New Roman" panose="02020603050405020304" pitchFamily="18" charset="0"/>
                <a:cs typeface="Times New Roman" panose="02020603050405020304" pitchFamily="18" charset="0"/>
              </a:rPr>
              <a:t>To provide data on the </a:t>
            </a:r>
            <a:r>
              <a:rPr lang="en-US" sz="2000" b="1" dirty="0">
                <a:solidFill>
                  <a:srgbClr val="0000FF"/>
                </a:solidFill>
                <a:latin typeface="Times New Roman" panose="02020603050405020304" pitchFamily="18" charset="0"/>
                <a:cs typeface="Times New Roman" panose="02020603050405020304" pitchFamily="18" charset="0"/>
              </a:rPr>
              <a:t>demographic</a:t>
            </a:r>
            <a:r>
              <a:rPr lang="en-US" sz="2000" b="1" dirty="0">
                <a:solidFill>
                  <a:schemeClr val="tx1"/>
                </a:solidFill>
                <a:latin typeface="Times New Roman" panose="02020603050405020304" pitchFamily="18" charset="0"/>
                <a:cs typeface="Times New Roman" panose="02020603050405020304" pitchFamily="18" charset="0"/>
              </a:rPr>
              <a:t> and </a:t>
            </a:r>
            <a:r>
              <a:rPr lang="en-US" sz="2000" b="1" dirty="0">
                <a:solidFill>
                  <a:srgbClr val="0000FF"/>
                </a:solidFill>
                <a:latin typeface="Times New Roman" panose="02020603050405020304" pitchFamily="18" charset="0"/>
                <a:cs typeface="Times New Roman" panose="02020603050405020304" pitchFamily="18" charset="0"/>
              </a:rPr>
              <a:t>social composition </a:t>
            </a:r>
            <a:r>
              <a:rPr lang="en-US" sz="2000" b="1" dirty="0">
                <a:solidFill>
                  <a:schemeClr val="tx1"/>
                </a:solidFill>
                <a:latin typeface="Times New Roman" panose="02020603050405020304" pitchFamily="18" charset="0"/>
                <a:cs typeface="Times New Roman" panose="02020603050405020304" pitchFamily="18" charset="0"/>
              </a:rPr>
              <a:t>of the Saudi and non-Saudis population in the Kingdom at the level of different regions in addition to extraction of indicators and demographic benchmarks, for example: </a:t>
            </a:r>
          </a:p>
          <a:p>
            <a:pPr marL="800100" lvl="1" indent="-342900" algn="l">
              <a:buClr>
                <a:srgbClr val="0000FF"/>
              </a:buClr>
              <a:buFont typeface="Arial" panose="020B0604020202020204" pitchFamily="34" charset="0"/>
              <a:buChar char="•"/>
            </a:pPr>
            <a:r>
              <a:rPr lang="en-US" sz="2000" b="1" dirty="0">
                <a:solidFill>
                  <a:srgbClr val="0000FF"/>
                </a:solidFill>
                <a:latin typeface="Times New Roman" panose="02020603050405020304" pitchFamily="18" charset="0"/>
                <a:cs typeface="Times New Roman" panose="02020603050405020304" pitchFamily="18" charset="0"/>
              </a:rPr>
              <a:t>Crude mortality </a:t>
            </a:r>
            <a:r>
              <a:rPr lang="en-US" sz="2000" b="1" dirty="0">
                <a:solidFill>
                  <a:schemeClr val="tx1"/>
                </a:solidFill>
                <a:latin typeface="Times New Roman" panose="02020603050405020304" pitchFamily="18" charset="0"/>
                <a:cs typeface="Times New Roman" panose="02020603050405020304" pitchFamily="18" charset="0"/>
              </a:rPr>
              <a:t>rate in addition to the age-specific and gender-specific mortality rates </a:t>
            </a:r>
          </a:p>
          <a:p>
            <a:pPr marL="800100" lvl="1" indent="-342900" algn="l">
              <a:buClr>
                <a:srgbClr val="0000FF"/>
              </a:buClr>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Child and Infant </a:t>
            </a:r>
            <a:r>
              <a:rPr lang="en-US" sz="2000" b="1" dirty="0">
                <a:solidFill>
                  <a:srgbClr val="0000FF"/>
                </a:solidFill>
                <a:latin typeface="Times New Roman" panose="02020603050405020304" pitchFamily="18" charset="0"/>
                <a:cs typeface="Times New Roman" panose="02020603050405020304" pitchFamily="18" charset="0"/>
              </a:rPr>
              <a:t>mortality</a:t>
            </a:r>
            <a:r>
              <a:rPr lang="en-US" sz="2000" b="1" dirty="0">
                <a:solidFill>
                  <a:schemeClr val="tx1"/>
                </a:solidFill>
                <a:latin typeface="Times New Roman" panose="02020603050405020304" pitchFamily="18" charset="0"/>
                <a:cs typeface="Times New Roman" panose="02020603050405020304" pitchFamily="18" charset="0"/>
              </a:rPr>
              <a:t> rates </a:t>
            </a:r>
          </a:p>
          <a:p>
            <a:pPr marL="800100" lvl="1" indent="-342900" algn="l">
              <a:buClr>
                <a:srgbClr val="0000FF"/>
              </a:buClr>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Total fertility rate in addition to the age-specific fertility rates </a:t>
            </a:r>
          </a:p>
          <a:p>
            <a:pPr marL="800100" lvl="1" indent="-342900" algn="l">
              <a:buClr>
                <a:srgbClr val="0000FF"/>
              </a:buClr>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The normal growth rates and natural increase in Saudi population </a:t>
            </a:r>
          </a:p>
          <a:p>
            <a:pPr marL="800100" lvl="1" indent="-342900" algn="l">
              <a:buClr>
                <a:srgbClr val="0000FF"/>
              </a:buClr>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Population age and gender structure </a:t>
            </a:r>
          </a:p>
          <a:p>
            <a:pPr marL="800100" lvl="1" indent="-342900" algn="l">
              <a:buClr>
                <a:srgbClr val="0000FF"/>
              </a:buClr>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Population structure by marital and educational status </a:t>
            </a:r>
          </a:p>
          <a:p>
            <a:pPr marL="800100" lvl="1" indent="-342900" algn="l">
              <a:buClr>
                <a:srgbClr val="0000FF"/>
              </a:buClr>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Marriage and divorce levels</a:t>
            </a:r>
            <a:r>
              <a:rPr lang="en-US" sz="2000" b="1" dirty="0" smtClean="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C4547DEC-D1B6-4774-AF6C-DCAC8C4856FB}"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29</a:t>
            </a:fld>
            <a:endParaRPr lang="ar-SA"/>
          </a:p>
        </p:txBody>
      </p:sp>
    </p:spTree>
    <p:extLst>
      <p:ext uri="{BB962C8B-B14F-4D97-AF65-F5344CB8AC3E}">
        <p14:creationId xmlns:p14="http://schemas.microsoft.com/office/powerpoint/2010/main" val="16028135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2286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447800"/>
            <a:ext cx="8229600" cy="4724400"/>
          </a:xfrm>
        </p:spPr>
        <p:txBody>
          <a:bodyPr>
            <a:noAutofit/>
          </a:bodyPr>
          <a:lstStyle/>
          <a:p>
            <a:pPr marL="457200" indent="-342900" algn="l">
              <a:spcBef>
                <a:spcPts val="0"/>
              </a:spcBef>
              <a:buFont typeface="Arial" panose="020B0604020202020204" pitchFamily="34" charset="0"/>
              <a:buChar char="•"/>
            </a:pPr>
            <a:r>
              <a:rPr lang="en-US" b="1" dirty="0">
                <a:solidFill>
                  <a:srgbClr val="0000FF"/>
                </a:solidFill>
                <a:latin typeface="Times New Roman" panose="02020603050405020304" pitchFamily="18" charset="0"/>
                <a:cs typeface="Times New Roman" panose="02020603050405020304" pitchFamily="18" charset="0"/>
              </a:rPr>
              <a:t>Public health data </a:t>
            </a:r>
            <a:r>
              <a:rPr lang="en-US" b="1" dirty="0">
                <a:solidFill>
                  <a:schemeClr val="tx1"/>
                </a:solidFill>
                <a:latin typeface="Times New Roman" panose="02020603050405020304" pitchFamily="18" charset="0"/>
                <a:cs typeface="Times New Roman" panose="02020603050405020304" pitchFamily="18" charset="0"/>
              </a:rPr>
              <a:t>are key to performing the core public health function of </a:t>
            </a:r>
            <a:r>
              <a:rPr lang="en-US" b="1" dirty="0" smtClean="0">
                <a:solidFill>
                  <a:schemeClr val="tx1"/>
                </a:solidFill>
                <a:latin typeface="Times New Roman" panose="02020603050405020304" pitchFamily="18" charset="0"/>
                <a:cs typeface="Times New Roman" panose="02020603050405020304" pitchFamily="18" charset="0"/>
              </a:rPr>
              <a:t>assessment. </a:t>
            </a:r>
          </a:p>
          <a:p>
            <a:pPr marL="457200" indent="-342900" algn="l">
              <a:spcBef>
                <a:spcPts val="0"/>
              </a:spcBef>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Many </a:t>
            </a:r>
            <a:r>
              <a:rPr lang="en-US" b="1" dirty="0">
                <a:solidFill>
                  <a:schemeClr val="tx1"/>
                </a:solidFill>
                <a:latin typeface="Times New Roman" panose="02020603050405020304" pitchFamily="18" charset="0"/>
                <a:cs typeface="Times New Roman" panose="02020603050405020304" pitchFamily="18" charset="0"/>
              </a:rPr>
              <a:t>of the activities that make up public health assessment and surveillance are conducted by </a:t>
            </a:r>
            <a:r>
              <a:rPr lang="en-US" b="1" dirty="0">
                <a:solidFill>
                  <a:srgbClr val="0000FF"/>
                </a:solidFill>
                <a:latin typeface="Times New Roman" panose="02020603050405020304" pitchFamily="18" charset="0"/>
                <a:cs typeface="Times New Roman" panose="02020603050405020304" pitchFamily="18" charset="0"/>
              </a:rPr>
              <a:t>epidemiologists</a:t>
            </a:r>
            <a:r>
              <a:rPr lang="en-US" b="1" dirty="0">
                <a:solidFill>
                  <a:schemeClr val="tx1"/>
                </a:solidFill>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biostatisticians</a:t>
            </a:r>
            <a:r>
              <a:rPr lang="en-US" b="1" dirty="0">
                <a:solidFill>
                  <a:schemeClr val="tx1"/>
                </a:solidFill>
                <a:latin typeface="Times New Roman" panose="02020603050405020304" pitchFamily="18" charset="0"/>
                <a:cs typeface="Times New Roman" panose="02020603050405020304" pitchFamily="18" charset="0"/>
              </a:rPr>
              <a:t>, and </a:t>
            </a:r>
            <a:r>
              <a:rPr lang="en-US" b="1" dirty="0">
                <a:solidFill>
                  <a:srgbClr val="0000FF"/>
                </a:solidFill>
                <a:latin typeface="Times New Roman" panose="02020603050405020304" pitchFamily="18" charset="0"/>
                <a:cs typeface="Times New Roman" panose="02020603050405020304" pitchFamily="18" charset="0"/>
              </a:rPr>
              <a:t>demographers</a:t>
            </a: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other </a:t>
            </a:r>
            <a:r>
              <a:rPr lang="en-US" b="1" dirty="0">
                <a:solidFill>
                  <a:schemeClr val="tx1"/>
                </a:solidFill>
                <a:latin typeface="Times New Roman" panose="02020603050405020304" pitchFamily="18" charset="0"/>
                <a:cs typeface="Times New Roman" panose="02020603050405020304" pitchFamily="18" charset="0"/>
              </a:rPr>
              <a:t>disciplines in public health are involved as well. </a:t>
            </a:r>
            <a:endParaRPr lang="en-US" b="1" dirty="0" smtClean="0">
              <a:solidFill>
                <a:schemeClr val="tx1"/>
              </a:solidFill>
              <a:latin typeface="Times New Roman" panose="02020603050405020304" pitchFamily="18" charset="0"/>
              <a:cs typeface="Times New Roman" panose="02020603050405020304" pitchFamily="18" charset="0"/>
            </a:endParaRPr>
          </a:p>
          <a:p>
            <a:pPr marL="457200" algn="l">
              <a:spcBef>
                <a:spcPts val="0"/>
              </a:spcBef>
            </a:pP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7ADC1594-80D3-4CB6-BF1A-DB07AB09D14F}"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3</a:t>
            </a:fld>
            <a:endParaRPr lang="ar-SA"/>
          </a:p>
        </p:txBody>
      </p:sp>
    </p:spTree>
    <p:extLst>
      <p:ext uri="{BB962C8B-B14F-4D97-AF65-F5344CB8AC3E}">
        <p14:creationId xmlns:p14="http://schemas.microsoft.com/office/powerpoint/2010/main" val="6929196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990600" y="2286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143000"/>
            <a:ext cx="8229600" cy="5029200"/>
          </a:xfrm>
        </p:spPr>
        <p:txBody>
          <a:bodyPr>
            <a:noAutofit/>
          </a:bodyPr>
          <a:lstStyle/>
          <a:p>
            <a:pPr algn="l"/>
            <a:r>
              <a:rPr lang="en-US" sz="2800" b="1" dirty="0">
                <a:solidFill>
                  <a:srgbClr val="0000FF"/>
                </a:solidFill>
                <a:latin typeface="Times New Roman" panose="02020603050405020304" pitchFamily="18" charset="0"/>
                <a:cs typeface="Times New Roman" panose="02020603050405020304" pitchFamily="18" charset="0"/>
              </a:rPr>
              <a:t>Objectives of the demographic survey include:</a:t>
            </a:r>
            <a:r>
              <a:rPr lang="en-US" sz="2800" b="1" dirty="0">
                <a:solidFill>
                  <a:schemeClr val="tx1"/>
                </a:solidFill>
                <a:latin typeface="Times New Roman" panose="02020603050405020304" pitchFamily="18" charset="0"/>
                <a:cs typeface="Times New Roman" panose="02020603050405020304" pitchFamily="18" charset="0"/>
              </a:rPr>
              <a:t> </a:t>
            </a:r>
          </a:p>
          <a:p>
            <a:pPr marL="457200" indent="-457200" algn="l">
              <a:buClr>
                <a:srgbClr val="0000FF"/>
              </a:buClr>
              <a:buFont typeface="+mj-lt"/>
              <a:buAutoNum type="arabicPeriod" startAt="2"/>
            </a:pPr>
            <a:r>
              <a:rPr lang="en-US" sz="2400" b="1" dirty="0">
                <a:solidFill>
                  <a:schemeClr val="tx1"/>
                </a:solidFill>
                <a:latin typeface="Times New Roman" panose="02020603050405020304" pitchFamily="18" charset="0"/>
                <a:cs typeface="Times New Roman" panose="02020603050405020304" pitchFamily="18" charset="0"/>
              </a:rPr>
              <a:t>To </a:t>
            </a:r>
            <a:r>
              <a:rPr lang="en-US" sz="2400" b="1" dirty="0">
                <a:solidFill>
                  <a:srgbClr val="0000FF"/>
                </a:solidFill>
                <a:latin typeface="Times New Roman" panose="02020603050405020304" pitchFamily="18" charset="0"/>
                <a:cs typeface="Times New Roman" panose="02020603050405020304" pitchFamily="18" charset="0"/>
              </a:rPr>
              <a:t>provide details </a:t>
            </a:r>
            <a:r>
              <a:rPr lang="en-US" sz="2400" b="1" dirty="0">
                <a:solidFill>
                  <a:schemeClr val="tx1"/>
                </a:solidFill>
                <a:latin typeface="Times New Roman" panose="02020603050405020304" pitchFamily="18" charset="0"/>
                <a:cs typeface="Times New Roman" panose="02020603050405020304" pitchFamily="18" charset="0"/>
              </a:rPr>
              <a:t>on people with disabilities in the kingdom according to the rate, type and cause of the disability in addition to its social and demographic characteristics as well as the geographical </a:t>
            </a:r>
            <a:r>
              <a:rPr lang="en-US" sz="2400" b="1" dirty="0" smtClean="0">
                <a:solidFill>
                  <a:schemeClr val="tx1"/>
                </a:solidFill>
                <a:latin typeface="Times New Roman" panose="02020603050405020304" pitchFamily="18" charset="0"/>
                <a:cs typeface="Times New Roman" panose="02020603050405020304" pitchFamily="18" charset="0"/>
              </a:rPr>
              <a:t>distribution.</a:t>
            </a:r>
          </a:p>
          <a:p>
            <a:pPr marL="457200" indent="-457200" algn="l">
              <a:buClr>
                <a:srgbClr val="0000FF"/>
              </a:buClr>
              <a:buFont typeface="+mj-lt"/>
              <a:buAutoNum type="arabicPeriod" startAt="2"/>
            </a:pPr>
            <a:r>
              <a:rPr lang="en-US" sz="2400" b="1" dirty="0" smtClean="0">
                <a:solidFill>
                  <a:schemeClr val="tx1"/>
                </a:solidFill>
                <a:latin typeface="Times New Roman" panose="02020603050405020304" pitchFamily="18" charset="0"/>
                <a:cs typeface="Times New Roman" panose="02020603050405020304" pitchFamily="18" charset="0"/>
              </a:rPr>
              <a:t>To </a:t>
            </a:r>
            <a:r>
              <a:rPr lang="en-US" sz="2400" b="1" dirty="0">
                <a:solidFill>
                  <a:srgbClr val="0000FF"/>
                </a:solidFill>
                <a:latin typeface="Times New Roman" panose="02020603050405020304" pitchFamily="18" charset="0"/>
                <a:cs typeface="Times New Roman" panose="02020603050405020304" pitchFamily="18" charset="0"/>
              </a:rPr>
              <a:t>study effects </a:t>
            </a:r>
            <a:r>
              <a:rPr lang="en-US" sz="2400" b="1" dirty="0">
                <a:solidFill>
                  <a:schemeClr val="tx1"/>
                </a:solidFill>
                <a:latin typeface="Times New Roman" panose="02020603050405020304" pitchFamily="18" charset="0"/>
                <a:cs typeface="Times New Roman" panose="02020603050405020304" pitchFamily="18" charset="0"/>
              </a:rPr>
              <a:t>of the housing and environment characteristics on the different demographical characteristics through: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914400" lvl="1" indent="-457200" algn="l">
              <a:buClr>
                <a:srgbClr val="0000FF"/>
              </a:buClr>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Provision </a:t>
            </a:r>
            <a:r>
              <a:rPr lang="en-US" sz="2400" b="1" dirty="0">
                <a:solidFill>
                  <a:schemeClr val="tx1"/>
                </a:solidFill>
                <a:latin typeface="Times New Roman" panose="02020603050405020304" pitchFamily="18" charset="0"/>
                <a:cs typeface="Times New Roman" panose="02020603050405020304" pitchFamily="18" charset="0"/>
              </a:rPr>
              <a:t>of the necessary </a:t>
            </a:r>
            <a:r>
              <a:rPr lang="en-US" sz="2400" b="1" dirty="0">
                <a:solidFill>
                  <a:srgbClr val="0000FF"/>
                </a:solidFill>
                <a:latin typeface="Times New Roman" panose="02020603050405020304" pitchFamily="18" charset="0"/>
                <a:cs typeface="Times New Roman" panose="02020603050405020304" pitchFamily="18" charset="0"/>
              </a:rPr>
              <a:t>housing</a:t>
            </a:r>
            <a:r>
              <a:rPr lang="en-US" sz="2400" b="1" dirty="0">
                <a:solidFill>
                  <a:schemeClr val="tx1"/>
                </a:solidFill>
                <a:latin typeface="Times New Roman" panose="02020603050405020304" pitchFamily="18" charset="0"/>
                <a:cs typeface="Times New Roman" panose="02020603050405020304" pitchFamily="18" charset="0"/>
              </a:rPr>
              <a:t> and environment </a:t>
            </a:r>
            <a:r>
              <a:rPr lang="en-US" sz="2400" b="1" dirty="0" smtClean="0">
                <a:solidFill>
                  <a:schemeClr val="tx1"/>
                </a:solidFill>
                <a:latin typeface="Times New Roman" panose="02020603050405020304" pitchFamily="18" charset="0"/>
                <a:cs typeface="Times New Roman" panose="02020603050405020304" pitchFamily="18" charset="0"/>
              </a:rPr>
              <a:t>data. </a:t>
            </a:r>
          </a:p>
          <a:p>
            <a:pPr marL="914400" lvl="1" indent="-457200" algn="l">
              <a:buClr>
                <a:srgbClr val="0000FF"/>
              </a:buClr>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Provision </a:t>
            </a:r>
            <a:r>
              <a:rPr lang="en-US" sz="2400" b="1" dirty="0">
                <a:solidFill>
                  <a:schemeClr val="tx1"/>
                </a:solidFill>
                <a:latin typeface="Times New Roman" panose="02020603050405020304" pitchFamily="18" charset="0"/>
                <a:cs typeface="Times New Roman" panose="02020603050405020304" pitchFamily="18" charset="0"/>
              </a:rPr>
              <a:t>of data needed to develop an </a:t>
            </a:r>
            <a:r>
              <a:rPr lang="en-US" sz="2400" b="1" dirty="0">
                <a:solidFill>
                  <a:srgbClr val="0000FF"/>
                </a:solidFill>
                <a:latin typeface="Times New Roman" panose="02020603050405020304" pitchFamily="18" charset="0"/>
                <a:cs typeface="Times New Roman" panose="02020603050405020304" pitchFamily="18" charset="0"/>
              </a:rPr>
              <a:t>environment</a:t>
            </a:r>
            <a:r>
              <a:rPr lang="en-US" sz="2400" b="1" dirty="0">
                <a:solidFill>
                  <a:schemeClr val="tx1"/>
                </a:solidFill>
                <a:latin typeface="Times New Roman" panose="02020603050405020304" pitchFamily="18" charset="0"/>
                <a:cs typeface="Times New Roman" panose="02020603050405020304" pitchFamily="18" charset="0"/>
              </a:rPr>
              <a:t> improving program</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B7A7607E-A729-486D-A1CC-BCD19E39469B}"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30</a:t>
            </a:fld>
            <a:endParaRPr lang="ar-SA"/>
          </a:p>
        </p:txBody>
      </p:sp>
    </p:spTree>
    <p:extLst>
      <p:ext uri="{BB962C8B-B14F-4D97-AF65-F5344CB8AC3E}">
        <p14:creationId xmlns:p14="http://schemas.microsoft.com/office/powerpoint/2010/main" val="371992136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23" y="533400"/>
            <a:ext cx="8646474" cy="5743575"/>
          </a:xfrm>
          <a:prstGeom prst="rect">
            <a:avLst/>
          </a:prstGeom>
          <a:solidFill>
            <a:schemeClr val="bg2">
              <a:lumMod val="90000"/>
            </a:schemeClr>
          </a:solidFill>
          <a:ln w="38100">
            <a:solidFill>
              <a:schemeClr val="tx1"/>
            </a:solidFill>
            <a:miter lim="800000"/>
            <a:headEnd/>
            <a:tailEnd/>
          </a:ln>
        </p:spPr>
      </p:pic>
      <p:sp>
        <p:nvSpPr>
          <p:cNvPr id="2" name="Date Placeholder 1"/>
          <p:cNvSpPr>
            <a:spLocks noGrp="1"/>
          </p:cNvSpPr>
          <p:nvPr>
            <p:ph type="dt" sz="half" idx="10"/>
          </p:nvPr>
        </p:nvSpPr>
        <p:spPr/>
        <p:txBody>
          <a:bodyPr/>
          <a:lstStyle/>
          <a:p>
            <a:fld id="{4E472910-4A69-4315-A6A3-C40A012783BA}" type="datetime1">
              <a:rPr lang="ar-SA" smtClean="0"/>
              <a:t>07/02/1441</a:t>
            </a:fld>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31</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325651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population pyra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534400" cy="585787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7622D085-052C-4086-BDD0-779F063CDA6B}" type="datetime1">
              <a:rPr lang="ar-SA" smtClean="0"/>
              <a:t>07/02/1441</a:t>
            </a:fld>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32</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2722191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population pyram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18138"/>
            <a:ext cx="8588441" cy="494347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B0D0A1F8-9A0E-4ED7-968D-083813E7738D}" type="datetime1">
              <a:rPr lang="ar-SA" smtClean="0"/>
              <a:t>07/02/1441</a:t>
            </a:fld>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33</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884051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454708"/>
            <a:ext cx="8686801" cy="6022292"/>
          </a:xfrm>
          <a:prstGeom prst="rect">
            <a:avLst/>
          </a:prstGeom>
          <a:solidFill>
            <a:schemeClr val="accent2"/>
          </a:solidFill>
          <a:ln w="38100">
            <a:solidFill>
              <a:schemeClr val="tx1"/>
            </a:solidFill>
            <a:miter lim="800000"/>
            <a:headEnd/>
            <a:tailEnd/>
          </a:ln>
        </p:spPr>
      </p:pic>
      <p:sp>
        <p:nvSpPr>
          <p:cNvPr id="2" name="Date Placeholder 1"/>
          <p:cNvSpPr>
            <a:spLocks noGrp="1"/>
          </p:cNvSpPr>
          <p:nvPr>
            <p:ph type="dt" sz="half" idx="10"/>
          </p:nvPr>
        </p:nvSpPr>
        <p:spPr/>
        <p:txBody>
          <a:bodyPr/>
          <a:lstStyle/>
          <a:p>
            <a:fld id="{F251B475-1959-42F9-86BF-30EC2A415F42}" type="datetime1">
              <a:rPr lang="ar-SA" smtClean="0"/>
              <a:t>07/02/1441</a:t>
            </a:fld>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34</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448864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19638" cy="6043613"/>
          </a:xfrm>
          <a:prstGeom prst="rect">
            <a:avLst/>
          </a:prstGeom>
          <a:solidFill>
            <a:schemeClr val="accent2"/>
          </a:solidFill>
          <a:ln w="38100">
            <a:solidFill>
              <a:schemeClr val="tx1"/>
            </a:solidFill>
          </a:ln>
        </p:spPr>
      </p:pic>
      <p:sp>
        <p:nvSpPr>
          <p:cNvPr id="2" name="Date Placeholder 1"/>
          <p:cNvSpPr>
            <a:spLocks noGrp="1"/>
          </p:cNvSpPr>
          <p:nvPr>
            <p:ph type="dt" sz="half" idx="10"/>
          </p:nvPr>
        </p:nvSpPr>
        <p:spPr/>
        <p:txBody>
          <a:bodyPr/>
          <a:lstStyle/>
          <a:p>
            <a:fld id="{9F9C5005-9433-4034-A343-F8DED62686B7}" type="datetime1">
              <a:rPr lang="ar-SA" smtClean="0"/>
              <a:t>07/02/1441</a:t>
            </a:fld>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35</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879524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19200" y="3810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295400"/>
            <a:ext cx="8458200" cy="4953000"/>
          </a:xfrm>
        </p:spPr>
        <p:txBody>
          <a:bodyPr>
            <a:noAutofit/>
          </a:bodyPr>
          <a:lstStyle/>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Vital Statistics</a:t>
            </a:r>
          </a:p>
          <a:p>
            <a:pPr marL="457200" indent="-457200" algn="l">
              <a:spcBef>
                <a:spcPts val="0"/>
              </a:spcBef>
              <a:buClr>
                <a:srgbClr val="0000FF"/>
              </a:buClr>
              <a:buFont typeface="Arial" panose="020B0604020202020204" pitchFamily="34" charset="0"/>
              <a:buChar char="•"/>
            </a:pPr>
            <a:r>
              <a:rPr lang="en-US" sz="2200" b="1" dirty="0">
                <a:solidFill>
                  <a:schemeClr val="tx1"/>
                </a:solidFill>
                <a:latin typeface="Times New Roman" panose="02020603050405020304" pitchFamily="18" charset="0"/>
                <a:cs typeface="Times New Roman" panose="02020603050405020304" pitchFamily="18" charset="0"/>
              </a:rPr>
              <a:t>In all countries, records about births and deaths, called </a:t>
            </a:r>
            <a:r>
              <a:rPr lang="en-US" sz="2200" b="1" dirty="0">
                <a:solidFill>
                  <a:srgbClr val="0000FF"/>
                </a:solidFill>
                <a:latin typeface="Times New Roman" panose="02020603050405020304" pitchFamily="18" charset="0"/>
                <a:cs typeface="Times New Roman" panose="02020603050405020304" pitchFamily="18" charset="0"/>
              </a:rPr>
              <a:t>vital</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a:solidFill>
                  <a:srgbClr val="0000FF"/>
                </a:solidFill>
                <a:latin typeface="Times New Roman" panose="02020603050405020304" pitchFamily="18" charset="0"/>
                <a:cs typeface="Times New Roman" panose="02020603050405020304" pitchFamily="18" charset="0"/>
              </a:rPr>
              <a:t>statistics</a:t>
            </a:r>
            <a:r>
              <a:rPr lang="en-US" sz="2200" b="1" dirty="0">
                <a:solidFill>
                  <a:schemeClr val="tx1"/>
                </a:solidFill>
                <a:latin typeface="Times New Roman" panose="02020603050405020304" pitchFamily="18" charset="0"/>
                <a:cs typeface="Times New Roman" panose="02020603050405020304" pitchFamily="18" charset="0"/>
              </a:rPr>
              <a:t>, form an important part of </a:t>
            </a:r>
            <a:r>
              <a:rPr lang="en-US" sz="2200" b="1" dirty="0">
                <a:solidFill>
                  <a:srgbClr val="0000FF"/>
                </a:solidFill>
                <a:latin typeface="Times New Roman" panose="02020603050405020304" pitchFamily="18" charset="0"/>
                <a:cs typeface="Times New Roman" panose="02020603050405020304" pitchFamily="18" charset="0"/>
              </a:rPr>
              <a:t>public health surveillance</a:t>
            </a:r>
            <a:r>
              <a:rPr lang="en-US" sz="2200" b="1" dirty="0">
                <a:solidFill>
                  <a:schemeClr val="tx1"/>
                </a:solidFill>
                <a:latin typeface="Times New Roman" panose="02020603050405020304" pitchFamily="18" charset="0"/>
                <a:cs typeface="Times New Roman" panose="02020603050405020304" pitchFamily="18" charset="0"/>
              </a:rPr>
              <a:t>.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These </a:t>
            </a:r>
            <a:r>
              <a:rPr lang="en-US" sz="2200" b="1" dirty="0">
                <a:solidFill>
                  <a:schemeClr val="tx1"/>
                </a:solidFill>
                <a:latin typeface="Times New Roman" panose="02020603050405020304" pitchFamily="18" charset="0"/>
                <a:cs typeface="Times New Roman" panose="02020603050405020304" pitchFamily="18" charset="0"/>
              </a:rPr>
              <a:t>documents are used primarily as a </a:t>
            </a:r>
            <a:r>
              <a:rPr lang="en-US" sz="2200" b="1" i="1" dirty="0">
                <a:solidFill>
                  <a:srgbClr val="0000FF"/>
                </a:solidFill>
                <a:latin typeface="Times New Roman" panose="02020603050405020304" pitchFamily="18" charset="0"/>
                <a:cs typeface="Times New Roman" panose="02020603050405020304" pitchFamily="18" charset="0"/>
              </a:rPr>
              <a:t>legal certification </a:t>
            </a:r>
            <a:r>
              <a:rPr lang="en-US" sz="2200" b="1" dirty="0">
                <a:solidFill>
                  <a:schemeClr val="tx1"/>
                </a:solidFill>
                <a:latin typeface="Times New Roman" panose="02020603050405020304" pitchFamily="18" charset="0"/>
                <a:cs typeface="Times New Roman" panose="02020603050405020304" pitchFamily="18" charset="0"/>
              </a:rPr>
              <a:t>of births and deaths; that is, they are part of a legal and administrative system of information.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200" b="1" dirty="0" smtClean="0">
                <a:solidFill>
                  <a:srgbClr val="FF0000"/>
                </a:solidFill>
                <a:latin typeface="Times New Roman" panose="02020603050405020304" pitchFamily="18" charset="0"/>
                <a:cs typeface="Times New Roman" panose="02020603050405020304" pitchFamily="18" charset="0"/>
              </a:rPr>
              <a:t>For </a:t>
            </a:r>
            <a:r>
              <a:rPr lang="en-US" sz="2200" b="1" dirty="0">
                <a:solidFill>
                  <a:srgbClr val="FF0000"/>
                </a:solidFill>
                <a:latin typeface="Times New Roman" panose="02020603050405020304" pitchFamily="18" charset="0"/>
                <a:cs typeface="Times New Roman" panose="02020603050405020304" pitchFamily="18" charset="0"/>
              </a:rPr>
              <a:t>example</a:t>
            </a:r>
            <a:r>
              <a:rPr lang="en-US" sz="2200" b="1" dirty="0">
                <a:solidFill>
                  <a:schemeClr val="tx1"/>
                </a:solidFill>
                <a:latin typeface="Times New Roman" panose="02020603050405020304" pitchFamily="18" charset="0"/>
                <a:cs typeface="Times New Roman" panose="02020603050405020304" pitchFamily="18" charset="0"/>
              </a:rPr>
              <a:t>, you typically need a certified copy of a birth certificate to enroll a child in school, and a widow needs a legal copy of a death certificate to receive pension benefits from her husband’s employment.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In </a:t>
            </a:r>
            <a:r>
              <a:rPr lang="en-US" sz="2200" b="1" dirty="0">
                <a:solidFill>
                  <a:schemeClr val="tx1"/>
                </a:solidFill>
                <a:latin typeface="Times New Roman" panose="02020603050405020304" pitchFamily="18" charset="0"/>
                <a:cs typeface="Times New Roman" panose="02020603050405020304" pitchFamily="18" charset="0"/>
              </a:rPr>
              <a:t>most countries, the information from these documents is collected and used to examine trends and shifts in population health</a:t>
            </a:r>
            <a:r>
              <a:rPr lang="en-US" sz="2200" b="1" dirty="0" smtClean="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12002467-BB3B-436D-A621-1A3387ED6A40}" type="datetime1">
              <a:rPr lang="ar-SA" smtClean="0"/>
              <a:t>07/02/1441</a:t>
            </a:fld>
            <a:endParaRPr lang="ar-SA" dirty="0"/>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36</a:t>
            </a:fld>
            <a:endParaRPr lang="ar-SA"/>
          </a:p>
        </p:txBody>
      </p:sp>
    </p:spTree>
    <p:extLst>
      <p:ext uri="{BB962C8B-B14F-4D97-AF65-F5344CB8AC3E}">
        <p14:creationId xmlns:p14="http://schemas.microsoft.com/office/powerpoint/2010/main" val="343615864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95400" y="381000"/>
            <a:ext cx="6553200" cy="685800"/>
          </a:xfrm>
          <a:noFill/>
        </p:spPr>
        <p:txBody>
          <a:bodyPr/>
          <a:lstStyle/>
          <a:p>
            <a:r>
              <a:rPr lang="en-US" sz="3600" b="1" dirty="0">
                <a:solidFill>
                  <a:schemeClr val="tx1"/>
                </a:solidFill>
                <a:effectLst/>
                <a:latin typeface="Times New Roman" panose="02020603050405020304" pitchFamily="18" charset="0"/>
                <a:cs typeface="Times New Roman" panose="02020603050405020304" pitchFamily="18" charset="0"/>
              </a:rPr>
              <a:t>DATA FOR PUBLIC HEALTH</a:t>
            </a:r>
            <a:endParaRPr lang="en-US" altLang="en-US" sz="3600" b="1" dirty="0" smtClean="0">
              <a:solidFill>
                <a:schemeClr val="tx1"/>
              </a:solidFill>
              <a:effectLst/>
              <a:latin typeface="Times New Roman" panose="02020603050405020304" pitchFamily="18" charset="0"/>
              <a:cs typeface="Times New Roman" panose="02020603050405020304" pitchFamily="18" charset="0"/>
            </a:endParaRPr>
          </a:p>
        </p:txBody>
      </p:sp>
      <p:sp>
        <p:nvSpPr>
          <p:cNvPr id="38915" name="Rectangle 3"/>
          <p:cNvSpPr>
            <a:spLocks noGrp="1" noChangeArrowheads="1"/>
          </p:cNvSpPr>
          <p:nvPr>
            <p:ph idx="1"/>
          </p:nvPr>
        </p:nvSpPr>
        <p:spPr>
          <a:xfrm>
            <a:off x="685800" y="1447800"/>
            <a:ext cx="8001000" cy="4724400"/>
          </a:xfrm>
          <a:noFill/>
        </p:spPr>
        <p:txBody>
          <a:bodyPr>
            <a:noAutofit/>
          </a:bodyPr>
          <a:lstStyle/>
          <a:p>
            <a:pPr marL="457200" indent="-457200">
              <a:spcBef>
                <a:spcPts val="600"/>
              </a:spcBef>
              <a:buNone/>
            </a:pPr>
            <a:r>
              <a:rPr lang="en-US" altLang="en-US" b="1" dirty="0">
                <a:solidFill>
                  <a:srgbClr val="0000FF"/>
                </a:solidFill>
                <a:latin typeface="Times New Roman" panose="02020603050405020304" pitchFamily="18" charset="0"/>
                <a:cs typeface="Times New Roman" panose="02020603050405020304" pitchFamily="18" charset="0"/>
              </a:rPr>
              <a:t>Uses of Vital Statistics Data</a:t>
            </a:r>
            <a:endParaRPr lang="en-US" altLang="en-US" b="1" dirty="0" smtClean="0">
              <a:solidFill>
                <a:schemeClr val="tx1"/>
              </a:solidFill>
              <a:latin typeface="Times New Roman" panose="02020603050405020304" pitchFamily="18" charset="0"/>
              <a:cs typeface="Times New Roman" panose="02020603050405020304" pitchFamily="18" charset="0"/>
            </a:endParaRPr>
          </a:p>
          <a:p>
            <a:pPr marL="457200" indent="-457200">
              <a:spcBef>
                <a:spcPts val="600"/>
              </a:spcBef>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Monitoring long-term trends</a:t>
            </a:r>
          </a:p>
          <a:p>
            <a:pPr marL="457200" indent="-457200">
              <a:spcBef>
                <a:spcPts val="600"/>
              </a:spcBef>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Identifying differences in health status within racial or other population subgroups</a:t>
            </a:r>
          </a:p>
          <a:p>
            <a:pPr marL="457200" indent="-457200">
              <a:spcBef>
                <a:spcPts val="600"/>
              </a:spcBef>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Assessing differences by geographic area</a:t>
            </a:r>
          </a:p>
          <a:p>
            <a:pPr marL="457200" indent="-457200">
              <a:spcBef>
                <a:spcPts val="600"/>
              </a:spcBef>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Monitoring deaths that are preventable</a:t>
            </a:r>
          </a:p>
          <a:p>
            <a:pPr marL="457200" indent="-457200">
              <a:spcBef>
                <a:spcPts val="600"/>
              </a:spcBef>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Generating hypotheses about causation</a:t>
            </a:r>
          </a:p>
          <a:p>
            <a:pPr marL="457200" indent="-457200">
              <a:spcBef>
                <a:spcPts val="600"/>
              </a:spcBef>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Monitoring progress toward improved health of the population; health-planning</a:t>
            </a:r>
          </a:p>
        </p:txBody>
      </p:sp>
      <p:sp>
        <p:nvSpPr>
          <p:cNvPr id="2" name="Date Placeholder 1"/>
          <p:cNvSpPr>
            <a:spLocks noGrp="1"/>
          </p:cNvSpPr>
          <p:nvPr>
            <p:ph type="dt" sz="half" idx="10"/>
          </p:nvPr>
        </p:nvSpPr>
        <p:spPr/>
        <p:txBody>
          <a:bodyPr/>
          <a:lstStyle/>
          <a:p>
            <a:fld id="{4D34AA3D-2C1C-4D93-ADE8-903E4D89594B}" type="datetime1">
              <a:rPr lang="ar-SA" smtClean="0"/>
              <a:t>07/02/1441</a:t>
            </a:fld>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37</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3776770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228600"/>
            <a:ext cx="6707832" cy="738336"/>
          </a:xfrm>
        </p:spPr>
        <p:txBody>
          <a:bodyPr>
            <a:noAutofit/>
          </a:bodyPr>
          <a:lstStyle/>
          <a:p>
            <a:pPr marL="182880" algn="ctr"/>
            <a:r>
              <a:rPr lang="en-US" sz="3600" dirty="0">
                <a:solidFill>
                  <a:schemeClr val="tx1"/>
                </a:solidFill>
                <a:effectLst/>
                <a:latin typeface="Times New Roman" panose="02020603050405020304" pitchFamily="18" charset="0"/>
                <a:cs typeface="Times New Roman" panose="02020603050405020304" pitchFamily="18" charset="0"/>
              </a:rPr>
              <a:t>DATA FOR PUBLIC </a:t>
            </a:r>
            <a:r>
              <a:rPr lang="en-US" sz="3600" dirty="0" smtClean="0">
                <a:solidFill>
                  <a:schemeClr val="tx1"/>
                </a:solidFill>
                <a:effectLst/>
                <a:latin typeface="Times New Roman" panose="02020603050405020304" pitchFamily="18" charset="0"/>
                <a:cs typeface="Times New Roman" panose="02020603050405020304" pitchFamily="18" charset="0"/>
              </a:rPr>
              <a:t>HEALTH</a:t>
            </a:r>
            <a:endParaRPr lang="ar-SA" sz="36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295400"/>
            <a:ext cx="8458200" cy="5029200"/>
          </a:xfrm>
        </p:spPr>
        <p:txBody>
          <a:bodyPr>
            <a:noAutofit/>
          </a:bodyPr>
          <a:lstStyle/>
          <a:p>
            <a:pPr marL="457200" indent="-457200" algn="l">
              <a:spcBef>
                <a:spcPts val="0"/>
              </a:spcBef>
            </a:pPr>
            <a:r>
              <a:rPr lang="en-US" b="1" dirty="0">
                <a:solidFill>
                  <a:srgbClr val="0000FF"/>
                </a:solidFill>
                <a:latin typeface="Times New Roman" panose="02020603050405020304" pitchFamily="18" charset="0"/>
                <a:cs typeface="Times New Roman" panose="02020603050405020304" pitchFamily="18" charset="0"/>
              </a:rPr>
              <a:t>Vital Statistics</a:t>
            </a:r>
          </a:p>
          <a:p>
            <a:pPr marL="457200" indent="-457200" algn="l">
              <a:spcBef>
                <a:spcPts val="0"/>
              </a:spcBef>
              <a:buClr>
                <a:srgbClr val="0000FF"/>
              </a:buClr>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In developing nations</a:t>
            </a:r>
            <a:r>
              <a:rPr lang="en-US" sz="2400" b="1" dirty="0">
                <a:solidFill>
                  <a:schemeClr val="tx1"/>
                </a:solidFill>
                <a:latin typeface="Times New Roman" panose="02020603050405020304" pitchFamily="18" charset="0"/>
                <a:cs typeface="Times New Roman" panose="02020603050405020304" pitchFamily="18" charset="0"/>
              </a:rPr>
              <a:t>, documents about births and deaths may not be universally available.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For </a:t>
            </a:r>
            <a:r>
              <a:rPr lang="en-US" sz="2400" b="1" dirty="0">
                <a:solidFill>
                  <a:srgbClr val="FF0000"/>
                </a:solidFill>
                <a:latin typeface="Times New Roman" panose="02020603050405020304" pitchFamily="18" charset="0"/>
                <a:cs typeface="Times New Roman" panose="02020603050405020304" pitchFamily="18" charset="0"/>
              </a:rPr>
              <a:t>example</a:t>
            </a:r>
            <a:r>
              <a:rPr lang="en-US" sz="2400" b="1" dirty="0">
                <a:solidFill>
                  <a:schemeClr val="tx1"/>
                </a:solidFill>
                <a:latin typeface="Times New Roman" panose="02020603050405020304" pitchFamily="18" charset="0"/>
                <a:cs typeface="Times New Roman" panose="02020603050405020304" pitchFamily="18" charset="0"/>
              </a:rPr>
              <a:t>, in Turkey the government estimates that a formal death certificate is completed for about 60 percent of people who die and notes that death certificates are more common for people who live in major urban centers.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By </a:t>
            </a:r>
            <a:r>
              <a:rPr lang="en-US" sz="2400" b="1" dirty="0">
                <a:solidFill>
                  <a:schemeClr val="tx1"/>
                </a:solidFill>
                <a:latin typeface="Times New Roman" panose="02020603050405020304" pitchFamily="18" charset="0"/>
                <a:cs typeface="Times New Roman" panose="02020603050405020304" pitchFamily="18" charset="0"/>
              </a:rPr>
              <a:t>custom, Turkish people are typically buried quickly, often within twenty - four hours</a:t>
            </a:r>
            <a:r>
              <a:rPr lang="en-US" sz="2400" b="1" dirty="0" smtClean="0">
                <a:solidFill>
                  <a:schemeClr val="tx1"/>
                </a:solidFill>
                <a:latin typeface="Times New Roman" panose="02020603050405020304" pitchFamily="18" charset="0"/>
                <a:cs typeface="Times New Roman" panose="02020603050405020304" pitchFamily="18" charset="0"/>
              </a:rPr>
              <a:t>.</a:t>
            </a:r>
          </a:p>
          <a:p>
            <a:pPr marL="457200" indent="-457200" algn="l">
              <a:spcBef>
                <a:spcPts val="0"/>
              </a:spcBef>
              <a:buClr>
                <a:srgbClr val="0000FF"/>
              </a:buClr>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The death </a:t>
            </a:r>
            <a:r>
              <a:rPr lang="en-US" sz="2400" b="1" dirty="0">
                <a:solidFill>
                  <a:schemeClr val="tx1"/>
                </a:solidFill>
                <a:latin typeface="Times New Roman" panose="02020603050405020304" pitchFamily="18" charset="0"/>
                <a:cs typeface="Times New Roman" panose="02020603050405020304" pitchFamily="18" charset="0"/>
              </a:rPr>
              <a:t>certificate is </a:t>
            </a:r>
            <a:r>
              <a:rPr lang="en-US" sz="2400" b="1" dirty="0" smtClean="0">
                <a:solidFill>
                  <a:schemeClr val="tx1"/>
                </a:solidFill>
                <a:latin typeface="Times New Roman" panose="02020603050405020304" pitchFamily="18" charset="0"/>
                <a:cs typeface="Times New Roman" panose="02020603050405020304" pitchFamily="18" charset="0"/>
              </a:rPr>
              <a:t>important to </a:t>
            </a:r>
            <a:r>
              <a:rPr lang="en-US" sz="2400" b="1" dirty="0">
                <a:solidFill>
                  <a:schemeClr val="tx1"/>
                </a:solidFill>
                <a:latin typeface="Times New Roman" panose="02020603050405020304" pitchFamily="18" charset="0"/>
                <a:cs typeface="Times New Roman" panose="02020603050405020304" pitchFamily="18" charset="0"/>
              </a:rPr>
              <a:t>have because it provides a more accurate representation of mortality and causes of </a:t>
            </a:r>
            <a:r>
              <a:rPr lang="en-US" sz="2400" b="1" dirty="0" smtClean="0">
                <a:solidFill>
                  <a:schemeClr val="tx1"/>
                </a:solidFill>
                <a:latin typeface="Times New Roman" panose="02020603050405020304" pitchFamily="18" charset="0"/>
                <a:cs typeface="Times New Roman" panose="02020603050405020304" pitchFamily="18" charset="0"/>
              </a:rPr>
              <a:t>death.</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5AD973F4-88F3-405A-AD10-7870B3D84F86}"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38</a:t>
            </a:fld>
            <a:endParaRPr lang="ar-SA"/>
          </a:p>
        </p:txBody>
      </p:sp>
    </p:spTree>
    <p:extLst>
      <p:ext uri="{BB962C8B-B14F-4D97-AF65-F5344CB8AC3E}">
        <p14:creationId xmlns:p14="http://schemas.microsoft.com/office/powerpoint/2010/main" val="378032750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143000" y="4572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295400"/>
            <a:ext cx="8229600" cy="5029200"/>
          </a:xfrm>
        </p:spPr>
        <p:txBody>
          <a:bodyPr>
            <a:noAutofit/>
          </a:bodyPr>
          <a:lstStyle/>
          <a:p>
            <a:pPr algn="l"/>
            <a:r>
              <a:rPr lang="en-US" sz="3200" b="1" dirty="0">
                <a:solidFill>
                  <a:srgbClr val="0000FF"/>
                </a:solidFill>
                <a:latin typeface="Times New Roman" panose="02020603050405020304" pitchFamily="18" charset="0"/>
                <a:cs typeface="Times New Roman" panose="02020603050405020304" pitchFamily="18" charset="0"/>
              </a:rPr>
              <a:t>Vital Statistics</a:t>
            </a:r>
          </a:p>
          <a:p>
            <a:pPr marL="342900" indent="-342900" algn="l">
              <a:buClr>
                <a:srgbClr val="0000FF"/>
              </a:buClr>
              <a:buFont typeface="Arial" panose="020B0604020202020204" pitchFamily="34" charset="0"/>
              <a:buChar char="•"/>
            </a:pPr>
            <a:r>
              <a:rPr lang="en-US" sz="2800" b="1" dirty="0">
                <a:solidFill>
                  <a:srgbClr val="0000FF"/>
                </a:solidFill>
                <a:latin typeface="Times New Roman" panose="02020603050405020304" pitchFamily="18" charset="0"/>
                <a:cs typeface="Times New Roman" panose="02020603050405020304" pitchFamily="18" charset="0"/>
              </a:rPr>
              <a:t>Birth certificates </a:t>
            </a:r>
            <a:r>
              <a:rPr lang="en-US" sz="2800" b="1" dirty="0">
                <a:solidFill>
                  <a:schemeClr val="tx1"/>
                </a:solidFill>
                <a:latin typeface="Times New Roman" panose="02020603050405020304" pitchFamily="18" charset="0"/>
                <a:cs typeface="Times New Roman" panose="02020603050405020304" pitchFamily="18" charset="0"/>
              </a:rPr>
              <a:t>are rich sources of health information about childbirth, infant conditions, maternal health, and even social circumstances and medical care.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342900" indent="-342900" algn="l">
              <a:buClr>
                <a:srgbClr val="0000FF"/>
              </a:buClr>
              <a:buFont typeface="Arial" panose="020B0604020202020204" pitchFamily="34" charset="0"/>
              <a:buChar char="•"/>
            </a:pPr>
            <a:r>
              <a:rPr lang="en-US" sz="2800" b="1" dirty="0" smtClean="0">
                <a:solidFill>
                  <a:srgbClr val="FF0000"/>
                </a:solidFill>
                <a:latin typeface="Times New Roman" panose="02020603050405020304" pitchFamily="18" charset="0"/>
                <a:cs typeface="Times New Roman" panose="02020603050405020304" pitchFamily="18" charset="0"/>
              </a:rPr>
              <a:t>Table </a:t>
            </a:r>
            <a:r>
              <a:rPr lang="en-US" sz="2800" b="1" dirty="0">
                <a:solidFill>
                  <a:srgbClr val="FF0000"/>
                </a:solidFill>
                <a:latin typeface="Times New Roman" panose="02020603050405020304" pitchFamily="18" charset="0"/>
                <a:cs typeface="Times New Roman" panose="02020603050405020304" pitchFamily="18" charset="0"/>
              </a:rPr>
              <a:t>3.1 </a:t>
            </a:r>
            <a:r>
              <a:rPr lang="en-US" sz="2800" b="1" dirty="0">
                <a:solidFill>
                  <a:schemeClr val="tx1"/>
                </a:solidFill>
                <a:latin typeface="Times New Roman" panose="02020603050405020304" pitchFamily="18" charset="0"/>
                <a:cs typeface="Times New Roman" panose="02020603050405020304" pitchFamily="18" charset="0"/>
              </a:rPr>
              <a:t>provides examples of the data collected at the time of birth that are used to describe mothers and their pregnancy experiences, the infant health and condition, and aspects of the delivery and health care</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77E768ED-C7FF-4FD2-8035-50FD87C4A6EB}"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39</a:t>
            </a:fld>
            <a:endParaRPr lang="ar-SA"/>
          </a:p>
        </p:txBody>
      </p:sp>
    </p:spTree>
    <p:extLst>
      <p:ext uri="{BB962C8B-B14F-4D97-AF65-F5344CB8AC3E}">
        <p14:creationId xmlns:p14="http://schemas.microsoft.com/office/powerpoint/2010/main" val="37318061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2286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371600"/>
            <a:ext cx="8229600" cy="4800600"/>
          </a:xfrm>
        </p:spPr>
        <p:txBody>
          <a:bodyPr>
            <a:noAutofit/>
          </a:bodyPr>
          <a:lstStyle/>
          <a:p>
            <a:pPr marL="457200" indent="-342900" algn="l">
              <a:spcBef>
                <a:spcPts val="0"/>
              </a:spcBef>
              <a:buClr>
                <a:srgbClr val="0000FF"/>
              </a:buClr>
              <a:buFont typeface="Arial" panose="020B0604020202020204" pitchFamily="34" charset="0"/>
              <a:buChar char="•"/>
            </a:pPr>
            <a:r>
              <a:rPr lang="en-US" sz="3000" b="1" dirty="0" smtClean="0">
                <a:solidFill>
                  <a:srgbClr val="FF0000"/>
                </a:solidFill>
                <a:latin typeface="Times New Roman" panose="02020603050405020304" pitchFamily="18" charset="0"/>
                <a:cs typeface="Times New Roman" panose="02020603050405020304" pitchFamily="18" charset="0"/>
              </a:rPr>
              <a:t>For </a:t>
            </a:r>
            <a:r>
              <a:rPr lang="en-US" sz="3000" b="1" dirty="0">
                <a:solidFill>
                  <a:srgbClr val="FF0000"/>
                </a:solidFill>
                <a:latin typeface="Times New Roman" panose="02020603050405020304" pitchFamily="18" charset="0"/>
                <a:cs typeface="Times New Roman" panose="02020603050405020304" pitchFamily="18" charset="0"/>
              </a:rPr>
              <a:t>example</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a:solidFill>
                  <a:srgbClr val="0000FF"/>
                </a:solidFill>
                <a:latin typeface="Times New Roman" panose="02020603050405020304" pitchFamily="18" charset="0"/>
                <a:cs typeface="Times New Roman" panose="02020603050405020304" pitchFamily="18" charset="0"/>
              </a:rPr>
              <a:t>data</a:t>
            </a:r>
            <a:r>
              <a:rPr lang="en-US" sz="3000" b="1" dirty="0">
                <a:solidFill>
                  <a:schemeClr val="tx1"/>
                </a:solidFill>
                <a:latin typeface="Times New Roman" panose="02020603050405020304" pitchFamily="18" charset="0"/>
                <a:cs typeface="Times New Roman" panose="02020603050405020304" pitchFamily="18" charset="0"/>
              </a:rPr>
              <a:t> may be collected by nurses and physicians as part of their clinical and patient treatment work or by laboratory technicians and medical records specialists in health care settings. </a:t>
            </a:r>
            <a:endParaRPr lang="en-US" sz="3000" b="1" dirty="0" smtClean="0">
              <a:solidFill>
                <a:schemeClr val="tx1"/>
              </a:solidFill>
              <a:latin typeface="Times New Roman" panose="02020603050405020304" pitchFamily="18" charset="0"/>
              <a:cs typeface="Times New Roman" panose="02020603050405020304" pitchFamily="18" charset="0"/>
            </a:endParaRPr>
          </a:p>
          <a:p>
            <a:pPr marL="457200" indent="-342900" algn="l">
              <a:spcBef>
                <a:spcPts val="0"/>
              </a:spcBef>
              <a:buClr>
                <a:srgbClr val="0000FF"/>
              </a:buClr>
              <a:buFont typeface="Arial" panose="020B0604020202020204" pitchFamily="34" charset="0"/>
              <a:buChar char="•"/>
            </a:pPr>
            <a:r>
              <a:rPr lang="en-US" sz="3000" b="1" dirty="0" smtClean="0">
                <a:solidFill>
                  <a:schemeClr val="tx1"/>
                </a:solidFill>
                <a:latin typeface="Times New Roman" panose="02020603050405020304" pitchFamily="18" charset="0"/>
                <a:cs typeface="Times New Roman" panose="02020603050405020304" pitchFamily="18" charset="0"/>
              </a:rPr>
              <a:t>We </a:t>
            </a:r>
            <a:r>
              <a:rPr lang="en-US" sz="3000" b="1" dirty="0">
                <a:solidFill>
                  <a:schemeClr val="tx1"/>
                </a:solidFill>
                <a:latin typeface="Times New Roman" panose="02020603050405020304" pitchFamily="18" charset="0"/>
                <a:cs typeface="Times New Roman" panose="02020603050405020304" pitchFamily="18" charset="0"/>
              </a:rPr>
              <a:t>will take a closer look at </a:t>
            </a:r>
            <a:r>
              <a:rPr lang="en-US" sz="3000" b="1" dirty="0">
                <a:solidFill>
                  <a:srgbClr val="0000FF"/>
                </a:solidFill>
                <a:latin typeface="Times New Roman" panose="02020603050405020304" pitchFamily="18" charset="0"/>
                <a:cs typeface="Times New Roman" panose="02020603050405020304" pitchFamily="18" charset="0"/>
              </a:rPr>
              <a:t>death certificate data </a:t>
            </a:r>
            <a:r>
              <a:rPr lang="en-US" sz="3000" b="1" dirty="0">
                <a:solidFill>
                  <a:schemeClr val="tx1"/>
                </a:solidFill>
                <a:latin typeface="Times New Roman" panose="02020603050405020304" pitchFamily="18" charset="0"/>
                <a:cs typeface="Times New Roman" panose="02020603050405020304" pitchFamily="18" charset="0"/>
              </a:rPr>
              <a:t>as one key component to public health data. </a:t>
            </a:r>
            <a:endParaRPr lang="en-US" sz="3000" b="1" dirty="0" smtClean="0">
              <a:solidFill>
                <a:schemeClr val="tx1"/>
              </a:solidFill>
              <a:latin typeface="Times New Roman" panose="02020603050405020304" pitchFamily="18" charset="0"/>
              <a:cs typeface="Times New Roman" panose="02020603050405020304" pitchFamily="18" charset="0"/>
            </a:endParaRPr>
          </a:p>
          <a:p>
            <a:pPr marL="457200" indent="-342900" algn="l">
              <a:spcBef>
                <a:spcPts val="0"/>
              </a:spcBef>
              <a:buClr>
                <a:srgbClr val="0000FF"/>
              </a:buClr>
              <a:buFont typeface="Arial" panose="020B0604020202020204" pitchFamily="34" charset="0"/>
              <a:buChar char="•"/>
            </a:pPr>
            <a:r>
              <a:rPr lang="en-US" sz="3000" b="1" dirty="0" smtClean="0">
                <a:solidFill>
                  <a:srgbClr val="0000FF"/>
                </a:solidFill>
                <a:latin typeface="Times New Roman" panose="02020603050405020304" pitchFamily="18" charset="0"/>
                <a:cs typeface="Times New Roman" panose="02020603050405020304" pitchFamily="18" charset="0"/>
              </a:rPr>
              <a:t>Death </a:t>
            </a:r>
            <a:r>
              <a:rPr lang="en-US" sz="3000" b="1" dirty="0">
                <a:solidFill>
                  <a:srgbClr val="0000FF"/>
                </a:solidFill>
                <a:latin typeface="Times New Roman" panose="02020603050405020304" pitchFamily="18" charset="0"/>
                <a:cs typeface="Times New Roman" panose="02020603050405020304" pitchFamily="18" charset="0"/>
              </a:rPr>
              <a:t>certificates </a:t>
            </a:r>
            <a:r>
              <a:rPr lang="en-US" sz="3000" b="1" dirty="0">
                <a:solidFill>
                  <a:schemeClr val="tx1"/>
                </a:solidFill>
                <a:latin typeface="Times New Roman" panose="02020603050405020304" pitchFamily="18" charset="0"/>
                <a:cs typeface="Times New Roman" panose="02020603050405020304" pitchFamily="18" charset="0"/>
              </a:rPr>
              <a:t>form a key part of national vital statistics </a:t>
            </a:r>
            <a:r>
              <a:rPr lang="en-US" sz="3000" b="1" dirty="0" smtClean="0">
                <a:solidFill>
                  <a:schemeClr val="tx1"/>
                </a:solidFill>
                <a:latin typeface="Times New Roman" panose="02020603050405020304" pitchFamily="18" charset="0"/>
                <a:cs typeface="Times New Roman" panose="02020603050405020304" pitchFamily="18" charset="0"/>
              </a:rPr>
              <a:t>data</a:t>
            </a:r>
            <a:endParaRPr lang="en-US" sz="3000" b="1" dirty="0">
              <a:solidFill>
                <a:schemeClr val="tx1"/>
              </a:solidFill>
              <a:latin typeface="Times New Roman" panose="02020603050405020304" pitchFamily="18" charset="0"/>
              <a:cs typeface="Times New Roman" panose="02020603050405020304" pitchFamily="18" charset="0"/>
            </a:endParaRPr>
          </a:p>
          <a:p>
            <a:pPr marL="457200" algn="l">
              <a:spcBef>
                <a:spcPts val="0"/>
              </a:spcBef>
            </a:pP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07A4EFBC-0D98-40CE-A848-BB8F63F14638}"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4</a:t>
            </a:fld>
            <a:endParaRPr lang="ar-SA"/>
          </a:p>
        </p:txBody>
      </p:sp>
    </p:spTree>
    <p:extLst>
      <p:ext uri="{BB962C8B-B14F-4D97-AF65-F5344CB8AC3E}">
        <p14:creationId xmlns:p14="http://schemas.microsoft.com/office/powerpoint/2010/main" val="355839131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990600"/>
          </a:xfrm>
        </p:spPr>
        <p:txBody>
          <a:bodyPr/>
          <a:lstStyle/>
          <a:p>
            <a:r>
              <a:rPr lang="en-US" sz="2800" b="1" dirty="0">
                <a:solidFill>
                  <a:srgbClr val="FF0000"/>
                </a:solidFill>
                <a:effectLst/>
                <a:latin typeface="Times New Roman" panose="02020603050405020304" pitchFamily="18" charset="0"/>
                <a:cs typeface="Times New Roman" panose="02020603050405020304" pitchFamily="18" charset="0"/>
              </a:rPr>
              <a:t>Table 3.1 </a:t>
            </a:r>
            <a:r>
              <a:rPr lang="en-US" sz="2800" b="1" dirty="0">
                <a:solidFill>
                  <a:srgbClr val="0000FF"/>
                </a:solidFill>
                <a:effectLst/>
                <a:latin typeface="Times New Roman" panose="02020603050405020304" pitchFamily="18" charset="0"/>
                <a:cs typeface="Times New Roman" panose="02020603050405020304" pitchFamily="18" charset="0"/>
              </a:rPr>
              <a:t>Examples of Information Available from Standard Birth Certificates</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B03983E-B2F7-4935-8D4C-FD817E64CB31}" type="datetime1">
              <a:rPr lang="ar-SA" smtClean="0"/>
              <a:t>07/02/1441</a:t>
            </a:fld>
            <a:endParaRPr lang="en-US"/>
          </a:p>
        </p:txBody>
      </p:sp>
      <p:sp>
        <p:nvSpPr>
          <p:cNvPr id="6" name="Slide Number Placeholder 5"/>
          <p:cNvSpPr>
            <a:spLocks noGrp="1"/>
          </p:cNvSpPr>
          <p:nvPr>
            <p:ph type="sldNum" sz="quarter" idx="11"/>
          </p:nvPr>
        </p:nvSpPr>
        <p:spPr/>
        <p:txBody>
          <a:bodyPr/>
          <a:lstStyle/>
          <a:p>
            <a:fld id="{EEEECDCC-63C2-4492-ADC6-A6890B1EB79E}" type="slidenum">
              <a:rPr lang="en-US" smtClean="0"/>
              <a:t>40</a:t>
            </a:fld>
            <a:endParaRPr lang="en-US"/>
          </a:p>
        </p:txBody>
      </p:sp>
      <p:sp>
        <p:nvSpPr>
          <p:cNvPr id="5" name="Footer Placeholder 4"/>
          <p:cNvSpPr>
            <a:spLocks noGrp="1"/>
          </p:cNvSpPr>
          <p:nvPr>
            <p:ph type="ftr" sz="quarter" idx="12"/>
          </p:nvPr>
        </p:nvSpPr>
        <p:spPr/>
        <p:txBody>
          <a:bodyPr/>
          <a:lstStyle/>
          <a:p>
            <a:r>
              <a:rPr lang="en-US" smtClean="0"/>
              <a:t>Dr. Mohammed Alnaif</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08428998"/>
              </p:ext>
            </p:extLst>
          </p:nvPr>
        </p:nvGraphicFramePr>
        <p:xfrm>
          <a:off x="762000" y="1295400"/>
          <a:ext cx="8077200" cy="5144861"/>
        </p:xfrm>
        <a:graphic>
          <a:graphicData uri="http://schemas.openxmlformats.org/drawingml/2006/table">
            <a:tbl>
              <a:tblPr firstRow="1" firstCol="1" bandRow="1">
                <a:tableStyleId>{5C22544A-7EE6-4342-B048-85BDC9FD1C3A}</a:tableStyleId>
              </a:tblPr>
              <a:tblGrid>
                <a:gridCol w="2124616"/>
                <a:gridCol w="5952584"/>
              </a:tblGrid>
              <a:tr h="1966967">
                <a:tc>
                  <a:txBody>
                    <a:bodyPr/>
                    <a:lstStyle/>
                    <a:p>
                      <a:pPr marL="0" marR="0" algn="l">
                        <a:lnSpc>
                          <a:spcPct val="107000"/>
                        </a:lnSpc>
                        <a:spcBef>
                          <a:spcPts val="0"/>
                        </a:spcBef>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Data on mothers</a:t>
                      </a:r>
                      <a:endParaRPr lang="en-US" sz="2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6">
                        <a:lumMod val="40000"/>
                        <a:lumOff val="60000"/>
                      </a:schemeClr>
                    </a:solidFill>
                  </a:tcPr>
                </a:tc>
                <a:tc>
                  <a:txBody>
                    <a:bodyPr/>
                    <a:lstStyle/>
                    <a:p>
                      <a:pPr marL="0" marR="0" algn="l">
                        <a:lnSpc>
                          <a:spcPct val="107000"/>
                        </a:lnSpc>
                        <a:spcBef>
                          <a:spcPts val="0"/>
                        </a:spcBef>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Age, education, height, pre-pregnancy, and weight at birth, smoking before and during pregnancy, diabetes, health insurance status, and prior births</a:t>
                      </a:r>
                      <a:endParaRPr lang="en-US" sz="2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bg2">
                        <a:lumMod val="90000"/>
                      </a:schemeClr>
                    </a:solidFill>
                  </a:tcPr>
                </a:tc>
              </a:tr>
              <a:tr h="1690598">
                <a:tc>
                  <a:txBody>
                    <a:bodyPr/>
                    <a:lstStyle/>
                    <a:p>
                      <a:pPr marL="0" marR="0" algn="l">
                        <a:lnSpc>
                          <a:spcPct val="107000"/>
                        </a:lnSpc>
                        <a:spcBef>
                          <a:spcPts val="0"/>
                        </a:spcBef>
                        <a:spcAft>
                          <a:spcPts val="0"/>
                        </a:spcAft>
                      </a:pPr>
                      <a:r>
                        <a:rPr lang="en-US" sz="2400" b="1">
                          <a:solidFill>
                            <a:schemeClr val="tx1"/>
                          </a:solidFill>
                          <a:effectLst/>
                          <a:latin typeface="Times New Roman" panose="02020603050405020304" pitchFamily="18" charset="0"/>
                          <a:cs typeface="Times New Roman" panose="02020603050405020304" pitchFamily="18" charset="0"/>
                        </a:rPr>
                        <a:t>Data on newborns</a:t>
                      </a:r>
                      <a:endParaRPr lang="en-US" sz="24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6">
                        <a:lumMod val="40000"/>
                        <a:lumOff val="60000"/>
                      </a:schemeClr>
                    </a:solidFill>
                  </a:tcPr>
                </a:tc>
                <a:tc>
                  <a:txBody>
                    <a:bodyPr/>
                    <a:lstStyle/>
                    <a:p>
                      <a:pPr marL="0" marR="0" algn="l">
                        <a:lnSpc>
                          <a:spcPct val="107000"/>
                        </a:lnSpc>
                        <a:spcBef>
                          <a:spcPts val="0"/>
                        </a:spcBef>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Weeks of gestation, birth weight, sex, congenital anomalies (e.g., Down syndrome, spina bifida, limb reduction), and breast - fed at hospital discharge</a:t>
                      </a:r>
                      <a:endParaRPr lang="en-US" sz="2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bg2">
                        <a:lumMod val="90000"/>
                      </a:schemeClr>
                    </a:solidFill>
                  </a:tcPr>
                </a:tc>
              </a:tr>
              <a:tr h="1487296">
                <a:tc>
                  <a:txBody>
                    <a:bodyPr/>
                    <a:lstStyle/>
                    <a:p>
                      <a:pPr marL="0" marR="0" algn="l">
                        <a:lnSpc>
                          <a:spcPct val="107000"/>
                        </a:lnSpc>
                        <a:spcBef>
                          <a:spcPts val="0"/>
                        </a:spcBef>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Data about health care</a:t>
                      </a:r>
                      <a:endParaRPr lang="en-US" sz="2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6">
                        <a:lumMod val="40000"/>
                        <a:lumOff val="60000"/>
                      </a:schemeClr>
                    </a:solidFill>
                  </a:tcPr>
                </a:tc>
                <a:tc>
                  <a:txBody>
                    <a:bodyPr/>
                    <a:lstStyle/>
                    <a:p>
                      <a:pPr marL="0" marR="0" algn="l">
                        <a:lnSpc>
                          <a:spcPct val="107000"/>
                        </a:lnSpc>
                        <a:spcBef>
                          <a:spcPts val="0"/>
                        </a:spcBef>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Labor induced, mother’s health insurance status, and cesarean section</a:t>
                      </a:r>
                      <a:endParaRPr lang="en-US" sz="2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bg2">
                        <a:lumMod val="90000"/>
                      </a:schemeClr>
                    </a:solidFill>
                  </a:tcPr>
                </a:tc>
              </a:tr>
            </a:tbl>
          </a:graphicData>
        </a:graphic>
      </p:graphicFrame>
    </p:spTree>
    <p:extLst>
      <p:ext uri="{BB962C8B-B14F-4D97-AF65-F5344CB8AC3E}">
        <p14:creationId xmlns:p14="http://schemas.microsoft.com/office/powerpoint/2010/main" val="2117341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19200" y="2286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295400"/>
            <a:ext cx="8458200" cy="4724400"/>
          </a:xfrm>
        </p:spPr>
        <p:txBody>
          <a:bodyPr>
            <a:noAutofit/>
          </a:bodyPr>
          <a:lstStyle/>
          <a:p>
            <a:pPr marL="457200" indent="-457200" algn="l">
              <a:spcBef>
                <a:spcPts val="0"/>
              </a:spcBef>
            </a:pPr>
            <a:r>
              <a:rPr lang="en-US" b="1" dirty="0" smtClean="0">
                <a:solidFill>
                  <a:srgbClr val="0000FF"/>
                </a:solidFill>
                <a:latin typeface="Times New Roman" panose="02020603050405020304" pitchFamily="18" charset="0"/>
                <a:cs typeface="Times New Roman" panose="02020603050405020304" pitchFamily="18" charset="0"/>
              </a:rPr>
              <a:t>Survey Data </a:t>
            </a:r>
          </a:p>
          <a:p>
            <a:pPr marL="457200" indent="-457200" algn="l">
              <a:spcBef>
                <a:spcPts val="0"/>
              </a:spcBef>
              <a:buClr>
                <a:srgbClr val="0000FF"/>
              </a:buClr>
              <a:buFont typeface="Arial" panose="020B0604020202020204" pitchFamily="34" charset="0"/>
              <a:buChar char="•"/>
            </a:pPr>
            <a:r>
              <a:rPr lang="en-US" sz="2600" b="1" dirty="0" smtClean="0">
                <a:solidFill>
                  <a:schemeClr val="tx1"/>
                </a:solidFill>
                <a:latin typeface="Times New Roman" panose="02020603050405020304" pitchFamily="18" charset="0"/>
                <a:cs typeface="Times New Roman" panose="02020603050405020304" pitchFamily="18" charset="0"/>
              </a:rPr>
              <a:t>These </a:t>
            </a:r>
            <a:r>
              <a:rPr lang="en-US" sz="2600" b="1" dirty="0">
                <a:solidFill>
                  <a:srgbClr val="0000FF"/>
                </a:solidFill>
                <a:latin typeface="Times New Roman" panose="02020603050405020304" pitchFamily="18" charset="0"/>
                <a:cs typeface="Times New Roman" panose="02020603050405020304" pitchFamily="18" charset="0"/>
              </a:rPr>
              <a:t>surveys</a:t>
            </a:r>
            <a:r>
              <a:rPr lang="en-US" sz="2600" b="1" dirty="0">
                <a:solidFill>
                  <a:schemeClr val="tx1"/>
                </a:solidFill>
                <a:latin typeface="Times New Roman" panose="02020603050405020304" pitchFamily="18" charset="0"/>
                <a:cs typeface="Times New Roman" panose="02020603050405020304" pitchFamily="18" charset="0"/>
              </a:rPr>
              <a:t> form a vital component of what we know about the nation’s health because they are first - hand accounts rather than information from records and observations of others.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600" b="1" dirty="0" smtClean="0">
                <a:solidFill>
                  <a:srgbClr val="0000FF"/>
                </a:solidFill>
                <a:latin typeface="Times New Roman" panose="02020603050405020304" pitchFamily="18" charset="0"/>
                <a:cs typeface="Times New Roman" panose="02020603050405020304" pitchFamily="18" charset="0"/>
              </a:rPr>
              <a:t>An example</a:t>
            </a:r>
            <a:r>
              <a:rPr lang="en-US" sz="2600" b="1" dirty="0" smtClean="0">
                <a:solidFill>
                  <a:schemeClr val="tx1"/>
                </a:solidFill>
                <a:latin typeface="Times New Roman" panose="02020603050405020304" pitchFamily="18" charset="0"/>
                <a:cs typeface="Times New Roman" panose="02020603050405020304" pitchFamily="18" charset="0"/>
              </a:rPr>
              <a:t>, The </a:t>
            </a:r>
            <a:r>
              <a:rPr lang="en-US" sz="2600" b="1" dirty="0">
                <a:solidFill>
                  <a:srgbClr val="0000FF"/>
                </a:solidFill>
                <a:latin typeface="Times New Roman" panose="02020603050405020304" pitchFamily="18" charset="0"/>
                <a:cs typeface="Times New Roman" panose="02020603050405020304" pitchFamily="18" charset="0"/>
              </a:rPr>
              <a:t>demographic surveys </a:t>
            </a:r>
            <a:r>
              <a:rPr lang="en-US" sz="2600" b="1" dirty="0">
                <a:solidFill>
                  <a:schemeClr val="tx1"/>
                </a:solidFill>
                <a:latin typeface="Times New Roman" panose="02020603050405020304" pitchFamily="18" charset="0"/>
                <a:cs typeface="Times New Roman" panose="02020603050405020304" pitchFamily="18" charset="0"/>
              </a:rPr>
              <a:t>are one of the most important sources of data, necessary for development planning in the economic and social fields at the domestic and national levels. Its importance lies in the fact that it provides data covering the relatively long intervals between a census and another. </a:t>
            </a:r>
          </a:p>
        </p:txBody>
      </p:sp>
      <p:sp>
        <p:nvSpPr>
          <p:cNvPr id="4" name="Date Placeholder 3"/>
          <p:cNvSpPr>
            <a:spLocks noGrp="1"/>
          </p:cNvSpPr>
          <p:nvPr>
            <p:ph type="dt" sz="quarter" idx="10"/>
          </p:nvPr>
        </p:nvSpPr>
        <p:spPr/>
        <p:txBody>
          <a:bodyPr/>
          <a:lstStyle/>
          <a:p>
            <a:fld id="{82FFCA3A-C574-4B4E-BEB6-7CBCA6BDFDD0}"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41</a:t>
            </a:fld>
            <a:endParaRPr lang="ar-SA"/>
          </a:p>
        </p:txBody>
      </p:sp>
    </p:spTree>
    <p:extLst>
      <p:ext uri="{BB962C8B-B14F-4D97-AF65-F5344CB8AC3E}">
        <p14:creationId xmlns:p14="http://schemas.microsoft.com/office/powerpoint/2010/main" val="201878284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914400" y="5334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10" name="Rectangle 3"/>
          <p:cNvSpPr>
            <a:spLocks noGrp="1" noChangeArrowheads="1"/>
          </p:cNvSpPr>
          <p:nvPr>
            <p:ph type="subTitle" sz="quarter" idx="1"/>
          </p:nvPr>
        </p:nvSpPr>
        <p:spPr>
          <a:xfrm>
            <a:off x="381000" y="1600200"/>
            <a:ext cx="7848600" cy="4419600"/>
          </a:xfrm>
        </p:spPr>
        <p:txBody>
          <a:bodyPr>
            <a:noAutofit/>
          </a:bodyPr>
          <a:lstStyle/>
          <a:p>
            <a:pPr algn="l">
              <a:spcBef>
                <a:spcPts val="0"/>
              </a:spcBef>
            </a:pPr>
            <a:r>
              <a:rPr lang="en-US" altLang="en-US" b="1" dirty="0">
                <a:solidFill>
                  <a:srgbClr val="0000FF"/>
                </a:solidFill>
                <a:latin typeface="Times New Roman" panose="02020603050405020304" pitchFamily="18" charset="0"/>
                <a:cs typeface="Times New Roman" panose="02020603050405020304" pitchFamily="18" charset="0"/>
              </a:rPr>
              <a:t>Survey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smtClean="0">
                <a:latin typeface="Times New Roman" panose="02020603050405020304" pitchFamily="18" charset="0"/>
                <a:cs typeface="Times New Roman" panose="02020603050405020304" pitchFamily="18" charset="0"/>
              </a:rPr>
              <a:t>t</a:t>
            </a:r>
            <a:r>
              <a:rPr lang="en-US" sz="2800" b="1" dirty="0" smtClean="0">
                <a:latin typeface="Times New Roman" panose="02020603050405020304" pitchFamily="18" charset="0"/>
                <a:cs typeface="Times New Roman" panose="02020603050405020304" pitchFamily="18" charset="0"/>
              </a:rPr>
              <a:t>hrough these </a:t>
            </a:r>
            <a:r>
              <a:rPr lang="en-US" sz="2800" b="1" dirty="0" smtClean="0">
                <a:solidFill>
                  <a:srgbClr val="0000FF"/>
                </a:solidFill>
                <a:latin typeface="Times New Roman" panose="02020603050405020304" pitchFamily="18" charset="0"/>
                <a:cs typeface="Times New Roman" panose="02020603050405020304" pitchFamily="18" charset="0"/>
              </a:rPr>
              <a:t>surveys</a:t>
            </a:r>
            <a:r>
              <a:rPr lang="en-US" sz="2800" b="1" dirty="0" smtClean="0">
                <a:latin typeface="Times New Roman" panose="02020603050405020304" pitchFamily="18" charset="0"/>
                <a:cs typeface="Times New Roman" panose="02020603050405020304" pitchFamily="18" charset="0"/>
              </a:rPr>
              <a:t>, many of the demographic, economic and social phenomena can be studied in more meticulous detail than what is available in population censuses</a:t>
            </a:r>
            <a:endParaRPr lang="en-US" alt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pPr>
            <a:r>
              <a:rPr lang="en-US" altLang="en-US" sz="2800" b="1" dirty="0" smtClean="0">
                <a:solidFill>
                  <a:srgbClr val="0000FF"/>
                </a:solidFill>
                <a:latin typeface="Times New Roman" panose="02020603050405020304" pitchFamily="18" charset="0"/>
                <a:cs typeface="Times New Roman" panose="02020603050405020304" pitchFamily="18" charset="0"/>
              </a:rPr>
              <a:t>Other </a:t>
            </a:r>
            <a:r>
              <a:rPr lang="en-US" altLang="en-US" sz="2800" b="1" dirty="0">
                <a:solidFill>
                  <a:srgbClr val="0000FF"/>
                </a:solidFill>
                <a:latin typeface="Times New Roman" panose="02020603050405020304" pitchFamily="18" charset="0"/>
                <a:cs typeface="Times New Roman" panose="02020603050405020304" pitchFamily="18" charset="0"/>
              </a:rPr>
              <a:t>Survey Examples</a:t>
            </a:r>
            <a:endParaRPr lang="en-US" altLang="en-US" sz="2800" b="1" dirty="0" smtClean="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Exit interviews at health facilities</a:t>
            </a:r>
          </a:p>
          <a:p>
            <a:pPr marL="457200" indent="-457200" algn="l">
              <a:spcBef>
                <a:spcPts val="0"/>
              </a:spcBef>
              <a:buClr>
                <a:srgbClr val="0000FF"/>
              </a:buClr>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Special studies</a:t>
            </a:r>
          </a:p>
          <a:p>
            <a:pPr marL="457200" lvl="2" indent="-457200" algn="l">
              <a:spcBef>
                <a:spcPts val="0"/>
              </a:spcBef>
              <a:buClr>
                <a:srgbClr val="0000FF"/>
              </a:buClr>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Risk-behavior</a:t>
            </a:r>
          </a:p>
          <a:p>
            <a:pPr marL="457200" indent="-457200" algn="l">
              <a:spcBef>
                <a:spcPts val="0"/>
              </a:spcBef>
              <a:buClr>
                <a:srgbClr val="0000FF"/>
              </a:buClr>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Cluster surveys</a:t>
            </a:r>
          </a:p>
          <a:p>
            <a:pPr marL="457200" lvl="2" indent="-457200" algn="l">
              <a:spcBef>
                <a:spcPts val="0"/>
              </a:spcBef>
              <a:buClr>
                <a:srgbClr val="0000FF"/>
              </a:buClr>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Rapid surveillance after emergencies</a:t>
            </a:r>
          </a:p>
        </p:txBody>
      </p:sp>
      <p:sp>
        <p:nvSpPr>
          <p:cNvPr id="4" name="Date Placeholder 3"/>
          <p:cNvSpPr>
            <a:spLocks noGrp="1"/>
          </p:cNvSpPr>
          <p:nvPr>
            <p:ph type="dt" sz="quarter" idx="10"/>
          </p:nvPr>
        </p:nvSpPr>
        <p:spPr/>
        <p:txBody>
          <a:bodyPr/>
          <a:lstStyle/>
          <a:p>
            <a:fld id="{4CABAF5C-50A5-481F-AB8C-451B9274EAAD}"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42</a:t>
            </a:fld>
            <a:endParaRPr lang="ar-SA"/>
          </a:p>
        </p:txBody>
      </p:sp>
    </p:spTree>
    <p:extLst>
      <p:ext uri="{BB962C8B-B14F-4D97-AF65-F5344CB8AC3E}">
        <p14:creationId xmlns:p14="http://schemas.microsoft.com/office/powerpoint/2010/main" val="54421197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143000" y="4572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295400"/>
            <a:ext cx="8382000" cy="4800600"/>
          </a:xfrm>
        </p:spPr>
        <p:txBody>
          <a:bodyPr>
            <a:noAutofit/>
          </a:bodyPr>
          <a:lstStyle/>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Registries</a:t>
            </a:r>
          </a:p>
          <a:p>
            <a:pPr marL="457200" indent="-457200" algn="l">
              <a:spcBef>
                <a:spcPts val="0"/>
              </a:spcBef>
              <a:buClr>
                <a:srgbClr val="0000FF"/>
              </a:buClr>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A </a:t>
            </a:r>
            <a:r>
              <a:rPr lang="en-US" sz="2400" b="1" dirty="0">
                <a:solidFill>
                  <a:srgbClr val="0000FF"/>
                </a:solidFill>
                <a:latin typeface="Times New Roman" panose="02020603050405020304" pitchFamily="18" charset="0"/>
                <a:cs typeface="Times New Roman" panose="02020603050405020304" pitchFamily="18" charset="0"/>
              </a:rPr>
              <a:t>registry</a:t>
            </a:r>
            <a:r>
              <a:rPr lang="en-US" sz="2400" b="1" dirty="0">
                <a:solidFill>
                  <a:schemeClr val="tx1"/>
                </a:solidFill>
                <a:latin typeface="Times New Roman" panose="02020603050405020304" pitchFamily="18" charset="0"/>
                <a:cs typeface="Times New Roman" panose="02020603050405020304" pitchFamily="18" charset="0"/>
              </a:rPr>
              <a:t> is a different type of data source from that which we have discussed up to now. Rather than collecting information from everyone in a population (Census, vital statistics) or selecting a representative sample of the population (surveys), registries seek to identify all individuals in a population with a specific exposure or health condition. </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400" b="1" dirty="0" smtClean="0">
                <a:solidFill>
                  <a:schemeClr val="tx1"/>
                </a:solidFill>
                <a:latin typeface="Times New Roman" panose="02020603050405020304" pitchFamily="18" charset="0"/>
                <a:cs typeface="Times New Roman" panose="02020603050405020304" pitchFamily="18" charset="0"/>
              </a:rPr>
              <a:t>Perhaps </a:t>
            </a:r>
            <a:r>
              <a:rPr lang="en-US" sz="2400" b="1" dirty="0">
                <a:solidFill>
                  <a:schemeClr val="tx1"/>
                </a:solidFill>
                <a:latin typeface="Times New Roman" panose="02020603050405020304" pitchFamily="18" charset="0"/>
                <a:cs typeface="Times New Roman" panose="02020603050405020304" pitchFamily="18" charset="0"/>
              </a:rPr>
              <a:t>the most well - known example of a </a:t>
            </a:r>
            <a:r>
              <a:rPr lang="en-US" sz="2400" b="1" dirty="0">
                <a:solidFill>
                  <a:srgbClr val="0000FF"/>
                </a:solidFill>
                <a:latin typeface="Times New Roman" panose="02020603050405020304" pitchFamily="18" charset="0"/>
                <a:cs typeface="Times New Roman" panose="02020603050405020304" pitchFamily="18" charset="0"/>
              </a:rPr>
              <a:t>registry</a:t>
            </a:r>
            <a:r>
              <a:rPr lang="en-US" sz="2400" b="1" dirty="0">
                <a:solidFill>
                  <a:schemeClr val="tx1"/>
                </a:solidFill>
                <a:latin typeface="Times New Roman" panose="02020603050405020304" pitchFamily="18" charset="0"/>
                <a:cs typeface="Times New Roman" panose="02020603050405020304" pitchFamily="18" charset="0"/>
              </a:rPr>
              <a:t> in the United States is the Surveillance Epidemiology and End Results (SEER) Program, maintained by the National Cancer Institute (NCI</a:t>
            </a:r>
            <a:r>
              <a:rPr lang="en-US" sz="2400" b="1" dirty="0" smtClean="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7497FF34-C772-4A6B-BF76-1F6E1DB636D2}"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43</a:t>
            </a:fld>
            <a:endParaRPr lang="ar-SA"/>
          </a:p>
        </p:txBody>
      </p:sp>
    </p:spTree>
    <p:extLst>
      <p:ext uri="{BB962C8B-B14F-4D97-AF65-F5344CB8AC3E}">
        <p14:creationId xmlns:p14="http://schemas.microsoft.com/office/powerpoint/2010/main" val="18114829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228600"/>
            <a:ext cx="6707832" cy="788350"/>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295400"/>
            <a:ext cx="8458200" cy="5029200"/>
          </a:xfrm>
        </p:spPr>
        <p:txBody>
          <a:bodyPr>
            <a:noAutofit/>
          </a:bodyPr>
          <a:lstStyle/>
          <a:p>
            <a:pPr marL="457200" indent="-457200" algn="l">
              <a:spcBef>
                <a:spcPts val="600"/>
              </a:spcBef>
            </a:pPr>
            <a:r>
              <a:rPr lang="en-US" sz="3200" b="1" dirty="0">
                <a:solidFill>
                  <a:srgbClr val="0000FF"/>
                </a:solidFill>
                <a:latin typeface="Times New Roman" panose="02020603050405020304" pitchFamily="18" charset="0"/>
                <a:cs typeface="Times New Roman" panose="02020603050405020304" pitchFamily="18" charset="0"/>
              </a:rPr>
              <a:t>Registries</a:t>
            </a:r>
          </a:p>
          <a:p>
            <a:pPr marL="457200" indent="-457200" algn="l">
              <a:spcBef>
                <a:spcPts val="600"/>
              </a:spcBef>
              <a:buClr>
                <a:srgbClr val="0000FF"/>
              </a:buClr>
              <a:buFont typeface="Arial" panose="020B0604020202020204" pitchFamily="34" charset="0"/>
              <a:buChar char="•"/>
            </a:pPr>
            <a:r>
              <a:rPr lang="en-US" sz="2600" b="1" dirty="0">
                <a:solidFill>
                  <a:schemeClr val="tx1"/>
                </a:solidFill>
                <a:latin typeface="Times New Roman" panose="02020603050405020304" pitchFamily="18" charset="0"/>
                <a:cs typeface="Times New Roman" panose="02020603050405020304" pitchFamily="18" charset="0"/>
              </a:rPr>
              <a:t>Establishing and maintaining a </a:t>
            </a:r>
            <a:r>
              <a:rPr lang="en-US" sz="2600" b="1" dirty="0">
                <a:solidFill>
                  <a:srgbClr val="0000FF"/>
                </a:solidFill>
                <a:latin typeface="Times New Roman" panose="02020603050405020304" pitchFamily="18" charset="0"/>
                <a:cs typeface="Times New Roman" panose="02020603050405020304" pitchFamily="18" charset="0"/>
              </a:rPr>
              <a:t>registry</a:t>
            </a:r>
            <a:r>
              <a:rPr lang="en-US" sz="2600" b="1" dirty="0">
                <a:solidFill>
                  <a:schemeClr val="tx1"/>
                </a:solidFill>
                <a:latin typeface="Times New Roman" panose="02020603050405020304" pitchFamily="18" charset="0"/>
                <a:cs typeface="Times New Roman" panose="02020603050405020304" pitchFamily="18" charset="0"/>
              </a:rPr>
              <a:t> is time intensive and costly.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Clr>
                <a:srgbClr val="0000FF"/>
              </a:buClr>
              <a:buFont typeface="Arial" panose="020B0604020202020204" pitchFamily="34" charset="0"/>
              <a:buChar char="•"/>
            </a:pPr>
            <a:r>
              <a:rPr lang="en-US" sz="2600" b="1" dirty="0" smtClean="0">
                <a:solidFill>
                  <a:schemeClr val="tx1"/>
                </a:solidFill>
                <a:latin typeface="Times New Roman" panose="02020603050405020304" pitchFamily="18" charset="0"/>
                <a:cs typeface="Times New Roman" panose="02020603050405020304" pitchFamily="18" charset="0"/>
              </a:rPr>
              <a:t>A </a:t>
            </a:r>
            <a:r>
              <a:rPr lang="en-US" sz="2600" b="1" dirty="0">
                <a:solidFill>
                  <a:srgbClr val="0000FF"/>
                </a:solidFill>
                <a:latin typeface="Times New Roman" panose="02020603050405020304" pitchFamily="18" charset="0"/>
                <a:cs typeface="Times New Roman" panose="02020603050405020304" pitchFamily="18" charset="0"/>
              </a:rPr>
              <a:t>registry</a:t>
            </a:r>
            <a:r>
              <a:rPr lang="en-US" sz="2600" b="1" dirty="0">
                <a:solidFill>
                  <a:schemeClr val="tx1"/>
                </a:solidFill>
                <a:latin typeface="Times New Roman" panose="02020603050405020304" pitchFamily="18" charset="0"/>
                <a:cs typeface="Times New Roman" panose="02020603050405020304" pitchFamily="18" charset="0"/>
              </a:rPr>
              <a:t> must begin with a clear case definition, a thorough description of quantifiable and objective clinical symptoms or diagnostic criteria or exposure classification, depending on the type of registry. </a:t>
            </a:r>
            <a:endParaRPr lang="en-US" sz="26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600"/>
              </a:spcBef>
              <a:buClr>
                <a:srgbClr val="0000FF"/>
              </a:buClr>
              <a:buFont typeface="Arial" panose="020B0604020202020204" pitchFamily="34" charset="0"/>
              <a:buChar char="•"/>
            </a:pPr>
            <a:r>
              <a:rPr lang="en-US" sz="2600" b="1" dirty="0" smtClean="0">
                <a:solidFill>
                  <a:schemeClr val="tx1"/>
                </a:solidFill>
                <a:latin typeface="Times New Roman" panose="02020603050405020304" pitchFamily="18" charset="0"/>
                <a:cs typeface="Times New Roman" panose="02020603050405020304" pitchFamily="18" charset="0"/>
              </a:rPr>
              <a:t>This </a:t>
            </a:r>
            <a:r>
              <a:rPr lang="en-US" sz="2600" b="1" dirty="0">
                <a:solidFill>
                  <a:schemeClr val="tx1"/>
                </a:solidFill>
                <a:latin typeface="Times New Roman" panose="02020603050405020304" pitchFamily="18" charset="0"/>
                <a:cs typeface="Times New Roman" panose="02020603050405020304" pitchFamily="18" charset="0"/>
              </a:rPr>
              <a:t>ensures the </a:t>
            </a:r>
            <a:r>
              <a:rPr lang="en-US" sz="2600" b="1" dirty="0">
                <a:solidFill>
                  <a:srgbClr val="0000FF"/>
                </a:solidFill>
                <a:latin typeface="Times New Roman" panose="02020603050405020304" pitchFamily="18" charset="0"/>
                <a:cs typeface="Times New Roman" panose="02020603050405020304" pitchFamily="18" charset="0"/>
              </a:rPr>
              <a:t>registry</a:t>
            </a:r>
            <a:r>
              <a:rPr lang="en-US" sz="2600" b="1" dirty="0">
                <a:solidFill>
                  <a:schemeClr val="tx1"/>
                </a:solidFill>
                <a:latin typeface="Times New Roman" panose="02020603050405020304" pitchFamily="18" charset="0"/>
                <a:cs typeface="Times New Roman" panose="02020603050405020304" pitchFamily="18" charset="0"/>
              </a:rPr>
              <a:t> contains the individuals with the exposure or disease of interest, limiting misclassification</a:t>
            </a:r>
            <a:r>
              <a:rPr lang="en-US" sz="2600" b="1" dirty="0" smtClean="0">
                <a:solidFill>
                  <a:schemeClr val="tx1"/>
                </a:solidFill>
                <a:latin typeface="Times New Roman" panose="02020603050405020304" pitchFamily="18" charset="0"/>
                <a:cs typeface="Times New Roman" panose="02020603050405020304" pitchFamily="18" charset="0"/>
              </a:rPr>
              <a:t>.</a:t>
            </a:r>
            <a:endParaRPr lang="en-US" sz="26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E98A7921-B8BF-49C7-B493-E70004C8BD21}"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44</a:t>
            </a:fld>
            <a:endParaRPr lang="ar-SA"/>
          </a:p>
        </p:txBody>
      </p:sp>
    </p:spTree>
    <p:extLst>
      <p:ext uri="{BB962C8B-B14F-4D97-AF65-F5344CB8AC3E}">
        <p14:creationId xmlns:p14="http://schemas.microsoft.com/office/powerpoint/2010/main" val="396607866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2286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219200"/>
            <a:ext cx="8382000" cy="4800600"/>
          </a:xfrm>
        </p:spPr>
        <p:txBody>
          <a:bodyPr>
            <a:noAutofit/>
          </a:bodyPr>
          <a:lstStyle/>
          <a:p>
            <a:pPr marL="457200" indent="-457200" algn="l">
              <a:spcBef>
                <a:spcPts val="0"/>
              </a:spcBef>
            </a:pPr>
            <a:r>
              <a:rPr lang="en-US" sz="2800" b="1" dirty="0" smtClean="0">
                <a:solidFill>
                  <a:srgbClr val="0000FF"/>
                </a:solidFill>
                <a:latin typeface="Times New Roman" panose="02020603050405020304" pitchFamily="18" charset="0"/>
                <a:cs typeface="Times New Roman" panose="02020603050405020304" pitchFamily="18" charset="0"/>
              </a:rPr>
              <a:t>Registries</a:t>
            </a:r>
          </a:p>
          <a:p>
            <a:pPr marL="457200" indent="-457200" algn="l">
              <a:spcBef>
                <a:spcPts val="0"/>
              </a:spcBef>
            </a:pPr>
            <a:r>
              <a:rPr lang="en-US" altLang="en-US" sz="2800" b="1" dirty="0">
                <a:latin typeface="Times New Roman" panose="02020603050405020304" pitchFamily="18" charset="0"/>
                <a:cs typeface="Times New Roman" panose="02020603050405020304" pitchFamily="18" charset="0"/>
              </a:rPr>
              <a:t>Identifying the </a:t>
            </a:r>
            <a:r>
              <a:rPr lang="en-US" altLang="en-US" sz="2800" b="1" dirty="0">
                <a:solidFill>
                  <a:srgbClr val="0000FF"/>
                </a:solidFill>
                <a:latin typeface="Times New Roman" panose="02020603050405020304" pitchFamily="18" charset="0"/>
                <a:cs typeface="Times New Roman" panose="02020603050405020304" pitchFamily="18" charset="0"/>
              </a:rPr>
              <a:t>cause</a:t>
            </a:r>
            <a:r>
              <a:rPr lang="en-US" altLang="en-US" sz="2800" b="1" dirty="0">
                <a:latin typeface="Times New Roman" panose="02020603050405020304" pitchFamily="18" charset="0"/>
                <a:cs typeface="Times New Roman" panose="02020603050405020304" pitchFamily="18" charset="0"/>
              </a:rPr>
              <a:t> of a new </a:t>
            </a:r>
            <a:r>
              <a:rPr lang="en-US" altLang="en-US" sz="2800" b="1" dirty="0" smtClean="0">
                <a:latin typeface="Times New Roman" panose="02020603050405020304" pitchFamily="18" charset="0"/>
                <a:cs typeface="Times New Roman" panose="02020603050405020304" pitchFamily="18" charset="0"/>
              </a:rPr>
              <a:t>syndrome</a:t>
            </a:r>
            <a:endParaRPr lang="en-US" sz="2800" b="1" dirty="0">
              <a:solidFill>
                <a:srgbClr val="0000FF"/>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sz="2800" b="1" dirty="0">
                <a:solidFill>
                  <a:schemeClr val="tx1"/>
                </a:solidFill>
                <a:cs typeface="Times New Roman" panose="02020603050405020304" pitchFamily="18" charset="0"/>
              </a:rPr>
              <a:t>Ideally, </a:t>
            </a:r>
            <a:r>
              <a:rPr lang="en-US" sz="2800" b="1" dirty="0">
                <a:solidFill>
                  <a:srgbClr val="0000FF"/>
                </a:solidFill>
                <a:cs typeface="Times New Roman" panose="02020603050405020304" pitchFamily="18" charset="0"/>
              </a:rPr>
              <a:t>registries</a:t>
            </a:r>
            <a:r>
              <a:rPr lang="en-US" sz="2800" b="1" dirty="0">
                <a:solidFill>
                  <a:schemeClr val="tx1"/>
                </a:solidFill>
                <a:cs typeface="Times New Roman" panose="02020603050405020304" pitchFamily="18" charset="0"/>
              </a:rPr>
              <a:t> include a mechanism of </a:t>
            </a:r>
            <a:r>
              <a:rPr lang="en-US" sz="2800" b="1" i="1" dirty="0">
                <a:solidFill>
                  <a:srgbClr val="0000FF"/>
                </a:solidFill>
                <a:cs typeface="Times New Roman" panose="02020603050405020304" pitchFamily="18" charset="0"/>
              </a:rPr>
              <a:t>active surveillance</a:t>
            </a:r>
            <a:r>
              <a:rPr lang="en-US" sz="2800" b="1" dirty="0">
                <a:solidFill>
                  <a:schemeClr val="tx1"/>
                </a:solidFill>
                <a:cs typeface="Times New Roman" panose="02020603050405020304" pitchFamily="18" charset="0"/>
              </a:rPr>
              <a:t> for new cases, that is, seeking out people newly exposed or diagnosed by contacting health care providers or by searching medical records</a:t>
            </a:r>
            <a:r>
              <a:rPr lang="en-US" sz="2800" b="1" dirty="0" smtClean="0">
                <a:solidFill>
                  <a:schemeClr val="tx1"/>
                </a:solidFill>
                <a:cs typeface="Times New Roman" panose="02020603050405020304" pitchFamily="18" charset="0"/>
              </a:rPr>
              <a:t>.</a:t>
            </a:r>
          </a:p>
          <a:p>
            <a:pPr marL="457200" indent="-457200" algn="l">
              <a:spcBef>
                <a:spcPts val="0"/>
              </a:spcBef>
              <a:buClr>
                <a:srgbClr val="0000FF"/>
              </a:buClr>
              <a:buFont typeface="Arial" panose="020B0604020202020204" pitchFamily="34" charset="0"/>
              <a:buChar char="•"/>
            </a:pPr>
            <a:r>
              <a:rPr lang="en-US" sz="2800" b="1" dirty="0">
                <a:solidFill>
                  <a:srgbClr val="0000FF"/>
                </a:solidFill>
              </a:rPr>
              <a:t>Active surveillance </a:t>
            </a:r>
            <a:r>
              <a:rPr lang="en-US" sz="2800" b="1" dirty="0"/>
              <a:t>occurs when the health department contacts health care providers or laboratories requesting information about conditions or diseases to identify possible cases</a:t>
            </a:r>
            <a:r>
              <a:rPr lang="en-US" sz="2800" b="1" dirty="0" smtClean="0"/>
              <a:t>.</a:t>
            </a:r>
            <a:endParaRPr lang="en-US" sz="2800" b="1" dirty="0" smtClean="0">
              <a:solidFill>
                <a:schemeClr val="tx1"/>
              </a:solidFill>
              <a:cs typeface="Times New Roman" panose="02020603050405020304" pitchFamily="18" charset="0"/>
            </a:endParaRPr>
          </a:p>
        </p:txBody>
      </p:sp>
      <p:sp>
        <p:nvSpPr>
          <p:cNvPr id="4" name="Date Placeholder 3"/>
          <p:cNvSpPr>
            <a:spLocks noGrp="1"/>
          </p:cNvSpPr>
          <p:nvPr>
            <p:ph type="dt" sz="quarter" idx="10"/>
          </p:nvPr>
        </p:nvSpPr>
        <p:spPr/>
        <p:txBody>
          <a:bodyPr/>
          <a:lstStyle/>
          <a:p>
            <a:fld id="{5566CDD7-5175-43A7-91D6-74DC5CB6EE33}"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45</a:t>
            </a:fld>
            <a:endParaRPr lang="ar-SA"/>
          </a:p>
        </p:txBody>
      </p:sp>
    </p:spTree>
    <p:extLst>
      <p:ext uri="{BB962C8B-B14F-4D97-AF65-F5344CB8AC3E}">
        <p14:creationId xmlns:p14="http://schemas.microsoft.com/office/powerpoint/2010/main" val="214820969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2286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609600" y="1371600"/>
            <a:ext cx="8001000" cy="4495800"/>
          </a:xfrm>
        </p:spPr>
        <p:txBody>
          <a:bodyPr>
            <a:noAutofit/>
          </a:bodyPr>
          <a:lstStyle/>
          <a:p>
            <a:pPr marL="457200" indent="-457200" algn="l">
              <a:spcBef>
                <a:spcPts val="600"/>
              </a:spcBef>
            </a:pPr>
            <a:r>
              <a:rPr lang="en-US" sz="2800" b="1" dirty="0">
                <a:solidFill>
                  <a:srgbClr val="0000FF"/>
                </a:solidFill>
                <a:latin typeface="Times New Roman" panose="02020603050405020304" pitchFamily="18" charset="0"/>
                <a:cs typeface="Times New Roman" panose="02020603050405020304" pitchFamily="18" charset="0"/>
              </a:rPr>
              <a:t>Registries</a:t>
            </a:r>
          </a:p>
          <a:p>
            <a:pPr marL="457200" indent="-457200" algn="l">
              <a:spcBef>
                <a:spcPts val="600"/>
              </a:spcBef>
              <a:buClr>
                <a:srgbClr val="0000FF"/>
              </a:buClr>
              <a:buFont typeface="Arial" panose="020B0604020202020204" pitchFamily="34" charset="0"/>
              <a:buChar char="•"/>
            </a:pPr>
            <a:r>
              <a:rPr lang="en-US" sz="2800" b="1" i="1" dirty="0" smtClean="0">
                <a:solidFill>
                  <a:srgbClr val="0000FF"/>
                </a:solidFill>
                <a:latin typeface="Times New Roman" panose="02020603050405020304" pitchFamily="18" charset="0"/>
                <a:cs typeface="Times New Roman" panose="02020603050405020304" pitchFamily="18" charset="0"/>
              </a:rPr>
              <a:t>Passive </a:t>
            </a:r>
            <a:r>
              <a:rPr lang="en-US" sz="2800" b="1" i="1" dirty="0">
                <a:solidFill>
                  <a:srgbClr val="0000FF"/>
                </a:solidFill>
                <a:latin typeface="Times New Roman" panose="02020603050405020304" pitchFamily="18" charset="0"/>
                <a:cs typeface="Times New Roman" panose="02020603050405020304" pitchFamily="18" charset="0"/>
              </a:rPr>
              <a:t>surveillance</a:t>
            </a:r>
            <a:r>
              <a:rPr lang="en-US" sz="2800" b="1" dirty="0">
                <a:solidFill>
                  <a:schemeClr val="tx1"/>
                </a:solidFill>
                <a:latin typeface="Times New Roman" panose="02020603050405020304" pitchFamily="18" charset="0"/>
                <a:cs typeface="Times New Roman" panose="02020603050405020304" pitchFamily="18" charset="0"/>
              </a:rPr>
              <a:t>, in contrast, occurs when health care providers or patients are encouraged to report the exposure or disease to the registry, but no case - finding effort is made by the registry personnel. </a:t>
            </a:r>
            <a:endParaRPr lang="en-US" sz="28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altLang="en-US" sz="2800" b="1" dirty="0" smtClean="0">
                <a:latin typeface="Times New Roman" panose="02020603050405020304" pitchFamily="18" charset="0"/>
                <a:cs typeface="Times New Roman" panose="02020603050405020304" pitchFamily="18" charset="0"/>
              </a:rPr>
              <a:t>The </a:t>
            </a:r>
            <a:r>
              <a:rPr lang="en-US" altLang="en-US" sz="2800" b="1" dirty="0">
                <a:latin typeface="Times New Roman" panose="02020603050405020304" pitchFamily="18" charset="0"/>
                <a:cs typeface="Times New Roman" panose="02020603050405020304" pitchFamily="18" charset="0"/>
              </a:rPr>
              <a:t>first step is </a:t>
            </a:r>
            <a:r>
              <a:rPr lang="en-US" altLang="en-US" sz="2800" b="1" i="1" dirty="0">
                <a:solidFill>
                  <a:srgbClr val="0000FF"/>
                </a:solidFill>
                <a:latin typeface="Times New Roman" panose="02020603050405020304" pitchFamily="18" charset="0"/>
                <a:cs typeface="Times New Roman" panose="02020603050405020304" pitchFamily="18" charset="0"/>
              </a:rPr>
              <a:t>passive surveillance</a:t>
            </a:r>
            <a:r>
              <a:rPr lang="en-US" altLang="en-US" sz="2800" b="1" dirty="0">
                <a:latin typeface="Times New Roman" panose="02020603050405020304" pitchFamily="18" charset="0"/>
                <a:cs typeface="Times New Roman" panose="02020603050405020304" pitchFamily="18" charset="0"/>
              </a:rPr>
              <a:t>, the local public health agencies relies on reports submitted voluntarily by local physicians and other agencies</a:t>
            </a:r>
            <a:r>
              <a:rPr lang="en-US" sz="2800" b="1" dirty="0" smtClean="0">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693FE12D-351A-47D6-B24D-EDF2D9E8A191}"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46</a:t>
            </a:fld>
            <a:endParaRPr lang="ar-SA"/>
          </a:p>
        </p:txBody>
      </p:sp>
    </p:spTree>
    <p:extLst>
      <p:ext uri="{BB962C8B-B14F-4D97-AF65-F5344CB8AC3E}">
        <p14:creationId xmlns:p14="http://schemas.microsoft.com/office/powerpoint/2010/main" val="22708889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228600"/>
            <a:ext cx="6707832" cy="738336"/>
          </a:xfrm>
        </p:spPr>
        <p:txBody>
          <a:bodyPr>
            <a:noAutofit/>
          </a:bodyPr>
          <a:lstStyle/>
          <a:p>
            <a:pPr marL="182880" algn="ctr"/>
            <a:r>
              <a:rPr lang="en-US" sz="3600" dirty="0">
                <a:solidFill>
                  <a:schemeClr val="tx1"/>
                </a:solidFill>
                <a:effectLst/>
                <a:latin typeface="Times New Roman" panose="02020603050405020304" pitchFamily="18" charset="0"/>
                <a:cs typeface="Times New Roman" panose="02020603050405020304" pitchFamily="18" charset="0"/>
              </a:rPr>
              <a:t>DATA FOR PUBLIC </a:t>
            </a:r>
            <a:r>
              <a:rPr lang="en-US" sz="3600" dirty="0" smtClean="0">
                <a:solidFill>
                  <a:schemeClr val="tx1"/>
                </a:solidFill>
                <a:effectLst/>
                <a:latin typeface="Times New Roman" panose="02020603050405020304" pitchFamily="18" charset="0"/>
                <a:cs typeface="Times New Roman" panose="02020603050405020304" pitchFamily="18" charset="0"/>
              </a:rPr>
              <a:t>HEALTH</a:t>
            </a:r>
            <a:endParaRPr lang="ar-SA" sz="3600"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457200" y="1143000"/>
            <a:ext cx="8458200" cy="5181600"/>
          </a:xfrm>
        </p:spPr>
        <p:txBody>
          <a:bodyPr>
            <a:noAutofit/>
          </a:bodyPr>
          <a:lstStyle/>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Registries</a:t>
            </a:r>
          </a:p>
          <a:p>
            <a:pPr marL="457200" indent="-457200" algn="l">
              <a:spcBef>
                <a:spcPts val="0"/>
              </a:spcBef>
              <a:buClr>
                <a:srgbClr val="0000FF"/>
              </a:buClr>
              <a:buFont typeface="Arial" panose="020B0604020202020204" pitchFamily="34" charset="0"/>
              <a:buChar char="•"/>
            </a:pPr>
            <a:r>
              <a:rPr lang="en-US" altLang="en-US" sz="2800" b="1" dirty="0" smtClean="0">
                <a:solidFill>
                  <a:schemeClr val="tx1"/>
                </a:solidFill>
                <a:latin typeface="Times New Roman" panose="02020603050405020304" pitchFamily="18" charset="0"/>
                <a:cs typeface="Times New Roman" panose="02020603050405020304" pitchFamily="18" charset="0"/>
              </a:rPr>
              <a:t>The </a:t>
            </a:r>
            <a:r>
              <a:rPr lang="en-US" altLang="en-US" sz="2800" b="1" dirty="0">
                <a:solidFill>
                  <a:schemeClr val="tx1"/>
                </a:solidFill>
                <a:latin typeface="Times New Roman" panose="02020603050405020304" pitchFamily="18" charset="0"/>
                <a:cs typeface="Times New Roman" panose="02020603050405020304" pitchFamily="18" charset="0"/>
              </a:rPr>
              <a:t>major advantage of </a:t>
            </a:r>
            <a:r>
              <a:rPr lang="en-US" altLang="en-US" sz="2800" b="1" i="1" dirty="0">
                <a:solidFill>
                  <a:srgbClr val="0000FF"/>
                </a:solidFill>
                <a:latin typeface="Times New Roman" panose="02020603050405020304" pitchFamily="18" charset="0"/>
                <a:cs typeface="Times New Roman" panose="02020603050405020304" pitchFamily="18" charset="0"/>
              </a:rPr>
              <a:t>passive surveillance </a:t>
            </a:r>
            <a:r>
              <a:rPr lang="en-US" altLang="en-US" sz="2800" b="1" dirty="0">
                <a:solidFill>
                  <a:schemeClr val="tx1"/>
                </a:solidFill>
                <a:latin typeface="Times New Roman" panose="02020603050405020304" pitchFamily="18" charset="0"/>
                <a:cs typeface="Times New Roman" panose="02020603050405020304" pitchFamily="18" charset="0"/>
              </a:rPr>
              <a:t>is that no single agency is always on the lookout for an outbreak of something, especially if they do not know what that something is or indeed anything is breaking out at all</a:t>
            </a:r>
            <a:r>
              <a:rPr lang="en-US" alt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l">
              <a:spcBef>
                <a:spcPts val="0"/>
              </a:spcBef>
              <a:buClr>
                <a:srgbClr val="0000FF"/>
              </a:buClr>
              <a:buFont typeface="Arial" panose="020B0604020202020204" pitchFamily="34" charset="0"/>
              <a:buChar char="•"/>
            </a:pPr>
            <a:r>
              <a:rPr lang="en-US" altLang="en-US" sz="2800" b="1" dirty="0">
                <a:solidFill>
                  <a:schemeClr val="tx1"/>
                </a:solidFill>
                <a:latin typeface="Times New Roman" panose="02020603050405020304" pitchFamily="18" charset="0"/>
                <a:cs typeface="Times New Roman" panose="02020603050405020304" pitchFamily="18" charset="0"/>
              </a:rPr>
              <a:t>The downside of remaining </a:t>
            </a:r>
            <a:r>
              <a:rPr lang="en-US" altLang="en-US" sz="2800" b="1" dirty="0">
                <a:solidFill>
                  <a:srgbClr val="0000FF"/>
                </a:solidFill>
                <a:latin typeface="Times New Roman" panose="02020603050405020304" pitchFamily="18" charset="0"/>
                <a:cs typeface="Times New Roman" panose="02020603050405020304" pitchFamily="18" charset="0"/>
              </a:rPr>
              <a:t>passive</a:t>
            </a:r>
            <a:r>
              <a:rPr lang="en-US" altLang="en-US" sz="2800" b="1" dirty="0">
                <a:solidFill>
                  <a:schemeClr val="tx1"/>
                </a:solidFill>
                <a:latin typeface="Times New Roman" panose="02020603050405020304" pitchFamily="18" charset="0"/>
                <a:cs typeface="Times New Roman" panose="02020603050405020304" pitchFamily="18" charset="0"/>
              </a:rPr>
              <a:t> is that reporting is extremely sporadic. </a:t>
            </a:r>
            <a:r>
              <a:rPr lang="en-US" altLang="en-US" sz="2800" b="1" i="1" dirty="0">
                <a:solidFill>
                  <a:srgbClr val="0000FF"/>
                </a:solidFill>
                <a:latin typeface="Times New Roman" panose="02020603050405020304" pitchFamily="18" charset="0"/>
                <a:cs typeface="Times New Roman" panose="02020603050405020304" pitchFamily="18" charset="0"/>
              </a:rPr>
              <a:t>Passive surveillance </a:t>
            </a:r>
            <a:r>
              <a:rPr lang="en-US" altLang="en-US" sz="2800" b="1" dirty="0">
                <a:solidFill>
                  <a:schemeClr val="tx1"/>
                </a:solidFill>
                <a:latin typeface="Times New Roman" panose="02020603050405020304" pitchFamily="18" charset="0"/>
                <a:cs typeface="Times New Roman" panose="02020603050405020304" pitchFamily="18" charset="0"/>
              </a:rPr>
              <a:t>can alert people that something is happening, but it cannot really say how big the problem is or where the hot spots </a:t>
            </a:r>
            <a:r>
              <a:rPr lang="en-US" altLang="en-US" sz="2800" b="1" dirty="0" smtClean="0">
                <a:solidFill>
                  <a:schemeClr val="tx1"/>
                </a:solidFill>
                <a:latin typeface="Times New Roman" panose="02020603050405020304" pitchFamily="18" charset="0"/>
                <a:cs typeface="Times New Roman" panose="02020603050405020304" pitchFamily="18" charset="0"/>
              </a:rPr>
              <a:t>are.</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DB52FD8C-F110-46B5-9D6C-E1681E1DFCDE}"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47</a:t>
            </a:fld>
            <a:endParaRPr lang="ar-SA"/>
          </a:p>
        </p:txBody>
      </p:sp>
    </p:spTree>
    <p:extLst>
      <p:ext uri="{BB962C8B-B14F-4D97-AF65-F5344CB8AC3E}">
        <p14:creationId xmlns:p14="http://schemas.microsoft.com/office/powerpoint/2010/main" val="300270321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914400" y="3810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447800"/>
            <a:ext cx="8458200" cy="4648200"/>
          </a:xfrm>
        </p:spPr>
        <p:txBody>
          <a:bodyPr>
            <a:noAutofit/>
          </a:bodyPr>
          <a:lstStyle/>
          <a:p>
            <a:pPr marL="457200" indent="-457200" algn="l">
              <a:spcBef>
                <a:spcPts val="0"/>
              </a:spcBef>
            </a:pPr>
            <a:r>
              <a:rPr lang="en-US" sz="2800" b="1" dirty="0">
                <a:solidFill>
                  <a:srgbClr val="0000FF"/>
                </a:solidFill>
                <a:latin typeface="Times New Roman" panose="02020603050405020304" pitchFamily="18" charset="0"/>
                <a:cs typeface="Times New Roman" panose="02020603050405020304" pitchFamily="18" charset="0"/>
              </a:rPr>
              <a:t>Registries</a:t>
            </a:r>
          </a:p>
          <a:p>
            <a:pPr marL="457200" indent="-457200" algn="l">
              <a:spcBef>
                <a:spcPts val="0"/>
              </a:spcBef>
            </a:pPr>
            <a:r>
              <a:rPr lang="en-US" altLang="en-US" sz="2400" b="1" dirty="0">
                <a:solidFill>
                  <a:schemeClr val="tx1"/>
                </a:solidFill>
                <a:latin typeface="Times New Roman" panose="02020603050405020304" pitchFamily="18" charset="0"/>
                <a:cs typeface="Times New Roman" panose="02020603050405020304" pitchFamily="18" charset="0"/>
              </a:rPr>
              <a:t>Identifying the </a:t>
            </a:r>
            <a:r>
              <a:rPr lang="en-US" altLang="en-US" sz="2400" b="1" dirty="0">
                <a:solidFill>
                  <a:srgbClr val="0000FF"/>
                </a:solidFill>
                <a:latin typeface="Times New Roman" panose="02020603050405020304" pitchFamily="18" charset="0"/>
                <a:cs typeface="Times New Roman" panose="02020603050405020304" pitchFamily="18" charset="0"/>
              </a:rPr>
              <a:t>cause</a:t>
            </a:r>
            <a:r>
              <a:rPr lang="en-US" altLang="en-US" sz="2400" b="1" dirty="0">
                <a:solidFill>
                  <a:schemeClr val="tx1"/>
                </a:solidFill>
                <a:latin typeface="Times New Roman" panose="02020603050405020304" pitchFamily="18" charset="0"/>
                <a:cs typeface="Times New Roman" panose="02020603050405020304" pitchFamily="18" charset="0"/>
              </a:rPr>
              <a:t> of a new syndrome</a:t>
            </a:r>
          </a:p>
          <a:p>
            <a:pPr marL="457200" indent="-457200" algn="l">
              <a:spcBef>
                <a:spcPts val="0"/>
              </a:spcBef>
              <a:buClr>
                <a:srgbClr val="0000FF"/>
              </a:buClr>
              <a:buFont typeface="Arial" panose="020B0604020202020204" pitchFamily="34" charset="0"/>
              <a:buChar char="•"/>
            </a:pPr>
            <a:r>
              <a:rPr lang="en-US" altLang="en-US" sz="2400" b="1" i="1" dirty="0" smtClean="0">
                <a:solidFill>
                  <a:srgbClr val="0000FF"/>
                </a:solidFill>
                <a:latin typeface="Times New Roman" panose="02020603050405020304" pitchFamily="18" charset="0"/>
                <a:cs typeface="Times New Roman" panose="02020603050405020304" pitchFamily="18" charset="0"/>
              </a:rPr>
              <a:t>Active </a:t>
            </a:r>
            <a:r>
              <a:rPr lang="en-US" altLang="en-US" sz="2400" b="1" i="1" dirty="0">
                <a:solidFill>
                  <a:srgbClr val="0000FF"/>
                </a:solidFill>
                <a:latin typeface="Times New Roman" panose="02020603050405020304" pitchFamily="18" charset="0"/>
                <a:cs typeface="Times New Roman" panose="02020603050405020304" pitchFamily="18" charset="0"/>
              </a:rPr>
              <a:t>surveillance</a:t>
            </a:r>
            <a:r>
              <a:rPr lang="en-US" altLang="en-US" sz="2400" b="1" dirty="0">
                <a:solidFill>
                  <a:schemeClr val="tx1"/>
                </a:solidFill>
                <a:latin typeface="Times New Roman" panose="02020603050405020304" pitchFamily="18" charset="0"/>
                <a:cs typeface="Times New Roman" panose="02020603050405020304" pitchFamily="18" charset="0"/>
              </a:rPr>
              <a:t>, Once an agency suspects that a problem may exist, it usually relies on </a:t>
            </a:r>
            <a:r>
              <a:rPr lang="en-US" altLang="en-US" sz="2400" b="1" dirty="0">
                <a:solidFill>
                  <a:srgbClr val="0000FF"/>
                </a:solidFill>
                <a:latin typeface="Times New Roman" panose="02020603050405020304" pitchFamily="18" charset="0"/>
                <a:cs typeface="Times New Roman" panose="02020603050405020304" pitchFamily="18" charset="0"/>
              </a:rPr>
              <a:t>active surveillance</a:t>
            </a:r>
            <a:r>
              <a:rPr lang="en-US" altLang="en-US" sz="2400" b="1" dirty="0">
                <a:solidFill>
                  <a:schemeClr val="tx1"/>
                </a:solidFill>
                <a:latin typeface="Times New Roman" panose="02020603050405020304" pitchFamily="18" charset="0"/>
                <a:cs typeface="Times New Roman" panose="02020603050405020304" pitchFamily="18" charset="0"/>
              </a:rPr>
              <a:t>. </a:t>
            </a:r>
            <a:endParaRPr lang="en-US" altLang="en-US" sz="2400" b="1" dirty="0" smtClean="0">
              <a:solidFill>
                <a:schemeClr val="tx1"/>
              </a:solidFill>
              <a:latin typeface="Times New Roman" panose="02020603050405020304" pitchFamily="18" charset="0"/>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altLang="en-US" sz="2400" b="1" dirty="0" smtClean="0">
                <a:solidFill>
                  <a:schemeClr val="tx1"/>
                </a:solidFill>
                <a:latin typeface="Times New Roman" panose="02020603050405020304" pitchFamily="18" charset="0"/>
                <a:cs typeface="Times New Roman" panose="02020603050405020304" pitchFamily="18" charset="0"/>
              </a:rPr>
              <a:t>The </a:t>
            </a:r>
            <a:r>
              <a:rPr lang="en-US" altLang="en-US" sz="2400" b="1" dirty="0">
                <a:solidFill>
                  <a:schemeClr val="tx1"/>
                </a:solidFill>
                <a:latin typeface="Times New Roman" panose="02020603050405020304" pitchFamily="18" charset="0"/>
                <a:cs typeface="Times New Roman" panose="02020603050405020304" pitchFamily="18" charset="0"/>
              </a:rPr>
              <a:t>agency becomes more </a:t>
            </a:r>
            <a:r>
              <a:rPr lang="en-US" altLang="en-US" sz="2400" b="1" dirty="0">
                <a:solidFill>
                  <a:srgbClr val="0000FF"/>
                </a:solidFill>
                <a:latin typeface="Times New Roman" panose="02020603050405020304" pitchFamily="18" charset="0"/>
                <a:cs typeface="Times New Roman" panose="02020603050405020304" pitchFamily="18" charset="0"/>
              </a:rPr>
              <a:t>active</a:t>
            </a:r>
            <a:r>
              <a:rPr lang="en-US" altLang="en-US" sz="2400" b="1" dirty="0">
                <a:solidFill>
                  <a:schemeClr val="tx1"/>
                </a:solidFill>
                <a:latin typeface="Times New Roman" panose="02020603050405020304" pitchFamily="18" charset="0"/>
                <a:cs typeface="Times New Roman" panose="02020603050405020304" pitchFamily="18" charset="0"/>
              </a:rPr>
              <a:t> and tries to solicit complete reporting of the new syndrome by contacting family physicians, medical officers of health, or </a:t>
            </a:r>
            <a:r>
              <a:rPr lang="en-US" altLang="en-US" sz="2400" b="1" dirty="0" smtClean="0">
                <a:solidFill>
                  <a:schemeClr val="tx1"/>
                </a:solidFill>
                <a:latin typeface="Times New Roman" panose="02020603050405020304" pitchFamily="18" charset="0"/>
                <a:cs typeface="Times New Roman" panose="02020603050405020304" pitchFamily="18" charset="0"/>
              </a:rPr>
              <a:t>laboratories.</a:t>
            </a:r>
          </a:p>
          <a:p>
            <a:pPr marL="457200" indent="-457200" algn="l">
              <a:spcBef>
                <a:spcPts val="0"/>
              </a:spcBef>
              <a:buClr>
                <a:srgbClr val="0000FF"/>
              </a:buClr>
              <a:buFont typeface="Arial" panose="020B0604020202020204" pitchFamily="34" charset="0"/>
              <a:buChar char="•"/>
            </a:pPr>
            <a:r>
              <a:rPr lang="en-US" altLang="en-US" sz="2400" b="1" dirty="0">
                <a:solidFill>
                  <a:srgbClr val="0000FF"/>
                </a:solidFill>
                <a:latin typeface="Times New Roman" panose="02020603050405020304" pitchFamily="18" charset="0"/>
                <a:cs typeface="Times New Roman" panose="02020603050405020304" pitchFamily="18" charset="0"/>
              </a:rPr>
              <a:t>Depending</a:t>
            </a:r>
            <a:r>
              <a:rPr lang="en-US" altLang="en-US" sz="2400" b="1" dirty="0">
                <a:solidFill>
                  <a:schemeClr val="tx1"/>
                </a:solidFill>
                <a:latin typeface="Times New Roman" panose="02020603050405020304" pitchFamily="18" charset="0"/>
                <a:cs typeface="Times New Roman" panose="02020603050405020304" pitchFamily="18" charset="0"/>
              </a:rPr>
              <a:t> on the degree of cooperation received, it is now possible to get a better handle on the magnitude of the problem and perhaps to develop some </a:t>
            </a:r>
            <a:r>
              <a:rPr lang="en-US" altLang="en-US" sz="2400" b="1" dirty="0">
                <a:solidFill>
                  <a:srgbClr val="0000FF"/>
                </a:solidFill>
                <a:latin typeface="Times New Roman" panose="02020603050405020304" pitchFamily="18" charset="0"/>
                <a:cs typeface="Times New Roman" panose="02020603050405020304" pitchFamily="18" charset="0"/>
              </a:rPr>
              <a:t>hypotheses</a:t>
            </a:r>
            <a:r>
              <a:rPr lang="en-US" altLang="en-US" sz="2400" b="1" dirty="0">
                <a:solidFill>
                  <a:schemeClr val="tx1"/>
                </a:solidFill>
                <a:latin typeface="Times New Roman" panose="02020603050405020304" pitchFamily="18" charset="0"/>
                <a:cs typeface="Times New Roman" panose="02020603050405020304" pitchFamily="18" charset="0"/>
              </a:rPr>
              <a:t> about what may be causing the </a:t>
            </a:r>
            <a:r>
              <a:rPr lang="en-US" altLang="en-US" sz="2400" b="1" dirty="0" smtClean="0">
                <a:solidFill>
                  <a:schemeClr val="tx1"/>
                </a:solidFill>
                <a:latin typeface="Times New Roman" panose="02020603050405020304" pitchFamily="18" charset="0"/>
                <a:cs typeface="Times New Roman" panose="02020603050405020304" pitchFamily="18" charset="0"/>
              </a:rPr>
              <a:t>outbreak if there is one.</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9CEB8C69-0EC5-4115-ABD0-CB893D53D787}"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48</a:t>
            </a:fld>
            <a:endParaRPr lang="ar-SA"/>
          </a:p>
        </p:txBody>
      </p:sp>
    </p:spTree>
    <p:extLst>
      <p:ext uri="{BB962C8B-B14F-4D97-AF65-F5344CB8AC3E}">
        <p14:creationId xmlns:p14="http://schemas.microsoft.com/office/powerpoint/2010/main" val="143901203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533400"/>
            <a:ext cx="7772400" cy="609600"/>
          </a:xfrm>
          <a:noFill/>
        </p:spPr>
        <p:txBody>
          <a:bodyPr/>
          <a:lstStyle/>
          <a:p>
            <a:pPr algn="ctr"/>
            <a:r>
              <a:rPr lang="en-US" sz="3600" b="1" dirty="0">
                <a:solidFill>
                  <a:schemeClr val="tx1"/>
                </a:solidFill>
                <a:effectLst/>
                <a:latin typeface="Times New Roman" panose="02020603050405020304" pitchFamily="18" charset="0"/>
                <a:cs typeface="Times New Roman" panose="02020603050405020304" pitchFamily="18" charset="0"/>
              </a:rPr>
              <a:t>DATA FOR PUBLIC HEALTH</a:t>
            </a:r>
            <a:endParaRPr lang="en-US" altLang="en-US" sz="3600" b="1" dirty="0" smtClean="0">
              <a:solidFill>
                <a:schemeClr val="tx1"/>
              </a:solidFill>
              <a:effectLst/>
              <a:latin typeface="Times New Roman" panose="02020603050405020304" pitchFamily="18" charset="0"/>
              <a:cs typeface="Times New Roman" panose="02020603050405020304" pitchFamily="18" charset="0"/>
            </a:endParaRPr>
          </a:p>
        </p:txBody>
      </p:sp>
      <p:sp>
        <p:nvSpPr>
          <p:cNvPr id="89091" name="Rectangle 3"/>
          <p:cNvSpPr>
            <a:spLocks noGrp="1" noChangeArrowheads="1"/>
          </p:cNvSpPr>
          <p:nvPr>
            <p:ph idx="1"/>
          </p:nvPr>
        </p:nvSpPr>
        <p:spPr>
          <a:xfrm>
            <a:off x="762000" y="1600200"/>
            <a:ext cx="7924800" cy="4419600"/>
          </a:xfrm>
          <a:noFill/>
        </p:spPr>
        <p:txBody>
          <a:bodyPr>
            <a:normAutofit lnSpcReduction="10000"/>
          </a:bodyPr>
          <a:lstStyle/>
          <a:p>
            <a:pPr marL="457200" indent="-457200">
              <a:spcBef>
                <a:spcPts val="600"/>
              </a:spcBef>
              <a:buClr>
                <a:srgbClr val="0000FF"/>
              </a:buClr>
              <a:buNone/>
            </a:pPr>
            <a:r>
              <a:rPr lang="en-US" altLang="en-US" b="1" dirty="0">
                <a:solidFill>
                  <a:srgbClr val="0000FF"/>
                </a:solidFill>
                <a:latin typeface="Times New Roman" panose="02020603050405020304" pitchFamily="18" charset="0"/>
                <a:cs typeface="Times New Roman" panose="02020603050405020304" pitchFamily="18" charset="0"/>
              </a:rPr>
              <a:t>Data Source:</a:t>
            </a:r>
            <a:br>
              <a:rPr lang="en-US" altLang="en-US" b="1" dirty="0">
                <a:solidFill>
                  <a:srgbClr val="0000FF"/>
                </a:solidFill>
                <a:latin typeface="Times New Roman" panose="02020603050405020304" pitchFamily="18" charset="0"/>
                <a:cs typeface="Times New Roman" panose="02020603050405020304" pitchFamily="18" charset="0"/>
              </a:rPr>
            </a:br>
            <a:r>
              <a:rPr lang="en-US" altLang="en-US" b="1" dirty="0">
                <a:solidFill>
                  <a:srgbClr val="0000FF"/>
                </a:solidFill>
                <a:latin typeface="Times New Roman" panose="02020603050405020304" pitchFamily="18" charset="0"/>
                <a:cs typeface="Times New Roman" panose="02020603050405020304" pitchFamily="18" charset="0"/>
              </a:rPr>
              <a:t>Administrative Data</a:t>
            </a:r>
            <a:endParaRPr lang="en-US" altLang="en-US" b="1" dirty="0" smtClean="0">
              <a:solidFill>
                <a:srgbClr val="0000FF"/>
              </a:solidFill>
              <a:latin typeface="Times New Roman" panose="02020603050405020304" pitchFamily="18" charset="0"/>
              <a:cs typeface="Times New Roman" panose="02020603050405020304" pitchFamily="18" charset="0"/>
            </a:endParaRPr>
          </a:p>
          <a:p>
            <a:pPr marL="457200" indent="-457200">
              <a:spcBef>
                <a:spcPts val="600"/>
              </a:spcBef>
              <a:buClr>
                <a:srgbClr val="0000FF"/>
              </a:buClr>
              <a:buFont typeface="Arial" panose="020B0604020202020204" pitchFamily="34" charset="0"/>
              <a:buChar char="•"/>
            </a:pPr>
            <a:r>
              <a:rPr lang="en-US" altLang="en-US" b="1" dirty="0" smtClean="0">
                <a:solidFill>
                  <a:schemeClr val="tx1"/>
                </a:solidFill>
                <a:latin typeface="Times New Roman" panose="02020603050405020304" pitchFamily="18" charset="0"/>
                <a:cs typeface="Times New Roman" panose="02020603050405020304" pitchFamily="18" charset="0"/>
              </a:rPr>
              <a:t>Routinely collected for other reasons.</a:t>
            </a:r>
          </a:p>
          <a:p>
            <a:pPr marL="457200" indent="-457200">
              <a:spcBef>
                <a:spcPts val="600"/>
              </a:spcBef>
              <a:buClr>
                <a:srgbClr val="0000FF"/>
              </a:buClr>
              <a:buFont typeface="Arial" panose="020B0604020202020204" pitchFamily="34" charset="0"/>
              <a:buChar char="•"/>
            </a:pPr>
            <a:r>
              <a:rPr lang="en-US" altLang="en-US" b="1" dirty="0" smtClean="0">
                <a:solidFill>
                  <a:srgbClr val="FF0000"/>
                </a:solidFill>
                <a:latin typeface="Times New Roman" panose="02020603050405020304" pitchFamily="18" charset="0"/>
                <a:cs typeface="Times New Roman" panose="02020603050405020304" pitchFamily="18" charset="0"/>
              </a:rPr>
              <a:t>E.g., </a:t>
            </a:r>
            <a:r>
              <a:rPr lang="en-US" altLang="en-US" b="1" dirty="0" smtClean="0">
                <a:solidFill>
                  <a:schemeClr val="tx1"/>
                </a:solidFill>
                <a:latin typeface="Times New Roman" panose="02020603050405020304" pitchFamily="18" charset="0"/>
                <a:cs typeface="Times New Roman" panose="02020603050405020304" pitchFamily="18" charset="0"/>
              </a:rPr>
              <a:t>hospital discharge data collected for billing purposes, emergency department data, data collected by </a:t>
            </a:r>
            <a:r>
              <a:rPr lang="en-US" altLang="en-US" b="1" dirty="0">
                <a:latin typeface="Times New Roman" panose="02020603050405020304" pitchFamily="18" charset="0"/>
                <a:cs typeface="Times New Roman" panose="02020603050405020304" pitchFamily="18" charset="0"/>
              </a:rPr>
              <a:t>primary healthcare centers and </a:t>
            </a:r>
            <a:r>
              <a:rPr lang="en-US" altLang="en-US" b="1" dirty="0" smtClean="0">
                <a:latin typeface="Times New Roman" panose="02020603050405020304" pitchFamily="18" charset="0"/>
                <a:cs typeface="Times New Roman" panose="02020603050405020304" pitchFamily="18" charset="0"/>
              </a:rPr>
              <a:t>other healthcare organizations.</a:t>
            </a:r>
            <a:endParaRPr lang="en-US" altLang="en-US" b="1" dirty="0" smtClean="0">
              <a:solidFill>
                <a:schemeClr val="tx1"/>
              </a:solidFill>
              <a:latin typeface="Times New Roman" panose="02020603050405020304" pitchFamily="18" charset="0"/>
              <a:cs typeface="Times New Roman" panose="02020603050405020304" pitchFamily="18" charset="0"/>
            </a:endParaRPr>
          </a:p>
          <a:p>
            <a:pPr marL="457200" indent="-457200">
              <a:spcBef>
                <a:spcPts val="600"/>
              </a:spcBef>
              <a:buClr>
                <a:srgbClr val="0000FF"/>
              </a:buClr>
              <a:buFont typeface="Arial" panose="020B0604020202020204" pitchFamily="34" charset="0"/>
              <a:buChar char="•"/>
            </a:pPr>
            <a:r>
              <a:rPr lang="en-US" altLang="en-US" b="1" dirty="0" smtClean="0">
                <a:solidFill>
                  <a:srgbClr val="0000FF"/>
                </a:solidFill>
                <a:latin typeface="Times New Roman" panose="02020603050405020304" pitchFamily="18" charset="0"/>
                <a:cs typeface="Times New Roman" panose="02020603050405020304" pitchFamily="18" charset="0"/>
              </a:rPr>
              <a:t>MOH</a:t>
            </a:r>
            <a:r>
              <a:rPr lang="en-US" altLang="en-US" b="1" dirty="0" smtClean="0">
                <a:solidFill>
                  <a:schemeClr val="tx1"/>
                </a:solidFill>
                <a:latin typeface="Times New Roman" panose="02020603050405020304" pitchFamily="18" charset="0"/>
                <a:cs typeface="Times New Roman" panose="02020603050405020304" pitchFamily="18" charset="0"/>
              </a:rPr>
              <a:t> publish annual statistical report.</a:t>
            </a:r>
          </a:p>
        </p:txBody>
      </p:sp>
      <p:sp>
        <p:nvSpPr>
          <p:cNvPr id="2" name="Date Placeholder 1"/>
          <p:cNvSpPr>
            <a:spLocks noGrp="1"/>
          </p:cNvSpPr>
          <p:nvPr>
            <p:ph type="dt" sz="half" idx="10"/>
          </p:nvPr>
        </p:nvSpPr>
        <p:spPr/>
        <p:txBody>
          <a:bodyPr/>
          <a:lstStyle/>
          <a:p>
            <a:fld id="{7FF195DF-AC4C-4EC9-80E0-AE07D6E7A978}" type="datetime1">
              <a:rPr lang="ar-SA" smtClean="0"/>
              <a:t>07/02/1441</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49</a:t>
            </a:fld>
            <a:endParaRPr lang="en-US"/>
          </a:p>
        </p:txBody>
      </p:sp>
    </p:spTree>
    <p:extLst>
      <p:ext uri="{BB962C8B-B14F-4D97-AF65-F5344CB8AC3E}">
        <p14:creationId xmlns:p14="http://schemas.microsoft.com/office/powerpoint/2010/main" val="269344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19200" y="3810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81000" y="1371600"/>
            <a:ext cx="8382000" cy="4800600"/>
          </a:xfrm>
        </p:spPr>
        <p:txBody>
          <a:bodyPr>
            <a:noAutofit/>
          </a:bodyPr>
          <a:lstStyle/>
          <a:p>
            <a:pPr marL="457200" indent="-457200" algn="l">
              <a:buFont typeface="Arial" panose="020B0604020202020204" pitchFamily="34" charset="0"/>
              <a:buChar char="•"/>
            </a:pPr>
            <a:r>
              <a:rPr lang="en-US" sz="2800" b="1" dirty="0">
                <a:solidFill>
                  <a:srgbClr val="0000FF"/>
                </a:solidFill>
                <a:cs typeface="Times New Roman" panose="02020603050405020304" pitchFamily="18" charset="0"/>
              </a:rPr>
              <a:t>Public health surveillance </a:t>
            </a:r>
            <a:r>
              <a:rPr lang="en-US" sz="2800" b="1" dirty="0">
                <a:solidFill>
                  <a:schemeClr val="tx1"/>
                </a:solidFill>
                <a:cs typeface="Times New Roman" panose="02020603050405020304" pitchFamily="18" charset="0"/>
              </a:rPr>
              <a:t>is defined as </a:t>
            </a:r>
            <a:r>
              <a:rPr lang="en-US" sz="2800" b="1" dirty="0" smtClean="0"/>
              <a:t>“</a:t>
            </a:r>
            <a:r>
              <a:rPr lang="en-US" sz="2800" b="1" dirty="0"/>
              <a:t>the ongoing, systematic collection, analysis, and interpretation of health-related data essential to planning, implementation, and evaluation of public health practice.” </a:t>
            </a:r>
            <a:endParaRPr lang="en-US" sz="2800" b="1" dirty="0" smtClean="0"/>
          </a:p>
          <a:p>
            <a:pPr marL="457200" indent="-457200" algn="l">
              <a:buFont typeface="Arial" panose="020B0604020202020204" pitchFamily="34" charset="0"/>
              <a:buChar char="•"/>
            </a:pPr>
            <a:r>
              <a:rPr lang="en-US" altLang="en-US" sz="2800" b="1" dirty="0"/>
              <a:t>Includes </a:t>
            </a:r>
            <a:r>
              <a:rPr lang="en-US" altLang="en-US" sz="2800" b="1" dirty="0">
                <a:solidFill>
                  <a:srgbClr val="0000FF"/>
                </a:solidFill>
              </a:rPr>
              <a:t>data collection</a:t>
            </a:r>
            <a:r>
              <a:rPr lang="en-US" altLang="en-US" sz="2800" b="1" dirty="0"/>
              <a:t>, </a:t>
            </a:r>
            <a:r>
              <a:rPr lang="en-US" altLang="en-US" sz="2800" b="1" dirty="0">
                <a:solidFill>
                  <a:srgbClr val="0000FF"/>
                </a:solidFill>
              </a:rPr>
              <a:t>analysis</a:t>
            </a:r>
            <a:r>
              <a:rPr lang="en-US" altLang="en-US" sz="2800" b="1" dirty="0"/>
              <a:t>, and </a:t>
            </a:r>
            <a:r>
              <a:rPr lang="en-US" altLang="en-US" sz="2800" b="1" dirty="0">
                <a:solidFill>
                  <a:srgbClr val="0000FF"/>
                </a:solidFill>
              </a:rPr>
              <a:t>dissemination</a:t>
            </a:r>
            <a:r>
              <a:rPr lang="en-US" altLang="en-US" sz="2800" b="1" dirty="0"/>
              <a:t> to those responsible for prevention and control</a:t>
            </a:r>
            <a:r>
              <a:rPr lang="en-US" altLang="en-US" sz="2800" b="1" dirty="0" smtClean="0"/>
              <a:t>.</a:t>
            </a:r>
            <a:endParaRPr lang="en-US" sz="2800" b="1" dirty="0"/>
          </a:p>
          <a:p>
            <a:pPr marL="457200" indent="-457200" algn="l">
              <a:spcBef>
                <a:spcPts val="0"/>
              </a:spcBef>
              <a:buFont typeface="Arial" panose="020B0604020202020204" pitchFamily="34" charset="0"/>
              <a:buChar char="•"/>
            </a:pPr>
            <a:r>
              <a:rPr lang="en-US" sz="2800" b="1" dirty="0" smtClean="0">
                <a:solidFill>
                  <a:srgbClr val="0000FF"/>
                </a:solidFill>
                <a:latin typeface="Times New Roman" panose="02020603050405020304" pitchFamily="18" charset="0"/>
                <a:cs typeface="Times New Roman" panose="02020603050405020304" pitchFamily="18" charset="0"/>
              </a:rPr>
              <a:t>Surveillance </a:t>
            </a:r>
            <a:r>
              <a:rPr lang="en-US" sz="2800" b="1" dirty="0">
                <a:solidFill>
                  <a:srgbClr val="0000FF"/>
                </a:solidFill>
                <a:latin typeface="Times New Roman" panose="02020603050405020304" pitchFamily="18" charset="0"/>
                <a:cs typeface="Times New Roman" panose="02020603050405020304" pitchFamily="18" charset="0"/>
              </a:rPr>
              <a:t>systems </a:t>
            </a:r>
            <a:r>
              <a:rPr lang="en-US" sz="2800" b="1" dirty="0">
                <a:solidFill>
                  <a:schemeClr val="tx1"/>
                </a:solidFill>
                <a:latin typeface="Times New Roman" panose="02020603050405020304" pitchFamily="18" charset="0"/>
                <a:cs typeface="Times New Roman" panose="02020603050405020304" pitchFamily="18" charset="0"/>
              </a:rPr>
              <a:t>are useful in public health because their ongoing nature provides information over </a:t>
            </a:r>
            <a:r>
              <a:rPr lang="en-US" sz="2800" b="1" dirty="0" smtClean="0">
                <a:solidFill>
                  <a:schemeClr val="tx1"/>
                </a:solidFill>
                <a:latin typeface="Times New Roman" panose="02020603050405020304" pitchFamily="18" charset="0"/>
                <a:cs typeface="Times New Roman" panose="02020603050405020304" pitchFamily="18" charset="0"/>
              </a:rPr>
              <a:t>time.</a:t>
            </a:r>
          </a:p>
        </p:txBody>
      </p:sp>
      <p:sp>
        <p:nvSpPr>
          <p:cNvPr id="4" name="Date Placeholder 3"/>
          <p:cNvSpPr>
            <a:spLocks noGrp="1"/>
          </p:cNvSpPr>
          <p:nvPr>
            <p:ph type="dt" sz="quarter" idx="10"/>
          </p:nvPr>
        </p:nvSpPr>
        <p:spPr/>
        <p:txBody>
          <a:bodyPr/>
          <a:lstStyle/>
          <a:p>
            <a:fld id="{614CAF5E-C566-4956-ACD4-5C26FE4DFE07}"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5</a:t>
            </a:fld>
            <a:endParaRPr lang="ar-SA"/>
          </a:p>
        </p:txBody>
      </p:sp>
    </p:spTree>
    <p:extLst>
      <p:ext uri="{BB962C8B-B14F-4D97-AF65-F5344CB8AC3E}">
        <p14:creationId xmlns:p14="http://schemas.microsoft.com/office/powerpoint/2010/main" val="142871509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533400" y="1371600"/>
            <a:ext cx="8428039" cy="4953000"/>
          </a:xfrm>
          <a:noFill/>
        </p:spPr>
        <p:txBody>
          <a:bodyPr/>
          <a:lstStyle/>
          <a:p>
            <a:pPr marL="457200" indent="-457200">
              <a:spcBef>
                <a:spcPts val="600"/>
              </a:spcBef>
              <a:buNone/>
            </a:pPr>
            <a:r>
              <a:rPr lang="en-US" altLang="en-US" b="1" dirty="0">
                <a:solidFill>
                  <a:srgbClr val="0000FF"/>
                </a:solidFill>
              </a:rPr>
              <a:t>Usefulness of Administrative </a:t>
            </a:r>
            <a:r>
              <a:rPr lang="en-US" altLang="en-US" b="1" dirty="0" smtClean="0">
                <a:solidFill>
                  <a:srgbClr val="0000FF"/>
                </a:solidFill>
              </a:rPr>
              <a:t>Data Depends on:</a:t>
            </a:r>
          </a:p>
          <a:p>
            <a:pPr marL="457200" lvl="1" indent="-457200">
              <a:spcBef>
                <a:spcPts val="600"/>
              </a:spcBef>
            </a:pPr>
            <a:r>
              <a:rPr lang="en-US" altLang="en-US" b="1" dirty="0" smtClean="0"/>
              <a:t>What information is computerized</a:t>
            </a:r>
          </a:p>
          <a:p>
            <a:pPr marL="457200" lvl="1" indent="-457200">
              <a:spcBef>
                <a:spcPts val="600"/>
              </a:spcBef>
            </a:pPr>
            <a:r>
              <a:rPr lang="en-US" altLang="en-US" b="1" dirty="0" smtClean="0"/>
              <a:t>Standardization of codes for diagnoses, symptoms, procedures, reasons for the </a:t>
            </a:r>
            <a:r>
              <a:rPr lang="en-US" altLang="en-US" b="1" dirty="0" smtClean="0"/>
              <a:t>visit (</a:t>
            </a:r>
            <a:r>
              <a:rPr lang="en-US" altLang="en-US" b="1" dirty="0" smtClean="0">
                <a:solidFill>
                  <a:srgbClr val="0000FF"/>
                </a:solidFill>
              </a:rPr>
              <a:t>ICD-9/ICD-10</a:t>
            </a:r>
            <a:r>
              <a:rPr lang="en-US" altLang="en-US" b="1" dirty="0" smtClean="0"/>
              <a:t>)</a:t>
            </a:r>
            <a:endParaRPr lang="en-US" altLang="en-US" b="1" dirty="0" smtClean="0"/>
          </a:p>
          <a:p>
            <a:pPr marL="457200" lvl="1" indent="-457200">
              <a:spcBef>
                <a:spcPts val="600"/>
              </a:spcBef>
            </a:pPr>
            <a:r>
              <a:rPr lang="en-US" altLang="en-US" b="1" dirty="0" smtClean="0"/>
              <a:t>Time between occurrence of health event and availability of data</a:t>
            </a:r>
          </a:p>
          <a:p>
            <a:pPr marL="457200" lvl="1" indent="-457200">
              <a:spcBef>
                <a:spcPts val="600"/>
              </a:spcBef>
            </a:pPr>
            <a:r>
              <a:rPr lang="en-US" altLang="en-US" b="1" dirty="0" smtClean="0"/>
              <a:t>Ability to link with other data </a:t>
            </a:r>
            <a:r>
              <a:rPr lang="en-US" altLang="en-US" b="1" dirty="0" smtClean="0"/>
              <a:t>systems (integration)</a:t>
            </a:r>
            <a:endParaRPr lang="en-US" altLang="en-US" b="1" dirty="0" smtClean="0"/>
          </a:p>
          <a:p>
            <a:pPr marL="457200" lvl="1" indent="-457200">
              <a:spcBef>
                <a:spcPts val="600"/>
              </a:spcBef>
            </a:pPr>
            <a:r>
              <a:rPr lang="en-US" altLang="en-US" b="1" dirty="0" smtClean="0"/>
              <a:t>Whether supplementary information can be obtained</a:t>
            </a:r>
          </a:p>
        </p:txBody>
      </p:sp>
      <p:sp>
        <p:nvSpPr>
          <p:cNvPr id="4" name="Rectangle 2"/>
          <p:cNvSpPr>
            <a:spLocks noGrp="1" noChangeArrowheads="1"/>
          </p:cNvSpPr>
          <p:nvPr>
            <p:ph type="title"/>
          </p:nvPr>
        </p:nvSpPr>
        <p:spPr>
          <a:xfrm>
            <a:off x="685800" y="533400"/>
            <a:ext cx="7772400" cy="609600"/>
          </a:xfrm>
          <a:noFill/>
        </p:spPr>
        <p:txBody>
          <a:bodyPr/>
          <a:lstStyle/>
          <a:p>
            <a:pPr algn="ctr"/>
            <a:r>
              <a:rPr lang="en-US" sz="3600" b="1" dirty="0">
                <a:solidFill>
                  <a:schemeClr val="tx1"/>
                </a:solidFill>
                <a:effectLst/>
                <a:latin typeface="Times New Roman" panose="02020603050405020304" pitchFamily="18" charset="0"/>
                <a:cs typeface="Times New Roman" panose="02020603050405020304" pitchFamily="18" charset="0"/>
              </a:rPr>
              <a:t>DATA FOR PUBLIC HEALTH</a:t>
            </a:r>
            <a:endParaRPr lang="en-US" altLang="en-US" sz="3600" b="1" dirty="0" smtClean="0">
              <a:solidFill>
                <a:schemeClr val="tx1"/>
              </a:solidFill>
              <a:effectLst/>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DCDE2730-1E7A-4217-9DB1-7E8C9A3D1F40}" type="datetime1">
              <a:rPr lang="ar-SA" smtClean="0"/>
              <a:t>07/02/1441</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50</a:t>
            </a:fld>
            <a:endParaRPr lang="en-US"/>
          </a:p>
        </p:txBody>
      </p:sp>
    </p:spTree>
    <p:extLst>
      <p:ext uri="{BB962C8B-B14F-4D97-AF65-F5344CB8AC3E}">
        <p14:creationId xmlns:p14="http://schemas.microsoft.com/office/powerpoint/2010/main" val="35479260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905000"/>
            <a:ext cx="7239000" cy="3048000"/>
          </a:xfrm>
        </p:spPr>
        <p:txBody>
          <a:bodyPr/>
          <a:lstStyle/>
          <a:p>
            <a:pPr algn="ctr"/>
            <a:r>
              <a:rPr lang="en-US" sz="8800" dirty="0" smtClean="0">
                <a:solidFill>
                  <a:srgbClr val="0000FF"/>
                </a:solidFill>
                <a:latin typeface="Blackadder ITC" panose="04020505051007020D02" pitchFamily="82" charset="0"/>
              </a:rPr>
              <a:t>THANK YOU</a:t>
            </a:r>
            <a:endParaRPr lang="en-US" sz="8800" dirty="0">
              <a:solidFill>
                <a:srgbClr val="0000FF"/>
              </a:solidFill>
              <a:latin typeface="Blackadder ITC" panose="04020505051007020D02" pitchFamily="82" charset="0"/>
            </a:endParaRPr>
          </a:p>
        </p:txBody>
      </p:sp>
      <p:sp>
        <p:nvSpPr>
          <p:cNvPr id="3" name="Date Placeholder 2"/>
          <p:cNvSpPr>
            <a:spLocks noGrp="1"/>
          </p:cNvSpPr>
          <p:nvPr>
            <p:ph type="dt" sz="half" idx="10"/>
          </p:nvPr>
        </p:nvSpPr>
        <p:spPr/>
        <p:txBody>
          <a:bodyPr/>
          <a:lstStyle/>
          <a:p>
            <a:fld id="{2FCBBB48-1098-4F1B-9FFE-5EFDECA50D74}" type="datetime1">
              <a:rPr lang="ar-SA" smtClean="0"/>
              <a:t>07/02/1441</a:t>
            </a:fld>
            <a:endParaRPr lang="en-US"/>
          </a:p>
        </p:txBody>
      </p:sp>
      <p:sp>
        <p:nvSpPr>
          <p:cNvPr id="5" name="Slide Number Placeholder 4"/>
          <p:cNvSpPr>
            <a:spLocks noGrp="1"/>
          </p:cNvSpPr>
          <p:nvPr>
            <p:ph type="sldNum" sz="quarter" idx="11"/>
          </p:nvPr>
        </p:nvSpPr>
        <p:spPr/>
        <p:txBody>
          <a:bodyPr/>
          <a:lstStyle/>
          <a:p>
            <a:fld id="{EEEECDCC-63C2-4492-ADC6-A6890B1EB79E}" type="slidenum">
              <a:rPr lang="en-US" smtClean="0"/>
              <a:t>51</a:t>
            </a:fld>
            <a:endParaRPr lang="en-US"/>
          </a:p>
        </p:txBody>
      </p:sp>
      <p:sp>
        <p:nvSpPr>
          <p:cNvPr id="4" name="Footer Placeholder 3"/>
          <p:cNvSpPr>
            <a:spLocks noGrp="1"/>
          </p:cNvSpPr>
          <p:nvPr>
            <p:ph type="ftr" sz="quarter" idx="12"/>
          </p:nvPr>
        </p:nvSpPr>
        <p:spPr/>
        <p:txBody>
          <a:bodyPr/>
          <a:lstStyle/>
          <a:p>
            <a:r>
              <a:rPr lang="en-US" smtClean="0"/>
              <a:t>Dr. Mohammed Alnaif</a:t>
            </a:r>
            <a:endParaRPr lang="en-US"/>
          </a:p>
        </p:txBody>
      </p:sp>
    </p:spTree>
    <p:extLst>
      <p:ext uri="{BB962C8B-B14F-4D97-AF65-F5344CB8AC3E}">
        <p14:creationId xmlns:p14="http://schemas.microsoft.com/office/powerpoint/2010/main" val="2104792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9" name="AutoShape 9"/>
          <p:cNvSpPr>
            <a:spLocks noChangeArrowheads="1"/>
          </p:cNvSpPr>
          <p:nvPr/>
        </p:nvSpPr>
        <p:spPr bwMode="auto">
          <a:xfrm>
            <a:off x="5410200" y="1981200"/>
            <a:ext cx="3200400" cy="1676400"/>
          </a:xfrm>
          <a:prstGeom prst="irregularSeal1">
            <a:avLst/>
          </a:prstGeom>
          <a:solidFill>
            <a:schemeClr val="accent5">
              <a:lumMod val="40000"/>
              <a:lumOff val="60000"/>
            </a:schemeClr>
          </a:solidFill>
          <a:ln w="9525">
            <a:solidFill>
              <a:schemeClr val="tx1"/>
            </a:solidFill>
            <a:miter lim="800000"/>
            <a:headEnd/>
            <a:tailEnd/>
          </a:ln>
        </p:spPr>
        <p:txBody>
          <a:bodyPr wrap="square" lIns="92075" tIns="46038" rIns="92075" bIns="46038" anchor="ctr">
            <a:spAutoFit/>
          </a:bodyPr>
          <a:lstStyle>
            <a:lvl1pPr>
              <a:defRPr sz="4000">
                <a:solidFill>
                  <a:srgbClr val="000000"/>
                </a:solidFill>
                <a:latin typeface="CaslonOpnface BT" pitchFamily="82" charset="0"/>
              </a:defRPr>
            </a:lvl1pPr>
            <a:lvl2pPr marL="742950" indent="-285750">
              <a:defRPr sz="4000">
                <a:solidFill>
                  <a:srgbClr val="000000"/>
                </a:solidFill>
                <a:latin typeface="CaslonOpnface BT" pitchFamily="82" charset="0"/>
              </a:defRPr>
            </a:lvl2pPr>
            <a:lvl3pPr marL="1143000" indent="-228600">
              <a:defRPr sz="4000">
                <a:solidFill>
                  <a:srgbClr val="000000"/>
                </a:solidFill>
                <a:latin typeface="CaslonOpnface BT" pitchFamily="82" charset="0"/>
              </a:defRPr>
            </a:lvl3pPr>
            <a:lvl4pPr marL="1600200" indent="-228600">
              <a:defRPr sz="4000">
                <a:solidFill>
                  <a:srgbClr val="000000"/>
                </a:solidFill>
                <a:latin typeface="CaslonOpnface BT" pitchFamily="82" charset="0"/>
              </a:defRPr>
            </a:lvl4pPr>
            <a:lvl5pPr marL="2057400" indent="-228600">
              <a:defRPr sz="4000">
                <a:solidFill>
                  <a:srgbClr val="000000"/>
                </a:solidFill>
                <a:latin typeface="CaslonOpnface BT" pitchFamily="82" charset="0"/>
              </a:defRPr>
            </a:lvl5pPr>
            <a:lvl6pPr marL="2514600" indent="-228600" algn="ctr" eaLnBrk="0" fontAlgn="base" hangingPunct="0">
              <a:spcBef>
                <a:spcPct val="50000"/>
              </a:spcBef>
              <a:spcAft>
                <a:spcPct val="0"/>
              </a:spcAft>
              <a:defRPr sz="4000">
                <a:solidFill>
                  <a:srgbClr val="000000"/>
                </a:solidFill>
                <a:latin typeface="CaslonOpnface BT" pitchFamily="82" charset="0"/>
              </a:defRPr>
            </a:lvl6pPr>
            <a:lvl7pPr marL="2971800" indent="-228600" algn="ctr" eaLnBrk="0" fontAlgn="base" hangingPunct="0">
              <a:spcBef>
                <a:spcPct val="50000"/>
              </a:spcBef>
              <a:spcAft>
                <a:spcPct val="0"/>
              </a:spcAft>
              <a:defRPr sz="4000">
                <a:solidFill>
                  <a:srgbClr val="000000"/>
                </a:solidFill>
                <a:latin typeface="CaslonOpnface BT" pitchFamily="82" charset="0"/>
              </a:defRPr>
            </a:lvl7pPr>
            <a:lvl8pPr marL="3429000" indent="-228600" algn="ctr" eaLnBrk="0" fontAlgn="base" hangingPunct="0">
              <a:spcBef>
                <a:spcPct val="50000"/>
              </a:spcBef>
              <a:spcAft>
                <a:spcPct val="0"/>
              </a:spcAft>
              <a:defRPr sz="4000">
                <a:solidFill>
                  <a:srgbClr val="000000"/>
                </a:solidFill>
                <a:latin typeface="CaslonOpnface BT" pitchFamily="82" charset="0"/>
              </a:defRPr>
            </a:lvl8pPr>
            <a:lvl9pPr marL="3886200" indent="-228600" algn="ctr" eaLnBrk="0" fontAlgn="base" hangingPunct="0">
              <a:spcBef>
                <a:spcPct val="50000"/>
              </a:spcBef>
              <a:spcAft>
                <a:spcPct val="0"/>
              </a:spcAft>
              <a:defRPr sz="4000">
                <a:solidFill>
                  <a:srgbClr val="000000"/>
                </a:solidFill>
                <a:latin typeface="CaslonOpnface BT" pitchFamily="82" charset="0"/>
              </a:defRPr>
            </a:lvl9pPr>
          </a:lstStyle>
          <a:p>
            <a:endParaRPr lang="en-US" altLang="en-US"/>
          </a:p>
        </p:txBody>
      </p:sp>
      <p:sp>
        <p:nvSpPr>
          <p:cNvPr id="6148" name="Rectangle 5"/>
          <p:cNvSpPr>
            <a:spLocks noChangeArrowheads="1"/>
          </p:cNvSpPr>
          <p:nvPr/>
        </p:nvSpPr>
        <p:spPr bwMode="auto">
          <a:xfrm>
            <a:off x="609600" y="1371600"/>
            <a:ext cx="4973682"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4000">
                <a:solidFill>
                  <a:srgbClr val="000000"/>
                </a:solidFill>
                <a:latin typeface="CaslonOpnface BT" pitchFamily="82" charset="0"/>
              </a:defRPr>
            </a:lvl1pPr>
            <a:lvl2pPr marL="742950" indent="-285750">
              <a:defRPr sz="4000">
                <a:solidFill>
                  <a:srgbClr val="000000"/>
                </a:solidFill>
                <a:latin typeface="CaslonOpnface BT" pitchFamily="82" charset="0"/>
              </a:defRPr>
            </a:lvl2pPr>
            <a:lvl3pPr marL="1143000" indent="-228600">
              <a:defRPr sz="4000">
                <a:solidFill>
                  <a:srgbClr val="000000"/>
                </a:solidFill>
                <a:latin typeface="CaslonOpnface BT" pitchFamily="82" charset="0"/>
              </a:defRPr>
            </a:lvl3pPr>
            <a:lvl4pPr marL="1600200" indent="-228600">
              <a:defRPr sz="4000">
                <a:solidFill>
                  <a:srgbClr val="000000"/>
                </a:solidFill>
                <a:latin typeface="CaslonOpnface BT" pitchFamily="82" charset="0"/>
              </a:defRPr>
            </a:lvl4pPr>
            <a:lvl5pPr marL="2057400" indent="-228600">
              <a:defRPr sz="4000">
                <a:solidFill>
                  <a:srgbClr val="000000"/>
                </a:solidFill>
                <a:latin typeface="CaslonOpnface BT" pitchFamily="82" charset="0"/>
              </a:defRPr>
            </a:lvl5pPr>
            <a:lvl6pPr marL="2514600" indent="-228600" algn="ctr" eaLnBrk="0" fontAlgn="base" hangingPunct="0">
              <a:spcBef>
                <a:spcPct val="50000"/>
              </a:spcBef>
              <a:spcAft>
                <a:spcPct val="0"/>
              </a:spcAft>
              <a:defRPr sz="4000">
                <a:solidFill>
                  <a:srgbClr val="000000"/>
                </a:solidFill>
                <a:latin typeface="CaslonOpnface BT" pitchFamily="82" charset="0"/>
              </a:defRPr>
            </a:lvl6pPr>
            <a:lvl7pPr marL="2971800" indent="-228600" algn="ctr" eaLnBrk="0" fontAlgn="base" hangingPunct="0">
              <a:spcBef>
                <a:spcPct val="50000"/>
              </a:spcBef>
              <a:spcAft>
                <a:spcPct val="0"/>
              </a:spcAft>
              <a:defRPr sz="4000">
                <a:solidFill>
                  <a:srgbClr val="000000"/>
                </a:solidFill>
                <a:latin typeface="CaslonOpnface BT" pitchFamily="82" charset="0"/>
              </a:defRPr>
            </a:lvl7pPr>
            <a:lvl8pPr marL="3429000" indent="-228600" algn="ctr" eaLnBrk="0" fontAlgn="base" hangingPunct="0">
              <a:spcBef>
                <a:spcPct val="50000"/>
              </a:spcBef>
              <a:spcAft>
                <a:spcPct val="0"/>
              </a:spcAft>
              <a:defRPr sz="4000">
                <a:solidFill>
                  <a:srgbClr val="000000"/>
                </a:solidFill>
                <a:latin typeface="CaslonOpnface BT" pitchFamily="82" charset="0"/>
              </a:defRPr>
            </a:lvl8pPr>
            <a:lvl9pPr marL="3886200" indent="-228600" algn="ctr" eaLnBrk="0" fontAlgn="base" hangingPunct="0">
              <a:spcBef>
                <a:spcPct val="50000"/>
              </a:spcBef>
              <a:spcAft>
                <a:spcPct val="0"/>
              </a:spcAft>
              <a:defRPr sz="4000">
                <a:solidFill>
                  <a:srgbClr val="000000"/>
                </a:solidFill>
                <a:latin typeface="CaslonOpnface BT" pitchFamily="82" charset="0"/>
              </a:defRPr>
            </a:lvl9pPr>
          </a:lstStyle>
          <a:p>
            <a:pPr marL="0" indent="0">
              <a:spcBef>
                <a:spcPct val="20000"/>
              </a:spcBef>
            </a:pPr>
            <a:r>
              <a:rPr lang="en-US" sz="3200" b="1" u="sng" dirty="0">
                <a:solidFill>
                  <a:srgbClr val="0000FF"/>
                </a:solidFill>
                <a:latin typeface="+mn-lt"/>
                <a:cs typeface="Times New Roman" panose="02020603050405020304" pitchFamily="18" charset="0"/>
              </a:rPr>
              <a:t>Public health surveillance </a:t>
            </a:r>
          </a:p>
          <a:p>
            <a:pPr algn="l">
              <a:spcBef>
                <a:spcPct val="20000"/>
              </a:spcBef>
              <a:buFontTx/>
              <a:buChar char="•"/>
            </a:pPr>
            <a:r>
              <a:rPr lang="en-US" altLang="en-US" sz="3200" b="1" dirty="0" smtClean="0">
                <a:solidFill>
                  <a:srgbClr val="0000FF"/>
                </a:solidFill>
                <a:latin typeface="Times New Roman" pitchFamily="18" charset="0"/>
              </a:rPr>
              <a:t>Systematic</a:t>
            </a:r>
            <a:r>
              <a:rPr lang="en-US" altLang="en-US" sz="3200" b="1" dirty="0">
                <a:solidFill>
                  <a:srgbClr val="0000FF"/>
                </a:solidFill>
                <a:latin typeface="Times New Roman" pitchFamily="18" charset="0"/>
              </a:rPr>
              <a:t>, ongoing</a:t>
            </a:r>
            <a:r>
              <a:rPr lang="en-US" altLang="en-US" sz="3200" b="1" dirty="0">
                <a:solidFill>
                  <a:schemeClr val="tx1"/>
                </a:solidFill>
                <a:latin typeface="Times New Roman" pitchFamily="18" charset="0"/>
              </a:rPr>
              <a:t>…</a:t>
            </a:r>
          </a:p>
          <a:p>
            <a:pPr lvl="1" algn="l">
              <a:spcBef>
                <a:spcPct val="20000"/>
              </a:spcBef>
              <a:buFontTx/>
              <a:buChar char="–"/>
            </a:pPr>
            <a:r>
              <a:rPr lang="en-US" altLang="en-US" sz="2800" b="1" dirty="0">
                <a:solidFill>
                  <a:schemeClr val="tx1"/>
                </a:solidFill>
                <a:latin typeface="Times New Roman" pitchFamily="18" charset="0"/>
              </a:rPr>
              <a:t>Collection</a:t>
            </a:r>
          </a:p>
          <a:p>
            <a:pPr lvl="1" algn="l">
              <a:spcBef>
                <a:spcPct val="20000"/>
              </a:spcBef>
              <a:buFontTx/>
              <a:buChar char="–"/>
            </a:pPr>
            <a:r>
              <a:rPr lang="en-US" altLang="en-US" sz="2800" b="1" dirty="0">
                <a:solidFill>
                  <a:schemeClr val="tx1"/>
                </a:solidFill>
                <a:latin typeface="Times New Roman" pitchFamily="18" charset="0"/>
              </a:rPr>
              <a:t>Analysis</a:t>
            </a:r>
          </a:p>
          <a:p>
            <a:pPr lvl="1" algn="l">
              <a:spcBef>
                <a:spcPct val="20000"/>
              </a:spcBef>
              <a:buFontTx/>
              <a:buChar char="–"/>
            </a:pPr>
            <a:r>
              <a:rPr lang="en-US" altLang="en-US" sz="2800" b="1" dirty="0">
                <a:solidFill>
                  <a:schemeClr val="tx1"/>
                </a:solidFill>
                <a:latin typeface="Times New Roman" pitchFamily="18" charset="0"/>
              </a:rPr>
              <a:t>Interpretation</a:t>
            </a:r>
          </a:p>
          <a:p>
            <a:pPr lvl="1" algn="l">
              <a:spcBef>
                <a:spcPct val="20000"/>
              </a:spcBef>
              <a:buFontTx/>
              <a:buChar char="–"/>
            </a:pPr>
            <a:r>
              <a:rPr lang="en-US" altLang="en-US" sz="2800" b="1" dirty="0">
                <a:solidFill>
                  <a:schemeClr val="tx1"/>
                </a:solidFill>
                <a:latin typeface="Times New Roman" pitchFamily="18" charset="0"/>
              </a:rPr>
              <a:t>Dissemination</a:t>
            </a:r>
          </a:p>
          <a:p>
            <a:pPr algn="l">
              <a:spcBef>
                <a:spcPct val="20000"/>
              </a:spcBef>
              <a:buFontTx/>
              <a:buChar char="•"/>
            </a:pPr>
            <a:r>
              <a:rPr lang="en-US" altLang="en-US" sz="3200" b="1" dirty="0">
                <a:solidFill>
                  <a:schemeClr val="tx1"/>
                </a:solidFill>
                <a:latin typeface="Times New Roman" pitchFamily="18" charset="0"/>
              </a:rPr>
              <a:t>…</a:t>
            </a:r>
            <a:r>
              <a:rPr lang="en-US" altLang="en-US" sz="3200" b="1" dirty="0">
                <a:solidFill>
                  <a:srgbClr val="0000FF"/>
                </a:solidFill>
                <a:latin typeface="Times New Roman" pitchFamily="18" charset="0"/>
              </a:rPr>
              <a:t>of health outcome data</a:t>
            </a:r>
          </a:p>
          <a:p>
            <a:pPr lvl="1" algn="l">
              <a:spcBef>
                <a:spcPct val="20000"/>
              </a:spcBef>
              <a:buFontTx/>
              <a:buChar char="–"/>
            </a:pPr>
            <a:endParaRPr lang="en-US" altLang="en-US" sz="2800" b="1" dirty="0">
              <a:solidFill>
                <a:schemeClr val="tx1"/>
              </a:solidFill>
              <a:latin typeface="Times New Roman" pitchFamily="18" charset="0"/>
            </a:endParaRPr>
          </a:p>
        </p:txBody>
      </p:sp>
      <p:sp>
        <p:nvSpPr>
          <p:cNvPr id="81926" name="Rectangle 6"/>
          <p:cNvSpPr>
            <a:spLocks noChangeArrowheads="1"/>
          </p:cNvSpPr>
          <p:nvPr/>
        </p:nvSpPr>
        <p:spPr bwMode="auto">
          <a:xfrm>
            <a:off x="5751513" y="2493963"/>
            <a:ext cx="3316287"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4000">
                <a:solidFill>
                  <a:srgbClr val="000000"/>
                </a:solidFill>
                <a:latin typeface="CaslonOpnface BT" pitchFamily="82" charset="0"/>
              </a:defRPr>
            </a:lvl1pPr>
            <a:lvl2pPr marL="742950" indent="-285750">
              <a:defRPr sz="4000">
                <a:solidFill>
                  <a:srgbClr val="000000"/>
                </a:solidFill>
                <a:latin typeface="CaslonOpnface BT" pitchFamily="82" charset="0"/>
              </a:defRPr>
            </a:lvl2pPr>
            <a:lvl3pPr marL="1143000" indent="-228600">
              <a:defRPr sz="4000">
                <a:solidFill>
                  <a:srgbClr val="000000"/>
                </a:solidFill>
                <a:latin typeface="CaslonOpnface BT" pitchFamily="82" charset="0"/>
              </a:defRPr>
            </a:lvl3pPr>
            <a:lvl4pPr marL="1600200" indent="-228600">
              <a:defRPr sz="4000">
                <a:solidFill>
                  <a:srgbClr val="000000"/>
                </a:solidFill>
                <a:latin typeface="CaslonOpnface BT" pitchFamily="82" charset="0"/>
              </a:defRPr>
            </a:lvl4pPr>
            <a:lvl5pPr marL="2057400" indent="-228600">
              <a:defRPr sz="4000">
                <a:solidFill>
                  <a:srgbClr val="000000"/>
                </a:solidFill>
                <a:latin typeface="CaslonOpnface BT" pitchFamily="82" charset="0"/>
              </a:defRPr>
            </a:lvl5pPr>
            <a:lvl6pPr marL="2514600" indent="-228600" algn="ctr" eaLnBrk="0" fontAlgn="base" hangingPunct="0">
              <a:spcBef>
                <a:spcPct val="50000"/>
              </a:spcBef>
              <a:spcAft>
                <a:spcPct val="0"/>
              </a:spcAft>
              <a:defRPr sz="4000">
                <a:solidFill>
                  <a:srgbClr val="000000"/>
                </a:solidFill>
                <a:latin typeface="CaslonOpnface BT" pitchFamily="82" charset="0"/>
              </a:defRPr>
            </a:lvl6pPr>
            <a:lvl7pPr marL="2971800" indent="-228600" algn="ctr" eaLnBrk="0" fontAlgn="base" hangingPunct="0">
              <a:spcBef>
                <a:spcPct val="50000"/>
              </a:spcBef>
              <a:spcAft>
                <a:spcPct val="0"/>
              </a:spcAft>
              <a:defRPr sz="4000">
                <a:solidFill>
                  <a:srgbClr val="000000"/>
                </a:solidFill>
                <a:latin typeface="CaslonOpnface BT" pitchFamily="82" charset="0"/>
              </a:defRPr>
            </a:lvl7pPr>
            <a:lvl8pPr marL="3429000" indent="-228600" algn="ctr" eaLnBrk="0" fontAlgn="base" hangingPunct="0">
              <a:spcBef>
                <a:spcPct val="50000"/>
              </a:spcBef>
              <a:spcAft>
                <a:spcPct val="0"/>
              </a:spcAft>
              <a:defRPr sz="4000">
                <a:solidFill>
                  <a:srgbClr val="000000"/>
                </a:solidFill>
                <a:latin typeface="CaslonOpnface BT" pitchFamily="82" charset="0"/>
              </a:defRPr>
            </a:lvl8pPr>
            <a:lvl9pPr marL="3886200" indent="-228600" algn="ctr" eaLnBrk="0" fontAlgn="base" hangingPunct="0">
              <a:spcBef>
                <a:spcPct val="50000"/>
              </a:spcBef>
              <a:spcAft>
                <a:spcPct val="0"/>
              </a:spcAft>
              <a:defRPr sz="4000">
                <a:solidFill>
                  <a:srgbClr val="000000"/>
                </a:solidFill>
                <a:latin typeface="CaslonOpnface BT" pitchFamily="82" charset="0"/>
              </a:defRPr>
            </a:lvl9pPr>
          </a:lstStyle>
          <a:p>
            <a:pPr algn="l">
              <a:spcBef>
                <a:spcPct val="20000"/>
              </a:spcBef>
            </a:pPr>
            <a:r>
              <a:rPr lang="en-US" altLang="en-US" sz="3200" b="1" dirty="0">
                <a:solidFill>
                  <a:srgbClr val="0000FF"/>
                </a:solidFill>
                <a:latin typeface="Times New Roman" pitchFamily="18" charset="0"/>
              </a:rPr>
              <a:t>Health action</a:t>
            </a:r>
            <a:endParaRPr lang="en-US" altLang="en-US" sz="2800" b="1" dirty="0">
              <a:solidFill>
                <a:srgbClr val="0000FF"/>
              </a:solidFill>
              <a:latin typeface="Times New Roman" pitchFamily="18" charset="0"/>
            </a:endParaRPr>
          </a:p>
          <a:p>
            <a:pPr algn="l">
              <a:spcBef>
                <a:spcPct val="20000"/>
              </a:spcBef>
              <a:buFontTx/>
              <a:buChar char="•"/>
            </a:pPr>
            <a:endParaRPr lang="en-US" altLang="en-US" sz="1400" b="1" dirty="0">
              <a:solidFill>
                <a:schemeClr val="tx1"/>
              </a:solidFill>
              <a:latin typeface="Times New Roman" pitchFamily="18" charset="0"/>
            </a:endParaRPr>
          </a:p>
          <a:p>
            <a:pPr algn="l">
              <a:spcBef>
                <a:spcPct val="20000"/>
              </a:spcBef>
              <a:buFontTx/>
              <a:buChar char="•"/>
            </a:pPr>
            <a:endParaRPr lang="en-US" altLang="en-US" sz="1400" b="1" dirty="0">
              <a:solidFill>
                <a:schemeClr val="tx1"/>
              </a:solidFill>
              <a:latin typeface="Times New Roman" pitchFamily="18" charset="0"/>
            </a:endParaRPr>
          </a:p>
          <a:p>
            <a:pPr algn="l">
              <a:spcBef>
                <a:spcPct val="20000"/>
              </a:spcBef>
              <a:buFontTx/>
              <a:buChar char="•"/>
            </a:pPr>
            <a:r>
              <a:rPr lang="en-US" altLang="en-US" sz="2800" b="1" dirty="0">
                <a:solidFill>
                  <a:schemeClr val="tx1"/>
                </a:solidFill>
                <a:latin typeface="Times New Roman" pitchFamily="18" charset="0"/>
              </a:rPr>
              <a:t>investigation</a:t>
            </a:r>
          </a:p>
          <a:p>
            <a:pPr algn="l">
              <a:spcBef>
                <a:spcPct val="20000"/>
              </a:spcBef>
              <a:buFontTx/>
              <a:buChar char="•"/>
            </a:pPr>
            <a:r>
              <a:rPr lang="en-US" altLang="en-US" sz="2800" b="1" dirty="0">
                <a:solidFill>
                  <a:schemeClr val="tx1"/>
                </a:solidFill>
                <a:latin typeface="Times New Roman" pitchFamily="18" charset="0"/>
              </a:rPr>
              <a:t>control</a:t>
            </a:r>
          </a:p>
          <a:p>
            <a:pPr algn="l">
              <a:spcBef>
                <a:spcPct val="20000"/>
              </a:spcBef>
              <a:buFontTx/>
              <a:buChar char="•"/>
            </a:pPr>
            <a:r>
              <a:rPr lang="en-US" altLang="en-US" sz="2800" b="1" dirty="0">
                <a:solidFill>
                  <a:schemeClr val="tx1"/>
                </a:solidFill>
                <a:latin typeface="Times New Roman" pitchFamily="18" charset="0"/>
              </a:rPr>
              <a:t>prevention</a:t>
            </a:r>
          </a:p>
          <a:p>
            <a:pPr algn="l">
              <a:spcBef>
                <a:spcPct val="20000"/>
              </a:spcBef>
              <a:buFontTx/>
              <a:buChar char="•"/>
            </a:pPr>
            <a:endParaRPr lang="en-US" altLang="en-US" sz="2800" b="1" dirty="0">
              <a:solidFill>
                <a:schemeClr val="tx1"/>
              </a:solidFill>
              <a:latin typeface="Times New Roman" pitchFamily="18" charset="0"/>
            </a:endParaRPr>
          </a:p>
        </p:txBody>
      </p:sp>
      <p:sp>
        <p:nvSpPr>
          <p:cNvPr id="81928" name="AutoShape 8"/>
          <p:cNvSpPr>
            <a:spLocks noChangeArrowheads="1"/>
          </p:cNvSpPr>
          <p:nvPr/>
        </p:nvSpPr>
        <p:spPr bwMode="auto">
          <a:xfrm rot="-3248228">
            <a:off x="4676026" y="3617645"/>
            <a:ext cx="1814513" cy="431800"/>
          </a:xfrm>
          <a:prstGeom prst="rightArrow">
            <a:avLst>
              <a:gd name="adj1" fmla="val 50000"/>
              <a:gd name="adj2" fmla="val 105055"/>
            </a:avLst>
          </a:prstGeom>
          <a:solidFill>
            <a:srgbClr val="008000"/>
          </a:solidFill>
          <a:ln w="9525">
            <a:solidFill>
              <a:schemeClr val="tx1"/>
            </a:solidFill>
            <a:miter lim="800000"/>
            <a:headEnd/>
            <a:tailEnd/>
          </a:ln>
        </p:spPr>
        <p:txBody>
          <a:bodyPr lIns="92075" tIns="46038" rIns="92075" bIns="46038" anchor="ctr">
            <a:spAutoFit/>
          </a:bodyPr>
          <a:lstStyle>
            <a:lvl1pPr>
              <a:defRPr sz="4000">
                <a:solidFill>
                  <a:srgbClr val="000000"/>
                </a:solidFill>
                <a:latin typeface="CaslonOpnface BT" pitchFamily="82" charset="0"/>
              </a:defRPr>
            </a:lvl1pPr>
            <a:lvl2pPr marL="742950" indent="-285750">
              <a:defRPr sz="4000">
                <a:solidFill>
                  <a:srgbClr val="000000"/>
                </a:solidFill>
                <a:latin typeface="CaslonOpnface BT" pitchFamily="82" charset="0"/>
              </a:defRPr>
            </a:lvl2pPr>
            <a:lvl3pPr marL="1143000" indent="-228600">
              <a:defRPr sz="4000">
                <a:solidFill>
                  <a:srgbClr val="000000"/>
                </a:solidFill>
                <a:latin typeface="CaslonOpnface BT" pitchFamily="82" charset="0"/>
              </a:defRPr>
            </a:lvl3pPr>
            <a:lvl4pPr marL="1600200" indent="-228600">
              <a:defRPr sz="4000">
                <a:solidFill>
                  <a:srgbClr val="000000"/>
                </a:solidFill>
                <a:latin typeface="CaslonOpnface BT" pitchFamily="82" charset="0"/>
              </a:defRPr>
            </a:lvl4pPr>
            <a:lvl5pPr marL="2057400" indent="-228600">
              <a:defRPr sz="4000">
                <a:solidFill>
                  <a:srgbClr val="000000"/>
                </a:solidFill>
                <a:latin typeface="CaslonOpnface BT" pitchFamily="82" charset="0"/>
              </a:defRPr>
            </a:lvl5pPr>
            <a:lvl6pPr marL="2514600" indent="-228600" algn="ctr" eaLnBrk="0" fontAlgn="base" hangingPunct="0">
              <a:spcBef>
                <a:spcPct val="50000"/>
              </a:spcBef>
              <a:spcAft>
                <a:spcPct val="0"/>
              </a:spcAft>
              <a:defRPr sz="4000">
                <a:solidFill>
                  <a:srgbClr val="000000"/>
                </a:solidFill>
                <a:latin typeface="CaslonOpnface BT" pitchFamily="82" charset="0"/>
              </a:defRPr>
            </a:lvl6pPr>
            <a:lvl7pPr marL="2971800" indent="-228600" algn="ctr" eaLnBrk="0" fontAlgn="base" hangingPunct="0">
              <a:spcBef>
                <a:spcPct val="50000"/>
              </a:spcBef>
              <a:spcAft>
                <a:spcPct val="0"/>
              </a:spcAft>
              <a:defRPr sz="4000">
                <a:solidFill>
                  <a:srgbClr val="000000"/>
                </a:solidFill>
                <a:latin typeface="CaslonOpnface BT" pitchFamily="82" charset="0"/>
              </a:defRPr>
            </a:lvl7pPr>
            <a:lvl8pPr marL="3429000" indent="-228600" algn="ctr" eaLnBrk="0" fontAlgn="base" hangingPunct="0">
              <a:spcBef>
                <a:spcPct val="50000"/>
              </a:spcBef>
              <a:spcAft>
                <a:spcPct val="0"/>
              </a:spcAft>
              <a:defRPr sz="4000">
                <a:solidFill>
                  <a:srgbClr val="000000"/>
                </a:solidFill>
                <a:latin typeface="CaslonOpnface BT" pitchFamily="82" charset="0"/>
              </a:defRPr>
            </a:lvl8pPr>
            <a:lvl9pPr marL="3886200" indent="-228600" algn="ctr" eaLnBrk="0" fontAlgn="base" hangingPunct="0">
              <a:spcBef>
                <a:spcPct val="50000"/>
              </a:spcBef>
              <a:spcAft>
                <a:spcPct val="0"/>
              </a:spcAft>
              <a:defRPr sz="4000">
                <a:solidFill>
                  <a:srgbClr val="000000"/>
                </a:solidFill>
                <a:latin typeface="CaslonOpnface BT" pitchFamily="82" charset="0"/>
              </a:defRPr>
            </a:lvl9pPr>
          </a:lstStyle>
          <a:p>
            <a:endParaRPr lang="en-US" altLang="en-US"/>
          </a:p>
        </p:txBody>
      </p:sp>
      <p:sp>
        <p:nvSpPr>
          <p:cNvPr id="7" name="Title 1"/>
          <p:cNvSpPr txBox="1">
            <a:spLocks/>
          </p:cNvSpPr>
          <p:nvPr/>
        </p:nvSpPr>
        <p:spPr>
          <a:xfrm>
            <a:off x="1219200" y="381000"/>
            <a:ext cx="6707832" cy="738336"/>
          </a:xfrm>
          <a:prstGeom prst="rect">
            <a:avLst/>
          </a:prstGeom>
        </p:spPr>
        <p:txBody>
          <a:bodyPr>
            <a:noAutofit/>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a:lstStyle>
          <a:p>
            <a:pPr marL="182880"/>
            <a:r>
              <a:rPr lang="en-US" sz="3600" b="1" kern="0" smtClean="0">
                <a:solidFill>
                  <a:schemeClr val="tx1"/>
                </a:solidFill>
                <a:latin typeface="Times New Roman" panose="02020603050405020304" pitchFamily="18" charset="0"/>
                <a:cs typeface="Times New Roman" panose="02020603050405020304" pitchFamily="18" charset="0"/>
              </a:rPr>
              <a:t>DATA FOR PUBLIC HEALTH</a:t>
            </a:r>
            <a:endParaRPr lang="ar-SA" sz="3600" b="1" kern="0" dirty="0">
              <a:solidFill>
                <a:schemeClr val="tx1"/>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2180A3C9-53C3-4D81-95CD-65739E018283}" type="datetime1">
              <a:rPr lang="ar-SA" smtClean="0"/>
              <a:t>07/02/1441</a:t>
            </a:fld>
            <a:endParaRPr lang="en-US"/>
          </a:p>
        </p:txBody>
      </p:sp>
      <p:sp>
        <p:nvSpPr>
          <p:cNvPr id="3" name="Footer Placeholder 2"/>
          <p:cNvSpPr>
            <a:spLocks noGrp="1"/>
          </p:cNvSpPr>
          <p:nvPr>
            <p:ph type="ftr" sz="quarter" idx="12"/>
          </p:nvPr>
        </p:nvSpPr>
        <p:spPr/>
        <p:txBody>
          <a:bodyPr/>
          <a:lstStyle/>
          <a:p>
            <a:r>
              <a:rPr lang="en-US" smtClean="0"/>
              <a:t>Dr. Mohammed Alnaif</a:t>
            </a:r>
            <a:endParaRPr lang="en-US"/>
          </a:p>
        </p:txBody>
      </p:sp>
      <p:sp>
        <p:nvSpPr>
          <p:cNvPr id="4" name="Slide Number Placeholder 3"/>
          <p:cNvSpPr>
            <a:spLocks noGrp="1"/>
          </p:cNvSpPr>
          <p:nvPr>
            <p:ph type="sldNum" sz="quarter" idx="11"/>
          </p:nvPr>
        </p:nvSpPr>
        <p:spPr/>
        <p:txBody>
          <a:bodyPr/>
          <a:lstStyle/>
          <a:p>
            <a:fld id="{EEEECDCC-63C2-4492-ADC6-A6890B1EB79E}" type="slidenum">
              <a:rPr lang="en-US" smtClean="0"/>
              <a:t>6</a:t>
            </a:fld>
            <a:endParaRPr lang="en-US"/>
          </a:p>
        </p:txBody>
      </p:sp>
    </p:spTree>
    <p:extLst>
      <p:ext uri="{BB962C8B-B14F-4D97-AF65-F5344CB8AC3E}">
        <p14:creationId xmlns:p14="http://schemas.microsoft.com/office/powerpoint/2010/main" val="3083556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1928"/>
                                        </p:tgtEl>
                                        <p:attrNameLst>
                                          <p:attrName>style.visibility</p:attrName>
                                        </p:attrNameLst>
                                      </p:cBhvr>
                                      <p:to>
                                        <p:strVal val="visible"/>
                                      </p:to>
                                    </p:set>
                                    <p:anim calcmode="lin" valueType="num">
                                      <p:cBhvr>
                                        <p:cTn id="7" dur="1000" fill="hold"/>
                                        <p:tgtEl>
                                          <p:spTgt spid="81928"/>
                                        </p:tgtEl>
                                        <p:attrNameLst>
                                          <p:attrName>ppt_w</p:attrName>
                                        </p:attrNameLst>
                                      </p:cBhvr>
                                      <p:tavLst>
                                        <p:tav tm="0">
                                          <p:val>
                                            <p:strVal val="#ppt_w+.3"/>
                                          </p:val>
                                        </p:tav>
                                        <p:tav tm="100000">
                                          <p:val>
                                            <p:strVal val="#ppt_w"/>
                                          </p:val>
                                        </p:tav>
                                      </p:tavLst>
                                    </p:anim>
                                    <p:anim calcmode="lin" valueType="num">
                                      <p:cBhvr>
                                        <p:cTn id="8" dur="1000" fill="hold"/>
                                        <p:tgtEl>
                                          <p:spTgt spid="81928"/>
                                        </p:tgtEl>
                                        <p:attrNameLst>
                                          <p:attrName>ppt_h</p:attrName>
                                        </p:attrNameLst>
                                      </p:cBhvr>
                                      <p:tavLst>
                                        <p:tav tm="0">
                                          <p:val>
                                            <p:strVal val="#ppt_h"/>
                                          </p:val>
                                        </p:tav>
                                        <p:tav tm="100000">
                                          <p:val>
                                            <p:strVal val="#ppt_h"/>
                                          </p:val>
                                        </p:tav>
                                      </p:tavLst>
                                    </p:anim>
                                    <p:animEffect transition="in" filter="fade">
                                      <p:cBhvr>
                                        <p:cTn id="9" dur="1000"/>
                                        <p:tgtEl>
                                          <p:spTgt spid="819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1929"/>
                                        </p:tgtEl>
                                        <p:attrNameLst>
                                          <p:attrName>style.visibility</p:attrName>
                                        </p:attrNameLst>
                                      </p:cBhvr>
                                      <p:to>
                                        <p:strVal val="visible"/>
                                      </p:to>
                                    </p:set>
                                    <p:anim calcmode="lin" valueType="num">
                                      <p:cBhvr>
                                        <p:cTn id="14" dur="500" fill="hold"/>
                                        <p:tgtEl>
                                          <p:spTgt spid="81929"/>
                                        </p:tgtEl>
                                        <p:attrNameLst>
                                          <p:attrName>ppt_w</p:attrName>
                                        </p:attrNameLst>
                                      </p:cBhvr>
                                      <p:tavLst>
                                        <p:tav tm="0">
                                          <p:val>
                                            <p:fltVal val="0"/>
                                          </p:val>
                                        </p:tav>
                                        <p:tav tm="100000">
                                          <p:val>
                                            <p:strVal val="#ppt_w"/>
                                          </p:val>
                                        </p:tav>
                                      </p:tavLst>
                                    </p:anim>
                                    <p:anim calcmode="lin" valueType="num">
                                      <p:cBhvr>
                                        <p:cTn id="15" dur="500" fill="hold"/>
                                        <p:tgtEl>
                                          <p:spTgt spid="81929"/>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81926"/>
                                        </p:tgtEl>
                                        <p:attrNameLst>
                                          <p:attrName>style.visibility</p:attrName>
                                        </p:attrNameLst>
                                      </p:cBhvr>
                                      <p:to>
                                        <p:strVal val="visible"/>
                                      </p:to>
                                    </p:set>
                                    <p:anim calcmode="lin" valueType="num">
                                      <p:cBhvr>
                                        <p:cTn id="18" dur="500" fill="hold"/>
                                        <p:tgtEl>
                                          <p:spTgt spid="81926"/>
                                        </p:tgtEl>
                                        <p:attrNameLst>
                                          <p:attrName>ppt_w</p:attrName>
                                        </p:attrNameLst>
                                      </p:cBhvr>
                                      <p:tavLst>
                                        <p:tav tm="0">
                                          <p:val>
                                            <p:fltVal val="0"/>
                                          </p:val>
                                        </p:tav>
                                        <p:tav tm="100000">
                                          <p:val>
                                            <p:strVal val="#ppt_w"/>
                                          </p:val>
                                        </p:tav>
                                      </p:tavLst>
                                    </p:anim>
                                    <p:anim calcmode="lin" valueType="num">
                                      <p:cBhvr>
                                        <p:cTn id="19" dur="500" fill="hold"/>
                                        <p:tgtEl>
                                          <p:spTgt spid="819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9" grpId="0" animBg="1"/>
      <p:bldP spid="81926" grpId="0"/>
      <p:bldP spid="819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19200" y="3810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676400"/>
            <a:ext cx="8229600" cy="4419600"/>
          </a:xfrm>
        </p:spPr>
        <p:txBody>
          <a:bodyPr>
            <a:noAutofit/>
          </a:bodyPr>
          <a:lstStyle/>
          <a:p>
            <a:pPr algn="l">
              <a:spcBef>
                <a:spcPts val="0"/>
              </a:spcBef>
            </a:pPr>
            <a:r>
              <a:rPr lang="en-US" b="1" dirty="0">
                <a:solidFill>
                  <a:srgbClr val="0000FF"/>
                </a:solidFill>
                <a:cs typeface="Times New Roman" panose="02020603050405020304" pitchFamily="18" charset="0"/>
              </a:rPr>
              <a:t>Public health surveillance </a:t>
            </a:r>
            <a:endParaRPr lang="en-US" b="1" dirty="0" smtClean="0">
              <a:solidFill>
                <a:srgbClr val="0000FF"/>
              </a:solidFill>
              <a:cs typeface="Times New Roman" panose="02020603050405020304" pitchFamily="18" charset="0"/>
            </a:endParaRPr>
          </a:p>
          <a:p>
            <a:pPr marL="457200" indent="-457200" algn="l">
              <a:spcBef>
                <a:spcPts val="0"/>
              </a:spcBef>
              <a:buFont typeface="Arial" panose="020B0604020202020204" pitchFamily="34" charset="0"/>
              <a:buChar char="•"/>
            </a:pPr>
            <a:r>
              <a:rPr lang="en-US" sz="3000" b="1" dirty="0" smtClean="0"/>
              <a:t>It </a:t>
            </a:r>
            <a:r>
              <a:rPr lang="en-US" sz="3000" b="1" dirty="0"/>
              <a:t>is important to note that </a:t>
            </a:r>
            <a:r>
              <a:rPr lang="en-US" sz="3000" b="1" dirty="0">
                <a:solidFill>
                  <a:srgbClr val="0000FF"/>
                </a:solidFill>
              </a:rPr>
              <a:t>collecting data </a:t>
            </a:r>
            <a:r>
              <a:rPr lang="en-US" sz="3000" b="1" dirty="0"/>
              <a:t>is merely one step in carrying out </a:t>
            </a:r>
            <a:r>
              <a:rPr lang="en-US" sz="3000" b="1" dirty="0">
                <a:solidFill>
                  <a:srgbClr val="0000FF"/>
                </a:solidFill>
              </a:rPr>
              <a:t>surveillance</a:t>
            </a:r>
            <a:r>
              <a:rPr lang="en-US" sz="3000" b="1" dirty="0"/>
              <a:t>. </a:t>
            </a:r>
            <a:endParaRPr lang="en-US" sz="3000" b="1" dirty="0" smtClean="0"/>
          </a:p>
          <a:p>
            <a:pPr marL="457200" indent="-457200" algn="l">
              <a:spcBef>
                <a:spcPts val="0"/>
              </a:spcBef>
              <a:buFont typeface="Arial" panose="020B0604020202020204" pitchFamily="34" charset="0"/>
              <a:buChar char="•"/>
            </a:pPr>
            <a:r>
              <a:rPr lang="en-US" sz="3000" b="1" dirty="0" smtClean="0"/>
              <a:t>A </a:t>
            </a:r>
            <a:r>
              <a:rPr lang="en-US" sz="3000" b="1" dirty="0">
                <a:solidFill>
                  <a:srgbClr val="0000FF"/>
                </a:solidFill>
              </a:rPr>
              <a:t>critical goal of surveillance </a:t>
            </a:r>
            <a:r>
              <a:rPr lang="en-US" sz="3000" b="1" dirty="0"/>
              <a:t>is to control and/or prevent diseases. </a:t>
            </a:r>
            <a:endParaRPr lang="en-US" sz="3000" b="1" dirty="0" smtClean="0"/>
          </a:p>
          <a:p>
            <a:pPr marL="457200" indent="-457200" algn="l">
              <a:spcBef>
                <a:spcPts val="0"/>
              </a:spcBef>
              <a:buFont typeface="Arial" panose="020B0604020202020204" pitchFamily="34" charset="0"/>
              <a:buChar char="•"/>
            </a:pPr>
            <a:r>
              <a:rPr lang="en-US" sz="3000" b="1" dirty="0" smtClean="0">
                <a:solidFill>
                  <a:srgbClr val="0000FF"/>
                </a:solidFill>
              </a:rPr>
              <a:t>Therefore</a:t>
            </a:r>
            <a:r>
              <a:rPr lang="en-US" sz="3000" b="1" dirty="0"/>
              <a:t>, any data collected must be organized and carefully examined, and any results need to be communicated to the public health and medical communities</a:t>
            </a:r>
            <a:r>
              <a:rPr lang="en-US" sz="3000" b="1" dirty="0" smtClean="0"/>
              <a:t>.</a:t>
            </a:r>
            <a:endParaRPr lang="en-US" sz="3000" b="1" dirty="0" smtClean="0">
              <a:solidFill>
                <a:schemeClr val="tx1"/>
              </a:solidFill>
              <a:cs typeface="Times New Roman" panose="02020603050405020304" pitchFamily="18" charset="0"/>
            </a:endParaRPr>
          </a:p>
        </p:txBody>
      </p:sp>
      <p:sp>
        <p:nvSpPr>
          <p:cNvPr id="4" name="Date Placeholder 3"/>
          <p:cNvSpPr>
            <a:spLocks noGrp="1"/>
          </p:cNvSpPr>
          <p:nvPr>
            <p:ph type="dt" sz="quarter" idx="10"/>
          </p:nvPr>
        </p:nvSpPr>
        <p:spPr/>
        <p:txBody>
          <a:bodyPr/>
          <a:lstStyle/>
          <a:p>
            <a:fld id="{1D73A5DA-BDEC-4BF8-850A-33007101CB61}"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7</a:t>
            </a:fld>
            <a:endParaRPr lang="ar-SA"/>
          </a:p>
        </p:txBody>
      </p:sp>
    </p:spTree>
    <p:extLst>
      <p:ext uri="{BB962C8B-B14F-4D97-AF65-F5344CB8AC3E}">
        <p14:creationId xmlns:p14="http://schemas.microsoft.com/office/powerpoint/2010/main" val="15768677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19200" y="3810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304800" y="1295400"/>
            <a:ext cx="8458200" cy="4876800"/>
          </a:xfrm>
        </p:spPr>
        <p:txBody>
          <a:bodyPr>
            <a:noAutofit/>
          </a:bodyPr>
          <a:lstStyle/>
          <a:p>
            <a:pPr marL="457200" indent="-457200" algn="l">
              <a:spcBef>
                <a:spcPts val="0"/>
              </a:spcBef>
            </a:pPr>
            <a:r>
              <a:rPr lang="en-US" sz="2800" b="1" dirty="0">
                <a:solidFill>
                  <a:srgbClr val="0000FF"/>
                </a:solidFill>
                <a:cs typeface="Times New Roman" panose="02020603050405020304" pitchFamily="18" charset="0"/>
              </a:rPr>
              <a:t>Public health surveillance </a:t>
            </a:r>
            <a:endParaRPr lang="en-US" sz="2800" b="1" dirty="0" smtClean="0">
              <a:solidFill>
                <a:srgbClr val="0000FF"/>
              </a:solidFill>
              <a:cs typeface="Times New Roman" panose="02020603050405020304" pitchFamily="18" charset="0"/>
            </a:endParaRPr>
          </a:p>
          <a:p>
            <a:pPr marL="457200" indent="-457200" algn="l">
              <a:spcBef>
                <a:spcPts val="0"/>
              </a:spcBef>
              <a:buFont typeface="Arial" panose="020B0604020202020204" pitchFamily="34" charset="0"/>
              <a:buChar char="•"/>
            </a:pPr>
            <a:r>
              <a:rPr lang="en-US" sz="2800" b="1" dirty="0" smtClean="0"/>
              <a:t>It </a:t>
            </a:r>
            <a:r>
              <a:rPr lang="en-US" sz="2800" b="1" dirty="0"/>
              <a:t>is vital to communicate results during a potential </a:t>
            </a:r>
            <a:r>
              <a:rPr lang="en-US" sz="2800" b="1" dirty="0">
                <a:solidFill>
                  <a:srgbClr val="0000FF"/>
                </a:solidFill>
              </a:rPr>
              <a:t>outbreak</a:t>
            </a:r>
            <a:r>
              <a:rPr lang="en-US" sz="2800" b="1" dirty="0"/>
              <a:t> so that the public health and medical communities can help with </a:t>
            </a:r>
            <a:r>
              <a:rPr lang="en-US" sz="2800" b="1" dirty="0">
                <a:solidFill>
                  <a:srgbClr val="0000FF"/>
                </a:solidFill>
              </a:rPr>
              <a:t>disease</a:t>
            </a:r>
            <a:r>
              <a:rPr lang="en-US" sz="2800" b="1" dirty="0"/>
              <a:t> </a:t>
            </a:r>
            <a:r>
              <a:rPr lang="en-US" sz="2800" b="1" dirty="0">
                <a:solidFill>
                  <a:srgbClr val="0000FF"/>
                </a:solidFill>
              </a:rPr>
              <a:t>prevention</a:t>
            </a:r>
            <a:r>
              <a:rPr lang="en-US" sz="2800" b="1" dirty="0"/>
              <a:t> and control efforts, but it is also important during </a:t>
            </a:r>
            <a:r>
              <a:rPr lang="en-US" sz="2800" b="1" dirty="0">
                <a:solidFill>
                  <a:srgbClr val="0000FF"/>
                </a:solidFill>
              </a:rPr>
              <a:t>non-outbreak</a:t>
            </a:r>
            <a:r>
              <a:rPr lang="en-US" sz="2800" b="1" dirty="0"/>
              <a:t> times to provide information about </a:t>
            </a:r>
            <a:r>
              <a:rPr lang="en-US" sz="2800" b="1" dirty="0">
                <a:solidFill>
                  <a:srgbClr val="0000FF"/>
                </a:solidFill>
              </a:rPr>
              <a:t>baseline</a:t>
            </a:r>
            <a:r>
              <a:rPr lang="en-US" sz="2800" b="1" dirty="0"/>
              <a:t> </a:t>
            </a:r>
            <a:r>
              <a:rPr lang="en-US" sz="2800" b="1" dirty="0">
                <a:solidFill>
                  <a:srgbClr val="0000FF"/>
                </a:solidFill>
              </a:rPr>
              <a:t>levels</a:t>
            </a:r>
            <a:r>
              <a:rPr lang="en-US" sz="2800" b="1" dirty="0"/>
              <a:t> </a:t>
            </a:r>
            <a:r>
              <a:rPr lang="en-US" sz="2800" b="1" dirty="0">
                <a:solidFill>
                  <a:srgbClr val="0000FF"/>
                </a:solidFill>
              </a:rPr>
              <a:t>of disease</a:t>
            </a:r>
            <a:r>
              <a:rPr lang="en-US" sz="2800" b="1" dirty="0"/>
              <a:t>. </a:t>
            </a:r>
            <a:endParaRPr lang="en-US" sz="2800" b="1" dirty="0" smtClean="0"/>
          </a:p>
          <a:p>
            <a:pPr marL="457200" indent="-457200" algn="l">
              <a:spcBef>
                <a:spcPts val="0"/>
              </a:spcBef>
              <a:buFont typeface="Arial" panose="020B0604020202020204" pitchFamily="34" charset="0"/>
              <a:buChar char="•"/>
            </a:pPr>
            <a:r>
              <a:rPr lang="en-US" sz="2800" b="1" dirty="0" smtClean="0"/>
              <a:t>These </a:t>
            </a:r>
            <a:r>
              <a:rPr lang="en-US" sz="2800" b="1" dirty="0">
                <a:solidFill>
                  <a:srgbClr val="0000FF"/>
                </a:solidFill>
              </a:rPr>
              <a:t>baseline</a:t>
            </a:r>
            <a:r>
              <a:rPr lang="en-US" sz="2800" b="1" dirty="0"/>
              <a:t> measurements provide important information to public health officials in monitoring health at a community level and serve as important references in any future outbreaks</a:t>
            </a:r>
            <a:r>
              <a:rPr lang="en-US" sz="2800" b="1" dirty="0" smtClean="0"/>
              <a:t>.</a:t>
            </a:r>
            <a:endParaRPr lang="en-US" sz="2800" b="1" dirty="0" smtClean="0">
              <a:cs typeface="Times New Roman" panose="02020603050405020304" pitchFamily="18" charset="0"/>
            </a:endParaRPr>
          </a:p>
        </p:txBody>
      </p:sp>
      <p:sp>
        <p:nvSpPr>
          <p:cNvPr id="4" name="Date Placeholder 3"/>
          <p:cNvSpPr>
            <a:spLocks noGrp="1"/>
          </p:cNvSpPr>
          <p:nvPr>
            <p:ph type="dt" sz="quarter" idx="10"/>
          </p:nvPr>
        </p:nvSpPr>
        <p:spPr/>
        <p:txBody>
          <a:bodyPr/>
          <a:lstStyle/>
          <a:p>
            <a:fld id="{82458F1A-7BC8-4A3A-90CE-C4B913F7CA6C}"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dirty="0"/>
          </a:p>
        </p:txBody>
      </p:sp>
      <p:sp>
        <p:nvSpPr>
          <p:cNvPr id="5" name="Slide Number Placeholder 4"/>
          <p:cNvSpPr>
            <a:spLocks noGrp="1"/>
          </p:cNvSpPr>
          <p:nvPr>
            <p:ph type="sldNum" sz="quarter" idx="12"/>
          </p:nvPr>
        </p:nvSpPr>
        <p:spPr/>
        <p:txBody>
          <a:bodyPr/>
          <a:lstStyle/>
          <a:p>
            <a:fld id="{B3988F7D-D297-40C4-B76C-B7BD2903FBFC}" type="slidenum">
              <a:rPr lang="ar-SA" smtClean="0"/>
              <a:pPr/>
              <a:t>8</a:t>
            </a:fld>
            <a:endParaRPr lang="ar-SA"/>
          </a:p>
        </p:txBody>
      </p:sp>
    </p:spTree>
    <p:extLst>
      <p:ext uri="{BB962C8B-B14F-4D97-AF65-F5344CB8AC3E}">
        <p14:creationId xmlns:p14="http://schemas.microsoft.com/office/powerpoint/2010/main" val="39458967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95400" y="381000"/>
            <a:ext cx="6707832" cy="738336"/>
          </a:xfrm>
        </p:spPr>
        <p:txBody>
          <a:bodyPr>
            <a:noAutofit/>
          </a:bodyPr>
          <a:lstStyle/>
          <a:p>
            <a:pPr marL="182880" algn="ctr"/>
            <a:r>
              <a:rPr lang="en-US" sz="3600" b="1" dirty="0">
                <a:solidFill>
                  <a:schemeClr val="tx1"/>
                </a:solidFill>
                <a:effectLst/>
                <a:latin typeface="Times New Roman" panose="02020603050405020304" pitchFamily="18" charset="0"/>
                <a:cs typeface="Times New Roman" panose="02020603050405020304" pitchFamily="18" charset="0"/>
              </a:rPr>
              <a:t>DATA FOR PUBLIC </a:t>
            </a:r>
            <a:r>
              <a:rPr lang="en-US" sz="3600" b="1" dirty="0" smtClean="0">
                <a:solidFill>
                  <a:schemeClr val="tx1"/>
                </a:solidFill>
                <a:effectLst/>
                <a:latin typeface="Times New Roman" panose="02020603050405020304" pitchFamily="18" charset="0"/>
                <a:cs typeface="Times New Roman" panose="02020603050405020304" pitchFamily="18" charset="0"/>
              </a:rPr>
              <a:t>HEALTH</a:t>
            </a:r>
            <a:endParaRPr lang="ar-SA" sz="3600" b="1" dirty="0">
              <a:solidFill>
                <a:schemeClr val="tx1"/>
              </a:solidFill>
              <a:effectLst/>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sz="quarter" idx="1"/>
          </p:nvPr>
        </p:nvSpPr>
        <p:spPr>
          <a:xfrm>
            <a:off x="533400" y="1676400"/>
            <a:ext cx="8229600" cy="4724400"/>
          </a:xfrm>
        </p:spPr>
        <p:txBody>
          <a:bodyPr>
            <a:noAutofit/>
          </a:bodyPr>
          <a:lstStyle/>
          <a:p>
            <a:pPr marL="457200" indent="-457200" algn="l">
              <a:spcBef>
                <a:spcPts val="0"/>
              </a:spcBef>
              <a:buClr>
                <a:srgbClr val="0000FF"/>
              </a:buClr>
              <a:buFont typeface="Arial" panose="020B0604020202020204" pitchFamily="34" charset="0"/>
              <a:buChar char="•"/>
            </a:pPr>
            <a:r>
              <a:rPr lang="en-US" b="1" dirty="0">
                <a:solidFill>
                  <a:srgbClr val="0000FF"/>
                </a:solidFill>
                <a:cs typeface="Times New Roman" panose="02020603050405020304" pitchFamily="18" charset="0"/>
              </a:rPr>
              <a:t>Public health surveillance </a:t>
            </a:r>
            <a:endParaRPr lang="en-US" b="1" dirty="0" smtClean="0">
              <a:solidFill>
                <a:srgbClr val="0000FF"/>
              </a:solidFill>
              <a:cs typeface="Times New Roman" panose="02020603050405020304" pitchFamily="18" charset="0"/>
            </a:endParaRPr>
          </a:p>
          <a:p>
            <a:pPr marL="457200" indent="-457200" algn="l">
              <a:spcBef>
                <a:spcPts val="0"/>
              </a:spcBef>
              <a:buClr>
                <a:srgbClr val="0000FF"/>
              </a:buClr>
              <a:buFont typeface="Arial" panose="020B0604020202020204" pitchFamily="34" charset="0"/>
              <a:buChar char="•"/>
            </a:pPr>
            <a:r>
              <a:rPr lang="en-US" b="1" dirty="0" smtClean="0">
                <a:solidFill>
                  <a:schemeClr val="tx1"/>
                </a:solidFill>
                <a:latin typeface="Times New Roman" panose="02020603050405020304" pitchFamily="18" charset="0"/>
                <a:cs typeface="Times New Roman" panose="02020603050405020304" pitchFamily="18" charset="0"/>
              </a:rPr>
              <a:t>Typically</a:t>
            </a:r>
            <a:r>
              <a:rPr lang="en-US" b="1" dirty="0">
                <a:solidFill>
                  <a:schemeClr val="tx1"/>
                </a:solidFill>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surveillance</a:t>
            </a:r>
            <a:r>
              <a:rPr lang="en-US" b="1" dirty="0">
                <a:solidFill>
                  <a:schemeClr val="tx1"/>
                </a:solidFill>
                <a:latin typeface="Times New Roman" panose="02020603050405020304" pitchFamily="18" charset="0"/>
                <a:cs typeface="Times New Roman" panose="02020603050405020304" pitchFamily="18" charset="0"/>
              </a:rPr>
              <a:t> questions are consistent across populations or </a:t>
            </a:r>
            <a:r>
              <a:rPr lang="en-US" b="1" dirty="0" smtClean="0">
                <a:solidFill>
                  <a:schemeClr val="tx1"/>
                </a:solidFill>
                <a:latin typeface="Times New Roman" panose="02020603050405020304" pitchFamily="18" charset="0"/>
                <a:cs typeface="Times New Roman" panose="02020603050405020304" pitchFamily="18" charset="0"/>
              </a:rPr>
              <a:t>geographic areas.</a:t>
            </a:r>
          </a:p>
          <a:p>
            <a:pPr marL="457200" indent="-457200" algn="l">
              <a:spcBef>
                <a:spcPts val="0"/>
              </a:spcBef>
              <a:buClr>
                <a:srgbClr val="0000FF"/>
              </a:buClr>
              <a:buFont typeface="Arial" panose="020B0604020202020204" pitchFamily="34" charset="0"/>
              <a:buChar char="•"/>
            </a:pPr>
            <a:r>
              <a:rPr lang="en-US" b="1" dirty="0">
                <a:solidFill>
                  <a:srgbClr val="0000FF"/>
                </a:solidFill>
                <a:latin typeface="Times New Roman" panose="02020603050405020304" pitchFamily="18" charset="0"/>
                <a:cs typeface="Times New Roman" panose="02020603050405020304" pitchFamily="18" charset="0"/>
              </a:rPr>
              <a:t>Surveillance data </a:t>
            </a:r>
            <a:r>
              <a:rPr lang="en-US" b="1" dirty="0">
                <a:solidFill>
                  <a:schemeClr val="tx1"/>
                </a:solidFill>
                <a:latin typeface="Times New Roman" panose="02020603050405020304" pitchFamily="18" charset="0"/>
                <a:cs typeface="Times New Roman" panose="02020603050405020304" pitchFamily="18" charset="0"/>
              </a:rPr>
              <a:t>are useful in making decisions about what health topics to address and how and where to spend public health dollars </a:t>
            </a:r>
            <a:r>
              <a:rPr lang="en-US" b="1" dirty="0" smtClean="0">
                <a:solidFill>
                  <a:schemeClr val="tx1"/>
                </a:solidFill>
                <a:latin typeface="Times New Roman" panose="02020603050405020304" pitchFamily="18" charset="0"/>
                <a:cs typeface="Times New Roman" panose="02020603050405020304" pitchFamily="18" charset="0"/>
              </a:rPr>
              <a:t>efficiently.</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p>
            <a:fld id="{783F33C8-CEC4-4D91-9904-B2E244B35127}" type="datetime1">
              <a:rPr lang="ar-SA" smtClean="0"/>
              <a:t>07/02/1441</a:t>
            </a:fld>
            <a:endParaRPr lang="ar-SA"/>
          </a:p>
        </p:txBody>
      </p:sp>
      <p:sp>
        <p:nvSpPr>
          <p:cNvPr id="6" name="Footer Placeholder 5"/>
          <p:cNvSpPr>
            <a:spLocks noGrp="1"/>
          </p:cNvSpPr>
          <p:nvPr>
            <p:ph type="ftr" sz="quarter" idx="11"/>
          </p:nvPr>
        </p:nvSpPr>
        <p:spPr/>
        <p:txBody>
          <a:bodyPr/>
          <a:lstStyle/>
          <a:p>
            <a:r>
              <a:rPr lang="en-US" dirty="0" smtClean="0"/>
              <a:t>Dr. Mohammed Alnaif</a:t>
            </a:r>
            <a:endParaRPr lang="ar-SA"/>
          </a:p>
        </p:txBody>
      </p:sp>
      <p:sp>
        <p:nvSpPr>
          <p:cNvPr id="5" name="Slide Number Placeholder 4"/>
          <p:cNvSpPr>
            <a:spLocks noGrp="1"/>
          </p:cNvSpPr>
          <p:nvPr>
            <p:ph type="sldNum" sz="quarter" idx="12"/>
          </p:nvPr>
        </p:nvSpPr>
        <p:spPr/>
        <p:txBody>
          <a:bodyPr/>
          <a:lstStyle/>
          <a:p>
            <a:fld id="{B3988F7D-D297-40C4-B76C-B7BD2903FBFC}" type="slidenum">
              <a:rPr lang="ar-SA" smtClean="0"/>
              <a:pPr/>
              <a:t>9</a:t>
            </a:fld>
            <a:endParaRPr lang="ar-SA"/>
          </a:p>
        </p:txBody>
      </p:sp>
    </p:spTree>
    <p:extLst>
      <p:ext uri="{BB962C8B-B14F-4D97-AF65-F5344CB8AC3E}">
        <p14:creationId xmlns:p14="http://schemas.microsoft.com/office/powerpoint/2010/main" val="37858298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RRO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6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7_ARROWS">
  <a:themeElements>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1_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1_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RROWS">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RROW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RROWS 1">
        <a:dk1>
          <a:srgbClr val="000000"/>
        </a:dk1>
        <a:lt1>
          <a:srgbClr val="FFFFCC"/>
        </a:lt1>
        <a:dk2>
          <a:srgbClr val="CC6600"/>
        </a:dk2>
        <a:lt2>
          <a:srgbClr val="FFFFCC"/>
        </a:lt2>
        <a:accent1>
          <a:srgbClr val="3399FF"/>
        </a:accent1>
        <a:accent2>
          <a:srgbClr val="99FFCC"/>
        </a:accent2>
        <a:accent3>
          <a:srgbClr val="E2B8AA"/>
        </a:accent3>
        <a:accent4>
          <a:srgbClr val="DADAAE"/>
        </a:accent4>
        <a:accent5>
          <a:srgbClr val="ADCAFF"/>
        </a:accent5>
        <a:accent6>
          <a:srgbClr val="8AE7B9"/>
        </a:accent6>
        <a:hlink>
          <a:srgbClr val="CC00CC"/>
        </a:hlink>
        <a:folHlink>
          <a:srgbClr val="B2B2B2"/>
        </a:folHlink>
      </a:clrScheme>
      <a:clrMap bg1="dk2" tx1="lt1" bg2="dk1" tx2="lt2" accent1="accent1" accent2="accent2" accent3="accent3" accent4="accent4" accent5="accent5" accent6="accent6" hlink="hlink" folHlink="folHlink"/>
    </a:extraClrScheme>
    <a:extraClrScheme>
      <a:clrScheme name="ARROWS 2">
        <a:dk1>
          <a:srgbClr val="000000"/>
        </a:dk1>
        <a:lt1>
          <a:srgbClr val="99FFCC"/>
        </a:lt1>
        <a:dk2>
          <a:srgbClr val="000000"/>
        </a:dk2>
        <a:lt2>
          <a:srgbClr val="003300"/>
        </a:lt2>
        <a:accent1>
          <a:srgbClr val="CBCBCB"/>
        </a:accent1>
        <a:accent2>
          <a:srgbClr val="0066FF"/>
        </a:accent2>
        <a:accent3>
          <a:srgbClr val="CAFFE2"/>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ROWS 3">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ROWS 4">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ROWS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ROWS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ROW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RROWS 8">
        <a:dk1>
          <a:srgbClr val="000000"/>
        </a:dk1>
        <a:lt1>
          <a:srgbClr val="FFFFCC"/>
        </a:lt1>
        <a:dk2>
          <a:srgbClr val="000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99FF"/>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Sans"/>
        <a:cs typeface="DejaVu Sans"/>
      </a:majorFont>
      <a:minorFont>
        <a:latin typeface="Times New Roman"/>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HHS_501_Introduction to Management</Template>
  <TotalTime>796</TotalTime>
  <Words>3041</Words>
  <Application>Microsoft Office PowerPoint</Application>
  <PresentationFormat>On-screen Show (4:3)</PresentationFormat>
  <Paragraphs>410</Paragraphs>
  <Slides>51</Slides>
  <Notes>9</Notes>
  <HiddenSlides>0</HiddenSlides>
  <MMClips>0</MMClips>
  <ScaleCrop>false</ScaleCrop>
  <HeadingPairs>
    <vt:vector size="4" baseType="variant">
      <vt:variant>
        <vt:lpstr>Theme</vt:lpstr>
      </vt:variant>
      <vt:variant>
        <vt:i4>23</vt:i4>
      </vt:variant>
      <vt:variant>
        <vt:lpstr>Slide Titles</vt:lpstr>
      </vt:variant>
      <vt:variant>
        <vt:i4>51</vt:i4>
      </vt:variant>
    </vt:vector>
  </HeadingPairs>
  <TitlesOfParts>
    <vt:vector size="74" baseType="lpstr">
      <vt:lpstr>ARROWS</vt:lpstr>
      <vt:lpstr>1_ARROWS</vt:lpstr>
      <vt:lpstr>2_ARROWS</vt: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3_ARROWS</vt:lpstr>
      <vt:lpstr>4_ARROWS</vt:lpstr>
      <vt:lpstr>5_ARROWS</vt:lpstr>
      <vt:lpstr>6_ARROWS</vt:lpstr>
      <vt:lpstr>7_ARROWS</vt:lpstr>
      <vt:lpstr>King Saud University College of Business Administration Department of Health Administration  Masters` Program</vt:lpstr>
      <vt:lpstr>DATA FOR PUBLIC HEALTH</vt:lpstr>
      <vt:lpstr>DATA FOR PUBLIC HEALTH</vt:lpstr>
      <vt:lpstr>DATA FOR PUBLIC HEALTH</vt:lpstr>
      <vt:lpstr>DATA FOR PUBLIC HEALTH</vt:lpstr>
      <vt:lpstr>PowerPoint Presentation</vt:lpstr>
      <vt:lpstr>DATA FOR PUBLIC HEALTH</vt:lpstr>
      <vt:lpstr>DATA FOR PUBLIC HEALTH</vt:lpstr>
      <vt:lpstr>DATA FOR PUBLIC HEALTH</vt:lpstr>
      <vt:lpstr>DATA FOR PUBLIC HEALTH</vt:lpstr>
      <vt:lpstr>DATA FOR PUBLIC HEALTH</vt:lpstr>
      <vt:lpstr>DATA FOR PUBLIC HEALTH</vt:lpstr>
      <vt:lpstr>DATA FOR PUBLIC HEALTH</vt:lpstr>
      <vt:lpstr>DATA FOR PUBLIC HEALTH</vt:lpstr>
      <vt:lpstr>DATA FOR PUBLIC HEALTH</vt:lpstr>
      <vt:lpstr>PowerPoint Presentation</vt:lpstr>
      <vt:lpstr>DATA FOR PUBLIC HEALTH</vt:lpstr>
      <vt:lpstr>PowerPoint Presentation</vt:lpstr>
      <vt:lpstr>DATA FOR PUBLIC HEALTH</vt:lpstr>
      <vt:lpstr>DATA FOR PUBLIC HEALTH</vt:lpstr>
      <vt:lpstr>DATA FOR PUBLIC HEALTH</vt:lpstr>
      <vt:lpstr>DATA FOR PUBLIC HEALTH</vt:lpstr>
      <vt:lpstr>DATA FOR PUBLIC HEALTH</vt:lpstr>
      <vt:lpstr>DATA FOR PUBLIC HEALTH</vt:lpstr>
      <vt:lpstr>DATA FOR PUBLIC HEALTH</vt:lpstr>
      <vt:lpstr>PowerPoint Presentation</vt:lpstr>
      <vt:lpstr>PowerPoint Presentation</vt:lpstr>
      <vt:lpstr>Saudi Arabia Census as a source of public health information</vt:lpstr>
      <vt:lpstr>DATA FOR PUBLIC HEALTH</vt:lpstr>
      <vt:lpstr>DATA FOR PUBLIC HEALTH</vt:lpstr>
      <vt:lpstr>PowerPoint Presentation</vt:lpstr>
      <vt:lpstr>PowerPoint Presentation</vt:lpstr>
      <vt:lpstr>PowerPoint Presentation</vt:lpstr>
      <vt:lpstr>PowerPoint Presentation</vt:lpstr>
      <vt:lpstr>PowerPoint Presentation</vt:lpstr>
      <vt:lpstr>DATA FOR PUBLIC HEALTH</vt:lpstr>
      <vt:lpstr>DATA FOR PUBLIC HEALTH</vt:lpstr>
      <vt:lpstr>DATA FOR PUBLIC HEALTH</vt:lpstr>
      <vt:lpstr>DATA FOR PUBLIC HEALTH</vt:lpstr>
      <vt:lpstr>Table 3.1 Examples of Information Available from Standard Birth Certificates</vt:lpstr>
      <vt:lpstr>DATA FOR PUBLIC HEALTH</vt:lpstr>
      <vt:lpstr>DATA FOR PUBLIC HEALTH</vt:lpstr>
      <vt:lpstr>DATA FOR PUBLIC HEALTH</vt:lpstr>
      <vt:lpstr>DATA FOR PUBLIC HEALTH</vt:lpstr>
      <vt:lpstr>DATA FOR PUBLIC HEALTH</vt:lpstr>
      <vt:lpstr>DATA FOR PUBLIC HEALTH</vt:lpstr>
      <vt:lpstr>DATA FOR PUBLIC HEALTH</vt:lpstr>
      <vt:lpstr>DATA FOR PUBLIC HEALTH</vt:lpstr>
      <vt:lpstr>DATA FOR PUBLIC HEALTH</vt:lpstr>
      <vt:lpstr>DATA FOR PUBLIC HEALTH</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Saud University College of Business Administration Department of Health Administration  Masters` Program</dc:title>
  <dc:creator>alnaif</dc:creator>
  <cp:lastModifiedBy>alnaif</cp:lastModifiedBy>
  <cp:revision>54</cp:revision>
  <dcterms:created xsi:type="dcterms:W3CDTF">2016-10-22T16:27:10Z</dcterms:created>
  <dcterms:modified xsi:type="dcterms:W3CDTF">2019-10-06T16:15:20Z</dcterms:modified>
</cp:coreProperties>
</file>