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0"/>
  </p:notesMasterIdLst>
  <p:sldIdLst>
    <p:sldId id="256" r:id="rId2"/>
    <p:sldId id="257" r:id="rId3"/>
    <p:sldId id="258" r:id="rId4"/>
    <p:sldId id="276" r:id="rId5"/>
    <p:sldId id="259" r:id="rId6"/>
    <p:sldId id="260" r:id="rId7"/>
    <p:sldId id="273" r:id="rId8"/>
    <p:sldId id="274" r:id="rId9"/>
    <p:sldId id="265" r:id="rId10"/>
    <p:sldId id="275" r:id="rId11"/>
    <p:sldId id="263" r:id="rId12"/>
    <p:sldId id="264" r:id="rId13"/>
    <p:sldId id="266" r:id="rId14"/>
    <p:sldId id="268" r:id="rId15"/>
    <p:sldId id="267" r:id="rId16"/>
    <p:sldId id="271" r:id="rId17"/>
    <p:sldId id="272"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B2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60"/>
  </p:normalViewPr>
  <p:slideViewPr>
    <p:cSldViewPr>
      <p:cViewPr varScale="1">
        <p:scale>
          <a:sx n="84" d="100"/>
          <a:sy n="84" d="100"/>
        </p:scale>
        <p:origin x="-1116"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EBA5B7-DF38-4BF2-A3C1-01A3052C5FCD}" type="datetimeFigureOut">
              <a:rPr lang="en-US" smtClean="0"/>
              <a:pPr/>
              <a:t>10/26/2016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32487-A918-4CD7-8246-E4C34D037185}" type="slidenum">
              <a:rPr lang="en-US" smtClean="0"/>
              <a:pPr/>
              <a:t>‹#›</a:t>
            </a:fld>
            <a:endParaRPr lang="en-US"/>
          </a:p>
        </p:txBody>
      </p:sp>
    </p:spTree>
    <p:extLst>
      <p:ext uri="{BB962C8B-B14F-4D97-AF65-F5344CB8AC3E}">
        <p14:creationId xmlns:p14="http://schemas.microsoft.com/office/powerpoint/2010/main" xmlns="" val="3099867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7032487-A918-4CD7-8246-E4C34D037185}" type="slidenum">
              <a:rPr lang="en-US" smtClean="0"/>
              <a:pPr/>
              <a:t>5</a:t>
            </a:fld>
            <a:endParaRPr lang="en-US"/>
          </a:p>
        </p:txBody>
      </p:sp>
    </p:spTree>
    <p:extLst>
      <p:ext uri="{BB962C8B-B14F-4D97-AF65-F5344CB8AC3E}">
        <p14:creationId xmlns:p14="http://schemas.microsoft.com/office/powerpoint/2010/main" xmlns="" val="7584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32487-A918-4CD7-8246-E4C34D037185}" type="slidenum">
              <a:rPr lang="en-US" smtClean="0"/>
              <a:pPr/>
              <a:t>6</a:t>
            </a:fld>
            <a:endParaRPr lang="en-US"/>
          </a:p>
        </p:txBody>
      </p:sp>
    </p:spTree>
    <p:extLst>
      <p:ext uri="{BB962C8B-B14F-4D97-AF65-F5344CB8AC3E}">
        <p14:creationId xmlns:p14="http://schemas.microsoft.com/office/powerpoint/2010/main" xmlns="" val="1054507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7032487-A918-4CD7-8246-E4C34D037185}" type="slidenum">
              <a:rPr lang="en-US" smtClean="0"/>
              <a:pPr/>
              <a:t>12</a:t>
            </a:fld>
            <a:endParaRPr lang="en-US"/>
          </a:p>
        </p:txBody>
      </p:sp>
    </p:spTree>
    <p:extLst>
      <p:ext uri="{BB962C8B-B14F-4D97-AF65-F5344CB8AC3E}">
        <p14:creationId xmlns:p14="http://schemas.microsoft.com/office/powerpoint/2010/main" xmlns="" val="2678215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B6E563D-9D55-4367-99E8-084F17DBC9E8}" type="datetimeFigureOut">
              <a:rPr lang="en-US" smtClean="0"/>
              <a:pPr/>
              <a:t>10/26/2016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0B20A36-B02C-457E-844B-56F637BE7F0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B6E563D-9D55-4367-99E8-084F17DBC9E8}"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20A36-B02C-457E-844B-56F637BE7F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B6E563D-9D55-4367-99E8-084F17DBC9E8}"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20A36-B02C-457E-844B-56F637BE7F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AB6E563D-9D55-4367-99E8-084F17DBC9E8}"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20A36-B02C-457E-844B-56F637BE7F0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B6E563D-9D55-4367-99E8-084F17DBC9E8}" type="datetimeFigureOut">
              <a:rPr lang="en-US" smtClean="0"/>
              <a:pPr/>
              <a:t>10/26/2016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0B20A36-B02C-457E-844B-56F637BE7F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AB6E563D-9D55-4367-99E8-084F17DBC9E8}" type="datetimeFigureOut">
              <a:rPr lang="en-US" smtClean="0"/>
              <a:pPr/>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20A36-B02C-457E-844B-56F637BE7F0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AB6E563D-9D55-4367-99E8-084F17DBC9E8}" type="datetimeFigureOut">
              <a:rPr lang="en-US" smtClean="0"/>
              <a:pPr/>
              <a:t>10/26/2016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20A36-B02C-457E-844B-56F637BE7F0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B6E563D-9D55-4367-99E8-084F17DBC9E8}" type="datetimeFigureOut">
              <a:rPr lang="en-US" smtClean="0"/>
              <a:pPr/>
              <a:t>10/26/2016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20A36-B02C-457E-844B-56F637BE7F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E563D-9D55-4367-99E8-084F17DBC9E8}" type="datetimeFigureOut">
              <a:rPr lang="en-US" smtClean="0"/>
              <a:pPr/>
              <a:t>10/26/2016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20A36-B02C-457E-844B-56F637BE7F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B6E563D-9D55-4367-99E8-084F17DBC9E8}" type="datetimeFigureOut">
              <a:rPr lang="en-US" smtClean="0"/>
              <a:pPr/>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20A36-B02C-457E-844B-56F637BE7F0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B6E563D-9D55-4367-99E8-084F17DBC9E8}" type="datetimeFigureOut">
              <a:rPr lang="en-US" smtClean="0"/>
              <a:pPr/>
              <a:t>10/26/2016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0B20A36-B02C-457E-844B-56F637BE7F0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B6E563D-9D55-4367-99E8-084F17DBC9E8}" type="datetimeFigureOut">
              <a:rPr lang="en-US" smtClean="0"/>
              <a:pPr/>
              <a:t>10/26/2016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0B20A36-B02C-457E-844B-56F637BE7F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44824"/>
            <a:ext cx="7772400" cy="1470025"/>
          </a:xfrm>
        </p:spPr>
        <p:txBody>
          <a:bodyPr>
            <a:normAutofit/>
          </a:bodyPr>
          <a:lstStyle/>
          <a:p>
            <a:r>
              <a:rPr lang="en-US" b="1" dirty="0">
                <a:latin typeface="Calibri" pitchFamily="34" charset="0"/>
              </a:rPr>
              <a:t>D- Xylose Absorption Test</a:t>
            </a:r>
            <a:br>
              <a:rPr lang="en-US" b="1" dirty="0">
                <a:latin typeface="Calibri" pitchFamily="34" charset="0"/>
              </a:rPr>
            </a:br>
            <a:endParaRPr lang="en-US" dirty="0">
              <a:latin typeface="Calibri" pitchFamily="34" charset="0"/>
            </a:endParaRPr>
          </a:p>
        </p:txBody>
      </p:sp>
    </p:spTree>
    <p:extLst>
      <p:ext uri="{BB962C8B-B14F-4D97-AF65-F5344CB8AC3E}">
        <p14:creationId xmlns:p14="http://schemas.microsoft.com/office/powerpoint/2010/main" xmlns="" val="4109557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1"/>
          </p:nvPr>
        </p:nvSpPr>
        <p:spPr>
          <a:xfrm>
            <a:off x="107504" y="1268760"/>
            <a:ext cx="9036496" cy="4800600"/>
          </a:xfrm>
        </p:spPr>
        <p:txBody>
          <a:bodyPr>
            <a:normAutofit fontScale="92500" lnSpcReduction="20000"/>
          </a:bodyPr>
          <a:lstStyle/>
          <a:p>
            <a:pPr marL="0" indent="0">
              <a:lnSpc>
                <a:spcPct val="150000"/>
              </a:lnSpc>
              <a:buNone/>
            </a:pPr>
            <a:r>
              <a:rPr lang="en-US" altLang="ar-SA" sz="2400" dirty="0">
                <a:latin typeface="Calibri" panose="020F0502020204030204" pitchFamily="34" charset="0"/>
                <a:cs typeface="Calibri" panose="020F0502020204030204" pitchFamily="34" charset="0"/>
              </a:rPr>
              <a:t>- When D- xylose is given orally </a:t>
            </a:r>
            <a:r>
              <a:rPr lang="en-GB" altLang="ar-SA" sz="2400" dirty="0">
                <a:latin typeface="Calibri" panose="020F0502020204030204" pitchFamily="34" charset="0"/>
                <a:cs typeface="Calibri" panose="020F0502020204030204" pitchFamily="34" charset="0"/>
              </a:rPr>
              <a:t>most of D-xylose will be absorbed in the small intestine </a:t>
            </a:r>
            <a:r>
              <a:rPr lang="en-US" altLang="ar-SA" sz="2400" dirty="0">
                <a:latin typeface="Calibri" panose="020F0502020204030204" pitchFamily="34" charset="0"/>
                <a:cs typeface="Calibri" panose="020F0502020204030204" pitchFamily="34" charset="0"/>
              </a:rPr>
              <a:t>(duodenum and jejunum).</a:t>
            </a:r>
          </a:p>
          <a:p>
            <a:pPr marL="0" indent="0">
              <a:lnSpc>
                <a:spcPct val="150000"/>
              </a:lnSpc>
              <a:buNone/>
            </a:pPr>
            <a:r>
              <a:rPr lang="en-GB" altLang="ar-SA" sz="2400" dirty="0">
                <a:latin typeface="Calibri" panose="020F0502020204030204" pitchFamily="34" charset="0"/>
                <a:cs typeface="Calibri" panose="020F0502020204030204" pitchFamily="34" charset="0"/>
              </a:rPr>
              <a:t>- The rest will be subsequently excreted  by </a:t>
            </a:r>
            <a:r>
              <a:rPr lang="en-GB" altLang="ar-SA" sz="2400" b="1" dirty="0">
                <a:solidFill>
                  <a:srgbClr val="C00000"/>
                </a:solidFill>
                <a:latin typeface="Calibri" panose="020F0502020204030204" pitchFamily="34" charset="0"/>
                <a:cs typeface="Calibri" panose="020F0502020204030204" pitchFamily="34" charset="0"/>
              </a:rPr>
              <a:t>the kidneys.</a:t>
            </a:r>
          </a:p>
          <a:p>
            <a:pPr marL="0" indent="0">
              <a:lnSpc>
                <a:spcPct val="150000"/>
              </a:lnSpc>
              <a:buNone/>
            </a:pPr>
            <a:r>
              <a:rPr lang="en-GB" altLang="ar-SA" sz="2400" dirty="0">
                <a:latin typeface="Calibri" panose="020F0502020204030204" pitchFamily="34" charset="0"/>
                <a:cs typeface="Calibri" panose="020F0502020204030204" pitchFamily="34" charset="0"/>
              </a:rPr>
              <a:t>- The amount of D-xylose detected in urine or blood in a specified time interval </a:t>
            </a:r>
            <a:r>
              <a:rPr lang="en-US" altLang="ar-SA" sz="2400" dirty="0">
                <a:latin typeface="Calibri" panose="020F0502020204030204" pitchFamily="34" charset="0"/>
                <a:cs typeface="Calibri" panose="020F0502020204030204" pitchFamily="34" charset="0"/>
              </a:rPr>
              <a:t>after administration of </a:t>
            </a:r>
            <a:r>
              <a:rPr lang="en-GB" altLang="ar-SA" sz="2400" dirty="0">
                <a:latin typeface="Calibri" panose="020F0502020204030204" pitchFamily="34" charset="0"/>
                <a:cs typeface="Calibri" panose="020F0502020204030204" pitchFamily="34" charset="0"/>
              </a:rPr>
              <a:t>a measured dose of D-xylose, </a:t>
            </a:r>
            <a:r>
              <a:rPr lang="en-US" altLang="ar-SA" sz="2400" dirty="0">
                <a:latin typeface="Calibri" panose="020F0502020204030204" pitchFamily="34" charset="0"/>
                <a:cs typeface="Calibri" panose="020F0502020204030204" pitchFamily="34" charset="0"/>
              </a:rPr>
              <a:t>is used to evaluate Intestinal Absorption Ability.</a:t>
            </a:r>
          </a:p>
          <a:p>
            <a:pPr marL="0" indent="0">
              <a:lnSpc>
                <a:spcPct val="150000"/>
              </a:lnSpc>
              <a:buNone/>
            </a:pPr>
            <a:r>
              <a:rPr lang="en-GB" altLang="ar-SA" sz="2400" b="1" dirty="0">
                <a:latin typeface="Calibri" panose="020F0502020204030204" pitchFamily="34" charset="0"/>
                <a:cs typeface="Calibri" panose="020F0502020204030204" pitchFamily="34" charset="0"/>
              </a:rPr>
              <a:t>- Low Absorption of D-Xylose </a:t>
            </a:r>
            <a:r>
              <a:rPr lang="en-GB" altLang="ar-SA" sz="2400" dirty="0">
                <a:latin typeface="Calibri" panose="020F0502020204030204" pitchFamily="34" charset="0"/>
                <a:cs typeface="Calibri" panose="020F0502020204030204" pitchFamily="34" charset="0"/>
              </a:rPr>
              <a:t>is observed in </a:t>
            </a:r>
            <a:r>
              <a:rPr lang="en-US" altLang="ar-SA" sz="2400" u="sng" dirty="0">
                <a:solidFill>
                  <a:srgbClr val="0070C0"/>
                </a:solidFill>
                <a:latin typeface="Calibri" panose="020F0502020204030204" pitchFamily="34" charset="0"/>
                <a:cs typeface="Calibri" panose="020F0502020204030204" pitchFamily="34" charset="0"/>
              </a:rPr>
              <a:t>Intestinal </a:t>
            </a:r>
            <a:r>
              <a:rPr lang="en-US" altLang="ar-SA" sz="2400" u="sng" dirty="0" err="1" smtClean="0">
                <a:solidFill>
                  <a:srgbClr val="0070C0"/>
                </a:solidFill>
                <a:latin typeface="Calibri" panose="020F0502020204030204" pitchFamily="34" charset="0"/>
                <a:cs typeface="Calibri" panose="020F0502020204030204" pitchFamily="34" charset="0"/>
              </a:rPr>
              <a:t>Malabsorption</a:t>
            </a:r>
            <a:r>
              <a:rPr lang="en-US" altLang="ar-SA" sz="2400" dirty="0">
                <a:latin typeface="Calibri" panose="020F0502020204030204" pitchFamily="34" charset="0"/>
                <a:cs typeface="Calibri" panose="020F0502020204030204" pitchFamily="34" charset="0"/>
              </a:rPr>
              <a:t>.</a:t>
            </a:r>
            <a:r>
              <a:rPr lang="en-GB" altLang="ar-SA" sz="2400" dirty="0">
                <a:latin typeface="Calibri" panose="020F0502020204030204" pitchFamily="34" charset="0"/>
                <a:cs typeface="Calibri" panose="020F0502020204030204" pitchFamily="34" charset="0"/>
              </a:rPr>
              <a:t> </a:t>
            </a:r>
          </a:p>
          <a:p>
            <a:pPr marL="0" indent="0">
              <a:lnSpc>
                <a:spcPct val="150000"/>
              </a:lnSpc>
              <a:buNone/>
            </a:pPr>
            <a:r>
              <a:rPr lang="en-GB" altLang="ar-SA" sz="2400" dirty="0">
                <a:latin typeface="Calibri" panose="020F0502020204030204" pitchFamily="34" charset="0"/>
                <a:cs typeface="Calibri" panose="020F0502020204030204" pitchFamily="34" charset="0"/>
              </a:rPr>
              <a:t>- When there is a problem in the small intestine that prevent absorption, D-xylose ( </a:t>
            </a:r>
            <a:r>
              <a:rPr lang="en-GB" altLang="ar-SA" sz="2400" u="sng" dirty="0">
                <a:latin typeface="Calibri" panose="020F0502020204030204" pitchFamily="34" charset="0"/>
                <a:cs typeface="Calibri" panose="020F0502020204030204" pitchFamily="34" charset="0"/>
              </a:rPr>
              <a:t>ingested orally</a:t>
            </a:r>
            <a:r>
              <a:rPr lang="en-GB" altLang="ar-SA" sz="2400" dirty="0">
                <a:latin typeface="Calibri" panose="020F0502020204030204" pitchFamily="34" charset="0"/>
                <a:cs typeface="Calibri" panose="020F0502020204030204" pitchFamily="34" charset="0"/>
              </a:rPr>
              <a:t>) is not absorbed by the intestine, and </a:t>
            </a:r>
            <a:r>
              <a:rPr lang="en-GB" altLang="ar-SA" sz="2400" b="1" dirty="0">
                <a:solidFill>
                  <a:schemeClr val="accent1">
                    <a:lumMod val="75000"/>
                  </a:schemeClr>
                </a:solidFill>
                <a:latin typeface="Calibri" panose="020F0502020204030204" pitchFamily="34" charset="0"/>
                <a:cs typeface="Calibri" panose="020F0502020204030204" pitchFamily="34" charset="0"/>
              </a:rPr>
              <a:t>its level in blood and urine will be </a:t>
            </a:r>
            <a:r>
              <a:rPr lang="en-US" altLang="ar-SA" sz="2400" b="1" dirty="0">
                <a:solidFill>
                  <a:schemeClr val="accent1">
                    <a:lumMod val="75000"/>
                  </a:schemeClr>
                </a:solidFill>
                <a:latin typeface="Calibri" panose="020F0502020204030204" pitchFamily="34" charset="0"/>
                <a:cs typeface="Calibri" panose="020F0502020204030204" pitchFamily="34" charset="0"/>
              </a:rPr>
              <a:t>low.</a:t>
            </a:r>
          </a:p>
          <a:p>
            <a:pPr marL="0" indent="0">
              <a:lnSpc>
                <a:spcPct val="150000"/>
              </a:lnSpc>
              <a:buNone/>
            </a:pPr>
            <a:endParaRPr lang="en-US" altLang="ar-SA" sz="2400" dirty="0">
              <a:latin typeface="Calibri" panose="020F0502020204030204" pitchFamily="34" charset="0"/>
              <a:cs typeface="Calibri" panose="020F0502020204030204" pitchFamily="34" charset="0"/>
            </a:endParaRPr>
          </a:p>
        </p:txBody>
      </p:sp>
      <p:sp>
        <p:nvSpPr>
          <p:cNvPr id="5" name="Title 1"/>
          <p:cNvSpPr>
            <a:spLocks noGrp="1"/>
          </p:cNvSpPr>
          <p:nvPr>
            <p:ph type="title"/>
          </p:nvPr>
        </p:nvSpPr>
        <p:spPr>
          <a:xfrm>
            <a:off x="107504" y="332656"/>
            <a:ext cx="8534400" cy="758825"/>
          </a:xfrm>
        </p:spPr>
        <p:txBody>
          <a:bodyPr>
            <a:normAutofit/>
          </a:bodyPr>
          <a:lstStyle/>
          <a:p>
            <a:r>
              <a:rPr lang="en-US" altLang="ar-SA" sz="2800" b="1" dirty="0">
                <a:solidFill>
                  <a:srgbClr val="E2B200"/>
                </a:solidFill>
              </a:rPr>
              <a:t>- What happens to the D-xylose?</a:t>
            </a:r>
          </a:p>
        </p:txBody>
      </p:sp>
    </p:spTree>
    <p:extLst>
      <p:ext uri="{BB962C8B-B14F-4D97-AF65-F5344CB8AC3E}">
        <p14:creationId xmlns:p14="http://schemas.microsoft.com/office/powerpoint/2010/main" xmlns="" val="909764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7772400" cy="1143000"/>
          </a:xfrm>
        </p:spPr>
        <p:txBody>
          <a:bodyPr>
            <a:normAutofit/>
          </a:bodyPr>
          <a:lstStyle/>
          <a:p>
            <a:r>
              <a:rPr lang="en-US" sz="3200" b="1" dirty="0">
                <a:latin typeface="Calibri" pitchFamily="34" charset="0"/>
                <a:cs typeface="Calibri" pitchFamily="34" charset="0"/>
              </a:rPr>
              <a:t>- Principle</a:t>
            </a:r>
            <a:endParaRPr lang="en-US" sz="3200" dirty="0">
              <a:latin typeface="Calibri" pitchFamily="34" charset="0"/>
              <a:cs typeface="Calibri" pitchFamily="34" charset="0"/>
            </a:endParaRPr>
          </a:p>
        </p:txBody>
      </p:sp>
      <p:sp>
        <p:nvSpPr>
          <p:cNvPr id="3" name="Content Placeholder 2"/>
          <p:cNvSpPr>
            <a:spLocks noGrp="1"/>
          </p:cNvSpPr>
          <p:nvPr>
            <p:ph sz="quarter" idx="1"/>
          </p:nvPr>
        </p:nvSpPr>
        <p:spPr>
          <a:xfrm>
            <a:off x="0" y="1196752"/>
            <a:ext cx="9144000" cy="4104456"/>
          </a:xfrm>
        </p:spPr>
        <p:txBody>
          <a:bodyPr>
            <a:noAutofit/>
          </a:bodyPr>
          <a:lstStyle/>
          <a:p>
            <a:pPr>
              <a:lnSpc>
                <a:spcPct val="170000"/>
              </a:lnSpc>
              <a:buFont typeface="Wingdings" pitchFamily="2" charset="2"/>
              <a:buChar char="v"/>
            </a:pPr>
            <a:r>
              <a:rPr lang="en-US" sz="2400" dirty="0">
                <a:latin typeface="Calibri" pitchFamily="34" charset="0"/>
                <a:cs typeface="Calibri" pitchFamily="34" charset="0"/>
              </a:rPr>
              <a:t> </a:t>
            </a:r>
            <a:r>
              <a:rPr lang="en-US" sz="2400" b="1" dirty="0">
                <a:latin typeface="Calibri" pitchFamily="34" charset="0"/>
                <a:cs typeface="Calibri" pitchFamily="34" charset="0"/>
              </a:rPr>
              <a:t>D- xylose is a pentose </a:t>
            </a:r>
            <a:r>
              <a:rPr lang="en-US" sz="2400" dirty="0">
                <a:latin typeface="Calibri" pitchFamily="34" charset="0"/>
                <a:cs typeface="Calibri" pitchFamily="34" charset="0"/>
              </a:rPr>
              <a:t>which produces a </a:t>
            </a:r>
            <a:r>
              <a:rPr lang="en-US" sz="2400" b="1" dirty="0">
                <a:solidFill>
                  <a:schemeClr val="accent2">
                    <a:lumMod val="75000"/>
                  </a:schemeClr>
                </a:solidFill>
                <a:latin typeface="Calibri" pitchFamily="34" charset="0"/>
                <a:cs typeface="Calibri" pitchFamily="34" charset="0"/>
              </a:rPr>
              <a:t>brown color </a:t>
            </a:r>
            <a:r>
              <a:rPr lang="en-US" sz="2400" dirty="0">
                <a:latin typeface="Calibri" pitchFamily="34" charset="0"/>
                <a:cs typeface="Calibri" pitchFamily="34" charset="0"/>
              </a:rPr>
              <a:t>with </a:t>
            </a:r>
            <a:r>
              <a:rPr lang="en-US" sz="2400" u="sng" dirty="0">
                <a:latin typeface="Calibri" pitchFamily="34" charset="0"/>
                <a:cs typeface="Calibri" pitchFamily="34" charset="0"/>
              </a:rPr>
              <a:t>o- toluidine</a:t>
            </a:r>
            <a:r>
              <a:rPr lang="en-US" sz="2400" dirty="0">
                <a:latin typeface="Calibri" pitchFamily="34" charset="0"/>
                <a:cs typeface="Calibri" pitchFamily="34" charset="0"/>
              </a:rPr>
              <a:t> in the presence of </a:t>
            </a:r>
            <a:r>
              <a:rPr lang="en-US" sz="2400" u="sng" dirty="0">
                <a:latin typeface="Calibri" pitchFamily="34" charset="0"/>
                <a:cs typeface="Calibri" pitchFamily="34" charset="0"/>
              </a:rPr>
              <a:t>acetic acid and heat.</a:t>
            </a:r>
            <a:r>
              <a:rPr lang="en-US" sz="2400" dirty="0">
                <a:latin typeface="Calibri" pitchFamily="34" charset="0"/>
                <a:cs typeface="Calibri" pitchFamily="34" charset="0"/>
              </a:rPr>
              <a:t> </a:t>
            </a:r>
          </a:p>
          <a:p>
            <a:pPr>
              <a:lnSpc>
                <a:spcPct val="170000"/>
              </a:lnSpc>
              <a:buFont typeface="Wingdings" pitchFamily="2" charset="2"/>
              <a:buChar char="v"/>
            </a:pPr>
            <a:r>
              <a:rPr lang="en-US" sz="2400" u="sng" dirty="0">
                <a:latin typeface="Calibri" pitchFamily="34" charset="0"/>
                <a:cs typeface="Calibri" pitchFamily="34" charset="0"/>
              </a:rPr>
              <a:t> A brown complex will be formed with </a:t>
            </a:r>
            <a:r>
              <a:rPr lang="en-US" sz="2400" u="sng" dirty="0">
                <a:solidFill>
                  <a:srgbClr val="FFC000"/>
                </a:solidFill>
                <a:latin typeface="Calibri" pitchFamily="34" charset="0"/>
                <a:cs typeface="Calibri" pitchFamily="34" charset="0"/>
              </a:rPr>
              <a:t>a maximum absorption at 475 nm</a:t>
            </a:r>
            <a:r>
              <a:rPr lang="en-US" sz="2400" dirty="0">
                <a:latin typeface="Calibri" pitchFamily="34" charset="0"/>
                <a:cs typeface="Calibri" pitchFamily="34" charset="0"/>
              </a:rPr>
              <a:t> which is used for the </a:t>
            </a:r>
            <a:r>
              <a:rPr lang="en-US" sz="2400" b="1" dirty="0">
                <a:latin typeface="Calibri" pitchFamily="34" charset="0"/>
                <a:cs typeface="Calibri" pitchFamily="34" charset="0"/>
              </a:rPr>
              <a:t>estimation of xylose.</a:t>
            </a:r>
            <a:r>
              <a:rPr lang="en-US" sz="2400" dirty="0">
                <a:latin typeface="Calibri" pitchFamily="34" charset="0"/>
                <a:cs typeface="Calibri" pitchFamily="34" charset="0"/>
              </a:rPr>
              <a:t> </a:t>
            </a:r>
          </a:p>
        </p:txBody>
      </p:sp>
    </p:spTree>
    <p:extLst>
      <p:ext uri="{BB962C8B-B14F-4D97-AF65-F5344CB8AC3E}">
        <p14:creationId xmlns:p14="http://schemas.microsoft.com/office/powerpoint/2010/main" xmlns="" val="3113926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748"/>
            <a:ext cx="7772400" cy="1143000"/>
          </a:xfrm>
        </p:spPr>
        <p:txBody>
          <a:bodyPr>
            <a:normAutofit/>
          </a:bodyPr>
          <a:lstStyle/>
          <a:p>
            <a:r>
              <a:rPr lang="en-US" sz="2800" b="1" dirty="0">
                <a:solidFill>
                  <a:schemeClr val="accent1">
                    <a:lumMod val="75000"/>
                  </a:schemeClr>
                </a:solidFill>
                <a:latin typeface="Calibri" pitchFamily="34" charset="0"/>
                <a:cs typeface="Calibri" pitchFamily="34" charset="0"/>
              </a:rPr>
              <a:t>- METHOD:</a:t>
            </a:r>
          </a:p>
        </p:txBody>
      </p:sp>
      <p:sp>
        <p:nvSpPr>
          <p:cNvPr id="4" name="Rectangle 3"/>
          <p:cNvSpPr/>
          <p:nvPr/>
        </p:nvSpPr>
        <p:spPr>
          <a:xfrm>
            <a:off x="35496" y="1340768"/>
            <a:ext cx="8928992" cy="5078313"/>
          </a:xfrm>
          <a:prstGeom prst="rect">
            <a:avLst/>
          </a:prstGeom>
        </p:spPr>
        <p:txBody>
          <a:bodyPr wrap="square">
            <a:spAutoFit/>
          </a:bodyPr>
          <a:lstStyle/>
          <a:p>
            <a:pPr marL="457200" indent="-457200">
              <a:lnSpc>
                <a:spcPct val="150000"/>
              </a:lnSpc>
              <a:buFont typeface="Wingdings" pitchFamily="2" charset="2"/>
              <a:buChar char="Ø"/>
            </a:pPr>
            <a:r>
              <a:rPr lang="en-US" sz="2400" dirty="0">
                <a:latin typeface="Calibri" pitchFamily="34" charset="0"/>
                <a:cs typeface="Calibri" pitchFamily="34" charset="0"/>
              </a:rPr>
              <a:t>The patient/volunteer should keep </a:t>
            </a:r>
            <a:r>
              <a:rPr lang="en-US" sz="2400" b="1" dirty="0">
                <a:latin typeface="Calibri" pitchFamily="34" charset="0"/>
                <a:cs typeface="Calibri" pitchFamily="34" charset="0"/>
              </a:rPr>
              <a:t>an over night fast</a:t>
            </a:r>
            <a:r>
              <a:rPr lang="en-US" sz="2400" dirty="0">
                <a:latin typeface="Calibri" pitchFamily="34" charset="0"/>
                <a:cs typeface="Calibri" pitchFamily="34" charset="0"/>
              </a:rPr>
              <a:t>, </a:t>
            </a:r>
            <a:r>
              <a:rPr lang="en-US" sz="2400" u="sng" dirty="0">
                <a:latin typeface="Calibri" pitchFamily="34" charset="0"/>
                <a:cs typeface="Calibri" pitchFamily="34" charset="0"/>
              </a:rPr>
              <a:t>in the morning empties the bladder and discards the urine</a:t>
            </a:r>
            <a:r>
              <a:rPr lang="en-US" sz="2400" dirty="0">
                <a:latin typeface="Calibri" pitchFamily="34" charset="0"/>
                <a:cs typeface="Calibri" pitchFamily="34" charset="0"/>
              </a:rPr>
              <a:t>. </a:t>
            </a:r>
          </a:p>
          <a:p>
            <a:pPr marL="457200" indent="-457200">
              <a:lnSpc>
                <a:spcPct val="150000"/>
              </a:lnSpc>
              <a:buFont typeface="Wingdings" pitchFamily="2" charset="2"/>
              <a:buChar char="Ø"/>
            </a:pPr>
            <a:r>
              <a:rPr lang="en-US" sz="2400" b="1" dirty="0">
                <a:latin typeface="Calibri" pitchFamily="34" charset="0"/>
                <a:cs typeface="Calibri" pitchFamily="34" charset="0"/>
              </a:rPr>
              <a:t>Before breaking the fast,</a:t>
            </a:r>
            <a:r>
              <a:rPr lang="en-US" sz="2400" dirty="0">
                <a:latin typeface="Calibri" pitchFamily="34" charset="0"/>
                <a:cs typeface="Calibri" pitchFamily="34" charset="0"/>
              </a:rPr>
              <a:t> </a:t>
            </a:r>
            <a:r>
              <a:rPr lang="en-US" sz="2400" b="1" dirty="0">
                <a:latin typeface="Calibri" pitchFamily="34" charset="0"/>
                <a:cs typeface="Calibri" pitchFamily="34" charset="0"/>
              </a:rPr>
              <a:t>25g of D-xylose in 250ml water is taken by mouth. </a:t>
            </a:r>
          </a:p>
          <a:p>
            <a:pPr marL="457200" indent="-457200">
              <a:lnSpc>
                <a:spcPct val="150000"/>
              </a:lnSpc>
              <a:buFont typeface="Wingdings" pitchFamily="2" charset="2"/>
              <a:buChar char="Ø"/>
            </a:pPr>
            <a:r>
              <a:rPr lang="en-US" sz="2400" dirty="0">
                <a:latin typeface="Calibri" pitchFamily="34" charset="0"/>
                <a:cs typeface="Calibri" pitchFamily="34" charset="0"/>
              </a:rPr>
              <a:t>The patient /volunteer should </a:t>
            </a:r>
            <a:r>
              <a:rPr lang="en-US" sz="2400" u="sng" dirty="0">
                <a:latin typeface="Calibri" pitchFamily="34" charset="0"/>
                <a:cs typeface="Calibri" pitchFamily="34" charset="0"/>
              </a:rPr>
              <a:t>then drink water at one and two hours after drinking the D-xylose solution </a:t>
            </a:r>
            <a:r>
              <a:rPr lang="en-US" sz="2400" dirty="0">
                <a:latin typeface="Calibri" pitchFamily="34" charset="0"/>
                <a:cs typeface="Calibri" pitchFamily="34" charset="0"/>
              </a:rPr>
              <a:t>.</a:t>
            </a:r>
          </a:p>
          <a:p>
            <a:pPr marL="457200" indent="-457200">
              <a:lnSpc>
                <a:spcPct val="150000"/>
              </a:lnSpc>
              <a:buFont typeface="Wingdings" pitchFamily="2" charset="2"/>
              <a:buChar char="Ø"/>
            </a:pPr>
            <a:r>
              <a:rPr lang="en-US" sz="2400" u="sng" dirty="0">
                <a:latin typeface="Calibri" pitchFamily="34" charset="0"/>
                <a:cs typeface="Calibri" pitchFamily="34" charset="0"/>
              </a:rPr>
              <a:t>All urine passed during the next five hours is collected </a:t>
            </a:r>
            <a:r>
              <a:rPr lang="en-US" sz="2400" dirty="0">
                <a:latin typeface="Calibri" pitchFamily="34" charset="0"/>
                <a:cs typeface="Calibri" pitchFamily="34" charset="0"/>
              </a:rPr>
              <a:t>.</a:t>
            </a:r>
          </a:p>
          <a:p>
            <a:pPr marL="457200" indent="-457200">
              <a:lnSpc>
                <a:spcPct val="150000"/>
              </a:lnSpc>
              <a:buFont typeface="Wingdings" pitchFamily="2" charset="2"/>
              <a:buChar char="Ø"/>
            </a:pPr>
            <a:r>
              <a:rPr lang="en-US" sz="2400" b="1" dirty="0">
                <a:solidFill>
                  <a:srgbClr val="C00000"/>
                </a:solidFill>
                <a:latin typeface="Calibri" pitchFamily="34" charset="0"/>
                <a:cs typeface="Calibri" pitchFamily="34" charset="0"/>
              </a:rPr>
              <a:t>Normal value: </a:t>
            </a:r>
            <a:r>
              <a:rPr lang="en-US" sz="2400" dirty="0">
                <a:latin typeface="Calibri" pitchFamily="34" charset="0"/>
                <a:cs typeface="Calibri" pitchFamily="34" charset="0"/>
              </a:rPr>
              <a:t>5.8-10 gm</a:t>
            </a:r>
          </a:p>
          <a:p>
            <a:pPr marL="457200" indent="-457200">
              <a:lnSpc>
                <a:spcPct val="150000"/>
              </a:lnSpc>
              <a:buFont typeface="Wingdings" pitchFamily="2" charset="2"/>
              <a:buChar char="Ø"/>
            </a:pPr>
            <a:r>
              <a:rPr lang="en-US" sz="2400" b="1" dirty="0">
                <a:solidFill>
                  <a:srgbClr val="C00000"/>
                </a:solidFill>
                <a:latin typeface="Calibri" pitchFamily="34" charset="0"/>
                <a:cs typeface="Calibri" pitchFamily="34" charset="0"/>
              </a:rPr>
              <a:t>Abnormal value: </a:t>
            </a:r>
            <a:r>
              <a:rPr lang="en-US" sz="2400" dirty="0">
                <a:latin typeface="Calibri" pitchFamily="34" charset="0"/>
                <a:cs typeface="Calibri" pitchFamily="34" charset="0"/>
              </a:rPr>
              <a:t>less than 2.5 gm</a:t>
            </a:r>
          </a:p>
        </p:txBody>
      </p:sp>
    </p:spTree>
    <p:extLst>
      <p:ext uri="{BB962C8B-B14F-4D97-AF65-F5344CB8AC3E}">
        <p14:creationId xmlns:p14="http://schemas.microsoft.com/office/powerpoint/2010/main" xmlns="" val="712580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984" y="-315416"/>
            <a:ext cx="7772400" cy="1143000"/>
          </a:xfrm>
        </p:spPr>
        <p:txBody>
          <a:bodyPr>
            <a:normAutofit/>
          </a:bodyPr>
          <a:lstStyle/>
          <a:p>
            <a:r>
              <a:rPr lang="en-US" sz="3200" b="1" dirty="0">
                <a:latin typeface="Calibri" pitchFamily="34" charset="0"/>
                <a:cs typeface="Calibri" pitchFamily="34" charset="0"/>
              </a:rPr>
              <a:t>- Estimation of D-xylose in urine</a:t>
            </a:r>
            <a:r>
              <a:rPr lang="en-US" sz="3200" dirty="0">
                <a:latin typeface="Calibri" pitchFamily="34" charset="0"/>
                <a:cs typeface="Calibri" pitchFamily="34" charset="0"/>
              </a:rPr>
              <a:t>:</a:t>
            </a:r>
          </a:p>
        </p:txBody>
      </p:sp>
      <p:graphicFrame>
        <p:nvGraphicFramePr>
          <p:cNvPr id="4" name="Table 3"/>
          <p:cNvGraphicFramePr>
            <a:graphicFrameLocks noGrp="1"/>
          </p:cNvGraphicFramePr>
          <p:nvPr>
            <p:extLst>
              <p:ext uri="{D42A27DB-BD31-4B8C-83A1-F6EECF244321}">
                <p14:modId xmlns:p14="http://schemas.microsoft.com/office/powerpoint/2010/main" xmlns="" val="3433865151"/>
              </p:ext>
            </p:extLst>
          </p:nvPr>
        </p:nvGraphicFramePr>
        <p:xfrm>
          <a:off x="683568" y="1051952"/>
          <a:ext cx="7488416" cy="3076312"/>
        </p:xfrm>
        <a:graphic>
          <a:graphicData uri="http://schemas.openxmlformats.org/drawingml/2006/table">
            <a:tbl>
              <a:tblPr firstRow="1" bandRow="1">
                <a:tableStyleId>{5C22544A-7EE6-4342-B048-85BDC9FD1C3A}</a:tableStyleId>
              </a:tblPr>
              <a:tblGrid>
                <a:gridCol w="2015808">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1152128">
                  <a:extLst>
                    <a:ext uri="{9D8B030D-6E8A-4147-A177-3AD203B41FA5}">
                      <a16:colId xmlns:a16="http://schemas.microsoft.com/office/drawing/2014/main" xmlns="" val="20002"/>
                    </a:ext>
                  </a:extLst>
                </a:gridCol>
                <a:gridCol w="1080120">
                  <a:extLst>
                    <a:ext uri="{9D8B030D-6E8A-4147-A177-3AD203B41FA5}">
                      <a16:colId xmlns:a16="http://schemas.microsoft.com/office/drawing/2014/main" xmlns="" val="20003"/>
                    </a:ext>
                  </a:extLst>
                </a:gridCol>
                <a:gridCol w="2088232">
                  <a:extLst>
                    <a:ext uri="{9D8B030D-6E8A-4147-A177-3AD203B41FA5}">
                      <a16:colId xmlns:a16="http://schemas.microsoft.com/office/drawing/2014/main" xmlns="" val="20004"/>
                    </a:ext>
                  </a:extLst>
                </a:gridCol>
              </a:tblGrid>
              <a:tr h="370840">
                <a:tc>
                  <a:txBody>
                    <a:bodyPr/>
                    <a:lstStyle/>
                    <a:p>
                      <a:pPr algn="ctr"/>
                      <a:endParaRPr lang="en-US" b="1"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Urine</a:t>
                      </a:r>
                    </a:p>
                  </a:txBody>
                  <a:tcPr/>
                </a:tc>
                <a:tc>
                  <a:txBody>
                    <a:bodyPr/>
                    <a:lstStyle/>
                    <a:p>
                      <a:pPr algn="ctr"/>
                      <a:r>
                        <a:rPr lang="en-US" dirty="0">
                          <a:latin typeface="Calibri" panose="020F0502020204030204" pitchFamily="34" charset="0"/>
                          <a:cs typeface="Calibri" panose="020F0502020204030204" pitchFamily="34" charset="0"/>
                        </a:rPr>
                        <a:t>Standard</a:t>
                      </a:r>
                    </a:p>
                  </a:txBody>
                  <a:tcPr/>
                </a:tc>
                <a:tc>
                  <a:txBody>
                    <a:bodyPr/>
                    <a:lstStyle/>
                    <a:p>
                      <a:pPr algn="ctr"/>
                      <a:r>
                        <a:rPr lang="en-US" dirty="0">
                          <a:latin typeface="Calibri" panose="020F0502020204030204" pitchFamily="34" charset="0"/>
                          <a:cs typeface="Calibri" panose="020F0502020204030204" pitchFamily="34" charset="0"/>
                        </a:rPr>
                        <a:t>dH2O</a:t>
                      </a:r>
                    </a:p>
                  </a:txBody>
                  <a:tcPr/>
                </a:tc>
                <a:tc>
                  <a:txBody>
                    <a:bodyPr/>
                    <a:lstStyle/>
                    <a:p>
                      <a:pPr algn="ctr"/>
                      <a:r>
                        <a:rPr kumimoji="0" lang="en-US" sz="1800" b="0" i="0" u="none" strike="noStrike" kern="1200" baseline="0" dirty="0">
                          <a:solidFill>
                            <a:schemeClr val="lt1"/>
                          </a:solidFill>
                          <a:latin typeface="Calibri" panose="020F0502020204030204" pitchFamily="34" charset="0"/>
                          <a:ea typeface="+mn-ea"/>
                          <a:cs typeface="Calibri" panose="020F0502020204030204" pitchFamily="34" charset="0"/>
                        </a:rPr>
                        <a:t>O-toluidine reagent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0000"/>
                  </a:ext>
                </a:extLst>
              </a:tr>
              <a:tr h="422032">
                <a:tc>
                  <a:txBody>
                    <a:bodyPr/>
                    <a:lstStyle/>
                    <a:p>
                      <a:pPr algn="l"/>
                      <a:r>
                        <a:rPr lang="en-US" b="1" dirty="0">
                          <a:latin typeface="Calibri" panose="020F0502020204030204" pitchFamily="34" charset="0"/>
                          <a:cs typeface="Calibri" panose="020F0502020204030204" pitchFamily="34" charset="0"/>
                        </a:rPr>
                        <a:t>Sample (A)Test</a:t>
                      </a:r>
                      <a:r>
                        <a:rPr lang="en-US" b="1" baseline="0" dirty="0">
                          <a:latin typeface="Calibri" panose="020F0502020204030204" pitchFamily="34" charset="0"/>
                          <a:cs typeface="Calibri" panose="020F0502020204030204" pitchFamily="34" charset="0"/>
                        </a:rPr>
                        <a:t> (1)</a:t>
                      </a:r>
                      <a:endParaRPr lang="en-US" b="1" dirty="0">
                        <a:latin typeface="Calibri" panose="020F0502020204030204" pitchFamily="34" charset="0"/>
                        <a:cs typeface="Calibri" panose="020F0502020204030204" pitchFamily="34" charset="0"/>
                      </a:endParaRPr>
                    </a:p>
                  </a:txBody>
                  <a:tcPr/>
                </a:tc>
                <a:tc>
                  <a:txBody>
                    <a:bodyPr/>
                    <a:lstStyle/>
                    <a:p>
                      <a:pPr algn="ctr"/>
                      <a:r>
                        <a:rPr kumimoji="0" lang="en-US" sz="1800" b="0" i="0" u="none" strike="noStrike" kern="1200" baseline="0" dirty="0">
                          <a:solidFill>
                            <a:schemeClr val="dk1"/>
                          </a:solidFill>
                          <a:latin typeface="Calibri" panose="020F0502020204030204" pitchFamily="34" charset="0"/>
                          <a:ea typeface="+mn-ea"/>
                          <a:cs typeface="Calibri" panose="020F0502020204030204" pitchFamily="34" charset="0"/>
                        </a:rPr>
                        <a:t>0.1</a:t>
                      </a:r>
                      <a:endParaRPr lang="en-US" dirty="0">
                        <a:latin typeface="Calibri" panose="020F0502020204030204" pitchFamily="34" charset="0"/>
                        <a:cs typeface="Calibri" panose="020F0502020204030204" pitchFamily="34" charset="0"/>
                      </a:endParaRPr>
                    </a:p>
                  </a:txBody>
                  <a:tcPr/>
                </a:tc>
                <a:tc>
                  <a:txBody>
                    <a:bodyPr/>
                    <a:lstStyle/>
                    <a:p>
                      <a:pPr algn="ctr"/>
                      <a:r>
                        <a:rPr lang="ar-SA">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algn="ctr"/>
                      <a:r>
                        <a:rPr lang="ar-SA">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7 ml</a:t>
                      </a:r>
                    </a:p>
                  </a:txBody>
                  <a:tcPr/>
                </a:tc>
                <a:extLst>
                  <a:ext uri="{0D108BD9-81ED-4DB2-BD59-A6C34878D82A}">
                    <a16:rowId xmlns:a16="http://schemas.microsoft.com/office/drawing/2014/main" xmlns="" val="10001"/>
                  </a:ext>
                </a:extLst>
              </a:tr>
              <a:tr h="429240">
                <a:tc>
                  <a:txBody>
                    <a:bodyPr/>
                    <a:lstStyle/>
                    <a:p>
                      <a:pPr algn="l"/>
                      <a:r>
                        <a:rPr lang="en-US" b="1" dirty="0">
                          <a:latin typeface="Calibri" panose="020F0502020204030204" pitchFamily="34" charset="0"/>
                          <a:cs typeface="Calibri" panose="020F0502020204030204" pitchFamily="34" charset="0"/>
                        </a:rPr>
                        <a:t>Sample (A</a:t>
                      </a:r>
                      <a:r>
                        <a:rPr lang="en-US" sz="1979" b="1" dirty="0">
                          <a:latin typeface="Calibri" panose="020F0502020204030204" pitchFamily="34" charset="0"/>
                          <a:cs typeface="Calibri" panose="020F0502020204030204" pitchFamily="34" charset="0"/>
                        </a:rPr>
                        <a:t>)</a:t>
                      </a:r>
                      <a:r>
                        <a:rPr lang="en-US" b="1" dirty="0">
                          <a:latin typeface="Calibri" panose="020F0502020204030204" pitchFamily="34" charset="0"/>
                          <a:cs typeface="Calibri" panose="020F0502020204030204" pitchFamily="34" charset="0"/>
                        </a:rPr>
                        <a:t>Test </a:t>
                      </a:r>
                      <a:r>
                        <a:rPr lang="en-US" b="1" baseline="0" dirty="0">
                          <a:latin typeface="Calibri" panose="020F0502020204030204" pitchFamily="34" charset="0"/>
                          <a:cs typeface="Calibri" panose="020F0502020204030204" pitchFamily="34" charset="0"/>
                        </a:rPr>
                        <a:t>(2)</a:t>
                      </a:r>
                      <a:endParaRPr lang="en-US" b="1" dirty="0">
                        <a:latin typeface="Calibri" panose="020F0502020204030204" pitchFamily="34" charset="0"/>
                        <a:cs typeface="Calibri" panose="020F0502020204030204" pitchFamily="34" charset="0"/>
                      </a:endParaRPr>
                    </a:p>
                  </a:txBody>
                  <a:tcPr/>
                </a:tc>
                <a:tc>
                  <a:txBody>
                    <a:bodyPr/>
                    <a:lstStyle/>
                    <a:p>
                      <a:pPr algn="ctr"/>
                      <a:r>
                        <a:rPr kumimoji="0" lang="en-US" sz="1800" b="0" i="0" u="none" strike="noStrike" kern="1200" baseline="0">
                          <a:solidFill>
                            <a:schemeClr val="dk1"/>
                          </a:solidFill>
                          <a:latin typeface="Calibri" panose="020F0502020204030204" pitchFamily="34" charset="0"/>
                          <a:ea typeface="+mn-ea"/>
                          <a:cs typeface="Calibri" panose="020F0502020204030204" pitchFamily="34" charset="0"/>
                        </a:rPr>
                        <a:t>0.1</a:t>
                      </a:r>
                      <a:endParaRPr lang="en-US" dirty="0">
                        <a:latin typeface="Calibri" panose="020F0502020204030204" pitchFamily="34" charset="0"/>
                        <a:cs typeface="Calibri" panose="020F0502020204030204" pitchFamily="34" charset="0"/>
                      </a:endParaRPr>
                    </a:p>
                  </a:txBody>
                  <a:tcPr/>
                </a:tc>
                <a:tc>
                  <a:txBody>
                    <a:bodyPr/>
                    <a:lstStyle/>
                    <a:p>
                      <a:pPr algn="ctr"/>
                      <a:r>
                        <a:rPr lang="ar-SA" dirty="0">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algn="ctr"/>
                      <a:r>
                        <a:rPr lang="ar-SA">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algn="ctr"/>
                      <a:r>
                        <a:rPr lang="en-US">
                          <a:latin typeface="Calibri" panose="020F0502020204030204" pitchFamily="34" charset="0"/>
                          <a:cs typeface="Calibri" panose="020F0502020204030204" pitchFamily="34" charset="0"/>
                        </a:rPr>
                        <a:t>7 ml</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0002"/>
                  </a:ext>
                </a:extLst>
              </a:tr>
              <a:tr h="370840">
                <a:tc>
                  <a:txBody>
                    <a:bodyPr/>
                    <a:lstStyle/>
                    <a:p>
                      <a:pPr algn="l"/>
                      <a:r>
                        <a:rPr lang="en-US" b="1" dirty="0">
                          <a:latin typeface="Calibri" panose="020F0502020204030204" pitchFamily="34" charset="0"/>
                          <a:cs typeface="Calibri" panose="020F0502020204030204" pitchFamily="34" charset="0"/>
                        </a:rPr>
                        <a:t>Sample (B) Test</a:t>
                      </a:r>
                      <a:r>
                        <a:rPr lang="en-US" b="1" baseline="0" dirty="0">
                          <a:latin typeface="Calibri" panose="020F0502020204030204" pitchFamily="34" charset="0"/>
                          <a:cs typeface="Calibri" panose="020F0502020204030204" pitchFamily="34" charset="0"/>
                        </a:rPr>
                        <a:t>  (3)</a:t>
                      </a:r>
                      <a:endParaRPr lang="en-US" b="1" dirty="0">
                        <a:latin typeface="Calibri" panose="020F0502020204030204" pitchFamily="34" charset="0"/>
                        <a:cs typeface="Calibri" panose="020F0502020204030204" pitchFamily="34" charset="0"/>
                      </a:endParaRPr>
                    </a:p>
                  </a:txBody>
                  <a:tcPr/>
                </a:tc>
                <a:tc>
                  <a:txBody>
                    <a:bodyPr/>
                    <a:lstStyle/>
                    <a:p>
                      <a:pPr algn="ctr"/>
                      <a:r>
                        <a:rPr kumimoji="0" lang="en-US" sz="1800" b="0" i="0" u="none" strike="noStrike" kern="1200" baseline="0">
                          <a:solidFill>
                            <a:schemeClr val="dk1"/>
                          </a:solidFill>
                          <a:latin typeface="Calibri" panose="020F0502020204030204" pitchFamily="34" charset="0"/>
                          <a:ea typeface="+mn-ea"/>
                          <a:cs typeface="Calibri" panose="020F0502020204030204" pitchFamily="34" charset="0"/>
                        </a:rPr>
                        <a:t>0.1</a:t>
                      </a:r>
                      <a:endParaRPr lang="en-US" dirty="0">
                        <a:latin typeface="Calibri" panose="020F0502020204030204" pitchFamily="34" charset="0"/>
                        <a:cs typeface="Calibri" panose="020F0502020204030204" pitchFamily="34" charset="0"/>
                      </a:endParaRPr>
                    </a:p>
                  </a:txBody>
                  <a:tcPr/>
                </a:tc>
                <a:tc>
                  <a:txBody>
                    <a:bodyPr/>
                    <a:lstStyle/>
                    <a:p>
                      <a:pPr algn="ctr"/>
                      <a:r>
                        <a:rPr lang="ar-SA" dirty="0">
                          <a:latin typeface="Calibri" panose="020F0502020204030204" pitchFamily="34" charset="0"/>
                          <a:cs typeface="Calibri" panose="020F0502020204030204" pitchFamily="34" charset="0"/>
                        </a:rPr>
                        <a:t>ـــــ</a:t>
                      </a:r>
                      <a:endParaRPr lang="en-US" b="1" dirty="0">
                        <a:latin typeface="Calibri" panose="020F0502020204030204" pitchFamily="34" charset="0"/>
                        <a:cs typeface="Calibri" panose="020F0502020204030204" pitchFamily="34" charset="0"/>
                      </a:endParaRPr>
                    </a:p>
                  </a:txBody>
                  <a:tcPr/>
                </a:tc>
                <a:tc>
                  <a:txBody>
                    <a:bodyPr/>
                    <a:lstStyle/>
                    <a:p>
                      <a:pPr algn="ctr"/>
                      <a:r>
                        <a:rPr lang="ar-SA">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7 ml</a:t>
                      </a:r>
                    </a:p>
                  </a:txBody>
                  <a:tcPr/>
                </a:tc>
                <a:extLst>
                  <a:ext uri="{0D108BD9-81ED-4DB2-BD59-A6C34878D82A}">
                    <a16:rowId xmlns:a16="http://schemas.microsoft.com/office/drawing/2014/main" xmlns="" val="10003"/>
                  </a:ext>
                </a:extLst>
              </a:tr>
              <a:tr h="370840">
                <a:tc>
                  <a:txBody>
                    <a:bodyPr/>
                    <a:lstStyle/>
                    <a:p>
                      <a:pPr algn="l"/>
                      <a:r>
                        <a:rPr lang="en-US" b="1" dirty="0">
                          <a:latin typeface="Calibri" panose="020F0502020204030204" pitchFamily="34" charset="0"/>
                          <a:cs typeface="Calibri" panose="020F0502020204030204" pitchFamily="34" charset="0"/>
                        </a:rPr>
                        <a:t>Sample (B) Test</a:t>
                      </a:r>
                      <a:r>
                        <a:rPr lang="en-US" b="1" baseline="0" dirty="0">
                          <a:latin typeface="Calibri" panose="020F0502020204030204" pitchFamily="34" charset="0"/>
                          <a:cs typeface="Calibri" panose="020F0502020204030204" pitchFamily="34" charset="0"/>
                        </a:rPr>
                        <a:t> (4)</a:t>
                      </a:r>
                      <a:endParaRPr lang="en-US" b="1" dirty="0">
                        <a:latin typeface="Calibri" panose="020F0502020204030204" pitchFamily="34" charset="0"/>
                        <a:cs typeface="Calibri" panose="020F0502020204030204" pitchFamily="34" charset="0"/>
                      </a:endParaRPr>
                    </a:p>
                  </a:txBody>
                  <a:tcPr/>
                </a:tc>
                <a:tc>
                  <a:txBody>
                    <a:bodyPr/>
                    <a:lstStyle/>
                    <a:p>
                      <a:pPr algn="ctr"/>
                      <a:r>
                        <a:rPr kumimoji="0" lang="en-US" sz="1800" b="0" i="0" u="none" strike="noStrike" kern="1200" baseline="0" dirty="0">
                          <a:solidFill>
                            <a:schemeClr val="dk1"/>
                          </a:solidFill>
                          <a:latin typeface="Calibri" panose="020F0502020204030204" pitchFamily="34" charset="0"/>
                          <a:ea typeface="+mn-ea"/>
                          <a:cs typeface="Calibri" panose="020F0502020204030204" pitchFamily="34" charset="0"/>
                        </a:rPr>
                        <a:t>0.1</a:t>
                      </a:r>
                      <a:endParaRPr lang="en-US" dirty="0">
                        <a:latin typeface="Calibri" panose="020F0502020204030204" pitchFamily="34" charset="0"/>
                        <a:cs typeface="Calibri" panose="020F0502020204030204" pitchFamily="34" charset="0"/>
                      </a:endParaRPr>
                    </a:p>
                  </a:txBody>
                  <a:tcPr/>
                </a:tc>
                <a:tc>
                  <a:txBody>
                    <a:bodyPr/>
                    <a:lstStyle/>
                    <a:p>
                      <a:pPr algn="ctr"/>
                      <a:r>
                        <a:rPr lang="ar-SA" dirty="0">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algn="ctr"/>
                      <a:r>
                        <a:rPr lang="ar-SA" dirty="0">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7 ml</a:t>
                      </a:r>
                    </a:p>
                  </a:txBody>
                  <a:tcPr/>
                </a:tc>
                <a:extLst>
                  <a:ext uri="{0D108BD9-81ED-4DB2-BD59-A6C34878D82A}">
                    <a16:rowId xmlns:a16="http://schemas.microsoft.com/office/drawing/2014/main" xmlns="" val="10004"/>
                  </a:ext>
                </a:extLst>
              </a:tr>
              <a:tr h="370840">
                <a:tc>
                  <a:txBody>
                    <a:bodyPr/>
                    <a:lstStyle/>
                    <a:p>
                      <a:pPr algn="l"/>
                      <a:r>
                        <a:rPr lang="en-US" b="1" dirty="0">
                          <a:latin typeface="Calibri" panose="020F0502020204030204" pitchFamily="34" charset="0"/>
                          <a:cs typeface="Calibri" panose="020F0502020204030204" pitchFamily="34" charset="0"/>
                        </a:rPr>
                        <a:t>Standard (1)</a:t>
                      </a:r>
                    </a:p>
                  </a:txBody>
                  <a:tcPr/>
                </a:tc>
                <a:tc>
                  <a:txBody>
                    <a:bodyPr/>
                    <a:lstStyle/>
                    <a:p>
                      <a:pPr algn="ctr"/>
                      <a:r>
                        <a:rPr lang="ar-SA" dirty="0">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a:solidFill>
                            <a:schemeClr val="dk1"/>
                          </a:solidFill>
                          <a:latin typeface="Calibri" panose="020F0502020204030204" pitchFamily="34" charset="0"/>
                          <a:ea typeface="+mn-ea"/>
                          <a:cs typeface="Calibri" panose="020F0502020204030204" pitchFamily="34" charset="0"/>
                        </a:rPr>
                        <a:t>0.1</a:t>
                      </a:r>
                      <a:endParaRPr lang="en-US" dirty="0">
                        <a:latin typeface="Calibri" panose="020F0502020204030204" pitchFamily="34" charset="0"/>
                        <a:cs typeface="Calibri" panose="020F0502020204030204" pitchFamily="34" charset="0"/>
                      </a:endParaRPr>
                    </a:p>
                  </a:txBody>
                  <a:tcPr/>
                </a:tc>
                <a:tc>
                  <a:txBody>
                    <a:bodyPr/>
                    <a:lstStyle/>
                    <a:p>
                      <a:pPr algn="ctr"/>
                      <a:r>
                        <a:rPr lang="ar-SA" dirty="0">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7 ml</a:t>
                      </a:r>
                    </a:p>
                  </a:txBody>
                  <a:tcPr/>
                </a:tc>
                <a:extLst>
                  <a:ext uri="{0D108BD9-81ED-4DB2-BD59-A6C34878D82A}">
                    <a16:rowId xmlns:a16="http://schemas.microsoft.com/office/drawing/2014/main" xmlns="" val="10005"/>
                  </a:ext>
                </a:extLst>
              </a:tr>
              <a:tr h="370840">
                <a:tc>
                  <a:txBody>
                    <a:bodyPr/>
                    <a:lstStyle/>
                    <a:p>
                      <a:pPr algn="l"/>
                      <a:r>
                        <a:rPr lang="en-US" b="1" dirty="0">
                          <a:latin typeface="Calibri" panose="020F0502020204030204" pitchFamily="34" charset="0"/>
                          <a:cs typeface="Calibri" panose="020F0502020204030204" pitchFamily="34" charset="0"/>
                        </a:rPr>
                        <a:t>Standard (2)</a:t>
                      </a:r>
                    </a:p>
                  </a:txBody>
                  <a:tcPr/>
                </a:tc>
                <a:tc>
                  <a:txBody>
                    <a:bodyPr/>
                    <a:lstStyle/>
                    <a:p>
                      <a:pPr algn="ctr"/>
                      <a:r>
                        <a:rPr lang="ar-SA" dirty="0">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a:solidFill>
                            <a:schemeClr val="dk1"/>
                          </a:solidFill>
                          <a:latin typeface="Calibri" panose="020F0502020204030204" pitchFamily="34" charset="0"/>
                          <a:ea typeface="+mn-ea"/>
                          <a:cs typeface="Calibri" panose="020F0502020204030204" pitchFamily="34" charset="0"/>
                        </a:rPr>
                        <a:t>0.1</a:t>
                      </a:r>
                      <a:endParaRPr lang="en-US" dirty="0">
                        <a:latin typeface="Calibri" panose="020F0502020204030204" pitchFamily="34" charset="0"/>
                        <a:cs typeface="Calibri" panose="020F0502020204030204" pitchFamily="34" charset="0"/>
                      </a:endParaRPr>
                    </a:p>
                  </a:txBody>
                  <a:tcPr/>
                </a:tc>
                <a:tc>
                  <a:txBody>
                    <a:bodyPr/>
                    <a:lstStyle/>
                    <a:p>
                      <a:pPr algn="ctr"/>
                      <a:r>
                        <a:rPr lang="ar-SA" dirty="0">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7 ml</a:t>
                      </a:r>
                    </a:p>
                  </a:txBody>
                  <a:tcPr/>
                </a:tc>
                <a:extLst>
                  <a:ext uri="{0D108BD9-81ED-4DB2-BD59-A6C34878D82A}">
                    <a16:rowId xmlns:a16="http://schemas.microsoft.com/office/drawing/2014/main" xmlns="" val="10006"/>
                  </a:ext>
                </a:extLst>
              </a:tr>
              <a:tr h="370840">
                <a:tc>
                  <a:txBody>
                    <a:bodyPr/>
                    <a:lstStyle/>
                    <a:p>
                      <a:pPr algn="l"/>
                      <a:r>
                        <a:rPr lang="en-US" b="1" dirty="0">
                          <a:latin typeface="Calibri" panose="020F0502020204030204" pitchFamily="34" charset="0"/>
                          <a:cs typeface="Calibri" panose="020F0502020204030204" pitchFamily="34" charset="0"/>
                        </a:rPr>
                        <a:t>Blank</a:t>
                      </a:r>
                    </a:p>
                  </a:txBody>
                  <a:tcPr/>
                </a:tc>
                <a:tc>
                  <a:txBody>
                    <a:bodyPr/>
                    <a:lstStyle/>
                    <a:p>
                      <a:pPr algn="ctr"/>
                      <a:r>
                        <a:rPr lang="ar-SA" dirty="0">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algn="ctr"/>
                      <a:r>
                        <a:rPr lang="ar-SA" dirty="0">
                          <a:latin typeface="Calibri" panose="020F0502020204030204" pitchFamily="34" charset="0"/>
                          <a:cs typeface="Calibri" panose="020F0502020204030204" pitchFamily="34" charset="0"/>
                        </a:rPr>
                        <a:t>ـــــ</a:t>
                      </a:r>
                      <a:endParaRPr lang="en-US" dirty="0">
                        <a:latin typeface="Calibri" panose="020F0502020204030204" pitchFamily="34" charset="0"/>
                        <a:cs typeface="Calibri" panose="020F050202020403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a:solidFill>
                            <a:schemeClr val="dk1"/>
                          </a:solidFill>
                          <a:latin typeface="Calibri" panose="020F0502020204030204" pitchFamily="34" charset="0"/>
                          <a:ea typeface="+mn-ea"/>
                          <a:cs typeface="Calibri" panose="020F0502020204030204" pitchFamily="34" charset="0"/>
                        </a:rPr>
                        <a:t>0.1</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cs typeface="Calibri" panose="020F0502020204030204" pitchFamily="34" charset="0"/>
                        </a:rPr>
                        <a:t>7 ml</a:t>
                      </a:r>
                    </a:p>
                  </a:txBody>
                  <a:tcPr/>
                </a:tc>
                <a:extLst>
                  <a:ext uri="{0D108BD9-81ED-4DB2-BD59-A6C34878D82A}">
                    <a16:rowId xmlns:a16="http://schemas.microsoft.com/office/drawing/2014/main" xmlns="" val="10007"/>
                  </a:ext>
                </a:extLst>
              </a:tr>
            </a:tbl>
          </a:graphicData>
        </a:graphic>
      </p:graphicFrame>
      <p:sp>
        <p:nvSpPr>
          <p:cNvPr id="5" name="Rectangle 4"/>
          <p:cNvSpPr/>
          <p:nvPr/>
        </p:nvSpPr>
        <p:spPr>
          <a:xfrm>
            <a:off x="251520" y="4314291"/>
            <a:ext cx="8301953" cy="461665"/>
          </a:xfrm>
          <a:prstGeom prst="rect">
            <a:avLst/>
          </a:prstGeom>
        </p:spPr>
        <p:txBody>
          <a:bodyPr wrap="none">
            <a:spAutoFit/>
          </a:bodyPr>
          <a:lstStyle/>
          <a:p>
            <a:r>
              <a:rPr lang="en-US" sz="2400" b="1" dirty="0">
                <a:latin typeface="Calibri" pitchFamily="34" charset="0"/>
                <a:cs typeface="Calibri" pitchFamily="34" charset="0"/>
              </a:rPr>
              <a:t>Cover tubes by aluminum foil         Mix the contents of each tube</a:t>
            </a:r>
          </a:p>
        </p:txBody>
      </p:sp>
      <p:sp>
        <p:nvSpPr>
          <p:cNvPr id="6" name="Rectangle 5"/>
          <p:cNvSpPr/>
          <p:nvPr/>
        </p:nvSpPr>
        <p:spPr>
          <a:xfrm>
            <a:off x="1979712" y="4941168"/>
            <a:ext cx="6084168" cy="461665"/>
          </a:xfrm>
          <a:prstGeom prst="rect">
            <a:avLst/>
          </a:prstGeom>
        </p:spPr>
        <p:txBody>
          <a:bodyPr wrap="square">
            <a:spAutoFit/>
          </a:bodyPr>
          <a:lstStyle/>
          <a:p>
            <a:r>
              <a:rPr lang="en-US" sz="2400" b="1" dirty="0">
                <a:latin typeface="Calibri" pitchFamily="34" charset="0"/>
                <a:cs typeface="Calibri" pitchFamily="34" charset="0"/>
              </a:rPr>
              <a:t>Boiling water bath for 5 minutes</a:t>
            </a:r>
          </a:p>
        </p:txBody>
      </p:sp>
      <p:sp>
        <p:nvSpPr>
          <p:cNvPr id="7" name="Rectangle 6"/>
          <p:cNvSpPr/>
          <p:nvPr/>
        </p:nvSpPr>
        <p:spPr>
          <a:xfrm>
            <a:off x="2483768" y="5500389"/>
            <a:ext cx="6336704" cy="1143070"/>
          </a:xfrm>
          <a:prstGeom prst="rect">
            <a:avLst/>
          </a:prstGeom>
        </p:spPr>
        <p:txBody>
          <a:bodyPr wrap="square">
            <a:spAutoFit/>
          </a:bodyPr>
          <a:lstStyle/>
          <a:p>
            <a:pPr>
              <a:lnSpc>
                <a:spcPct val="150000"/>
              </a:lnSpc>
            </a:pPr>
            <a:r>
              <a:rPr lang="en-US" sz="2400" b="1" dirty="0">
                <a:latin typeface="Calibri" pitchFamily="34" charset="0"/>
                <a:cs typeface="Calibri" pitchFamily="34" charset="0"/>
              </a:rPr>
              <a:t>  cool the tubes for 1-3 min</a:t>
            </a:r>
          </a:p>
          <a:p>
            <a:pPr>
              <a:lnSpc>
                <a:spcPct val="150000"/>
              </a:lnSpc>
            </a:pPr>
            <a:r>
              <a:rPr lang="en-US" sz="2400" b="1" dirty="0">
                <a:latin typeface="Calibri" pitchFamily="34" charset="0"/>
                <a:cs typeface="Calibri" pitchFamily="34" charset="0"/>
              </a:rPr>
              <a:t>Read absorbance at 475 nm</a:t>
            </a:r>
          </a:p>
        </p:txBody>
      </p:sp>
      <p:cxnSp>
        <p:nvCxnSpPr>
          <p:cNvPr id="10" name="Straight Arrow Connector 9"/>
          <p:cNvCxnSpPr/>
          <p:nvPr/>
        </p:nvCxnSpPr>
        <p:spPr>
          <a:xfrm>
            <a:off x="4283968" y="4113076"/>
            <a:ext cx="0" cy="3240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283968" y="5373216"/>
            <a:ext cx="0" cy="3240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283968" y="4653136"/>
            <a:ext cx="0" cy="3240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283968" y="5985284"/>
            <a:ext cx="0" cy="3240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9"/>
          <p:cNvCxnSpPr/>
          <p:nvPr/>
        </p:nvCxnSpPr>
        <p:spPr>
          <a:xfrm flipV="1">
            <a:off x="4109782" y="4545123"/>
            <a:ext cx="534226" cy="5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72080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2001416" cy="1143000"/>
          </a:xfrm>
        </p:spPr>
        <p:txBody>
          <a:bodyPr>
            <a:normAutofit/>
          </a:bodyPr>
          <a:lstStyle/>
          <a:p>
            <a:r>
              <a:rPr lang="en-US" sz="3200" b="1" dirty="0">
                <a:latin typeface="Calibri" pitchFamily="34" charset="0"/>
                <a:cs typeface="Calibri" pitchFamily="34" charset="0"/>
              </a:rPr>
              <a:t>- Result:</a:t>
            </a:r>
          </a:p>
        </p:txBody>
      </p:sp>
      <p:graphicFrame>
        <p:nvGraphicFramePr>
          <p:cNvPr id="4" name="Table 3"/>
          <p:cNvGraphicFramePr>
            <a:graphicFrameLocks noGrp="1"/>
          </p:cNvGraphicFramePr>
          <p:nvPr>
            <p:extLst>
              <p:ext uri="{D42A27DB-BD31-4B8C-83A1-F6EECF244321}">
                <p14:modId xmlns:p14="http://schemas.microsoft.com/office/powerpoint/2010/main" xmlns="" val="3180673189"/>
              </p:ext>
            </p:extLst>
          </p:nvPr>
        </p:nvGraphicFramePr>
        <p:xfrm>
          <a:off x="1259632" y="1844824"/>
          <a:ext cx="6336704" cy="3320875"/>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xmlns="" val="20000"/>
                    </a:ext>
                  </a:extLst>
                </a:gridCol>
                <a:gridCol w="4392488">
                  <a:extLst>
                    <a:ext uri="{9D8B030D-6E8A-4147-A177-3AD203B41FA5}">
                      <a16:colId xmlns:a16="http://schemas.microsoft.com/office/drawing/2014/main" xmlns="" val="20001"/>
                    </a:ext>
                  </a:extLst>
                </a:gridCol>
              </a:tblGrid>
              <a:tr h="330100">
                <a:tc>
                  <a:txBody>
                    <a:bodyPr/>
                    <a:lstStyle/>
                    <a:p>
                      <a:pPr algn="ctr"/>
                      <a:r>
                        <a:rPr lang="en-US" sz="2400" dirty="0">
                          <a:latin typeface="Calibri" pitchFamily="34" charset="0"/>
                        </a:rPr>
                        <a:t>Tubes</a:t>
                      </a:r>
                    </a:p>
                  </a:txBody>
                  <a:tcPr/>
                </a:tc>
                <a:tc>
                  <a:txBody>
                    <a:bodyPr/>
                    <a:lstStyle/>
                    <a:p>
                      <a:pPr algn="ctr"/>
                      <a:r>
                        <a:rPr kumimoji="0" lang="en-US" sz="2400" b="0" i="0" u="none" strike="noStrike" kern="1200" baseline="0" dirty="0">
                          <a:solidFill>
                            <a:schemeClr val="lt1"/>
                          </a:solidFill>
                          <a:latin typeface="Calibri" pitchFamily="34" charset="0"/>
                          <a:ea typeface="+mn-ea"/>
                          <a:cs typeface="+mn-cs"/>
                        </a:rPr>
                        <a:t>Absorbance at 475</a:t>
                      </a:r>
                      <a:endParaRPr lang="en-US" sz="2400" dirty="0">
                        <a:latin typeface="Calibri" pitchFamily="34" charset="0"/>
                      </a:endParaRPr>
                    </a:p>
                  </a:txBody>
                  <a:tcPr/>
                </a:tc>
                <a:extLst>
                  <a:ext uri="{0D108BD9-81ED-4DB2-BD59-A6C34878D82A}">
                    <a16:rowId xmlns:a16="http://schemas.microsoft.com/office/drawing/2014/main" xmlns="" val="10000"/>
                  </a:ext>
                </a:extLst>
              </a:tr>
              <a:tr h="330100">
                <a:tc>
                  <a:txBody>
                    <a:bodyPr/>
                    <a:lstStyle/>
                    <a:p>
                      <a:pPr algn="l"/>
                      <a:r>
                        <a:rPr lang="en-US" sz="2400" dirty="0">
                          <a:latin typeface="Calibri" pitchFamily="34" charset="0"/>
                        </a:rPr>
                        <a:t>Test</a:t>
                      </a:r>
                      <a:r>
                        <a:rPr lang="en-US" sz="2400" baseline="0" dirty="0">
                          <a:latin typeface="Calibri" pitchFamily="34" charset="0"/>
                        </a:rPr>
                        <a:t> (1)</a:t>
                      </a:r>
                      <a:endParaRPr lang="en-US" sz="2400" dirty="0">
                        <a:latin typeface="Calibri" pitchFamily="34" charset="0"/>
                      </a:endParaRPr>
                    </a:p>
                  </a:txBody>
                  <a:tcPr/>
                </a:tc>
                <a:tc>
                  <a:txBody>
                    <a:bodyPr/>
                    <a:lstStyle/>
                    <a:p>
                      <a:pPr algn="ctr"/>
                      <a:endParaRPr lang="en-US" sz="2400" dirty="0">
                        <a:latin typeface="Calibri" pitchFamily="34" charset="0"/>
                      </a:endParaRPr>
                    </a:p>
                  </a:txBody>
                  <a:tcPr/>
                </a:tc>
                <a:extLst>
                  <a:ext uri="{0D108BD9-81ED-4DB2-BD59-A6C34878D82A}">
                    <a16:rowId xmlns:a16="http://schemas.microsoft.com/office/drawing/2014/main" xmlns="" val="10001"/>
                  </a:ext>
                </a:extLst>
              </a:tr>
              <a:tr h="344348">
                <a:tc>
                  <a:txBody>
                    <a:bodyPr/>
                    <a:lstStyle/>
                    <a:p>
                      <a:pPr algn="l"/>
                      <a:r>
                        <a:rPr lang="en-US" sz="2400" dirty="0">
                          <a:latin typeface="Calibri" pitchFamily="34" charset="0"/>
                        </a:rPr>
                        <a:t>Test</a:t>
                      </a:r>
                      <a:r>
                        <a:rPr lang="en-US" sz="2400" baseline="0" dirty="0">
                          <a:latin typeface="Calibri" pitchFamily="34" charset="0"/>
                        </a:rPr>
                        <a:t> (2)</a:t>
                      </a:r>
                      <a:endParaRPr lang="en-US" sz="2400" dirty="0">
                        <a:latin typeface="Calibri" pitchFamily="34" charset="0"/>
                      </a:endParaRPr>
                    </a:p>
                  </a:txBody>
                  <a:tcPr/>
                </a:tc>
                <a:tc>
                  <a:txBody>
                    <a:bodyPr/>
                    <a:lstStyle/>
                    <a:p>
                      <a:pPr algn="ctr"/>
                      <a:endParaRPr lang="en-US" sz="2400" dirty="0">
                        <a:latin typeface="Calibri" pitchFamily="34" charset="0"/>
                      </a:endParaRPr>
                    </a:p>
                  </a:txBody>
                  <a:tcPr/>
                </a:tc>
                <a:extLst>
                  <a:ext uri="{0D108BD9-81ED-4DB2-BD59-A6C34878D82A}">
                    <a16:rowId xmlns:a16="http://schemas.microsoft.com/office/drawing/2014/main" xmlns="" val="10002"/>
                  </a:ext>
                </a:extLst>
              </a:tr>
              <a:tr h="330100">
                <a:tc>
                  <a:txBody>
                    <a:bodyPr/>
                    <a:lstStyle/>
                    <a:p>
                      <a:pPr algn="l"/>
                      <a:r>
                        <a:rPr lang="en-US" sz="2400" dirty="0">
                          <a:latin typeface="Calibri" pitchFamily="34" charset="0"/>
                        </a:rPr>
                        <a:t>Test</a:t>
                      </a:r>
                      <a:r>
                        <a:rPr lang="en-US" sz="2400" baseline="0" dirty="0">
                          <a:latin typeface="Calibri" pitchFamily="34" charset="0"/>
                        </a:rPr>
                        <a:t> (3)</a:t>
                      </a:r>
                      <a:endParaRPr lang="en-US" sz="2400" dirty="0">
                        <a:latin typeface="Calibri" pitchFamily="34" charset="0"/>
                      </a:endParaRPr>
                    </a:p>
                  </a:txBody>
                  <a:tcPr/>
                </a:tc>
                <a:tc>
                  <a:txBody>
                    <a:bodyPr/>
                    <a:lstStyle/>
                    <a:p>
                      <a:pPr algn="ctr"/>
                      <a:endParaRPr lang="en-US" sz="2400" dirty="0">
                        <a:latin typeface="Calibri" pitchFamily="34" charset="0"/>
                      </a:endParaRPr>
                    </a:p>
                  </a:txBody>
                  <a:tcPr/>
                </a:tc>
                <a:extLst>
                  <a:ext uri="{0D108BD9-81ED-4DB2-BD59-A6C34878D82A}">
                    <a16:rowId xmlns:a16="http://schemas.microsoft.com/office/drawing/2014/main" xmlns="" val="10003"/>
                  </a:ext>
                </a:extLst>
              </a:tr>
              <a:tr h="330100">
                <a:tc>
                  <a:txBody>
                    <a:bodyPr/>
                    <a:lstStyle/>
                    <a:p>
                      <a:pPr algn="l"/>
                      <a:r>
                        <a:rPr lang="en-US" sz="2400" dirty="0">
                          <a:latin typeface="Calibri" pitchFamily="34" charset="0"/>
                        </a:rPr>
                        <a:t>Test</a:t>
                      </a:r>
                      <a:r>
                        <a:rPr lang="en-US" sz="2400" baseline="0" dirty="0">
                          <a:latin typeface="Calibri" pitchFamily="34" charset="0"/>
                        </a:rPr>
                        <a:t> (4)</a:t>
                      </a:r>
                      <a:endParaRPr lang="en-US" sz="2400" dirty="0">
                        <a:latin typeface="Calibri" pitchFamily="34" charset="0"/>
                      </a:endParaRPr>
                    </a:p>
                  </a:txBody>
                  <a:tcPr/>
                </a:tc>
                <a:tc>
                  <a:txBody>
                    <a:bodyPr/>
                    <a:lstStyle/>
                    <a:p>
                      <a:pPr algn="ctr"/>
                      <a:endParaRPr lang="en-US" sz="2400" dirty="0">
                        <a:latin typeface="Calibri" pitchFamily="34" charset="0"/>
                      </a:endParaRPr>
                    </a:p>
                  </a:txBody>
                  <a:tcPr/>
                </a:tc>
                <a:extLst>
                  <a:ext uri="{0D108BD9-81ED-4DB2-BD59-A6C34878D82A}">
                    <a16:rowId xmlns:a16="http://schemas.microsoft.com/office/drawing/2014/main" xmlns="" val="10004"/>
                  </a:ext>
                </a:extLst>
              </a:tr>
              <a:tr h="349866">
                <a:tc>
                  <a:txBody>
                    <a:bodyPr/>
                    <a:lstStyle/>
                    <a:p>
                      <a:pPr algn="l"/>
                      <a:r>
                        <a:rPr lang="en-US" sz="2400" dirty="0">
                          <a:latin typeface="Calibri" pitchFamily="34" charset="0"/>
                        </a:rPr>
                        <a:t>Standard (1)</a:t>
                      </a:r>
                    </a:p>
                  </a:txBody>
                  <a:tcPr/>
                </a:tc>
                <a:tc>
                  <a:txBody>
                    <a:bodyPr/>
                    <a:lstStyle/>
                    <a:p>
                      <a:pPr algn="ctr"/>
                      <a:endParaRPr lang="en-US" sz="2400" dirty="0">
                        <a:latin typeface="Calibri" pitchFamily="34" charset="0"/>
                      </a:endParaRPr>
                    </a:p>
                  </a:txBody>
                  <a:tcPr/>
                </a:tc>
                <a:extLst>
                  <a:ext uri="{0D108BD9-81ED-4DB2-BD59-A6C34878D82A}">
                    <a16:rowId xmlns:a16="http://schemas.microsoft.com/office/drawing/2014/main" xmlns="" val="10005"/>
                  </a:ext>
                </a:extLst>
              </a:tr>
              <a:tr h="5776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latin typeface="Calibri" pitchFamily="34" charset="0"/>
                        </a:rPr>
                        <a:t>Standard (2)</a:t>
                      </a:r>
                    </a:p>
                  </a:txBody>
                  <a:tcPr/>
                </a:tc>
                <a:tc>
                  <a:txBody>
                    <a:bodyPr/>
                    <a:lstStyle/>
                    <a:p>
                      <a:pPr algn="ctr"/>
                      <a:endParaRPr lang="en-US" sz="2400" dirty="0">
                        <a:latin typeface="Calibri" pitchFamily="34" charset="0"/>
                      </a:endParaRP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427099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96" y="1124744"/>
            <a:ext cx="9144000" cy="5078313"/>
          </a:xfrm>
          <a:prstGeom prst="rect">
            <a:avLst/>
          </a:prstGeom>
        </p:spPr>
        <p:txBody>
          <a:bodyPr wrap="square">
            <a:spAutoFit/>
          </a:bodyPr>
          <a:lstStyle/>
          <a:p>
            <a:pPr>
              <a:lnSpc>
                <a:spcPct val="150000"/>
              </a:lnSpc>
            </a:pPr>
            <a:r>
              <a:rPr lang="en-US" sz="2400" b="1" dirty="0">
                <a:latin typeface="Calibri" pitchFamily="34" charset="0"/>
                <a:cs typeface="Calibri" pitchFamily="34" charset="0"/>
              </a:rPr>
              <a:t>- Conc. Of Std.= </a:t>
            </a:r>
            <a:r>
              <a:rPr lang="en-US" sz="2400" dirty="0">
                <a:latin typeface="Calibri" pitchFamily="34" charset="0"/>
                <a:cs typeface="Calibri" pitchFamily="34" charset="0"/>
              </a:rPr>
              <a:t>0.01 g/ml                             </a:t>
            </a:r>
            <a:r>
              <a:rPr lang="en-US" sz="2400" b="1" dirty="0">
                <a:latin typeface="Calibri" pitchFamily="34" charset="0"/>
                <a:cs typeface="Calibri" pitchFamily="34" charset="0"/>
              </a:rPr>
              <a:t>Dilution factor= </a:t>
            </a:r>
            <a:r>
              <a:rPr lang="en-US" sz="2400" dirty="0">
                <a:latin typeface="Calibri" pitchFamily="34" charset="0"/>
                <a:cs typeface="Calibri" pitchFamily="34" charset="0"/>
              </a:rPr>
              <a:t>10</a:t>
            </a:r>
          </a:p>
          <a:p>
            <a:pPr>
              <a:lnSpc>
                <a:spcPct val="150000"/>
              </a:lnSpc>
            </a:pPr>
            <a:r>
              <a:rPr lang="en-US" sz="2400" b="1" dirty="0">
                <a:latin typeface="Calibri" pitchFamily="34" charset="0"/>
                <a:cs typeface="Calibri" pitchFamily="34" charset="0"/>
              </a:rPr>
              <a:t>- Total volume sample 1= </a:t>
            </a:r>
            <a:r>
              <a:rPr lang="en-US" sz="2400" dirty="0">
                <a:latin typeface="Calibri" pitchFamily="34" charset="0"/>
                <a:cs typeface="Calibri" pitchFamily="34" charset="0"/>
              </a:rPr>
              <a:t>5 ml                                     </a:t>
            </a:r>
          </a:p>
          <a:p>
            <a:pPr>
              <a:lnSpc>
                <a:spcPct val="150000"/>
              </a:lnSpc>
            </a:pPr>
            <a:r>
              <a:rPr lang="en-US" sz="2400" b="1" dirty="0">
                <a:latin typeface="Calibri" pitchFamily="34" charset="0"/>
                <a:cs typeface="Calibri" pitchFamily="34" charset="0"/>
              </a:rPr>
              <a:t>- Total volume sample 2= </a:t>
            </a:r>
            <a:r>
              <a:rPr lang="en-US" sz="2400" dirty="0">
                <a:latin typeface="Calibri" pitchFamily="34" charset="0"/>
                <a:cs typeface="Calibri" pitchFamily="34" charset="0"/>
              </a:rPr>
              <a:t>5 ml                           </a:t>
            </a:r>
          </a:p>
          <a:p>
            <a:endParaRPr lang="en-US" sz="2400" dirty="0">
              <a:latin typeface="Calibri" pitchFamily="34" charset="0"/>
              <a:cs typeface="Calibri" pitchFamily="34" charset="0"/>
            </a:endParaRPr>
          </a:p>
          <a:p>
            <a:r>
              <a:rPr lang="en-US" sz="2400" dirty="0">
                <a:latin typeface="Calibri" pitchFamily="34" charset="0"/>
                <a:cs typeface="Calibri" pitchFamily="34" charset="0"/>
              </a:rPr>
              <a:t>- Conc. Of urine D-xylose (Sample 1)=  </a:t>
            </a:r>
            <a:r>
              <a:rPr lang="en-US" sz="2400" u="sng" dirty="0">
                <a:latin typeface="Calibri" pitchFamily="34" charset="0"/>
                <a:cs typeface="Calibri" pitchFamily="34" charset="0"/>
              </a:rPr>
              <a:t>Mean abs of test 1</a:t>
            </a:r>
            <a:r>
              <a:rPr lang="en-US" sz="2400" dirty="0">
                <a:latin typeface="Calibri" pitchFamily="34" charset="0"/>
                <a:cs typeface="Calibri" pitchFamily="34" charset="0"/>
              </a:rPr>
              <a:t>  x  0.01 =  g/ml</a:t>
            </a:r>
          </a:p>
          <a:p>
            <a:r>
              <a:rPr lang="en-US" sz="2400" dirty="0">
                <a:latin typeface="Calibri" pitchFamily="34" charset="0"/>
                <a:cs typeface="Calibri" pitchFamily="34" charset="0"/>
              </a:rPr>
              <a:t>                                                                        Mean abs of std.</a:t>
            </a:r>
          </a:p>
          <a:p>
            <a:endParaRPr lang="en-US" sz="2400" dirty="0">
              <a:latin typeface="Calibri" pitchFamily="34" charset="0"/>
              <a:cs typeface="Calibri" pitchFamily="34" charset="0"/>
            </a:endParaRPr>
          </a:p>
          <a:p>
            <a:r>
              <a:rPr lang="en-US" sz="2400" dirty="0">
                <a:latin typeface="Calibri" pitchFamily="34" charset="0"/>
                <a:cs typeface="Calibri" pitchFamily="34" charset="0"/>
              </a:rPr>
              <a:t>- Conc. Of urine D-xylose (Sample 2)=  </a:t>
            </a:r>
            <a:r>
              <a:rPr lang="en-US" sz="2400" u="sng" dirty="0">
                <a:latin typeface="Calibri" pitchFamily="34" charset="0"/>
                <a:cs typeface="Calibri" pitchFamily="34" charset="0"/>
              </a:rPr>
              <a:t>Mean abs of test 2</a:t>
            </a:r>
            <a:r>
              <a:rPr lang="en-US" sz="2400" dirty="0">
                <a:latin typeface="Calibri" pitchFamily="34" charset="0"/>
                <a:cs typeface="Calibri" pitchFamily="34" charset="0"/>
              </a:rPr>
              <a:t>  x  0.01 =  g/ml</a:t>
            </a:r>
          </a:p>
          <a:p>
            <a:r>
              <a:rPr lang="en-US" sz="2400" dirty="0">
                <a:latin typeface="Calibri" pitchFamily="34" charset="0"/>
                <a:cs typeface="Calibri" pitchFamily="34" charset="0"/>
              </a:rPr>
              <a:t>                                                                       Mean abs of std.</a:t>
            </a:r>
          </a:p>
          <a:p>
            <a:pPr>
              <a:lnSpc>
                <a:spcPct val="150000"/>
              </a:lnSpc>
            </a:pPr>
            <a:endParaRPr lang="en-US" sz="2400" dirty="0">
              <a:latin typeface="Calibri" pitchFamily="34" charset="0"/>
              <a:cs typeface="Calibri" pitchFamily="34" charset="0"/>
            </a:endParaRPr>
          </a:p>
          <a:p>
            <a:pPr>
              <a:lnSpc>
                <a:spcPct val="150000"/>
              </a:lnSpc>
            </a:pPr>
            <a:endParaRPr lang="en-US" sz="2400" dirty="0">
              <a:latin typeface="Calibri" pitchFamily="34" charset="0"/>
              <a:cs typeface="Calibri" pitchFamily="34" charset="0"/>
            </a:endParaRPr>
          </a:p>
        </p:txBody>
      </p:sp>
      <p:sp>
        <p:nvSpPr>
          <p:cNvPr id="2" name="Rectangle 1"/>
          <p:cNvSpPr/>
          <p:nvPr/>
        </p:nvSpPr>
        <p:spPr>
          <a:xfrm>
            <a:off x="467544" y="293747"/>
            <a:ext cx="2952328" cy="830997"/>
          </a:xfrm>
          <a:prstGeom prst="rect">
            <a:avLst/>
          </a:prstGeom>
        </p:spPr>
        <p:txBody>
          <a:bodyPr wrap="square">
            <a:spAutoFit/>
          </a:bodyPr>
          <a:lstStyle/>
          <a:p>
            <a:pPr lvl="0">
              <a:lnSpc>
                <a:spcPct val="150000"/>
              </a:lnSpc>
            </a:pPr>
            <a:r>
              <a:rPr lang="en-US" sz="3200" b="1" dirty="0">
                <a:solidFill>
                  <a:srgbClr val="0070C0"/>
                </a:solidFill>
                <a:latin typeface="Calibri" pitchFamily="34" charset="0"/>
                <a:cs typeface="Calibri" pitchFamily="34" charset="0"/>
              </a:rPr>
              <a:t>- Calculations:</a:t>
            </a:r>
          </a:p>
        </p:txBody>
      </p:sp>
    </p:spTree>
    <p:extLst>
      <p:ext uri="{BB962C8B-B14F-4D97-AF65-F5344CB8AC3E}">
        <p14:creationId xmlns:p14="http://schemas.microsoft.com/office/powerpoint/2010/main" xmlns="" val="3921346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3408"/>
            <a:ext cx="7772400" cy="1143000"/>
          </a:xfrm>
        </p:spPr>
        <p:txBody>
          <a:bodyPr>
            <a:normAutofit/>
          </a:bodyPr>
          <a:lstStyle/>
          <a:p>
            <a:r>
              <a:rPr lang="en-US" sz="3200" b="1" dirty="0"/>
              <a:t>- Example:</a:t>
            </a:r>
          </a:p>
        </p:txBody>
      </p:sp>
      <p:sp>
        <p:nvSpPr>
          <p:cNvPr id="3" name="Content Placeholder 2"/>
          <p:cNvSpPr>
            <a:spLocks noGrp="1"/>
          </p:cNvSpPr>
          <p:nvPr>
            <p:ph sz="quarter" idx="1"/>
          </p:nvPr>
        </p:nvSpPr>
        <p:spPr>
          <a:xfrm>
            <a:off x="183505" y="1196752"/>
            <a:ext cx="8928992" cy="5040560"/>
          </a:xfrm>
        </p:spPr>
        <p:txBody>
          <a:bodyPr>
            <a:noAutofit/>
          </a:bodyPr>
          <a:lstStyle/>
          <a:p>
            <a:r>
              <a:rPr lang="en-US" sz="2200" b="1" dirty="0">
                <a:latin typeface="Calibri" panose="020F0502020204030204" pitchFamily="34" charset="0"/>
                <a:cs typeface="Calibri" panose="020F0502020204030204" pitchFamily="34" charset="0"/>
              </a:rPr>
              <a:t>Abs. sample 1= </a:t>
            </a:r>
            <a:r>
              <a:rPr lang="en-US" sz="2200" dirty="0">
                <a:latin typeface="Calibri" panose="020F0502020204030204" pitchFamily="34" charset="0"/>
                <a:cs typeface="Calibri" panose="020F0502020204030204" pitchFamily="34" charset="0"/>
              </a:rPr>
              <a:t>0.843                 </a:t>
            </a:r>
            <a:r>
              <a:rPr lang="en-US" sz="2200" b="1" dirty="0">
                <a:latin typeface="Calibri" panose="020F0502020204030204" pitchFamily="34" charset="0"/>
                <a:cs typeface="Calibri" panose="020F0502020204030204" pitchFamily="34" charset="0"/>
              </a:rPr>
              <a:t>Abs. std.= </a:t>
            </a:r>
            <a:r>
              <a:rPr lang="en-US" sz="2200" dirty="0">
                <a:latin typeface="Calibri" panose="020F0502020204030204" pitchFamily="34" charset="0"/>
                <a:cs typeface="Calibri" panose="020F0502020204030204" pitchFamily="34" charset="0"/>
              </a:rPr>
              <a:t>0.558</a:t>
            </a:r>
          </a:p>
          <a:p>
            <a:r>
              <a:rPr lang="en-US" sz="2200" b="1" dirty="0">
                <a:latin typeface="Calibri" panose="020F0502020204030204" pitchFamily="34" charset="0"/>
                <a:cs typeface="Calibri" panose="020F0502020204030204" pitchFamily="34" charset="0"/>
              </a:rPr>
              <a:t>Abs. sample 2= </a:t>
            </a:r>
            <a:r>
              <a:rPr lang="en-US" sz="2200" dirty="0">
                <a:latin typeface="Calibri" panose="020F0502020204030204" pitchFamily="34" charset="0"/>
                <a:cs typeface="Calibri" panose="020F0502020204030204" pitchFamily="34" charset="0"/>
              </a:rPr>
              <a:t>0.234                   Dilution factor= 10</a:t>
            </a:r>
          </a:p>
          <a:p>
            <a:pPr marL="0" indent="0">
              <a:buNone/>
            </a:pPr>
            <a:endParaRPr lang="en-US" sz="2200" dirty="0">
              <a:latin typeface="Calibri" panose="020F0502020204030204" pitchFamily="34" charset="0"/>
              <a:cs typeface="Calibri" panose="020F0502020204030204" pitchFamily="34" charset="0"/>
            </a:endParaRPr>
          </a:p>
          <a:p>
            <a:pPr marL="0" indent="0">
              <a:buNone/>
            </a:pPr>
            <a:r>
              <a:rPr lang="en-US" sz="2200" b="1" dirty="0">
                <a:latin typeface="Calibri" pitchFamily="34" charset="0"/>
                <a:cs typeface="Calibri" pitchFamily="34" charset="0"/>
              </a:rPr>
              <a:t>- Conc. Of urine D-xylose (Sample 1)= </a:t>
            </a:r>
            <a:r>
              <a:rPr lang="en-US" sz="2200" u="sng" dirty="0">
                <a:latin typeface="Calibri" panose="020F0502020204030204" pitchFamily="34" charset="0"/>
                <a:cs typeface="Calibri" panose="020F0502020204030204" pitchFamily="34" charset="0"/>
              </a:rPr>
              <a:t>0.843  </a:t>
            </a:r>
            <a:r>
              <a:rPr lang="en-US" sz="2200" dirty="0">
                <a:latin typeface="Calibri" pitchFamily="34" charset="0"/>
                <a:cs typeface="Calibri" pitchFamily="34" charset="0"/>
              </a:rPr>
              <a:t>x  0.01 x 10 = </a:t>
            </a:r>
            <a:r>
              <a:rPr lang="en-GB" sz="2200" dirty="0">
                <a:latin typeface="Calibri" panose="020F0502020204030204" pitchFamily="34" charset="0"/>
                <a:cs typeface="Calibri" panose="020F0502020204030204" pitchFamily="34" charset="0"/>
              </a:rPr>
              <a:t>0.151 g/0.1 ml</a:t>
            </a:r>
            <a:endParaRPr lang="en-US" sz="2200" dirty="0">
              <a:latin typeface="Calibri" panose="020F0502020204030204" pitchFamily="34" charset="0"/>
              <a:cs typeface="Calibri" panose="020F0502020204030204" pitchFamily="34" charset="0"/>
            </a:endParaRPr>
          </a:p>
          <a:p>
            <a:pPr marL="0" indent="0">
              <a:buNone/>
            </a:pPr>
            <a:r>
              <a:rPr lang="en-US" sz="2200" dirty="0">
                <a:latin typeface="Calibri" panose="020F0502020204030204" pitchFamily="34" charset="0"/>
                <a:cs typeface="Calibri" panose="020F0502020204030204" pitchFamily="34" charset="0"/>
              </a:rPr>
              <a:t>                                                                      0.558</a:t>
            </a:r>
          </a:p>
          <a:p>
            <a:pPr marL="0" indent="0">
              <a:buNone/>
            </a:pPr>
            <a:r>
              <a:rPr lang="en-US" sz="2200" b="1" dirty="0">
                <a:latin typeface="Calibri" pitchFamily="34" charset="0"/>
                <a:cs typeface="Calibri" pitchFamily="34" charset="0"/>
              </a:rPr>
              <a:t>- Conc. Of urine D-xylose (Sample 1)=</a:t>
            </a:r>
            <a:r>
              <a:rPr lang="en-US" sz="2200" dirty="0">
                <a:latin typeface="Calibri" pitchFamily="34" charset="0"/>
                <a:cs typeface="Calibri" pitchFamily="34" charset="0"/>
              </a:rPr>
              <a:t> </a:t>
            </a:r>
            <a:r>
              <a:rPr lang="en-GB" sz="2200" dirty="0">
                <a:latin typeface="Calibri" panose="020F0502020204030204" pitchFamily="34" charset="0"/>
                <a:cs typeface="Calibri" panose="020F0502020204030204" pitchFamily="34" charset="0"/>
              </a:rPr>
              <a:t>0.151 g               0.1 ml</a:t>
            </a:r>
            <a:endParaRPr lang="en-US" sz="2200" dirty="0">
              <a:latin typeface="Calibri" panose="020F0502020204030204" pitchFamily="34" charset="0"/>
              <a:cs typeface="Calibri" panose="020F0502020204030204" pitchFamily="34" charset="0"/>
            </a:endParaRPr>
          </a:p>
          <a:p>
            <a:pPr marL="0" indent="0">
              <a:buNone/>
            </a:pPr>
            <a:r>
              <a:rPr lang="en-US" sz="2200" dirty="0">
                <a:latin typeface="Calibri" panose="020F0502020204030204" pitchFamily="34" charset="0"/>
                <a:cs typeface="Calibri" panose="020F0502020204030204" pitchFamily="34" charset="0"/>
              </a:rPr>
              <a:t>                                                                           ?                     1 ml</a:t>
            </a:r>
          </a:p>
          <a:p>
            <a:pPr marL="0" indent="0">
              <a:buNone/>
            </a:pPr>
            <a:r>
              <a:rPr lang="en-US" sz="2200" dirty="0">
                <a:latin typeface="Calibri" panose="020F0502020204030204" pitchFamily="34" charset="0"/>
                <a:cs typeface="Calibri" panose="020F0502020204030204" pitchFamily="34" charset="0"/>
              </a:rPr>
              <a:t>                                                                          = </a:t>
            </a:r>
            <a:r>
              <a:rPr lang="en-GB" sz="2200" dirty="0">
                <a:latin typeface="Calibri" panose="020F0502020204030204" pitchFamily="34" charset="0"/>
                <a:cs typeface="Calibri" panose="020F0502020204030204" pitchFamily="34" charset="0"/>
              </a:rPr>
              <a:t>1.51 g/ml</a:t>
            </a:r>
            <a:endParaRPr lang="en-US" sz="2200" dirty="0">
              <a:latin typeface="Calibri" panose="020F0502020204030204" pitchFamily="34" charset="0"/>
              <a:cs typeface="Calibri" panose="020F0502020204030204" pitchFamily="34" charset="0"/>
            </a:endParaRPr>
          </a:p>
          <a:p>
            <a:pPr marL="0" indent="0">
              <a:buNone/>
            </a:pPr>
            <a:r>
              <a:rPr lang="en-GB" sz="2200" dirty="0">
                <a:latin typeface="Calibri" panose="020F0502020204030204" pitchFamily="34" charset="0"/>
                <a:cs typeface="Calibri" panose="020F0502020204030204" pitchFamily="34" charset="0"/>
              </a:rPr>
              <a:t>                                                                        1.51 g              </a:t>
            </a:r>
            <a:r>
              <a:rPr lang="en-US" sz="2200" dirty="0">
                <a:latin typeface="Calibri" panose="020F0502020204030204" pitchFamily="34" charset="0"/>
                <a:cs typeface="Calibri" panose="020F0502020204030204" pitchFamily="34" charset="0"/>
              </a:rPr>
              <a:t>1 ml</a:t>
            </a:r>
          </a:p>
          <a:p>
            <a:pPr marL="0" indent="0">
              <a:buNone/>
            </a:pPr>
            <a:r>
              <a:rPr lang="en-US" sz="2200" dirty="0">
                <a:latin typeface="Calibri" panose="020F0502020204030204" pitchFamily="34" charset="0"/>
                <a:cs typeface="Calibri" panose="020F0502020204030204" pitchFamily="34" charset="0"/>
              </a:rPr>
              <a:t>                                                                              ?                  5 ml</a:t>
            </a:r>
          </a:p>
          <a:p>
            <a:pPr marL="0" indent="0">
              <a:buNone/>
            </a:pPr>
            <a:endParaRPr lang="en-US" sz="2200" b="1" dirty="0">
              <a:latin typeface="Calibri" pitchFamily="34" charset="0"/>
              <a:cs typeface="Calibri" pitchFamily="34" charset="0"/>
            </a:endParaRPr>
          </a:p>
          <a:p>
            <a:pPr marL="0" indent="0">
              <a:buNone/>
            </a:pPr>
            <a:r>
              <a:rPr lang="en-US" sz="2200" b="1" dirty="0">
                <a:solidFill>
                  <a:schemeClr val="accent1">
                    <a:lumMod val="75000"/>
                  </a:schemeClr>
                </a:solidFill>
                <a:latin typeface="Calibri" pitchFamily="34" charset="0"/>
                <a:cs typeface="Calibri" pitchFamily="34" charset="0"/>
              </a:rPr>
              <a:t>- Conc. Of urine D-xylose (Sample 1)= </a:t>
            </a:r>
            <a:r>
              <a:rPr lang="en-US" sz="2200" b="1" dirty="0">
                <a:latin typeface="Calibri" pitchFamily="34" charset="0"/>
                <a:cs typeface="Calibri" pitchFamily="34" charset="0"/>
              </a:rPr>
              <a:t>7.6 gm/5 ml                      Normal</a:t>
            </a:r>
          </a:p>
        </p:txBody>
      </p:sp>
      <p:cxnSp>
        <p:nvCxnSpPr>
          <p:cNvPr id="5" name="Straight Arrow Connector 4"/>
          <p:cNvCxnSpPr/>
          <p:nvPr/>
        </p:nvCxnSpPr>
        <p:spPr>
          <a:xfrm>
            <a:off x="5508104" y="3501008"/>
            <a:ext cx="7920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508104" y="3933056"/>
            <a:ext cx="7920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5"/>
          <p:cNvCxnSpPr/>
          <p:nvPr/>
        </p:nvCxnSpPr>
        <p:spPr>
          <a:xfrm>
            <a:off x="5580112" y="4725144"/>
            <a:ext cx="7920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5"/>
          <p:cNvCxnSpPr/>
          <p:nvPr/>
        </p:nvCxnSpPr>
        <p:spPr>
          <a:xfrm>
            <a:off x="5580112" y="5157192"/>
            <a:ext cx="7920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91312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15008" y="836712"/>
            <a:ext cx="8928992" cy="5040560"/>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en-US" sz="2200" dirty="0">
              <a:latin typeface="Calibri" panose="020F0502020204030204" pitchFamily="34" charset="0"/>
              <a:cs typeface="Calibri" panose="020F0502020204030204" pitchFamily="34" charset="0"/>
            </a:endParaRPr>
          </a:p>
          <a:p>
            <a:pPr marL="0" indent="0">
              <a:buNone/>
            </a:pPr>
            <a:r>
              <a:rPr lang="en-US" sz="2200" b="1" dirty="0">
                <a:latin typeface="Calibri" pitchFamily="34" charset="0"/>
                <a:cs typeface="Calibri" pitchFamily="34" charset="0"/>
              </a:rPr>
              <a:t>- Conc. Of urine D-xylose (Sample 2)= </a:t>
            </a:r>
            <a:r>
              <a:rPr lang="en-GB" sz="2200" u="sng" dirty="0">
                <a:latin typeface="Calibri" panose="020F0502020204030204" pitchFamily="34" charset="0"/>
                <a:cs typeface="Calibri" panose="020F0502020204030204" pitchFamily="34" charset="0"/>
              </a:rPr>
              <a:t>0.235 </a:t>
            </a:r>
            <a:r>
              <a:rPr lang="en-US" sz="2200" dirty="0">
                <a:latin typeface="Calibri" pitchFamily="34" charset="0"/>
                <a:cs typeface="Calibri" pitchFamily="34" charset="0"/>
              </a:rPr>
              <a:t>  x  0.01 x 10 = </a:t>
            </a:r>
            <a:r>
              <a:rPr lang="en-GB" sz="2200" b="1" dirty="0">
                <a:latin typeface="Calibri" panose="020F0502020204030204" pitchFamily="34" charset="0"/>
                <a:cs typeface="Calibri" panose="020F0502020204030204" pitchFamily="34" charset="0"/>
              </a:rPr>
              <a:t>0.04 </a:t>
            </a:r>
            <a:r>
              <a:rPr lang="en-GB" sz="2200" dirty="0">
                <a:latin typeface="Calibri" panose="020F0502020204030204" pitchFamily="34" charset="0"/>
                <a:cs typeface="Calibri" panose="020F0502020204030204" pitchFamily="34" charset="0"/>
              </a:rPr>
              <a:t>g/0.1 ml</a:t>
            </a:r>
            <a:endParaRPr lang="en-US" sz="2200" dirty="0">
              <a:latin typeface="Calibri" panose="020F0502020204030204" pitchFamily="34" charset="0"/>
              <a:cs typeface="Calibri" panose="020F0502020204030204" pitchFamily="34" charset="0"/>
            </a:endParaRPr>
          </a:p>
          <a:p>
            <a:pPr marL="0" indent="0">
              <a:buFont typeface="Wingdings 2"/>
              <a:buNone/>
            </a:pPr>
            <a:r>
              <a:rPr lang="en-US" sz="2200" dirty="0">
                <a:latin typeface="Calibri" panose="020F0502020204030204" pitchFamily="34" charset="0"/>
                <a:cs typeface="Calibri" panose="020F0502020204030204" pitchFamily="34" charset="0"/>
              </a:rPr>
              <a:t>                                                                     0.558</a:t>
            </a:r>
          </a:p>
          <a:p>
            <a:pPr marL="0" indent="0">
              <a:buNone/>
            </a:pPr>
            <a:r>
              <a:rPr lang="en-US" sz="2200" b="1" dirty="0">
                <a:latin typeface="Calibri" pitchFamily="34" charset="0"/>
                <a:cs typeface="Calibri" pitchFamily="34" charset="0"/>
              </a:rPr>
              <a:t>- Conc. Of urine D-xylose (Sample 2)=</a:t>
            </a:r>
            <a:r>
              <a:rPr lang="en-US" sz="2200" dirty="0">
                <a:latin typeface="Calibri" pitchFamily="34" charset="0"/>
                <a:cs typeface="Calibri" pitchFamily="34" charset="0"/>
              </a:rPr>
              <a:t>  </a:t>
            </a:r>
            <a:r>
              <a:rPr lang="en-GB" sz="2200" dirty="0">
                <a:latin typeface="Calibri" panose="020F0502020204030204" pitchFamily="34" charset="0"/>
                <a:cs typeface="Calibri" panose="020F0502020204030204" pitchFamily="34" charset="0"/>
              </a:rPr>
              <a:t>0.04 g                 0.1 ml</a:t>
            </a:r>
            <a:endParaRPr lang="en-US" sz="2200" dirty="0">
              <a:latin typeface="Calibri" panose="020F0502020204030204" pitchFamily="34" charset="0"/>
              <a:cs typeface="Calibri" panose="020F0502020204030204" pitchFamily="34" charset="0"/>
            </a:endParaRPr>
          </a:p>
          <a:p>
            <a:pPr marL="0" indent="0">
              <a:buFont typeface="Wingdings 2"/>
              <a:buNone/>
            </a:pPr>
            <a:r>
              <a:rPr lang="en-US" sz="2200" dirty="0">
                <a:latin typeface="Calibri" panose="020F0502020204030204" pitchFamily="34" charset="0"/>
                <a:cs typeface="Calibri" panose="020F0502020204030204" pitchFamily="34" charset="0"/>
              </a:rPr>
              <a:t>                                                                           ?                     1 ml</a:t>
            </a:r>
          </a:p>
          <a:p>
            <a:pPr marL="0" indent="0">
              <a:buFont typeface="Wingdings 2"/>
              <a:buNone/>
            </a:pPr>
            <a:r>
              <a:rPr lang="en-US" sz="2200" dirty="0">
                <a:latin typeface="Calibri" panose="020F0502020204030204" pitchFamily="34" charset="0"/>
                <a:cs typeface="Calibri" panose="020F0502020204030204" pitchFamily="34" charset="0"/>
              </a:rPr>
              <a:t>                                                                          = </a:t>
            </a:r>
            <a:r>
              <a:rPr lang="en-GB" sz="2200" b="1" dirty="0">
                <a:latin typeface="Calibri" panose="020F0502020204030204" pitchFamily="34" charset="0"/>
                <a:cs typeface="Calibri" panose="020F0502020204030204" pitchFamily="34" charset="0"/>
              </a:rPr>
              <a:t>0.42g/ml</a:t>
            </a:r>
            <a:endParaRPr lang="en-US" sz="2200" b="1" dirty="0">
              <a:latin typeface="Calibri" panose="020F0502020204030204" pitchFamily="34" charset="0"/>
              <a:cs typeface="Calibri" panose="020F0502020204030204" pitchFamily="34" charset="0"/>
            </a:endParaRPr>
          </a:p>
          <a:p>
            <a:pPr marL="0" indent="0">
              <a:buFont typeface="Wingdings 2"/>
              <a:buNone/>
            </a:pPr>
            <a:r>
              <a:rPr lang="en-GB" sz="2200" dirty="0">
                <a:latin typeface="Calibri" panose="020F0502020204030204" pitchFamily="34" charset="0"/>
                <a:cs typeface="Calibri" panose="020F0502020204030204" pitchFamily="34" charset="0"/>
              </a:rPr>
              <a:t>                                                                        </a:t>
            </a:r>
          </a:p>
          <a:p>
            <a:pPr marL="0" indent="0">
              <a:buFont typeface="Wingdings 2"/>
              <a:buNone/>
            </a:pPr>
            <a:r>
              <a:rPr lang="en-GB" sz="2200" dirty="0">
                <a:latin typeface="Calibri" panose="020F0502020204030204" pitchFamily="34" charset="0"/>
                <a:cs typeface="Calibri" panose="020F0502020204030204" pitchFamily="34" charset="0"/>
              </a:rPr>
              <a:t>                                                                        0.42 g              </a:t>
            </a:r>
            <a:r>
              <a:rPr lang="en-US" sz="2200" dirty="0">
                <a:latin typeface="Calibri" panose="020F0502020204030204" pitchFamily="34" charset="0"/>
                <a:cs typeface="Calibri" panose="020F0502020204030204" pitchFamily="34" charset="0"/>
              </a:rPr>
              <a:t>1 ml</a:t>
            </a:r>
          </a:p>
          <a:p>
            <a:pPr marL="0" indent="0">
              <a:buFont typeface="Wingdings 2"/>
              <a:buNone/>
            </a:pPr>
            <a:r>
              <a:rPr lang="en-US" sz="2200" dirty="0">
                <a:latin typeface="Calibri" panose="020F0502020204030204" pitchFamily="34" charset="0"/>
                <a:cs typeface="Calibri" panose="020F0502020204030204" pitchFamily="34" charset="0"/>
              </a:rPr>
              <a:t>                                                                              ?                  5 ml</a:t>
            </a:r>
          </a:p>
          <a:p>
            <a:pPr marL="0" indent="0">
              <a:buFont typeface="Wingdings 2"/>
              <a:buNone/>
            </a:pPr>
            <a:endParaRPr lang="en-US" sz="2200" b="1" dirty="0">
              <a:latin typeface="Calibri" pitchFamily="34" charset="0"/>
              <a:cs typeface="Calibri" pitchFamily="34" charset="0"/>
            </a:endParaRPr>
          </a:p>
          <a:p>
            <a:pPr marL="0" indent="0">
              <a:buFont typeface="Wingdings 2"/>
              <a:buNone/>
            </a:pPr>
            <a:r>
              <a:rPr lang="en-US" sz="2200" b="1" dirty="0">
                <a:solidFill>
                  <a:schemeClr val="accent1">
                    <a:lumMod val="75000"/>
                  </a:schemeClr>
                </a:solidFill>
                <a:latin typeface="Calibri" pitchFamily="34" charset="0"/>
                <a:cs typeface="Calibri" pitchFamily="34" charset="0"/>
              </a:rPr>
              <a:t>- Conc. Of urine D-xylose (Sample 2)= </a:t>
            </a:r>
            <a:r>
              <a:rPr lang="en-US" sz="2200" b="1" dirty="0">
                <a:latin typeface="Calibri" pitchFamily="34" charset="0"/>
                <a:cs typeface="Calibri" pitchFamily="34" charset="0"/>
              </a:rPr>
              <a:t>2.1 gm/5ml                Abnormal</a:t>
            </a:r>
          </a:p>
        </p:txBody>
      </p:sp>
      <p:cxnSp>
        <p:nvCxnSpPr>
          <p:cNvPr id="7" name="Straight Arrow Connector 3"/>
          <p:cNvCxnSpPr/>
          <p:nvPr/>
        </p:nvCxnSpPr>
        <p:spPr>
          <a:xfrm>
            <a:off x="5597150" y="2348880"/>
            <a:ext cx="7920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4"/>
          <p:cNvCxnSpPr/>
          <p:nvPr/>
        </p:nvCxnSpPr>
        <p:spPr>
          <a:xfrm>
            <a:off x="5624635" y="2780928"/>
            <a:ext cx="7920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3"/>
          <p:cNvCxnSpPr/>
          <p:nvPr/>
        </p:nvCxnSpPr>
        <p:spPr>
          <a:xfrm>
            <a:off x="5624635" y="4365104"/>
            <a:ext cx="7920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4"/>
          <p:cNvCxnSpPr/>
          <p:nvPr/>
        </p:nvCxnSpPr>
        <p:spPr>
          <a:xfrm>
            <a:off x="5597150" y="4005064"/>
            <a:ext cx="7920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59618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90056"/>
            <a:ext cx="6912768" cy="1143000"/>
          </a:xfrm>
        </p:spPr>
        <p:txBody>
          <a:bodyPr>
            <a:noAutofit/>
          </a:bodyPr>
          <a:lstStyle/>
          <a:p>
            <a:r>
              <a:rPr lang="en-US" sz="9600" dirty="0">
                <a:solidFill>
                  <a:srgbClr val="7030A0"/>
                </a:solidFill>
                <a:latin typeface="Jokerman" pitchFamily="82" charset="0"/>
              </a:rPr>
              <a:t>Thank you</a:t>
            </a:r>
          </a:p>
        </p:txBody>
      </p:sp>
    </p:spTree>
    <p:extLst>
      <p:ext uri="{BB962C8B-B14F-4D97-AF65-F5344CB8AC3E}">
        <p14:creationId xmlns:p14="http://schemas.microsoft.com/office/powerpoint/2010/main" xmlns="" val="362145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1824"/>
            <a:ext cx="4546848" cy="1143000"/>
          </a:xfrm>
        </p:spPr>
        <p:txBody>
          <a:bodyPr>
            <a:normAutofit/>
          </a:bodyPr>
          <a:lstStyle/>
          <a:p>
            <a:pPr algn="l"/>
            <a:r>
              <a:rPr lang="en-US" sz="3200" b="1" dirty="0">
                <a:solidFill>
                  <a:srgbClr val="E2B200"/>
                </a:solidFill>
              </a:rPr>
              <a:t>- Objectives</a:t>
            </a:r>
            <a:br>
              <a:rPr lang="en-US" sz="3200" b="1" dirty="0">
                <a:solidFill>
                  <a:srgbClr val="E2B200"/>
                </a:solidFill>
              </a:rPr>
            </a:br>
            <a:endParaRPr lang="en-US" sz="3200" dirty="0">
              <a:solidFill>
                <a:srgbClr val="E2B200"/>
              </a:solidFill>
            </a:endParaRPr>
          </a:p>
        </p:txBody>
      </p:sp>
      <p:sp>
        <p:nvSpPr>
          <p:cNvPr id="3" name="Content Placeholder 2"/>
          <p:cNvSpPr>
            <a:spLocks noGrp="1"/>
          </p:cNvSpPr>
          <p:nvPr>
            <p:ph sz="quarter" idx="1"/>
          </p:nvPr>
        </p:nvSpPr>
        <p:spPr>
          <a:xfrm>
            <a:off x="97160" y="1600200"/>
            <a:ext cx="9083352" cy="4525963"/>
          </a:xfrm>
        </p:spPr>
        <p:txBody>
          <a:bodyPr>
            <a:normAutofit/>
          </a:bodyPr>
          <a:lstStyle/>
          <a:p>
            <a:pPr marL="0" indent="0">
              <a:lnSpc>
                <a:spcPct val="150000"/>
              </a:lnSpc>
              <a:buNone/>
            </a:pPr>
            <a:r>
              <a:rPr lang="en-US" sz="2800" dirty="0">
                <a:latin typeface="Calibri" pitchFamily="34" charset="0"/>
                <a:cs typeface="Calibri" pitchFamily="34" charset="0"/>
              </a:rPr>
              <a:t>a) To test the function of the upper small intestine.</a:t>
            </a:r>
          </a:p>
          <a:p>
            <a:pPr marL="0" indent="0">
              <a:lnSpc>
                <a:spcPct val="150000"/>
              </a:lnSpc>
              <a:buNone/>
            </a:pPr>
            <a:r>
              <a:rPr lang="en-US" sz="2800" dirty="0">
                <a:latin typeface="Calibri" pitchFamily="34" charset="0"/>
                <a:cs typeface="Calibri" pitchFamily="34" charset="0"/>
              </a:rPr>
              <a:t>b) To learn the technique of D-xylose estimation</a:t>
            </a:r>
          </a:p>
          <a:p>
            <a:pPr marL="0" indent="0">
              <a:lnSpc>
                <a:spcPct val="150000"/>
              </a:lnSpc>
              <a:buNone/>
            </a:pP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388333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3792"/>
            <a:ext cx="3528392" cy="1143000"/>
          </a:xfrm>
        </p:spPr>
        <p:txBody>
          <a:bodyPr>
            <a:normAutofit/>
          </a:bodyPr>
          <a:lstStyle/>
          <a:p>
            <a:r>
              <a:rPr lang="en-US" sz="3200" b="1" dirty="0">
                <a:solidFill>
                  <a:schemeClr val="accent1">
                    <a:lumMod val="75000"/>
                  </a:schemeClr>
                </a:solidFill>
                <a:latin typeface="Calibri" pitchFamily="34" charset="0"/>
                <a:cs typeface="Calibri" pitchFamily="34" charset="0"/>
              </a:rPr>
              <a:t>- Introduction:</a:t>
            </a:r>
            <a:endParaRPr lang="en-US" sz="3200" dirty="0">
              <a:solidFill>
                <a:schemeClr val="accent1">
                  <a:lumMod val="75000"/>
                </a:schemeClr>
              </a:solidFill>
              <a:latin typeface="Calibri" pitchFamily="34" charset="0"/>
              <a:cs typeface="Calibri" pitchFamily="34" charset="0"/>
            </a:endParaRPr>
          </a:p>
        </p:txBody>
      </p:sp>
      <p:sp>
        <p:nvSpPr>
          <p:cNvPr id="4" name="Content Placeholder 3"/>
          <p:cNvSpPr>
            <a:spLocks noGrp="1"/>
          </p:cNvSpPr>
          <p:nvPr>
            <p:ph sz="quarter" idx="1"/>
          </p:nvPr>
        </p:nvSpPr>
        <p:spPr>
          <a:xfrm>
            <a:off x="169168" y="1700808"/>
            <a:ext cx="8867328" cy="3400931"/>
          </a:xfrm>
          <a:prstGeom prst="rect">
            <a:avLst/>
          </a:prstGeom>
        </p:spPr>
        <p:txBody>
          <a:bodyPr wrap="square">
            <a:spAutoFit/>
          </a:bodyPr>
          <a:lstStyle/>
          <a:p>
            <a:pPr>
              <a:lnSpc>
                <a:spcPct val="150000"/>
              </a:lnSpc>
              <a:buFont typeface="Wingdings" pitchFamily="2" charset="2"/>
              <a:buChar char="Ø"/>
            </a:pPr>
            <a:r>
              <a:rPr lang="en-US" sz="2800" dirty="0">
                <a:latin typeface="Calibri" pitchFamily="34" charset="0"/>
                <a:cs typeface="Calibri" pitchFamily="34" charset="0"/>
              </a:rPr>
              <a:t>The small intestine can be studied in </a:t>
            </a:r>
            <a:r>
              <a:rPr lang="en-US" sz="2800" b="1" dirty="0">
                <a:latin typeface="Calibri" pitchFamily="34" charset="0"/>
                <a:cs typeface="Calibri" pitchFamily="34" charset="0"/>
              </a:rPr>
              <a:t>two parts</a:t>
            </a:r>
            <a:r>
              <a:rPr lang="en-US" sz="2800" dirty="0">
                <a:latin typeface="Calibri" pitchFamily="34" charset="0"/>
                <a:cs typeface="Calibri" pitchFamily="34" charset="0"/>
              </a:rPr>
              <a:t> </a:t>
            </a:r>
            <a:r>
              <a:rPr lang="en-US" sz="2800" u="sng" dirty="0">
                <a:latin typeface="Calibri" pitchFamily="34" charset="0"/>
                <a:cs typeface="Calibri" pitchFamily="34" charset="0"/>
              </a:rPr>
              <a:t>,the upper small intestine and the lower small intestine</a:t>
            </a:r>
            <a:r>
              <a:rPr lang="en-US" sz="2800" dirty="0">
                <a:latin typeface="Calibri" pitchFamily="34" charset="0"/>
                <a:cs typeface="Calibri" pitchFamily="34" charset="0"/>
              </a:rPr>
              <a:t>.</a:t>
            </a:r>
          </a:p>
          <a:p>
            <a:pPr>
              <a:lnSpc>
                <a:spcPct val="150000"/>
              </a:lnSpc>
              <a:buFont typeface="Wingdings" pitchFamily="2" charset="2"/>
              <a:buChar char="Ø"/>
            </a:pPr>
            <a:r>
              <a:rPr lang="en-US" sz="2800" b="1" dirty="0">
                <a:solidFill>
                  <a:srgbClr val="FFC000"/>
                </a:solidFill>
                <a:latin typeface="Calibri" pitchFamily="34" charset="0"/>
                <a:cs typeface="Calibri" pitchFamily="34" charset="0"/>
              </a:rPr>
              <a:t>Vitamin B12 absorption</a:t>
            </a:r>
            <a:r>
              <a:rPr lang="en-US" sz="2800" dirty="0">
                <a:latin typeface="Calibri" pitchFamily="34" charset="0"/>
                <a:cs typeface="Calibri" pitchFamily="34" charset="0"/>
              </a:rPr>
              <a:t> is the best test for </a:t>
            </a:r>
            <a:r>
              <a:rPr lang="en-US" sz="2800" u="sng" dirty="0">
                <a:latin typeface="Calibri" pitchFamily="34" charset="0"/>
                <a:cs typeface="Calibri" pitchFamily="34" charset="0"/>
              </a:rPr>
              <a:t>the lower small bowl</a:t>
            </a:r>
            <a:r>
              <a:rPr lang="en-US" sz="2800" dirty="0">
                <a:latin typeface="Calibri" pitchFamily="34" charset="0"/>
                <a:cs typeface="Calibri" pitchFamily="34" charset="0"/>
              </a:rPr>
              <a:t>, while </a:t>
            </a:r>
            <a:r>
              <a:rPr lang="en-US" sz="2800" b="1" dirty="0">
                <a:solidFill>
                  <a:srgbClr val="00B050"/>
                </a:solidFill>
                <a:latin typeface="Calibri" pitchFamily="34" charset="0"/>
                <a:cs typeface="Calibri" pitchFamily="34" charset="0"/>
              </a:rPr>
              <a:t>D- xylose absorption test</a:t>
            </a:r>
            <a:r>
              <a:rPr lang="en-US" sz="2800" dirty="0">
                <a:latin typeface="Calibri" pitchFamily="34" charset="0"/>
                <a:cs typeface="Calibri" pitchFamily="34" charset="0"/>
              </a:rPr>
              <a:t> is considered the best test for </a:t>
            </a:r>
            <a:r>
              <a:rPr lang="en-US" sz="2800" u="sng" dirty="0">
                <a:latin typeface="Calibri" pitchFamily="34" charset="0"/>
                <a:cs typeface="Calibri" pitchFamily="34" charset="0"/>
              </a:rPr>
              <a:t>the upper small intestinal function</a:t>
            </a:r>
            <a:r>
              <a:rPr lang="en-US" sz="2800" dirty="0">
                <a:latin typeface="Calibri" pitchFamily="34" charset="0"/>
                <a:cs typeface="Calibri" pitchFamily="34" charset="0"/>
              </a:rPr>
              <a:t>.</a:t>
            </a:r>
          </a:p>
        </p:txBody>
      </p:sp>
    </p:spTree>
    <p:extLst>
      <p:ext uri="{BB962C8B-B14F-4D97-AF65-F5344CB8AC3E}">
        <p14:creationId xmlns:p14="http://schemas.microsoft.com/office/powerpoint/2010/main" xmlns="" val="603139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50833" y="476672"/>
            <a:ext cx="3801616" cy="1143000"/>
          </a:xfrm>
        </p:spPr>
        <p:txBody>
          <a:bodyPr/>
          <a:lstStyle/>
          <a:p>
            <a:r>
              <a:rPr lang="en-US" b="1" dirty="0">
                <a:solidFill>
                  <a:schemeClr val="accent1">
                    <a:lumMod val="75000"/>
                  </a:schemeClr>
                </a:solidFill>
                <a:latin typeface="Calibri" panose="020F0502020204030204" pitchFamily="34" charset="0"/>
                <a:cs typeface="Calibri" panose="020F0502020204030204" pitchFamily="34" charset="0"/>
              </a:rPr>
              <a:t>Small intestine</a:t>
            </a:r>
            <a:endParaRPr lang="ar-SA" b="1" dirty="0">
              <a:solidFill>
                <a:schemeClr val="accent1">
                  <a:lumMod val="75000"/>
                </a:schemeClr>
              </a:solidFill>
              <a:latin typeface="Calibri" panose="020F0502020204030204" pitchFamily="34" charset="0"/>
              <a:cs typeface="Calibri" panose="020F0502020204030204" pitchFamily="34" charset="0"/>
            </a:endParaRPr>
          </a:p>
        </p:txBody>
      </p:sp>
      <p:pic>
        <p:nvPicPr>
          <p:cNvPr id="1026" name="Picture 2" descr="نتيجة بحث الصور عن ‪small intestine duodenum jejunum ileum‬‏"/>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19672" y="1988840"/>
            <a:ext cx="5663938" cy="403492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10877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836712"/>
            <a:ext cx="9036496" cy="4752528"/>
          </a:xfrm>
        </p:spPr>
        <p:txBody>
          <a:bodyPr>
            <a:noAutofit/>
          </a:bodyPr>
          <a:lstStyle/>
          <a:p>
            <a:pPr>
              <a:lnSpc>
                <a:spcPct val="150000"/>
              </a:lnSpc>
              <a:buFont typeface="Wingdings" pitchFamily="2" charset="2"/>
              <a:buChar char="Ø"/>
            </a:pPr>
            <a:r>
              <a:rPr lang="en-US" sz="2400" dirty="0">
                <a:latin typeface="Calibri" pitchFamily="34" charset="0"/>
                <a:cs typeface="Calibri" pitchFamily="34" charset="0"/>
              </a:rPr>
              <a:t> </a:t>
            </a:r>
            <a:r>
              <a:rPr lang="en-US" sz="2400" b="1" dirty="0">
                <a:latin typeface="Calibri" pitchFamily="34" charset="0"/>
                <a:cs typeface="Calibri" pitchFamily="34" charset="0"/>
              </a:rPr>
              <a:t>Impaired absorption of D- xylose</a:t>
            </a:r>
            <a:r>
              <a:rPr lang="en-US" sz="2400" dirty="0">
                <a:latin typeface="Calibri" pitchFamily="34" charset="0"/>
                <a:cs typeface="Calibri" pitchFamily="34" charset="0"/>
              </a:rPr>
              <a:t> occurs </a:t>
            </a:r>
            <a:r>
              <a:rPr lang="en-US" sz="2400" u="sng" dirty="0">
                <a:latin typeface="Calibri" pitchFamily="34" charset="0"/>
                <a:cs typeface="Calibri" pitchFamily="34" charset="0"/>
              </a:rPr>
              <a:t>in conditions where there </a:t>
            </a:r>
            <a:r>
              <a:rPr lang="en-US" sz="2400" u="sng" dirty="0">
                <a:solidFill>
                  <a:srgbClr val="E2B200"/>
                </a:solidFill>
                <a:latin typeface="Calibri" pitchFamily="34" charset="0"/>
                <a:cs typeface="Calibri" pitchFamily="34" charset="0"/>
              </a:rPr>
              <a:t>is flattening of the intestinal villi</a:t>
            </a:r>
            <a:r>
              <a:rPr lang="en-US" sz="2400" dirty="0">
                <a:solidFill>
                  <a:srgbClr val="E2B200"/>
                </a:solidFill>
                <a:latin typeface="Calibri" pitchFamily="34" charset="0"/>
                <a:cs typeface="Calibri" pitchFamily="34" charset="0"/>
              </a:rPr>
              <a:t> </a:t>
            </a:r>
            <a:r>
              <a:rPr lang="en-US" sz="2400" dirty="0">
                <a:latin typeface="Calibri" pitchFamily="34" charset="0"/>
                <a:cs typeface="Calibri" pitchFamily="34" charset="0"/>
              </a:rPr>
              <a:t>and </a:t>
            </a:r>
            <a:r>
              <a:rPr lang="en-US" sz="2400" dirty="0">
                <a:solidFill>
                  <a:schemeClr val="accent2">
                    <a:lumMod val="60000"/>
                    <a:lumOff val="40000"/>
                  </a:schemeClr>
                </a:solidFill>
                <a:latin typeface="Calibri" pitchFamily="34" charset="0"/>
                <a:cs typeface="Calibri" pitchFamily="34" charset="0"/>
              </a:rPr>
              <a:t>this results in abnormally low urinary excretion of the test does of D-xylose.</a:t>
            </a:r>
          </a:p>
          <a:p>
            <a:pPr>
              <a:lnSpc>
                <a:spcPct val="150000"/>
              </a:lnSpc>
              <a:buFont typeface="Wingdings" pitchFamily="2" charset="2"/>
              <a:buChar char="Ø"/>
            </a:pPr>
            <a:r>
              <a:rPr lang="en-US" sz="2400" dirty="0">
                <a:latin typeface="Calibri" pitchFamily="34" charset="0"/>
                <a:cs typeface="Calibri" pitchFamily="34" charset="0"/>
              </a:rPr>
              <a:t> </a:t>
            </a:r>
            <a:r>
              <a:rPr lang="en-US" sz="2400" b="1" dirty="0">
                <a:solidFill>
                  <a:srgbClr val="7030A0"/>
                </a:solidFill>
                <a:latin typeface="Calibri" pitchFamily="34" charset="0"/>
                <a:cs typeface="Calibri" pitchFamily="34" charset="0"/>
              </a:rPr>
              <a:t>In adults , </a:t>
            </a:r>
            <a:r>
              <a:rPr lang="en-US" sz="2400" dirty="0">
                <a:latin typeface="Calibri" pitchFamily="34" charset="0"/>
                <a:cs typeface="Calibri" pitchFamily="34" charset="0"/>
              </a:rPr>
              <a:t>the standard oral dose is </a:t>
            </a:r>
            <a:r>
              <a:rPr lang="en-US" sz="2400" b="1" dirty="0">
                <a:latin typeface="Calibri" pitchFamily="34" charset="0"/>
                <a:cs typeface="Calibri" pitchFamily="34" charset="0"/>
              </a:rPr>
              <a:t>25 g</a:t>
            </a:r>
            <a:r>
              <a:rPr lang="en-US" sz="2400" dirty="0">
                <a:latin typeface="Calibri" pitchFamily="34" charset="0"/>
                <a:cs typeface="Calibri" pitchFamily="34" charset="0"/>
              </a:rPr>
              <a:t> after which </a:t>
            </a:r>
            <a:r>
              <a:rPr lang="en-US" sz="2400" i="1" u="sng" dirty="0">
                <a:latin typeface="Calibri" pitchFamily="34" charset="0"/>
                <a:cs typeface="Calibri" pitchFamily="34" charset="0"/>
              </a:rPr>
              <a:t>the urinary output during the next five hours is </a:t>
            </a:r>
            <a:r>
              <a:rPr lang="en-US" sz="2400" b="1" i="1" u="sng" dirty="0">
                <a:latin typeface="Calibri" pitchFamily="34" charset="0"/>
                <a:cs typeface="Calibri" pitchFamily="34" charset="0"/>
              </a:rPr>
              <a:t>5.8 g</a:t>
            </a:r>
            <a:r>
              <a:rPr lang="en-US" sz="2400" i="1" dirty="0">
                <a:latin typeface="Calibri" pitchFamily="34" charset="0"/>
                <a:cs typeface="Calibri" pitchFamily="34" charset="0"/>
              </a:rPr>
              <a:t> </a:t>
            </a:r>
            <a:r>
              <a:rPr lang="en-US" sz="2400" dirty="0">
                <a:latin typeface="Calibri" pitchFamily="34" charset="0"/>
                <a:cs typeface="Calibri" pitchFamily="34" charset="0"/>
              </a:rPr>
              <a:t>( about </a:t>
            </a:r>
            <a:r>
              <a:rPr lang="en-US" sz="2400" b="1" dirty="0">
                <a:latin typeface="Calibri" pitchFamily="34" charset="0"/>
                <a:cs typeface="Calibri" pitchFamily="34" charset="0"/>
              </a:rPr>
              <a:t>25%</a:t>
            </a:r>
            <a:r>
              <a:rPr lang="en-US" sz="2400" dirty="0">
                <a:latin typeface="Calibri" pitchFamily="34" charset="0"/>
                <a:cs typeface="Calibri" pitchFamily="34" charset="0"/>
              </a:rPr>
              <a:t> of the dose) </a:t>
            </a:r>
            <a:r>
              <a:rPr lang="en-US" sz="2400" b="1" dirty="0">
                <a:latin typeface="Calibri" pitchFamily="34" charset="0"/>
                <a:cs typeface="Calibri" pitchFamily="34" charset="0"/>
              </a:rPr>
              <a:t>in normal subjects.</a:t>
            </a:r>
          </a:p>
          <a:p>
            <a:pPr>
              <a:lnSpc>
                <a:spcPct val="150000"/>
              </a:lnSpc>
              <a:buFont typeface="Wingdings" pitchFamily="2" charset="2"/>
              <a:buChar char="Ø"/>
            </a:pPr>
            <a:r>
              <a:rPr lang="en-US" sz="2400" b="1" dirty="0">
                <a:solidFill>
                  <a:schemeClr val="accent2">
                    <a:lumMod val="60000"/>
                    <a:lumOff val="40000"/>
                  </a:schemeClr>
                </a:solidFill>
                <a:latin typeface="Calibri" pitchFamily="34" charset="0"/>
                <a:cs typeface="Calibri" pitchFamily="34" charset="0"/>
              </a:rPr>
              <a:t>In children, </a:t>
            </a:r>
            <a:r>
              <a:rPr lang="en-US" sz="2400" dirty="0">
                <a:latin typeface="Calibri" pitchFamily="34" charset="0"/>
                <a:cs typeface="Calibri" pitchFamily="34" charset="0"/>
              </a:rPr>
              <a:t>a </a:t>
            </a:r>
            <a:r>
              <a:rPr lang="en-US" sz="2400" b="1" dirty="0">
                <a:latin typeface="Calibri" pitchFamily="34" charset="0"/>
                <a:cs typeface="Calibri" pitchFamily="34" charset="0"/>
              </a:rPr>
              <a:t>5g dose of D- xylose</a:t>
            </a:r>
            <a:r>
              <a:rPr lang="en-US" sz="2400" dirty="0">
                <a:latin typeface="Calibri" pitchFamily="34" charset="0"/>
                <a:cs typeface="Calibri" pitchFamily="34" charset="0"/>
              </a:rPr>
              <a:t>, and the normal output in the urine is 25 % of the dose. </a:t>
            </a:r>
          </a:p>
          <a:p>
            <a:pPr>
              <a:lnSpc>
                <a:spcPct val="150000"/>
              </a:lnSpc>
              <a:buFont typeface="Wingdings" pitchFamily="2" charset="2"/>
              <a:buChar char="Ø"/>
            </a:pPr>
            <a:endParaRPr lang="en-US" sz="2400" b="1" dirty="0">
              <a:latin typeface="Calibri" pitchFamily="34" charset="0"/>
              <a:cs typeface="Calibri" pitchFamily="34" charset="0"/>
            </a:endParaRPr>
          </a:p>
        </p:txBody>
      </p:sp>
    </p:spTree>
    <p:extLst>
      <p:ext uri="{BB962C8B-B14F-4D97-AF65-F5344CB8AC3E}">
        <p14:creationId xmlns:p14="http://schemas.microsoft.com/office/powerpoint/2010/main" xmlns="" val="656500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99626" y="476672"/>
            <a:ext cx="8939336" cy="4464496"/>
          </a:xfrm>
        </p:spPr>
        <p:txBody>
          <a:bodyPr>
            <a:noAutofit/>
          </a:bodyPr>
          <a:lstStyle/>
          <a:p>
            <a:pPr>
              <a:lnSpc>
                <a:spcPct val="150000"/>
              </a:lnSpc>
              <a:buFont typeface="Wingdings" pitchFamily="2" charset="2"/>
              <a:buChar char="Ø"/>
            </a:pPr>
            <a:r>
              <a:rPr lang="en-US" sz="2400" b="1" dirty="0">
                <a:latin typeface="Calibri" pitchFamily="34" charset="0"/>
                <a:cs typeface="Calibri" pitchFamily="34" charset="0"/>
              </a:rPr>
              <a:t>Using the 25g dose </a:t>
            </a:r>
            <a:r>
              <a:rPr lang="en-US" sz="2400" dirty="0">
                <a:latin typeface="Calibri" pitchFamily="34" charset="0"/>
                <a:cs typeface="Calibri" pitchFamily="34" charset="0"/>
              </a:rPr>
              <a:t>, </a:t>
            </a:r>
            <a:r>
              <a:rPr lang="en-US" sz="2400" u="sng" dirty="0">
                <a:solidFill>
                  <a:schemeClr val="accent1">
                    <a:lumMod val="75000"/>
                  </a:schemeClr>
                </a:solidFill>
                <a:latin typeface="Calibri" pitchFamily="34" charset="0"/>
                <a:cs typeface="Calibri" pitchFamily="34" charset="0"/>
              </a:rPr>
              <a:t>5 hours excretion of less than 2.5g</a:t>
            </a:r>
            <a:r>
              <a:rPr lang="en-US" sz="2400" dirty="0">
                <a:latin typeface="Calibri" pitchFamily="34" charset="0"/>
                <a:cs typeface="Calibri" pitchFamily="34" charset="0"/>
              </a:rPr>
              <a:t> </a:t>
            </a:r>
            <a:r>
              <a:rPr lang="en-US" sz="2400" u="sng" dirty="0">
                <a:solidFill>
                  <a:schemeClr val="accent2">
                    <a:lumMod val="75000"/>
                  </a:schemeClr>
                </a:solidFill>
                <a:latin typeface="Calibri" pitchFamily="34" charset="0"/>
                <a:cs typeface="Calibri" pitchFamily="34" charset="0"/>
              </a:rPr>
              <a:t>occurs in patients with:</a:t>
            </a:r>
          </a:p>
          <a:p>
            <a:pPr marL="0" indent="0">
              <a:lnSpc>
                <a:spcPct val="150000"/>
              </a:lnSpc>
              <a:buNone/>
            </a:pPr>
            <a:r>
              <a:rPr lang="en-US" sz="2400" b="1" dirty="0">
                <a:latin typeface="Calibri" pitchFamily="34" charset="0"/>
                <a:cs typeface="Calibri" pitchFamily="34" charset="0"/>
              </a:rPr>
              <a:t> 1- Gluten sensitive enteropathy</a:t>
            </a:r>
            <a:r>
              <a:rPr lang="en-US" sz="2400" dirty="0">
                <a:latin typeface="Calibri" pitchFamily="34" charset="0"/>
                <a:cs typeface="Calibri" pitchFamily="34" charset="0"/>
              </a:rPr>
              <a:t> (</a:t>
            </a:r>
            <a:r>
              <a:rPr lang="en-US" sz="2400" b="1" dirty="0">
                <a:latin typeface="Calibri" pitchFamily="34" charset="0"/>
                <a:cs typeface="Calibri" pitchFamily="34" charset="0"/>
              </a:rPr>
              <a:t>coeliac or celiac disease</a:t>
            </a:r>
            <a:r>
              <a:rPr lang="en-US" sz="2400" dirty="0">
                <a:latin typeface="Calibri" pitchFamily="34" charset="0"/>
                <a:cs typeface="Calibri" pitchFamily="34" charset="0"/>
              </a:rPr>
              <a:t>).</a:t>
            </a:r>
            <a:endParaRPr lang="ar-SA" sz="2400" dirty="0">
              <a:latin typeface="Calibri" pitchFamily="34" charset="0"/>
              <a:cs typeface="Calibri" pitchFamily="34" charset="0"/>
            </a:endParaRPr>
          </a:p>
          <a:p>
            <a:pPr marL="0" indent="0">
              <a:lnSpc>
                <a:spcPct val="150000"/>
              </a:lnSpc>
              <a:buNone/>
            </a:pPr>
            <a:r>
              <a:rPr lang="en-US" sz="2400" dirty="0">
                <a:latin typeface="Calibri" pitchFamily="34" charset="0"/>
                <a:cs typeface="Calibri" pitchFamily="34" charset="0"/>
              </a:rPr>
              <a:t>2-</a:t>
            </a:r>
            <a:r>
              <a:rPr lang="en-US" sz="2400" b="1" u="sng" dirty="0">
                <a:latin typeface="Calibri" pitchFamily="34" charset="0"/>
                <a:cs typeface="Calibri" pitchFamily="34" charset="0"/>
              </a:rPr>
              <a:t> Non-gluten sensitive enteropathies</a:t>
            </a:r>
            <a:r>
              <a:rPr lang="en-US" sz="2400" b="1" dirty="0">
                <a:latin typeface="Calibri" pitchFamily="34" charset="0"/>
                <a:cs typeface="Calibri" pitchFamily="34" charset="0"/>
              </a:rPr>
              <a:t> </a:t>
            </a:r>
            <a:r>
              <a:rPr lang="en-US" sz="2400" dirty="0">
                <a:latin typeface="Calibri" pitchFamily="34" charset="0"/>
                <a:cs typeface="Calibri" pitchFamily="34" charset="0"/>
              </a:rPr>
              <a:t>(</a:t>
            </a:r>
            <a:r>
              <a:rPr lang="en-US" sz="2400" b="1" dirty="0">
                <a:latin typeface="Calibri" pitchFamily="34" charset="0"/>
                <a:cs typeface="Calibri" pitchFamily="34" charset="0"/>
              </a:rPr>
              <a:t>idiopathic steatorrhea</a:t>
            </a:r>
            <a:r>
              <a:rPr lang="en-US" sz="2400" dirty="0">
                <a:latin typeface="Calibri" pitchFamily="34" charset="0"/>
                <a:cs typeface="Calibri" pitchFamily="34" charset="0"/>
              </a:rPr>
              <a:t>) </a:t>
            </a:r>
          </a:p>
          <a:p>
            <a:pPr marL="0" indent="0">
              <a:lnSpc>
                <a:spcPct val="150000"/>
              </a:lnSpc>
              <a:buNone/>
            </a:pPr>
            <a:r>
              <a:rPr lang="en-US" sz="2400" dirty="0">
                <a:latin typeface="Calibri" pitchFamily="34" charset="0"/>
                <a:cs typeface="Calibri" pitchFamily="34" charset="0"/>
              </a:rPr>
              <a:t>3-</a:t>
            </a:r>
            <a:r>
              <a:rPr lang="en-US" sz="2400" b="1" dirty="0">
                <a:latin typeface="Calibri" pitchFamily="34" charset="0"/>
                <a:cs typeface="Calibri" pitchFamily="34" charset="0"/>
              </a:rPr>
              <a:t> Tropical </a:t>
            </a:r>
            <a:r>
              <a:rPr lang="en-US" sz="2400" b="1" dirty="0" err="1">
                <a:latin typeface="Calibri" pitchFamily="34" charset="0"/>
                <a:cs typeface="Calibri" pitchFamily="34" charset="0"/>
              </a:rPr>
              <a:t>sprue</a:t>
            </a:r>
            <a:r>
              <a:rPr lang="en-US" sz="2400" b="1" dirty="0">
                <a:latin typeface="Calibri" pitchFamily="34" charset="0"/>
                <a:cs typeface="Calibri" pitchFamily="34" charset="0"/>
              </a:rPr>
              <a:t> .</a:t>
            </a:r>
          </a:p>
          <a:p>
            <a:pPr marL="0" indent="0">
              <a:lnSpc>
                <a:spcPct val="150000"/>
              </a:lnSpc>
              <a:buNone/>
            </a:pPr>
            <a:endParaRPr lang="en-US" sz="2400" dirty="0">
              <a:latin typeface="Calibri" pitchFamily="34" charset="0"/>
              <a:cs typeface="Calibri" pitchFamily="34" charset="0"/>
            </a:endParaRPr>
          </a:p>
        </p:txBody>
      </p:sp>
    </p:spTree>
    <p:extLst>
      <p:ext uri="{BB962C8B-B14F-4D97-AF65-F5344CB8AC3E}">
        <p14:creationId xmlns:p14="http://schemas.microsoft.com/office/powerpoint/2010/main" xmlns="" val="3581540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celiac2051.files.wordpress.com/2012/11/celiac-villi-before-and-after.jpg?w=480&amp;h=22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0" y="2362200"/>
            <a:ext cx="7021513" cy="327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59" name="TextBox 2"/>
          <p:cNvSpPr txBox="1">
            <a:spLocks noChangeArrowheads="1"/>
          </p:cNvSpPr>
          <p:nvPr/>
        </p:nvSpPr>
        <p:spPr bwMode="auto">
          <a:xfrm>
            <a:off x="3276600" y="1066800"/>
            <a:ext cx="2224088"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ar-SA" sz="2800" i="1"/>
              <a:t>Intestinal villi</a:t>
            </a:r>
          </a:p>
        </p:txBody>
      </p:sp>
    </p:spTree>
    <p:extLst>
      <p:ext uri="{BB962C8B-B14F-4D97-AF65-F5344CB8AC3E}">
        <p14:creationId xmlns:p14="http://schemas.microsoft.com/office/powerpoint/2010/main" xmlns="" val="1120297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537975"/>
            <a:ext cx="8856984" cy="2251065"/>
          </a:xfrm>
          <a:prstGeom prst="rect">
            <a:avLst/>
          </a:prstGeom>
        </p:spPr>
        <p:txBody>
          <a:bodyPr wrap="square">
            <a:spAutoFit/>
          </a:bodyPr>
          <a:lstStyle/>
          <a:p>
            <a:pPr>
              <a:lnSpc>
                <a:spcPct val="150000"/>
              </a:lnSpc>
              <a:buFont typeface="Arial" panose="020B0604020202020204" pitchFamily="34" charset="0"/>
              <a:buNone/>
            </a:pPr>
            <a:r>
              <a:rPr lang="en-GB" altLang="ar-SA" sz="2400" dirty="0">
                <a:latin typeface="Calibri" panose="020F0502020204030204" pitchFamily="34" charset="0"/>
                <a:cs typeface="Calibri" panose="020F0502020204030204" pitchFamily="34" charset="0"/>
              </a:rPr>
              <a:t>- Tropical sprue is a disorder of unknown cause (infection..) affecting people living in tropical areas who develop abnormalities of the small intestine structure (destruction of the villi), leading to malabsorption and deficiencies of many nutrients.</a:t>
            </a:r>
            <a:endParaRPr lang="en-US" altLang="ar-SA" sz="2400" dirty="0">
              <a:latin typeface="Calibri" panose="020F0502020204030204" pitchFamily="34" charset="0"/>
              <a:cs typeface="Calibri" panose="020F0502020204030204" pitchFamily="34" charset="0"/>
            </a:endParaRPr>
          </a:p>
        </p:txBody>
      </p:sp>
      <p:sp>
        <p:nvSpPr>
          <p:cNvPr id="3" name="مستطيل 2"/>
          <p:cNvSpPr/>
          <p:nvPr/>
        </p:nvSpPr>
        <p:spPr>
          <a:xfrm>
            <a:off x="2915816" y="764704"/>
            <a:ext cx="2977162" cy="646331"/>
          </a:xfrm>
          <a:prstGeom prst="rect">
            <a:avLst/>
          </a:prstGeom>
        </p:spPr>
        <p:txBody>
          <a:bodyPr wrap="none">
            <a:spAutoFit/>
          </a:bodyPr>
          <a:lstStyle/>
          <a:p>
            <a:r>
              <a:rPr lang="en-US" sz="3600" b="1" dirty="0">
                <a:solidFill>
                  <a:srgbClr val="FF0000"/>
                </a:solidFill>
                <a:latin typeface="Calibri" pitchFamily="34" charset="0"/>
                <a:cs typeface="Calibri" pitchFamily="34" charset="0"/>
              </a:rPr>
              <a:t>Tropical sprue </a:t>
            </a:r>
            <a:endParaRPr lang="ar-SA" sz="3600" dirty="0">
              <a:solidFill>
                <a:srgbClr val="FF0000"/>
              </a:solidFill>
            </a:endParaRPr>
          </a:p>
        </p:txBody>
      </p:sp>
    </p:spTree>
    <p:extLst>
      <p:ext uri="{BB962C8B-B14F-4D97-AF65-F5344CB8AC3E}">
        <p14:creationId xmlns:p14="http://schemas.microsoft.com/office/powerpoint/2010/main" xmlns="" val="3636226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496" y="908720"/>
            <a:ext cx="9108504" cy="4176464"/>
          </a:xfrm>
        </p:spPr>
        <p:txBody>
          <a:bodyPr>
            <a:noAutofit/>
          </a:bodyPr>
          <a:lstStyle/>
          <a:p>
            <a:pPr>
              <a:lnSpc>
                <a:spcPct val="150000"/>
              </a:lnSpc>
              <a:buFont typeface="Wingdings" pitchFamily="2" charset="2"/>
              <a:buChar char="Ø"/>
            </a:pPr>
            <a:r>
              <a:rPr lang="en-US" sz="2400" dirty="0">
                <a:latin typeface="Calibri" pitchFamily="34" charset="0"/>
                <a:cs typeface="Calibri" pitchFamily="34" charset="0"/>
              </a:rPr>
              <a:t>The test is a </a:t>
            </a:r>
            <a:r>
              <a:rPr lang="en-US" sz="2400" b="1" u="sng" dirty="0">
                <a:latin typeface="Calibri" pitchFamily="34" charset="0"/>
                <a:cs typeface="Calibri" pitchFamily="34" charset="0"/>
              </a:rPr>
              <a:t>diagnostic value</a:t>
            </a:r>
            <a:r>
              <a:rPr lang="en-US" sz="2400" dirty="0">
                <a:latin typeface="Calibri" pitchFamily="34" charset="0"/>
                <a:cs typeface="Calibri" pitchFamily="34" charset="0"/>
              </a:rPr>
              <a:t> since </a:t>
            </a:r>
            <a:r>
              <a:rPr lang="en-US" sz="2400" dirty="0">
                <a:solidFill>
                  <a:srgbClr val="00B050"/>
                </a:solidFill>
                <a:latin typeface="Calibri" pitchFamily="34" charset="0"/>
                <a:cs typeface="Calibri" pitchFamily="34" charset="0"/>
              </a:rPr>
              <a:t>i</a:t>
            </a:r>
            <a:r>
              <a:rPr lang="en-US" sz="2400" b="1" dirty="0">
                <a:solidFill>
                  <a:srgbClr val="00B050"/>
                </a:solidFill>
                <a:latin typeface="Calibri" pitchFamily="34" charset="0"/>
                <a:cs typeface="Calibri" pitchFamily="34" charset="0"/>
              </a:rPr>
              <a:t>n children </a:t>
            </a:r>
            <a:r>
              <a:rPr lang="en-US" sz="2400" dirty="0">
                <a:latin typeface="Calibri" pitchFamily="34" charset="0"/>
                <a:cs typeface="Calibri" pitchFamily="34" charset="0"/>
              </a:rPr>
              <a:t>the test is most useful </a:t>
            </a:r>
            <a:r>
              <a:rPr lang="en-US" sz="2400" u="sng" dirty="0">
                <a:latin typeface="Calibri" pitchFamily="34" charset="0"/>
                <a:cs typeface="Calibri" pitchFamily="34" charset="0"/>
              </a:rPr>
              <a:t>in the differential diagnosis</a:t>
            </a:r>
            <a:r>
              <a:rPr lang="en-US" sz="2400" dirty="0">
                <a:latin typeface="Calibri" pitchFamily="34" charset="0"/>
                <a:cs typeface="Calibri" pitchFamily="34" charset="0"/>
              </a:rPr>
              <a:t> of </a:t>
            </a:r>
            <a:r>
              <a:rPr lang="en-US" sz="2400" b="1" dirty="0">
                <a:solidFill>
                  <a:schemeClr val="accent2">
                    <a:lumMod val="75000"/>
                  </a:schemeClr>
                </a:solidFill>
                <a:latin typeface="Calibri" pitchFamily="34" charset="0"/>
                <a:cs typeface="Calibri" pitchFamily="34" charset="0"/>
              </a:rPr>
              <a:t>coeliac disease and cystic fibrosis. </a:t>
            </a:r>
          </a:p>
          <a:p>
            <a:pPr>
              <a:lnSpc>
                <a:spcPct val="150000"/>
              </a:lnSpc>
              <a:buFont typeface="Wingdings" pitchFamily="2" charset="2"/>
              <a:buChar char="Ø"/>
            </a:pPr>
            <a:r>
              <a:rPr lang="en-US" sz="2400" dirty="0">
                <a:latin typeface="Calibri" pitchFamily="34" charset="0"/>
                <a:cs typeface="Calibri" pitchFamily="34" charset="0"/>
              </a:rPr>
              <a:t>Treatment of coeliac disease with </a:t>
            </a:r>
            <a:r>
              <a:rPr lang="en-US" sz="2400" b="1" dirty="0">
                <a:latin typeface="Calibri" pitchFamily="34" charset="0"/>
                <a:cs typeface="Calibri" pitchFamily="34" charset="0"/>
              </a:rPr>
              <a:t>a gluten free diet improves D-xylose absorption</a:t>
            </a:r>
            <a:r>
              <a:rPr lang="en-US" sz="2400" dirty="0">
                <a:latin typeface="Calibri" pitchFamily="34" charset="0"/>
                <a:cs typeface="Calibri" pitchFamily="34" charset="0"/>
              </a:rPr>
              <a:t> </a:t>
            </a:r>
            <a:r>
              <a:rPr lang="en-US" sz="2400" u="sng" dirty="0">
                <a:solidFill>
                  <a:schemeClr val="accent2">
                    <a:lumMod val="75000"/>
                  </a:schemeClr>
                </a:solidFill>
                <a:latin typeface="Calibri" pitchFamily="34" charset="0"/>
                <a:cs typeface="Calibri" pitchFamily="34" charset="0"/>
              </a:rPr>
              <a:t>but it remains low normal</a:t>
            </a:r>
            <a:r>
              <a:rPr lang="en-US" sz="2400" dirty="0">
                <a:latin typeface="Calibri" pitchFamily="34" charset="0"/>
                <a:cs typeface="Calibri" pitchFamily="34" charset="0"/>
              </a:rPr>
              <a:t>.</a:t>
            </a:r>
          </a:p>
          <a:p>
            <a:pPr>
              <a:lnSpc>
                <a:spcPct val="150000"/>
              </a:lnSpc>
              <a:buFont typeface="Wingdings" pitchFamily="2" charset="2"/>
              <a:buChar char="Ø"/>
            </a:pPr>
            <a:r>
              <a:rPr lang="en-US" sz="2400" u="sng" dirty="0">
                <a:solidFill>
                  <a:srgbClr val="00B050"/>
                </a:solidFill>
                <a:latin typeface="Calibri" pitchFamily="34" charset="0"/>
                <a:cs typeface="Calibri" pitchFamily="34" charset="0"/>
              </a:rPr>
              <a:t>In case of impaired </a:t>
            </a:r>
            <a:r>
              <a:rPr lang="en-US" sz="2400" b="1" u="sng" dirty="0">
                <a:solidFill>
                  <a:srgbClr val="00B050"/>
                </a:solidFill>
                <a:latin typeface="Calibri" pitchFamily="34" charset="0"/>
                <a:cs typeface="Calibri" pitchFamily="34" charset="0"/>
              </a:rPr>
              <a:t>renal </a:t>
            </a:r>
            <a:r>
              <a:rPr lang="en-US" sz="2400" b="1" u="sng" dirty="0" smtClean="0">
                <a:solidFill>
                  <a:srgbClr val="00B050"/>
                </a:solidFill>
                <a:latin typeface="Calibri" pitchFamily="34" charset="0"/>
                <a:cs typeface="Calibri" pitchFamily="34" charset="0"/>
              </a:rPr>
              <a:t>function,</a:t>
            </a:r>
            <a:r>
              <a:rPr lang="en-US" sz="2400" b="1" dirty="0" smtClean="0">
                <a:latin typeface="Calibri" pitchFamily="34" charset="0"/>
                <a:cs typeface="Calibri" pitchFamily="34" charset="0"/>
              </a:rPr>
              <a:t> </a:t>
            </a:r>
            <a:r>
              <a:rPr lang="en-US" sz="2400" dirty="0">
                <a:latin typeface="Calibri" pitchFamily="34" charset="0"/>
                <a:cs typeface="Calibri" pitchFamily="34" charset="0"/>
              </a:rPr>
              <a:t>the D-xylose level in a 5- hours urine sample </a:t>
            </a:r>
            <a:r>
              <a:rPr lang="en-US" sz="2400" b="1" dirty="0">
                <a:latin typeface="Calibri" pitchFamily="34" charset="0"/>
                <a:cs typeface="Calibri" pitchFamily="34" charset="0"/>
              </a:rPr>
              <a:t>is low </a:t>
            </a:r>
            <a:r>
              <a:rPr lang="en-US" sz="2400" dirty="0">
                <a:latin typeface="Calibri" pitchFamily="34" charset="0"/>
                <a:cs typeface="Calibri" pitchFamily="34" charset="0"/>
              </a:rPr>
              <a:t>,which can lead to </a:t>
            </a:r>
            <a:r>
              <a:rPr lang="en-US" sz="2400" b="1" dirty="0">
                <a:latin typeface="Calibri" pitchFamily="34" charset="0"/>
                <a:cs typeface="Calibri" pitchFamily="34" charset="0"/>
              </a:rPr>
              <a:t>false diagnosis of coeliac disease.</a:t>
            </a:r>
          </a:p>
          <a:p>
            <a:pPr>
              <a:lnSpc>
                <a:spcPct val="150000"/>
              </a:lnSpc>
              <a:buFont typeface="Wingdings" pitchFamily="2" charset="2"/>
              <a:buChar char="Ø"/>
            </a:pPr>
            <a:endParaRPr lang="en-US" sz="2400" dirty="0">
              <a:latin typeface="Calibri" pitchFamily="34" charset="0"/>
              <a:cs typeface="Calibri" pitchFamily="34" charset="0"/>
            </a:endParaRPr>
          </a:p>
        </p:txBody>
      </p:sp>
    </p:spTree>
    <p:extLst>
      <p:ext uri="{BB962C8B-B14F-4D97-AF65-F5344CB8AC3E}">
        <p14:creationId xmlns:p14="http://schemas.microsoft.com/office/powerpoint/2010/main" xmlns="" val="343154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1597</TotalTime>
  <Words>965</Words>
  <Application>Microsoft Office PowerPoint</Application>
  <PresentationFormat>On-screen Show (4:3)</PresentationFormat>
  <Paragraphs>128</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D- Xylose Absorption Test </vt:lpstr>
      <vt:lpstr>- Objectives </vt:lpstr>
      <vt:lpstr>- Introduction:</vt:lpstr>
      <vt:lpstr>Small intestine</vt:lpstr>
      <vt:lpstr>Slide 5</vt:lpstr>
      <vt:lpstr>Slide 6</vt:lpstr>
      <vt:lpstr>Slide 7</vt:lpstr>
      <vt:lpstr>Slide 8</vt:lpstr>
      <vt:lpstr>Slide 9</vt:lpstr>
      <vt:lpstr>- What happens to the D-xylose?</vt:lpstr>
      <vt:lpstr>- Principle</vt:lpstr>
      <vt:lpstr>- METHOD:</vt:lpstr>
      <vt:lpstr>- Estimation of D-xylose in urine:</vt:lpstr>
      <vt:lpstr>- Result:</vt:lpstr>
      <vt:lpstr>Slide 15</vt:lpstr>
      <vt:lpstr>- Example:</vt:lpstr>
      <vt:lpstr>Slide 17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 Xylose Absorption Test</dc:title>
  <dc:creator>Sony</dc:creator>
  <cp:lastModifiedBy>aalbity</cp:lastModifiedBy>
  <cp:revision>69</cp:revision>
  <dcterms:created xsi:type="dcterms:W3CDTF">2012-10-11T12:26:57Z</dcterms:created>
  <dcterms:modified xsi:type="dcterms:W3CDTF">2016-10-26T06:53:49Z</dcterms:modified>
</cp:coreProperties>
</file>