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handoutMasterIdLst>
    <p:handoutMasterId r:id="rId42"/>
  </p:handoutMasterIdLst>
  <p:sldIdLst>
    <p:sldId id="258" r:id="rId2"/>
    <p:sldId id="259" r:id="rId3"/>
    <p:sldId id="260" r:id="rId4"/>
    <p:sldId id="261" r:id="rId5"/>
    <p:sldId id="262" r:id="rId6"/>
    <p:sldId id="263" r:id="rId7"/>
    <p:sldId id="264" r:id="rId8"/>
    <p:sldId id="265" r:id="rId9"/>
    <p:sldId id="266" r:id="rId10"/>
    <p:sldId id="337" r:id="rId11"/>
    <p:sldId id="339" r:id="rId12"/>
    <p:sldId id="340" r:id="rId13"/>
    <p:sldId id="341" r:id="rId14"/>
    <p:sldId id="342" r:id="rId15"/>
    <p:sldId id="343" r:id="rId16"/>
    <p:sldId id="344" r:id="rId17"/>
    <p:sldId id="345" r:id="rId18"/>
    <p:sldId id="346" r:id="rId19"/>
    <p:sldId id="348" r:id="rId20"/>
    <p:sldId id="349" r:id="rId21"/>
    <p:sldId id="350" r:id="rId22"/>
    <p:sldId id="351" r:id="rId23"/>
    <p:sldId id="352" r:id="rId24"/>
    <p:sldId id="353" r:id="rId25"/>
    <p:sldId id="355" r:id="rId26"/>
    <p:sldId id="356" r:id="rId27"/>
    <p:sldId id="270" r:id="rId28"/>
    <p:sldId id="271" r:id="rId29"/>
    <p:sldId id="272" r:id="rId30"/>
    <p:sldId id="273" r:id="rId31"/>
    <p:sldId id="274" r:id="rId32"/>
    <p:sldId id="275" r:id="rId33"/>
    <p:sldId id="276" r:id="rId34"/>
    <p:sldId id="278" r:id="rId35"/>
    <p:sldId id="279" r:id="rId36"/>
    <p:sldId id="280" r:id="rId37"/>
    <p:sldId id="281" r:id="rId38"/>
    <p:sldId id="282" r:id="rId39"/>
    <p:sldId id="283" r:id="rId40"/>
  </p:sldIdLst>
  <p:sldSz cx="9144000" cy="6858000"/>
  <p:notesSz cx="6797675" cy="9928225"/>
  <p:custDataLst>
    <p:tags r:id="rId43"/>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7" d="100"/>
          <a:sy n="87" d="100"/>
        </p:scale>
        <p:origin x="10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657" cy="496409"/>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ea typeface="ＭＳ Ｐゴシック"/>
              <a:cs typeface="ＭＳ Ｐゴシック"/>
            </a:endParaRPr>
          </a:p>
        </p:txBody>
      </p:sp>
      <p:sp>
        <p:nvSpPr>
          <p:cNvPr id="3" name="Date Placeholder 2"/>
          <p:cNvSpPr txBox="1">
            <a:spLocks noGrp="1"/>
          </p:cNvSpPr>
          <p:nvPr>
            <p:ph type="dt" sz="quarter" idx="1"/>
          </p:nvPr>
        </p:nvSpPr>
        <p:spPr>
          <a:xfrm>
            <a:off x="3850437" y="0"/>
            <a:ext cx="2945657" cy="496409"/>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54499A-45D1-4EF6-A0E5-25F9B875CB14}" type="datetime1">
              <a:rPr lang="en-US" sz="1200" b="0" i="0" u="none" strike="noStrike" kern="1200" cap="none" spc="0" baseline="0">
                <a:solidFill>
                  <a:srgbClr val="000000"/>
                </a:solidFill>
                <a:uFillTx/>
                <a:latin typeface="Arial"/>
                <a:ea typeface="ＭＳ Ｐゴシック" pitchFamily="1"/>
                <a:cs typeface=""/>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10/19/2015</a:t>
            </a:fld>
            <a:endParaRPr lang="en-US" sz="1200" b="0" i="0" u="none" strike="noStrike" kern="1200" cap="none" spc="0" baseline="0">
              <a:solidFill>
                <a:srgbClr val="000000"/>
              </a:solidFill>
              <a:uFillTx/>
              <a:latin typeface="Arial"/>
              <a:ea typeface="ＭＳ Ｐゴシック" pitchFamily="1"/>
              <a:cs typeface=""/>
            </a:endParaRPr>
          </a:p>
        </p:txBody>
      </p:sp>
      <p:sp>
        <p:nvSpPr>
          <p:cNvPr id="4" name="Footer Placeholder 3"/>
          <p:cNvSpPr txBox="1">
            <a:spLocks noGrp="1"/>
          </p:cNvSpPr>
          <p:nvPr>
            <p:ph type="ftr" sz="quarter" idx="2"/>
          </p:nvPr>
        </p:nvSpPr>
        <p:spPr>
          <a:xfrm>
            <a:off x="0" y="9430088"/>
            <a:ext cx="2945657" cy="49640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ea typeface="ＭＳ Ｐゴシック"/>
              <a:cs typeface="ＭＳ Ｐゴシック"/>
            </a:endParaRPr>
          </a:p>
        </p:txBody>
      </p:sp>
      <p:sp>
        <p:nvSpPr>
          <p:cNvPr id="5" name="Slide Number Placeholder 4"/>
          <p:cNvSpPr txBox="1">
            <a:spLocks noGrp="1"/>
          </p:cNvSpPr>
          <p:nvPr>
            <p:ph type="sldNum" sz="quarter" idx="3"/>
          </p:nvPr>
        </p:nvSpPr>
        <p:spPr>
          <a:xfrm>
            <a:off x="3850437" y="9430088"/>
            <a:ext cx="2945657" cy="496409"/>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E72A2F-9585-4211-ADD6-FE030ED4EBE0}" type="slidenum">
              <a:t>‹#›</a:t>
            </a:fld>
            <a:endParaRPr lang="en-US" sz="1200" b="0" i="0" u="none" strike="noStrike" kern="1200" cap="none" spc="0" baseline="0">
              <a:solidFill>
                <a:srgbClr val="000000"/>
              </a:solidFill>
              <a:uFillTx/>
              <a:latin typeface="Arial"/>
              <a:ea typeface="ＭＳ Ｐゴシック" pitchFamily="1"/>
              <a:cs typeface=""/>
            </a:endParaRPr>
          </a:p>
        </p:txBody>
      </p:sp>
    </p:spTree>
    <p:extLst>
      <p:ext uri="{BB962C8B-B14F-4D97-AF65-F5344CB8AC3E}">
        <p14:creationId xmlns:p14="http://schemas.microsoft.com/office/powerpoint/2010/main" val="881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5657" cy="49640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Arial"/>
                <a:ea typeface="ＭＳ Ｐゴシック"/>
                <a:cs typeface="ＭＳ Ｐゴシック"/>
              </a:defRPr>
            </a:lvl1pPr>
          </a:lstStyle>
          <a:p>
            <a:pPr lvl="0"/>
            <a:endParaRPr lang="en-US"/>
          </a:p>
        </p:txBody>
      </p:sp>
      <p:sp>
        <p:nvSpPr>
          <p:cNvPr id="3" name="Rectangle 3"/>
          <p:cNvSpPr txBox="1">
            <a:spLocks noGrp="1"/>
          </p:cNvSpPr>
          <p:nvPr>
            <p:ph type="dt" idx="1"/>
          </p:nvPr>
        </p:nvSpPr>
        <p:spPr>
          <a:xfrm>
            <a:off x="3852019" y="0"/>
            <a:ext cx="2945657" cy="49640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Arial"/>
                <a:ea typeface="ＭＳ Ｐゴシック"/>
                <a:cs typeface="ＭＳ Ｐゴシック"/>
              </a:defRPr>
            </a:lvl1pPr>
          </a:lstStyle>
          <a:p>
            <a:pPr lvl="0"/>
            <a:endParaRPr lang="en-US"/>
          </a:p>
        </p:txBody>
      </p:sp>
      <p:sp>
        <p:nvSpPr>
          <p:cNvPr id="4" name="Rectangle 4"/>
          <p:cNvSpPr>
            <a:spLocks noGrp="1" noRot="1" noChangeAspect="1"/>
          </p:cNvSpPr>
          <p:nvPr>
            <p:ph type="sldImg" idx="2"/>
          </p:nvPr>
        </p:nvSpPr>
        <p:spPr>
          <a:xfrm>
            <a:off x="917572" y="744541"/>
            <a:ext cx="4962521"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906353" y="4715908"/>
            <a:ext cx="4984961" cy="4467703"/>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txBox="1">
            <a:spLocks noGrp="1"/>
          </p:cNvSpPr>
          <p:nvPr>
            <p:ph type="ftr" sz="quarter" idx="4"/>
          </p:nvPr>
        </p:nvSpPr>
        <p:spPr>
          <a:xfrm>
            <a:off x="0" y="9431816"/>
            <a:ext cx="2945657" cy="49640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Arial"/>
                <a:ea typeface="ＭＳ Ｐゴシック"/>
                <a:cs typeface="ＭＳ Ｐゴシック"/>
              </a:defRPr>
            </a:lvl1pPr>
          </a:lstStyle>
          <a:p>
            <a:pPr lvl="0"/>
            <a:endParaRPr lang="en-US"/>
          </a:p>
        </p:txBody>
      </p:sp>
      <p:sp>
        <p:nvSpPr>
          <p:cNvPr id="7" name="Rectangle 7"/>
          <p:cNvSpPr txBox="1">
            <a:spLocks noGrp="1"/>
          </p:cNvSpPr>
          <p:nvPr>
            <p:ph type="sldNum" sz="quarter" idx="5"/>
          </p:nvPr>
        </p:nvSpPr>
        <p:spPr>
          <a:xfrm>
            <a:off x="3852019" y="9431816"/>
            <a:ext cx="2945657" cy="496409"/>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Arial"/>
                <a:ea typeface="ＭＳ Ｐゴシック" pitchFamily="1"/>
                <a:cs typeface=""/>
              </a:defRPr>
            </a:lvl1pPr>
          </a:lstStyle>
          <a:p>
            <a:pPr lvl="0"/>
            <a:fld id="{AEA60311-8AF3-48FD-9844-25A5AA217984}" type="slidenum">
              <a:t>‹#›</a:t>
            </a:fld>
            <a:endParaRPr lang="en-US"/>
          </a:p>
        </p:txBody>
      </p:sp>
    </p:spTree>
    <p:extLst>
      <p:ext uri="{BB962C8B-B14F-4D97-AF65-F5344CB8AC3E}">
        <p14:creationId xmlns:p14="http://schemas.microsoft.com/office/powerpoint/2010/main" val="1613556645"/>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ＭＳ Ｐゴシック"/>
        <a:cs typeface="ＭＳ Ｐゴシック"/>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ＭＳ Ｐゴシック"/>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ＭＳ Ｐゴシック"/>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ＭＳ Ｐゴシック"/>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ea typeface="ＭＳ Ｐゴシック"/>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79F1DE-691C-4F7F-A012-53145D31422A}" type="slidenum">
              <a:t>2</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135846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9EF12F-4C14-47CE-890D-11F3E4F8F968}" type="slidenum">
              <a:t>34</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133594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C767E4-CC34-498A-9691-1EE1C72D360B}" type="slidenum">
              <a:t>37</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209580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FFC78C-8D50-45CF-8544-99BBF2CB2927}" type="slidenum">
              <a:t>38</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139996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81C964-5018-4C3B-9772-53DE60B67C31}" type="slidenum">
              <a:t>3</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224451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E5C3DBE-1A47-495D-8995-69397B9215A7}" type="slidenum">
              <a:t>4</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34396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B099C8-9C7D-425E-BDB3-7E00599D2653}" type="slidenum">
              <a:t>22</a:t>
            </a:fld>
            <a:endParaRPr lang="en-AU" sz="1200" b="0" i="0" u="none" strike="noStrike" kern="1200" cap="none" spc="0" baseline="0">
              <a:solidFill>
                <a:srgbClr val="000000"/>
              </a:solidFill>
              <a:uFillTx/>
              <a:latin typeface="Times New Roman" pitchFamily="18"/>
              <a:ea typeface="ＭＳ Ｐゴシック" pitchFamily="1"/>
              <a:cs typeface=""/>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hangingPunct="1">
              <a:spcBef>
                <a:spcPts val="1100"/>
              </a:spcBef>
            </a:pPr>
            <a:r>
              <a:rPr lang="en-AU" b="1"/>
              <a:t>Hypertension.</a:t>
            </a:r>
          </a:p>
          <a:p>
            <a:pPr lvl="0" hangingPunct="1">
              <a:spcBef>
                <a:spcPts val="1100"/>
              </a:spcBef>
            </a:pPr>
            <a:r>
              <a:rPr lang="en-AU" b="1"/>
              <a:t>Some valve disorders: aortic or pulmonic stenosis.</a:t>
            </a:r>
          </a:p>
          <a:p>
            <a:pPr lvl="0" hangingPunct="1">
              <a:spcBef>
                <a:spcPts val="1100"/>
              </a:spcBef>
            </a:pPr>
            <a:r>
              <a:rPr lang="en-AU" b="1"/>
              <a:t>Cardiomyopathies.</a:t>
            </a:r>
            <a:endParaRPr lang="en-AU" b="1">
              <a:solidFill>
                <a:srgbClr val="99FF33"/>
              </a:solidFill>
            </a:endParaRPr>
          </a:p>
          <a:p>
            <a:pPr lvl="0" hangingPunct="1"/>
            <a:endParaRPr lang="en-US"/>
          </a:p>
        </p:txBody>
      </p:sp>
    </p:spTree>
    <p:extLst>
      <p:ext uri="{BB962C8B-B14F-4D97-AF65-F5344CB8AC3E}">
        <p14:creationId xmlns:p14="http://schemas.microsoft.com/office/powerpoint/2010/main" val="238247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D73B69-A6B5-4080-8EC6-476EB7DD3C46}" type="slidenum">
              <a:t>26</a:t>
            </a:fld>
            <a:endParaRPr lang="en-AU" sz="1200" b="0" i="0" u="none" strike="noStrike" kern="1200" cap="none" spc="0" baseline="0">
              <a:solidFill>
                <a:srgbClr val="000000"/>
              </a:solidFill>
              <a:uFillTx/>
              <a:latin typeface="Times New Roman" pitchFamily="18"/>
              <a:ea typeface="ＭＳ Ｐゴシック" pitchFamily="1"/>
              <a:cs typeface=""/>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hangingPunct="1">
              <a:spcBef>
                <a:spcPts val="500"/>
              </a:spcBef>
            </a:pPr>
            <a:r>
              <a:rPr lang="en-US" b="1"/>
              <a:t>Thinner chest of child makes it easier to hear an innocent murmur.</a:t>
            </a:r>
          </a:p>
          <a:p>
            <a:pPr lvl="0" hangingPunct="1">
              <a:spcBef>
                <a:spcPts val="500"/>
              </a:spcBef>
            </a:pPr>
            <a:r>
              <a:rPr lang="en-US" b="1"/>
              <a:t>Systolic.</a:t>
            </a:r>
          </a:p>
          <a:p>
            <a:pPr lvl="0" hangingPunct="1">
              <a:spcBef>
                <a:spcPts val="500"/>
              </a:spcBef>
            </a:pPr>
            <a:r>
              <a:rPr lang="en-US" b="1"/>
              <a:t>They reflect the contractile force of the heart that results in great blood flow velocity during early or mid systolic.</a:t>
            </a:r>
          </a:p>
          <a:p>
            <a:pPr lvl="0" hangingPunct="1">
              <a:spcBef>
                <a:spcPts val="500"/>
              </a:spcBef>
            </a:pPr>
            <a:r>
              <a:rPr lang="en-US" b="1"/>
              <a:t>Usually grade 1 to 2.</a:t>
            </a:r>
          </a:p>
          <a:p>
            <a:pPr lvl="0" hangingPunct="1">
              <a:spcBef>
                <a:spcPts val="500"/>
              </a:spcBef>
            </a:pPr>
            <a:r>
              <a:rPr lang="en-US" b="1"/>
              <a:t>Can also occur with high cardiac output states:</a:t>
            </a:r>
          </a:p>
          <a:p>
            <a:pPr lvl="1" hangingPunct="1">
              <a:spcBef>
                <a:spcPts val="500"/>
              </a:spcBef>
            </a:pPr>
            <a:r>
              <a:rPr lang="en-US" b="1"/>
              <a:t>Fever</a:t>
            </a:r>
          </a:p>
          <a:p>
            <a:pPr lvl="1" hangingPunct="1">
              <a:spcBef>
                <a:spcPts val="500"/>
              </a:spcBef>
            </a:pPr>
            <a:r>
              <a:rPr lang="en-US" b="1"/>
              <a:t>Pregnancy</a:t>
            </a:r>
          </a:p>
          <a:p>
            <a:pPr lvl="1" hangingPunct="1">
              <a:spcBef>
                <a:spcPts val="500"/>
              </a:spcBef>
            </a:pPr>
            <a:r>
              <a:rPr lang="en-US" b="1"/>
              <a:t>Anxiety </a:t>
            </a:r>
          </a:p>
          <a:p>
            <a:pPr lvl="0" hangingPunct="1"/>
            <a:endParaRPr lang="en-US"/>
          </a:p>
        </p:txBody>
      </p:sp>
    </p:spTree>
    <p:extLst>
      <p:ext uri="{BB962C8B-B14F-4D97-AF65-F5344CB8AC3E}">
        <p14:creationId xmlns:p14="http://schemas.microsoft.com/office/powerpoint/2010/main" val="302344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A489D3-FD68-495B-8B20-1FD3FB6B0349}" type="slidenum">
              <a:t>28</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340863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4E92A7-08C8-4D84-929C-8F62391D87FC}" type="slidenum">
              <a:t>30</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167874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C5DE3A-54B0-4EB9-9FD5-1E0681BC10B8}" type="slidenum">
              <a:t>31</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428536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52019" y="9431816"/>
            <a:ext cx="2945657" cy="49640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A948F8-1E2E-43B6-8367-51C1C7F6829E}" type="slidenum">
              <a:t>33</a:t>
            </a:fld>
            <a:endParaRPr lang="en-US" sz="1200" b="0" i="0" u="none" strike="noStrike" kern="1200" cap="none" spc="0" baseline="0">
              <a:solidFill>
                <a:srgbClr val="000000"/>
              </a:solidFill>
              <a:uFillTx/>
              <a:latin typeface="Arial"/>
              <a:ea typeface="ＭＳ Ｐゴシック" pitchFamily="1"/>
              <a:cs typeface=""/>
            </a:endParaRPr>
          </a:p>
        </p:txBody>
      </p:sp>
      <p:sp>
        <p:nvSpPr>
          <p:cNvPr id="3" name="Slide Image Placeholder 2"/>
          <p:cNvSpPr>
            <a:spLocks noGrp="1" noRot="1" noChangeAspect="1"/>
          </p:cNvSpPr>
          <p:nvPr>
            <p:ph type="sldImg"/>
          </p:nvPr>
        </p:nvSpPr>
        <p:spPr>
          <a:solidFill>
            <a:srgbClr val="FFFFFF"/>
          </a:solidFill>
        </p:spPr>
      </p:sp>
      <p:sp>
        <p:nvSpPr>
          <p:cNvPr id="4" name="Rectangle 3"/>
          <p:cNvSpPr txBox="1">
            <a:spLocks noGrp="1"/>
          </p:cNvSpPr>
          <p:nvPr>
            <p:ph type="body" sz="quarter" idx="1"/>
          </p:nvPr>
        </p:nvSpPr>
        <p:spPr>
          <a:ln w="9528">
            <a:solidFill>
              <a:srgbClr val="000000"/>
            </a:solidFill>
            <a:prstDash val="solid"/>
            <a:miter/>
          </a:ln>
        </p:spPr>
        <p:txBody>
          <a:bodyPr/>
          <a:lstStyle/>
          <a:p>
            <a:endParaRPr lang="ar-SA"/>
          </a:p>
        </p:txBody>
      </p:sp>
    </p:spTree>
    <p:extLst>
      <p:ext uri="{BB962C8B-B14F-4D97-AF65-F5344CB8AC3E}">
        <p14:creationId xmlns:p14="http://schemas.microsoft.com/office/powerpoint/2010/main" val="372265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p:nvPr/>
        </p:nvGrpSpPr>
        <p:grpSpPr>
          <a:xfrm>
            <a:off x="-8467" y="-8467"/>
            <a:ext cx="9169803" cy="6874934"/>
            <a:chOff x="-8467" y="-8467"/>
            <a:chExt cx="9169803" cy="6874934"/>
          </a:xfrm>
        </p:grpSpPr>
        <p:cxnSp>
          <p:nvCxnSpPr>
            <p:cNvPr id="3" name="Straight Connector 16"/>
            <p:cNvCxnSpPr/>
            <p:nvPr/>
          </p:nvCxnSpPr>
          <p:spPr>
            <a:xfrm flipV="1">
              <a:off x="5130826" y="4175607"/>
              <a:ext cx="4022482" cy="2682393"/>
            </a:xfrm>
            <a:prstGeom prst="straightConnector1">
              <a:avLst/>
            </a:prstGeom>
            <a:noFill/>
            <a:ln w="9528" cap="rnd">
              <a:solidFill>
                <a:srgbClr val="D9D9D9"/>
              </a:solidFill>
              <a:prstDash val="solid"/>
              <a:miter/>
            </a:ln>
          </p:spPr>
        </p:cxnSp>
        <p:cxnSp>
          <p:nvCxnSpPr>
            <p:cNvPr id="4" name="Straight Connector 17"/>
            <p:cNvCxnSpPr/>
            <p:nvPr/>
          </p:nvCxnSpPr>
          <p:spPr>
            <a:xfrm>
              <a:off x="7042708" y="0"/>
              <a:ext cx="1219197" cy="6858000"/>
            </a:xfrm>
            <a:prstGeom prst="straightConnector1">
              <a:avLst/>
            </a:prstGeom>
            <a:noFill/>
            <a:ln w="9528" cap="rnd">
              <a:solidFill>
                <a:srgbClr val="BFBFBF"/>
              </a:solidFill>
              <a:prstDash val="solid"/>
              <a:miter/>
            </a:ln>
          </p:spPr>
        </p:cxnSp>
        <p:sp>
          <p:nvSpPr>
            <p:cNvPr id="5" name="Freeform 18"/>
            <p:cNvSpPr/>
            <p:nvPr/>
          </p:nvSpPr>
          <p:spPr>
            <a:xfrm>
              <a:off x="6891896" y="0"/>
              <a:ext cx="2269440" cy="6866467"/>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 f4 0 f2"/>
                <a:gd name="f17" fmla="+- f3 0 f2"/>
                <a:gd name="f18" fmla="*/ f17 1 2269442"/>
                <a:gd name="f19" fmla="*/ f16 1 686646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269442" h="6866466">
                  <a:moveTo>
                    <a:pt x="f5" y="f2"/>
                  </a:moveTo>
                  <a:lnTo>
                    <a:pt x="f2" y="f6"/>
                  </a:lnTo>
                  <a:lnTo>
                    <a:pt x="f7" y="f4"/>
                  </a:lnTo>
                  <a:cubicBezTo>
                    <a:pt x="f8" y="f9"/>
                    <a:pt x="f10" y="f11"/>
                    <a:pt x="f12" y="f13"/>
                  </a:cubicBez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6" name="Freeform 19"/>
            <p:cNvSpPr/>
            <p:nvPr/>
          </p:nvSpPr>
          <p:spPr>
            <a:xfrm>
              <a:off x="7205161" y="-8467"/>
              <a:ext cx="1948147" cy="6866467"/>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 f4 0 f2"/>
                <a:gd name="f14" fmla="+- f3 0 f2"/>
                <a:gd name="f15" fmla="*/ f14 1 1948147"/>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8147" h="6866467">
                  <a:moveTo>
                    <a:pt x="f2" y="f2"/>
                  </a:moveTo>
                  <a:lnTo>
                    <a:pt x="f5" y="f4"/>
                  </a:lnTo>
                  <a:lnTo>
                    <a:pt x="f6" y="f4"/>
                  </a:lnTo>
                  <a:cubicBezTo>
                    <a:pt x="f7" y="f8"/>
                    <a:pt x="f9" y="f10"/>
                    <a:pt x="f6" y="f2"/>
                  </a:cubicBez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7" name="Freeform 20"/>
            <p:cNvSpPr/>
            <p:nvPr/>
          </p:nvSpPr>
          <p:spPr>
            <a:xfrm>
              <a:off x="6637894" y="3920069"/>
              <a:ext cx="2513566" cy="29379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 f4 0 f2"/>
                <a:gd name="f13" fmla="+- f3 0 f2"/>
                <a:gd name="f14" fmla="*/ f13 1 3259667"/>
                <a:gd name="f15" fmla="*/ f12 1 381000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259667" h="3810000">
                  <a:moveTo>
                    <a:pt x="f2" y="f4"/>
                  </a:moveTo>
                  <a:lnTo>
                    <a:pt x="f5" y="f2"/>
                  </a:lnTo>
                  <a:cubicBezTo>
                    <a:pt x="f6" y="f7"/>
                    <a:pt x="f8" y="f9"/>
                    <a:pt x="f3" y="f4"/>
                  </a:cubicBezTo>
                  <a:lnTo>
                    <a:pt x="f2" y="f4"/>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8" name="Freeform 21"/>
            <p:cNvSpPr/>
            <p:nvPr/>
          </p:nvSpPr>
          <p:spPr>
            <a:xfrm>
              <a:off x="7010430" y="-8467"/>
              <a:ext cx="2142878" cy="6866467"/>
            </a:xfrm>
            <a:custGeom>
              <a:avLst/>
              <a:gdLst>
                <a:gd name="f0" fmla="val w"/>
                <a:gd name="f1" fmla="val h"/>
                <a:gd name="f2" fmla="val 0"/>
                <a:gd name="f3" fmla="val 2853267"/>
                <a:gd name="f4" fmla="val 6866467"/>
                <a:gd name="f5" fmla="val 2472267"/>
                <a:gd name="f6" fmla="val 6858000"/>
                <a:gd name="f7" fmla="*/ f0 1 2853267"/>
                <a:gd name="f8" fmla="*/ f1 1 6866467"/>
                <a:gd name="f9" fmla="+- f4 0 f2"/>
                <a:gd name="f10" fmla="+- f3 0 f2"/>
                <a:gd name="f11" fmla="*/ f10 1 2853267"/>
                <a:gd name="f12" fmla="*/ f9 1 6866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853267" h="6866467">
                  <a:moveTo>
                    <a:pt x="f2" y="f2"/>
                  </a:moveTo>
                  <a:lnTo>
                    <a:pt x="f5" y="f4"/>
                  </a:lnTo>
                  <a:lnTo>
                    <a:pt x="f3" y="f6"/>
                  </a:lnTo>
                  <a:lnTo>
                    <a:pt x="f3" y="f2"/>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9" name="Freeform 22"/>
            <p:cNvSpPr/>
            <p:nvPr/>
          </p:nvSpPr>
          <p:spPr>
            <a:xfrm>
              <a:off x="8295775" y="-8467"/>
              <a:ext cx="857533" cy="6866467"/>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 f4 0 f2"/>
                <a:gd name="f14" fmla="+- f3 0 f2"/>
                <a:gd name="f15" fmla="*/ f14 1 1286933"/>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286933" h="6866467">
                  <a:moveTo>
                    <a:pt x="f5" y="f2"/>
                  </a:moveTo>
                  <a:lnTo>
                    <a:pt x="f2" y="f4"/>
                  </a:lnTo>
                  <a:lnTo>
                    <a:pt x="f3" y="f4"/>
                  </a:lnTo>
                  <a:cubicBezTo>
                    <a:pt x="f6" y="f7"/>
                    <a:pt x="f8" y="f9"/>
                    <a:pt x="f10" y="f2"/>
                  </a:cubicBez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0" name="Freeform 23"/>
            <p:cNvSpPr/>
            <p:nvPr/>
          </p:nvSpPr>
          <p:spPr>
            <a:xfrm>
              <a:off x="8077233" y="-8467"/>
              <a:ext cx="1066766" cy="6866467"/>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 f4 0 f2"/>
                <a:gd name="f15" fmla="+- f3 0 f2"/>
                <a:gd name="f16" fmla="*/ f15 1 1270244"/>
                <a:gd name="f17" fmla="*/ f14 1 686646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270244" h="6866467">
                  <a:moveTo>
                    <a:pt x="f2" y="f2"/>
                  </a:moveTo>
                  <a:lnTo>
                    <a:pt x="f5" y="f4"/>
                  </a:lnTo>
                  <a:lnTo>
                    <a:pt x="f6" y="f4"/>
                  </a:lnTo>
                  <a:cubicBezTo>
                    <a:pt x="f7" y="f8"/>
                    <a:pt x="f9" y="f10"/>
                    <a:pt x="f11" y="f2"/>
                  </a:cubicBez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1" name="Freeform 24"/>
            <p:cNvSpPr/>
            <p:nvPr/>
          </p:nvSpPr>
          <p:spPr>
            <a:xfrm>
              <a:off x="8060298" y="4893731"/>
              <a:ext cx="1094088" cy="1964268"/>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 f4 0 f2"/>
                <a:gd name="f14" fmla="+- f3 0 f2"/>
                <a:gd name="f15" fmla="*/ f14 1 1820333"/>
                <a:gd name="f16" fmla="*/ f13 1 32681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820333" h="3268133">
                  <a:moveTo>
                    <a:pt x="f2" y="f4"/>
                  </a:moveTo>
                  <a:lnTo>
                    <a:pt x="f5" y="f2"/>
                  </a:lnTo>
                  <a:cubicBezTo>
                    <a:pt x="f6" y="f7"/>
                    <a:pt x="f8" y="f9"/>
                    <a:pt x="f3" y="f10"/>
                  </a:cubicBezTo>
                  <a:lnTo>
                    <a:pt x="f2" y="f4"/>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2" name="Freeform 27"/>
            <p:cNvSpPr/>
            <p:nvPr/>
          </p:nvSpPr>
          <p:spPr>
            <a:xfrm>
              <a:off x="-8467" y="-8467"/>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grpSp>
      <p:sp>
        <p:nvSpPr>
          <p:cNvPr id="13" name="Title 1"/>
          <p:cNvSpPr txBox="1">
            <a:spLocks noGrp="1"/>
          </p:cNvSpPr>
          <p:nvPr>
            <p:ph type="ctrTitle"/>
          </p:nvPr>
        </p:nvSpPr>
        <p:spPr>
          <a:xfrm>
            <a:off x="1130591" y="2404533"/>
            <a:ext cx="5826721" cy="1646304"/>
          </a:xfrm>
        </p:spPr>
        <p:txBody>
          <a:bodyPr anchor="b">
            <a:noAutofit/>
          </a:bodyPr>
          <a:lstStyle>
            <a:lvl1pPr algn="r">
              <a:defRPr sz="5400"/>
            </a:lvl1pPr>
          </a:lstStyle>
          <a:p>
            <a:pPr lvl="0"/>
            <a:r>
              <a:rPr lang="en-US"/>
              <a:t>Click to edit Master title style</a:t>
            </a:r>
          </a:p>
        </p:txBody>
      </p:sp>
      <p:sp>
        <p:nvSpPr>
          <p:cNvPr id="14" name="Subtitle 2"/>
          <p:cNvSpPr txBox="1">
            <a:spLocks noGrp="1"/>
          </p:cNvSpPr>
          <p:nvPr>
            <p:ph type="subTitle" idx="1"/>
          </p:nvPr>
        </p:nvSpPr>
        <p:spPr>
          <a:xfrm>
            <a:off x="1130591" y="4050837"/>
            <a:ext cx="5826721" cy="1096895"/>
          </a:xfrm>
        </p:spPr>
        <p:txBody>
          <a:bodyPr/>
          <a:lstStyle>
            <a:lvl1pPr marL="0" indent="0">
              <a:buNone/>
              <a:defRPr>
                <a:solidFill>
                  <a:srgbClr val="7F7F7F"/>
                </a:solidFill>
              </a:defRPr>
            </a:lvl1pPr>
          </a:lstStyle>
          <a:p>
            <a:pPr lvl="0"/>
            <a:r>
              <a:rPr lang="en-US"/>
              <a:t>Click to edit Master subtitle style</a:t>
            </a:r>
          </a:p>
        </p:txBody>
      </p:sp>
      <p:sp>
        <p:nvSpPr>
          <p:cNvPr id="15" name="Date Placeholder 3"/>
          <p:cNvSpPr txBox="1">
            <a:spLocks noGrp="1"/>
          </p:cNvSpPr>
          <p:nvPr>
            <p:ph type="dt" sz="half" idx="7"/>
          </p:nvPr>
        </p:nvSpPr>
        <p:spPr/>
        <p:txBody>
          <a:bodyPr/>
          <a:lstStyle>
            <a:lvl1pPr>
              <a:defRPr/>
            </a:lvl1pPr>
          </a:lstStyle>
          <a:p>
            <a:pPr lvl="0"/>
            <a:endParaRPr lang="en-US"/>
          </a:p>
        </p:txBody>
      </p:sp>
      <p:sp>
        <p:nvSpPr>
          <p:cNvPr id="16" name="Footer Placeholder 4"/>
          <p:cNvSpPr txBox="1">
            <a:spLocks noGrp="1"/>
          </p:cNvSpPr>
          <p:nvPr>
            <p:ph type="ftr" sz="quarter" idx="9"/>
          </p:nvPr>
        </p:nvSpPr>
        <p:spPr/>
        <p:txBody>
          <a:bodyPr/>
          <a:lstStyle>
            <a:lvl1pPr>
              <a:defRPr/>
            </a:lvl1pPr>
          </a:lstStyle>
          <a:p>
            <a:pPr lvl="0"/>
            <a:endParaRPr lang="en-US"/>
          </a:p>
        </p:txBody>
      </p:sp>
      <p:sp>
        <p:nvSpPr>
          <p:cNvPr id="17" name="Slide Number Placeholder 5"/>
          <p:cNvSpPr txBox="1">
            <a:spLocks noGrp="1"/>
          </p:cNvSpPr>
          <p:nvPr>
            <p:ph type="sldNum" sz="quarter" idx="8"/>
          </p:nvPr>
        </p:nvSpPr>
        <p:spPr/>
        <p:txBody>
          <a:bodyPr/>
          <a:lstStyle>
            <a:lvl1pPr>
              <a:defRPr/>
            </a:lvl1pPr>
          </a:lstStyle>
          <a:p>
            <a:pPr lvl="0"/>
            <a:fld id="{716ECACE-9DBC-4890-809A-C7FD53265B19}" type="slidenum">
              <a:t>‹#›</a:t>
            </a:fld>
            <a:endParaRPr lang="en-US"/>
          </a:p>
        </p:txBody>
      </p:sp>
    </p:spTree>
    <p:extLst>
      <p:ext uri="{BB962C8B-B14F-4D97-AF65-F5344CB8AC3E}">
        <p14:creationId xmlns:p14="http://schemas.microsoft.com/office/powerpoint/2010/main" val="3545670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3" y="609603"/>
            <a:ext cx="6347709" cy="3403597"/>
          </a:xfrm>
        </p:spPr>
        <p:txBody>
          <a:bodyPr anchor="ctr"/>
          <a:lstStyle>
            <a:lvl1pPr>
              <a:defRPr sz="4400"/>
            </a:lvl1pPr>
          </a:lstStyle>
          <a:p>
            <a:pPr lvl="0"/>
            <a:r>
              <a:rPr lang="en-US"/>
              <a:t>Click to edit Master title style</a:t>
            </a:r>
          </a:p>
        </p:txBody>
      </p:sp>
      <p:sp>
        <p:nvSpPr>
          <p:cNvPr id="3" name="Text Placeholder 2"/>
          <p:cNvSpPr txBox="1">
            <a:spLocks noGrp="1"/>
          </p:cNvSpPr>
          <p:nvPr>
            <p:ph type="body" idx="4294967295"/>
          </p:nvPr>
        </p:nvSpPr>
        <p:spPr>
          <a:xfrm>
            <a:off x="609603" y="4470401"/>
            <a:ext cx="6347709" cy="1570957"/>
          </a:xfrm>
        </p:spPr>
        <p:txBody>
          <a:bodyPr anchor="ctr"/>
          <a:lstStyle>
            <a:lvl1pPr marL="0" indent="0" algn="l">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B3D35E77-E97D-424E-9EF8-A16443F6508B}"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10EA8A7-FB4D-48BA-A69B-CA6F67BB4F0C}" type="slidenum">
              <a:t>‹#›</a:t>
            </a:fld>
            <a:endParaRPr lang="en-US"/>
          </a:p>
        </p:txBody>
      </p:sp>
    </p:spTree>
    <p:extLst>
      <p:ext uri="{BB962C8B-B14F-4D97-AF65-F5344CB8AC3E}">
        <p14:creationId xmlns:p14="http://schemas.microsoft.com/office/powerpoint/2010/main" val="3484959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74880" y="609603"/>
            <a:ext cx="6072182" cy="3022604"/>
          </a:xfrm>
        </p:spPr>
        <p:txBody>
          <a:bodyPr anchor="ctr"/>
          <a:lstStyle>
            <a:lvl1pPr>
              <a:defRPr sz="4400"/>
            </a:lvl1pPr>
          </a:lstStyle>
          <a:p>
            <a:pPr lvl="0"/>
            <a:r>
              <a:rPr lang="en-US"/>
              <a:t>Click to edit Master title style</a:t>
            </a:r>
          </a:p>
        </p:txBody>
      </p:sp>
      <p:sp>
        <p:nvSpPr>
          <p:cNvPr id="3" name="Text Placeholder 9"/>
          <p:cNvSpPr txBox="1">
            <a:spLocks noGrp="1"/>
          </p:cNvSpPr>
          <p:nvPr>
            <p:ph type="body" idx="4294967295"/>
          </p:nvPr>
        </p:nvSpPr>
        <p:spPr>
          <a:xfrm>
            <a:off x="1101074" y="3632197"/>
            <a:ext cx="5419804"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p:cNvSpPr txBox="1">
            <a:spLocks noGrp="1"/>
          </p:cNvSpPr>
          <p:nvPr>
            <p:ph type="body" idx="4294967295"/>
          </p:nvPr>
        </p:nvSpPr>
        <p:spPr>
          <a:xfrm>
            <a:off x="609593" y="4470401"/>
            <a:ext cx="6347719" cy="1570957"/>
          </a:xfrm>
        </p:spPr>
        <p:txBody>
          <a:bodyPr anchor="ctr"/>
          <a:lstStyle>
            <a:lvl1pPr marL="0" indent="0" algn="l">
              <a:buNone/>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671CAC03-A63D-4F8E-BFF8-27989EB7A822}" type="datetime1">
              <a:rPr lang="en-US"/>
              <a:pPr lvl="0"/>
              <a:t>10/19/2015</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C6A69862-EB90-4CA7-9699-98290C8A3C85}" type="slidenum">
              <a:t>‹#›</a:t>
            </a:fld>
            <a:endParaRPr lang="en-US"/>
          </a:p>
        </p:txBody>
      </p:sp>
      <p:sp>
        <p:nvSpPr>
          <p:cNvPr id="8" name="TextBox 23"/>
          <p:cNvSpPr txBox="1"/>
          <p:nvPr/>
        </p:nvSpPr>
        <p:spPr>
          <a:xfrm>
            <a:off x="482711" y="79037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ea typeface=""/>
                <a:cs typeface=""/>
              </a:rPr>
              <a:t>“</a:t>
            </a:r>
          </a:p>
        </p:txBody>
      </p:sp>
      <p:sp>
        <p:nvSpPr>
          <p:cNvPr id="9" name="TextBox 24"/>
          <p:cNvSpPr txBox="1"/>
          <p:nvPr/>
        </p:nvSpPr>
        <p:spPr>
          <a:xfrm>
            <a:off x="6747695" y="288655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ea typeface=""/>
                <a:cs typeface=""/>
              </a:rPr>
              <a:t>”</a:t>
            </a:r>
          </a:p>
        </p:txBody>
      </p:sp>
    </p:spTree>
    <p:extLst>
      <p:ext uri="{BB962C8B-B14F-4D97-AF65-F5344CB8AC3E}">
        <p14:creationId xmlns:p14="http://schemas.microsoft.com/office/powerpoint/2010/main" val="3584318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09593" y="1931990"/>
            <a:ext cx="6347719" cy="2595460"/>
          </a:xfrm>
        </p:spPr>
        <p:txBody>
          <a:bodyPr anchor="b"/>
          <a:lstStyle>
            <a:lvl1pPr>
              <a:defRPr sz="4400"/>
            </a:lvl1pPr>
          </a:lstStyle>
          <a:p>
            <a:pPr lvl="0"/>
            <a:r>
              <a:rPr lang="en-US"/>
              <a:t>Click to edit Master title style</a:t>
            </a:r>
          </a:p>
        </p:txBody>
      </p:sp>
      <p:sp>
        <p:nvSpPr>
          <p:cNvPr id="3" name="Text Placeholder 2"/>
          <p:cNvSpPr txBox="1">
            <a:spLocks noGrp="1"/>
          </p:cNvSpPr>
          <p:nvPr>
            <p:ph type="body" idx="4294967295"/>
          </p:nvPr>
        </p:nvSpPr>
        <p:spPr>
          <a:xfrm>
            <a:off x="609593" y="4527450"/>
            <a:ext cx="6347719" cy="1513917"/>
          </a:xfrm>
        </p:spPr>
        <p:txBody>
          <a:bodyPr/>
          <a:lstStyle>
            <a:lvl1pPr marL="0" indent="0" algn="l">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1821B5F2-8765-4593-9D79-494F87F6CB7D}"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B189A24-F1F7-4271-BDA0-16497DD2D0D2}" type="slidenum">
              <a:t>‹#›</a:t>
            </a:fld>
            <a:endParaRPr lang="en-US"/>
          </a:p>
        </p:txBody>
      </p:sp>
    </p:spTree>
    <p:extLst>
      <p:ext uri="{BB962C8B-B14F-4D97-AF65-F5344CB8AC3E}">
        <p14:creationId xmlns:p14="http://schemas.microsoft.com/office/powerpoint/2010/main" val="2987434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774880" y="609603"/>
            <a:ext cx="6072182" cy="3022604"/>
          </a:xfrm>
        </p:spPr>
        <p:txBody>
          <a:bodyPr anchor="ctr"/>
          <a:lstStyle>
            <a:lvl1pPr>
              <a:defRPr sz="4400"/>
            </a:lvl1pPr>
          </a:lstStyle>
          <a:p>
            <a:pPr lvl="0"/>
            <a:r>
              <a:rPr lang="en-US"/>
              <a:t>Click to edit Master title style</a:t>
            </a:r>
          </a:p>
        </p:txBody>
      </p:sp>
      <p:sp>
        <p:nvSpPr>
          <p:cNvPr id="3" name="Text Placeholder 9"/>
          <p:cNvSpPr txBox="1">
            <a:spLocks noGrp="1"/>
          </p:cNvSpPr>
          <p:nvPr>
            <p:ph type="body" idx="4294967295"/>
          </p:nvPr>
        </p:nvSpPr>
        <p:spPr>
          <a:xfrm>
            <a:off x="609593" y="4013201"/>
            <a:ext cx="6347719" cy="514249"/>
          </a:xfrm>
        </p:spPr>
        <p:txBody>
          <a:bodyPr anchor="b">
            <a:noAutofit/>
          </a:bodyPr>
          <a:lstStyle>
            <a:lvl1pPr marL="0" indent="0">
              <a:buNone/>
              <a:defRPr sz="2400"/>
            </a:lvl1pPr>
          </a:lstStyle>
          <a:p>
            <a:pPr lvl="0"/>
            <a:r>
              <a:rPr lang="en-US"/>
              <a:t>Click to edit Master text styles</a:t>
            </a:r>
          </a:p>
        </p:txBody>
      </p:sp>
      <p:sp>
        <p:nvSpPr>
          <p:cNvPr id="4" name="Text Placeholder 2"/>
          <p:cNvSpPr txBox="1">
            <a:spLocks noGrp="1"/>
          </p:cNvSpPr>
          <p:nvPr>
            <p:ph type="body" idx="4294967295"/>
          </p:nvPr>
        </p:nvSpPr>
        <p:spPr>
          <a:xfrm>
            <a:off x="609593" y="4527450"/>
            <a:ext cx="6347719" cy="1513917"/>
          </a:xfrm>
        </p:spPr>
        <p:txBody>
          <a:bodyPr/>
          <a:lstStyle>
            <a:lvl1pPr marL="0" indent="0" algn="l">
              <a:buNone/>
              <a:defRPr>
                <a:solidFill>
                  <a:srgbClr val="7F7F7F"/>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8CFE2A94-CCDE-48C8-B2EE-7A4A577A9BAA}" type="datetime1">
              <a:rPr lang="en-US"/>
              <a:pPr lvl="0"/>
              <a:t>10/19/2015</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2ED2FE58-E518-4FD6-ABBF-66C59EFB8859}" type="slidenum">
              <a:t>‹#›</a:t>
            </a:fld>
            <a:endParaRPr lang="en-US"/>
          </a:p>
        </p:txBody>
      </p:sp>
      <p:sp>
        <p:nvSpPr>
          <p:cNvPr id="8" name="TextBox 23"/>
          <p:cNvSpPr txBox="1"/>
          <p:nvPr/>
        </p:nvSpPr>
        <p:spPr>
          <a:xfrm>
            <a:off x="482711" y="79037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ea typeface=""/>
                <a:cs typeface=""/>
              </a:rPr>
              <a:t>“</a:t>
            </a:r>
          </a:p>
        </p:txBody>
      </p:sp>
      <p:sp>
        <p:nvSpPr>
          <p:cNvPr id="9" name="TextBox 24"/>
          <p:cNvSpPr txBox="1"/>
          <p:nvPr/>
        </p:nvSpPr>
        <p:spPr>
          <a:xfrm>
            <a:off x="6747695" y="288655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ea typeface=""/>
                <a:cs typeface=""/>
              </a:rPr>
              <a:t>”</a:t>
            </a:r>
          </a:p>
        </p:txBody>
      </p:sp>
    </p:spTree>
    <p:extLst>
      <p:ext uri="{BB962C8B-B14F-4D97-AF65-F5344CB8AC3E}">
        <p14:creationId xmlns:p14="http://schemas.microsoft.com/office/powerpoint/2010/main" val="4165158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15848" y="609603"/>
            <a:ext cx="6341464" cy="3022604"/>
          </a:xfrm>
        </p:spPr>
        <p:txBody>
          <a:bodyPr anchor="ctr"/>
          <a:lstStyle>
            <a:lvl1pPr>
              <a:defRPr sz="4400"/>
            </a:lvl1pPr>
          </a:lstStyle>
          <a:p>
            <a:pPr lvl="0"/>
            <a:r>
              <a:rPr lang="en-US"/>
              <a:t>Click to edit Master title style</a:t>
            </a:r>
          </a:p>
        </p:txBody>
      </p:sp>
      <p:sp>
        <p:nvSpPr>
          <p:cNvPr id="3" name="Text Placeholder 9"/>
          <p:cNvSpPr txBox="1">
            <a:spLocks noGrp="1"/>
          </p:cNvSpPr>
          <p:nvPr>
            <p:ph type="body" idx="4294967295"/>
          </p:nvPr>
        </p:nvSpPr>
        <p:spPr>
          <a:xfrm>
            <a:off x="609593" y="4013201"/>
            <a:ext cx="6347719" cy="514249"/>
          </a:xfrm>
        </p:spPr>
        <p:txBody>
          <a:bodyPr anchor="b">
            <a:noAutofit/>
          </a:bodyPr>
          <a:lstStyle>
            <a:lvl1pPr marL="0" indent="0">
              <a:buNone/>
              <a:defRPr sz="2400">
                <a:solidFill>
                  <a:srgbClr val="90C226"/>
                </a:solidFill>
              </a:defRPr>
            </a:lvl1pPr>
          </a:lstStyle>
          <a:p>
            <a:pPr lvl="0"/>
            <a:r>
              <a:rPr lang="en-US"/>
              <a:t>Click to edit Master text styles</a:t>
            </a:r>
          </a:p>
        </p:txBody>
      </p:sp>
      <p:sp>
        <p:nvSpPr>
          <p:cNvPr id="4" name="Text Placeholder 2"/>
          <p:cNvSpPr txBox="1">
            <a:spLocks noGrp="1"/>
          </p:cNvSpPr>
          <p:nvPr>
            <p:ph type="body" idx="4294967295"/>
          </p:nvPr>
        </p:nvSpPr>
        <p:spPr>
          <a:xfrm>
            <a:off x="609593" y="4527450"/>
            <a:ext cx="6347719" cy="1513917"/>
          </a:xfrm>
        </p:spPr>
        <p:txBody>
          <a:bodyPr/>
          <a:lstStyle>
            <a:lvl1pPr marL="0" indent="0" algn="l">
              <a:buNone/>
              <a:defRPr>
                <a:solidFill>
                  <a:srgbClr val="7F7F7F"/>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03C9A196-BBEE-4FAE-9D3A-7BDAF137253A}" type="datetime1">
              <a:rPr lang="en-US"/>
              <a:pPr lvl="0"/>
              <a:t>10/19/2015</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F756CE62-BEBC-4CF7-8748-3B8A9AA25453}" type="slidenum">
              <a:t>‹#›</a:t>
            </a:fld>
            <a:endParaRPr lang="en-US"/>
          </a:p>
        </p:txBody>
      </p:sp>
    </p:spTree>
    <p:extLst>
      <p:ext uri="{BB962C8B-B14F-4D97-AF65-F5344CB8AC3E}">
        <p14:creationId xmlns:p14="http://schemas.microsoft.com/office/powerpoint/2010/main" val="19647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63E0188-EC41-4045-AE3A-78A336357B2A}"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5FD395A-BB72-4453-A25A-9C3DD50A3E9E}" type="slidenum">
              <a:t>‹#›</a:t>
            </a:fld>
            <a:endParaRPr lang="en-US"/>
          </a:p>
        </p:txBody>
      </p:sp>
    </p:spTree>
    <p:extLst>
      <p:ext uri="{BB962C8B-B14F-4D97-AF65-F5344CB8AC3E}">
        <p14:creationId xmlns:p14="http://schemas.microsoft.com/office/powerpoint/2010/main" val="1944809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5977313" y="609603"/>
            <a:ext cx="978810" cy="5251454"/>
          </a:xfrm>
        </p:spPr>
        <p:txBody>
          <a:bodyPr vert="eaVert" anchor="ct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09603" y="609603"/>
            <a:ext cx="5195026" cy="525145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607D0321-5F53-4015-BD26-7B358B95F050}"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9208E92-1322-4994-A308-ADE6B8905062}" type="slidenum">
              <a:t>‹#›</a:t>
            </a:fld>
            <a:endParaRPr lang="en-US"/>
          </a:p>
        </p:txBody>
      </p:sp>
    </p:spTree>
    <p:extLst>
      <p:ext uri="{BB962C8B-B14F-4D97-AF65-F5344CB8AC3E}">
        <p14:creationId xmlns:p14="http://schemas.microsoft.com/office/powerpoint/2010/main" val="2271823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8F3A0A0-7C01-4374-9770-29715F40063B}"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DF3FEB5-D7AE-4363-8697-9ACF87CD05C8}" type="slidenum">
              <a:t>‹#›</a:t>
            </a:fld>
            <a:endParaRPr lang="en-US"/>
          </a:p>
        </p:txBody>
      </p:sp>
    </p:spTree>
    <p:extLst>
      <p:ext uri="{BB962C8B-B14F-4D97-AF65-F5344CB8AC3E}">
        <p14:creationId xmlns:p14="http://schemas.microsoft.com/office/powerpoint/2010/main" val="2055521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09593" y="2700872"/>
            <a:ext cx="6347719" cy="1826578"/>
          </a:xfrm>
        </p:spPr>
        <p:txBody>
          <a:bodyPr anchor="b"/>
          <a:lstStyle>
            <a:lvl1pPr>
              <a:defRPr sz="4000"/>
            </a:lvl1pPr>
          </a:lstStyle>
          <a:p>
            <a:pPr lvl="0"/>
            <a:r>
              <a:rPr lang="en-US"/>
              <a:t>Click to edit Master title style</a:t>
            </a:r>
          </a:p>
        </p:txBody>
      </p:sp>
      <p:sp>
        <p:nvSpPr>
          <p:cNvPr id="3" name="Text Placeholder 2"/>
          <p:cNvSpPr txBox="1">
            <a:spLocks noGrp="1"/>
          </p:cNvSpPr>
          <p:nvPr>
            <p:ph type="body" idx="1"/>
          </p:nvPr>
        </p:nvSpPr>
        <p:spPr>
          <a:xfrm>
            <a:off x="609593" y="4527450"/>
            <a:ext cx="6347719" cy="860395"/>
          </a:xfrm>
        </p:spPr>
        <p:txBody>
          <a:bodyPr/>
          <a:lstStyle>
            <a:lvl1pPr marL="0" indent="0" algn="l">
              <a:buNone/>
              <a:defRPr sz="2000">
                <a:solidFill>
                  <a:srgbClr val="7F7F7F"/>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C1B5A728-49FC-40CA-8568-8A9054B61B11}" type="datetime1">
              <a:rPr lang="en-US"/>
              <a:pPr lvl="0"/>
              <a:t>10/19/2015</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AEE3A2C-F631-4FA9-8F95-8FB84F8F9384}" type="slidenum">
              <a:t>‹#›</a:t>
            </a:fld>
            <a:endParaRPr lang="en-US"/>
          </a:p>
        </p:txBody>
      </p:sp>
    </p:spTree>
    <p:extLst>
      <p:ext uri="{BB962C8B-B14F-4D97-AF65-F5344CB8AC3E}">
        <p14:creationId xmlns:p14="http://schemas.microsoft.com/office/powerpoint/2010/main" val="400561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09603" y="2160590"/>
            <a:ext cx="3088111"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3869201" y="2160590"/>
            <a:ext cx="3088111"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0CD00D93-44C6-4F2C-8757-9C57C603AFCD}" type="datetime1">
              <a:rPr lang="en-US"/>
              <a:pPr lvl="0"/>
              <a:t>10/19/2015</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887DABED-74EE-4DDE-992D-D9C96233206B}" type="slidenum">
              <a:t>‹#›</a:t>
            </a:fld>
            <a:endParaRPr lang="en-US"/>
          </a:p>
        </p:txBody>
      </p:sp>
    </p:spTree>
    <p:extLst>
      <p:ext uri="{BB962C8B-B14F-4D97-AF65-F5344CB8AC3E}">
        <p14:creationId xmlns:p14="http://schemas.microsoft.com/office/powerpoint/2010/main" val="2651709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09603" y="2160983"/>
            <a:ext cx="3090672" cy="576264"/>
          </a:xfrm>
        </p:spPr>
        <p:txBody>
          <a:bodyPr anchor="b">
            <a:noAutofit/>
          </a:bodyPr>
          <a:lstStyle>
            <a:lvl1pPr marL="0" indent="0">
              <a:buNone/>
              <a:defRPr sz="2400"/>
            </a:lvl1pPr>
          </a:lstStyle>
          <a:p>
            <a:pPr lvl="0"/>
            <a:r>
              <a:rPr lang="en-US"/>
              <a:t>Click to edit Master text styles</a:t>
            </a:r>
          </a:p>
        </p:txBody>
      </p:sp>
      <p:sp>
        <p:nvSpPr>
          <p:cNvPr id="4" name="Content Placeholder 3"/>
          <p:cNvSpPr txBox="1">
            <a:spLocks noGrp="1"/>
          </p:cNvSpPr>
          <p:nvPr>
            <p:ph idx="2"/>
          </p:nvPr>
        </p:nvSpPr>
        <p:spPr>
          <a:xfrm>
            <a:off x="609603" y="2737247"/>
            <a:ext cx="3090672"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3866640" y="2160983"/>
            <a:ext cx="3090672" cy="576264"/>
          </a:xfrm>
        </p:spPr>
        <p:txBody>
          <a:bodyPr anchor="b">
            <a:noAutofit/>
          </a:bodyPr>
          <a:lstStyle>
            <a:lvl1pPr marL="0" indent="0">
              <a:buNone/>
              <a:defRPr sz="2400"/>
            </a:lvl1pPr>
          </a:lstStyle>
          <a:p>
            <a:pPr lvl="0"/>
            <a:r>
              <a:rPr lang="en-US"/>
              <a:t>Click to edit Master text styles</a:t>
            </a:r>
          </a:p>
        </p:txBody>
      </p:sp>
      <p:sp>
        <p:nvSpPr>
          <p:cNvPr id="6" name="Content Placeholder 5"/>
          <p:cNvSpPr txBox="1">
            <a:spLocks noGrp="1"/>
          </p:cNvSpPr>
          <p:nvPr>
            <p:ph idx="4"/>
          </p:nvPr>
        </p:nvSpPr>
        <p:spPr>
          <a:xfrm>
            <a:off x="3866640" y="2737247"/>
            <a:ext cx="3090672"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631739BB-3FCC-4EA1-B4E5-C23D80263BCD}" type="datetime1">
              <a:rPr lang="en-US"/>
              <a:pPr lvl="0"/>
              <a:t>10/19/2015</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314E878A-6E76-462B-A3EE-1EF5169336F6}" type="slidenum">
              <a:t>‹#›</a:t>
            </a:fld>
            <a:endParaRPr lang="en-US"/>
          </a:p>
        </p:txBody>
      </p:sp>
    </p:spTree>
    <p:extLst>
      <p:ext uri="{BB962C8B-B14F-4D97-AF65-F5344CB8AC3E}">
        <p14:creationId xmlns:p14="http://schemas.microsoft.com/office/powerpoint/2010/main" val="1409322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E8F4D17D-6C94-44DD-80B2-D245778CEF6E}" type="datetime1">
              <a:rPr lang="en-US"/>
              <a:pPr lvl="0"/>
              <a:t>10/19/2015</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ECDE88F2-3F65-4A78-A964-5EB9260D8828}" type="slidenum">
              <a:t>‹#›</a:t>
            </a:fld>
            <a:endParaRPr lang="en-US"/>
          </a:p>
        </p:txBody>
      </p:sp>
    </p:spTree>
    <p:extLst>
      <p:ext uri="{BB962C8B-B14F-4D97-AF65-F5344CB8AC3E}">
        <p14:creationId xmlns:p14="http://schemas.microsoft.com/office/powerpoint/2010/main" val="2474419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B0B6ADA-805F-46DE-9C76-F7FE4E935F16}" type="datetime1">
              <a:rPr lang="en-US"/>
              <a:pPr lvl="0"/>
              <a:t>10/19/2015</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7BBC7352-C282-458E-99B8-008CBB0ED1BF}" type="slidenum">
              <a:t>‹#›</a:t>
            </a:fld>
            <a:endParaRPr lang="en-US"/>
          </a:p>
        </p:txBody>
      </p:sp>
    </p:spTree>
    <p:extLst>
      <p:ext uri="{BB962C8B-B14F-4D97-AF65-F5344CB8AC3E}">
        <p14:creationId xmlns:p14="http://schemas.microsoft.com/office/powerpoint/2010/main" val="1971532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3" y="1498601"/>
            <a:ext cx="2790181" cy="1278468"/>
          </a:xfrm>
        </p:spPr>
        <p:txBody>
          <a:bodyPr anchor="b"/>
          <a:lstStyle>
            <a:lvl1pPr>
              <a:defRPr sz="2000"/>
            </a:lvl1pPr>
          </a:lstStyle>
          <a:p>
            <a:pPr lvl="0"/>
            <a:r>
              <a:rPr lang="en-US"/>
              <a:t>Click to edit Master title style</a:t>
            </a:r>
          </a:p>
        </p:txBody>
      </p:sp>
      <p:sp>
        <p:nvSpPr>
          <p:cNvPr id="3" name="Content Placeholder 2"/>
          <p:cNvSpPr txBox="1">
            <a:spLocks noGrp="1"/>
          </p:cNvSpPr>
          <p:nvPr>
            <p:ph idx="1"/>
          </p:nvPr>
        </p:nvSpPr>
        <p:spPr>
          <a:xfrm>
            <a:off x="3571271" y="514926"/>
            <a:ext cx="3386041" cy="552643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09603" y="2777069"/>
            <a:ext cx="2790181" cy="2584451"/>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0F5FBB6-76EF-4B46-A12F-ABBDB389DB9F}" type="datetime1">
              <a:rPr lang="en-US"/>
              <a:pPr lvl="0"/>
              <a:t>10/19/2015</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E9487861-7A8C-4E6D-88FE-88F35BA3D74C}" type="slidenum">
              <a:t>‹#›</a:t>
            </a:fld>
            <a:endParaRPr lang="en-US"/>
          </a:p>
        </p:txBody>
      </p:sp>
    </p:spTree>
    <p:extLst>
      <p:ext uri="{BB962C8B-B14F-4D97-AF65-F5344CB8AC3E}">
        <p14:creationId xmlns:p14="http://schemas.microsoft.com/office/powerpoint/2010/main" val="406797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3" y="4800600"/>
            <a:ext cx="6347709" cy="566735"/>
          </a:xfrm>
        </p:spPr>
        <p:txBody>
          <a:bodyPr anchor="b"/>
          <a:lstStyle>
            <a:lvl1pPr>
              <a:defRPr sz="2400"/>
            </a:lvl1pPr>
          </a:lstStyle>
          <a:p>
            <a:pPr lvl="0"/>
            <a:r>
              <a:rPr lang="en-US"/>
              <a:t>Click to edit Master title style</a:t>
            </a:r>
          </a:p>
        </p:txBody>
      </p:sp>
      <p:sp>
        <p:nvSpPr>
          <p:cNvPr id="3" name="Picture Placeholder 2"/>
          <p:cNvSpPr txBox="1">
            <a:spLocks noGrp="1"/>
          </p:cNvSpPr>
          <p:nvPr>
            <p:ph type="pic" idx="1"/>
          </p:nvPr>
        </p:nvSpPr>
        <p:spPr>
          <a:xfrm>
            <a:off x="609603" y="609603"/>
            <a:ext cx="6347709" cy="3845719"/>
          </a:xfrm>
        </p:spPr>
        <p:txBody>
          <a:bodyPr anchorCtr="1"/>
          <a:lstStyle>
            <a:lvl1pPr marL="0" indent="0" algn="ctr">
              <a:buNone/>
              <a:defRPr sz="1600"/>
            </a:lvl1pPr>
          </a:lstStyle>
          <a:p>
            <a:pPr lvl="0"/>
            <a:r>
              <a:rPr lang="en-US"/>
              <a:t>Click icon to add picture</a:t>
            </a:r>
          </a:p>
        </p:txBody>
      </p:sp>
      <p:sp>
        <p:nvSpPr>
          <p:cNvPr id="4" name="Text Placeholder 3"/>
          <p:cNvSpPr txBox="1">
            <a:spLocks noGrp="1"/>
          </p:cNvSpPr>
          <p:nvPr>
            <p:ph type="body" idx="2"/>
          </p:nvPr>
        </p:nvSpPr>
        <p:spPr>
          <a:xfrm>
            <a:off x="609603" y="5367335"/>
            <a:ext cx="6347709" cy="674022"/>
          </a:xfrm>
        </p:spPr>
        <p:txBody>
          <a:bodyPr/>
          <a:lstStyle>
            <a:lvl1pPr marL="0" indent="0">
              <a:buNone/>
              <a:defRPr sz="12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1C5DEDA9-C9C2-4FA9-A0FA-2A5AE4117209}" type="datetime1">
              <a:rPr lang="en-US"/>
              <a:pPr lvl="0"/>
              <a:t>10/19/2015</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D6AC1DB-6D01-49D2-A35B-E98BCA8CCAC4}" type="slidenum">
              <a:t>‹#›</a:t>
            </a:fld>
            <a:endParaRPr lang="en-US"/>
          </a:p>
        </p:txBody>
      </p:sp>
    </p:spTree>
    <p:extLst>
      <p:ext uri="{BB962C8B-B14F-4D97-AF65-F5344CB8AC3E}">
        <p14:creationId xmlns:p14="http://schemas.microsoft.com/office/powerpoint/2010/main" val="2614505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6"/>
          <p:cNvGrpSpPr/>
          <p:nvPr/>
        </p:nvGrpSpPr>
        <p:grpSpPr>
          <a:xfrm>
            <a:off x="-8467" y="-8467"/>
            <a:ext cx="9169803" cy="6874934"/>
            <a:chOff x="-8467" y="-8467"/>
            <a:chExt cx="9169803" cy="6874934"/>
          </a:xfrm>
        </p:grpSpPr>
        <p:sp>
          <p:nvSpPr>
            <p:cNvPr id="3" name="Freeform 6"/>
            <p:cNvSpPr/>
            <p:nvPr/>
          </p:nvSpPr>
          <p:spPr>
            <a:xfrm>
              <a:off x="-8467" y="4013201"/>
              <a:ext cx="457200" cy="2853266"/>
            </a:xfrm>
            <a:custGeom>
              <a:avLst/>
              <a:gdLst>
                <a:gd name="f0" fmla="val w"/>
                <a:gd name="f1" fmla="val h"/>
                <a:gd name="f2" fmla="val 0"/>
                <a:gd name="f3" fmla="val 457200"/>
                <a:gd name="f4" fmla="val 2853267"/>
                <a:gd name="f5" fmla="val 2844800"/>
                <a:gd name="f6" fmla="val 2822"/>
                <a:gd name="f7" fmla="val 1905000"/>
                <a:gd name="f8" fmla="val 5645"/>
                <a:gd name="f9" fmla="val 965200"/>
                <a:gd name="f10" fmla="*/ f0 1 457200"/>
                <a:gd name="f11" fmla="*/ f1 1 2853267"/>
                <a:gd name="f12" fmla="+- f4 0 f2"/>
                <a:gd name="f13" fmla="+- f3 0 f2"/>
                <a:gd name="f14" fmla="*/ f13 1 457200"/>
                <a:gd name="f15" fmla="*/ f12 1 28532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457200" h="2853267">
                  <a:moveTo>
                    <a:pt x="f2" y="f2"/>
                  </a:moveTo>
                  <a:lnTo>
                    <a:pt x="f3" y="f4"/>
                  </a:lnTo>
                  <a:lnTo>
                    <a:pt x="f2" y="f5"/>
                  </a:lnTo>
                  <a:cubicBezTo>
                    <a:pt x="f6" y="f7"/>
                    <a:pt x="f8" y="f9"/>
                    <a:pt x="f2" y="f2"/>
                  </a:cubicBez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cxnSp>
          <p:nvCxnSpPr>
            <p:cNvPr id="4" name="Straight Connector 7"/>
            <p:cNvCxnSpPr/>
            <p:nvPr/>
          </p:nvCxnSpPr>
          <p:spPr>
            <a:xfrm flipV="1">
              <a:off x="5130826" y="4175607"/>
              <a:ext cx="4022482" cy="2682393"/>
            </a:xfrm>
            <a:prstGeom prst="straightConnector1">
              <a:avLst/>
            </a:prstGeom>
            <a:noFill/>
            <a:ln w="9528" cap="rnd">
              <a:solidFill>
                <a:srgbClr val="D9D9D9"/>
              </a:solidFill>
              <a:prstDash val="solid"/>
              <a:miter/>
            </a:ln>
          </p:spPr>
        </p:cxnSp>
        <p:cxnSp>
          <p:nvCxnSpPr>
            <p:cNvPr id="5" name="Straight Connector 8"/>
            <p:cNvCxnSpPr/>
            <p:nvPr/>
          </p:nvCxnSpPr>
          <p:spPr>
            <a:xfrm>
              <a:off x="7042708" y="0"/>
              <a:ext cx="1219197" cy="6858000"/>
            </a:xfrm>
            <a:prstGeom prst="straightConnector1">
              <a:avLst/>
            </a:prstGeom>
            <a:noFill/>
            <a:ln w="9528" cap="rnd">
              <a:solidFill>
                <a:srgbClr val="BFBFBF"/>
              </a:solidFill>
              <a:prstDash val="solid"/>
              <a:miter/>
            </a:ln>
          </p:spPr>
        </p:cxnSp>
        <p:sp>
          <p:nvSpPr>
            <p:cNvPr id="6" name="Freeform 9"/>
            <p:cNvSpPr/>
            <p:nvPr/>
          </p:nvSpPr>
          <p:spPr>
            <a:xfrm>
              <a:off x="6891896" y="0"/>
              <a:ext cx="2269440" cy="6866467"/>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 f4 0 f2"/>
                <a:gd name="f17" fmla="+- f3 0 f2"/>
                <a:gd name="f18" fmla="*/ f17 1 2269442"/>
                <a:gd name="f19" fmla="*/ f16 1 686646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269442" h="6866466">
                  <a:moveTo>
                    <a:pt x="f5" y="f2"/>
                  </a:moveTo>
                  <a:lnTo>
                    <a:pt x="f2" y="f6"/>
                  </a:lnTo>
                  <a:lnTo>
                    <a:pt x="f7" y="f4"/>
                  </a:lnTo>
                  <a:cubicBezTo>
                    <a:pt x="f8" y="f9"/>
                    <a:pt x="f10" y="f11"/>
                    <a:pt x="f12" y="f13"/>
                  </a:cubicBez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7" name="Freeform 10"/>
            <p:cNvSpPr/>
            <p:nvPr/>
          </p:nvSpPr>
          <p:spPr>
            <a:xfrm>
              <a:off x="7205161" y="-8467"/>
              <a:ext cx="1948147" cy="6866467"/>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 f4 0 f2"/>
                <a:gd name="f14" fmla="+- f3 0 f2"/>
                <a:gd name="f15" fmla="*/ f14 1 1948147"/>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8147" h="6866467">
                  <a:moveTo>
                    <a:pt x="f2" y="f2"/>
                  </a:moveTo>
                  <a:lnTo>
                    <a:pt x="f5" y="f4"/>
                  </a:lnTo>
                  <a:lnTo>
                    <a:pt x="f6" y="f4"/>
                  </a:lnTo>
                  <a:cubicBezTo>
                    <a:pt x="f7" y="f8"/>
                    <a:pt x="f9" y="f10"/>
                    <a:pt x="f6" y="f2"/>
                  </a:cubicBez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8" name="Freeform 11"/>
            <p:cNvSpPr/>
            <p:nvPr/>
          </p:nvSpPr>
          <p:spPr>
            <a:xfrm>
              <a:off x="6637894" y="3920069"/>
              <a:ext cx="2513566" cy="29379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 f4 0 f2"/>
                <a:gd name="f13" fmla="+- f3 0 f2"/>
                <a:gd name="f14" fmla="*/ f13 1 3259667"/>
                <a:gd name="f15" fmla="*/ f12 1 381000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259667" h="3810000">
                  <a:moveTo>
                    <a:pt x="f2" y="f4"/>
                  </a:moveTo>
                  <a:lnTo>
                    <a:pt x="f5" y="f2"/>
                  </a:lnTo>
                  <a:cubicBezTo>
                    <a:pt x="f6" y="f7"/>
                    <a:pt x="f8" y="f9"/>
                    <a:pt x="f3" y="f4"/>
                  </a:cubicBezTo>
                  <a:lnTo>
                    <a:pt x="f2" y="f4"/>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9" name="Freeform 12"/>
            <p:cNvSpPr/>
            <p:nvPr/>
          </p:nvSpPr>
          <p:spPr>
            <a:xfrm>
              <a:off x="7010430" y="-8467"/>
              <a:ext cx="2142878" cy="6866467"/>
            </a:xfrm>
            <a:custGeom>
              <a:avLst/>
              <a:gdLst>
                <a:gd name="f0" fmla="val w"/>
                <a:gd name="f1" fmla="val h"/>
                <a:gd name="f2" fmla="val 0"/>
                <a:gd name="f3" fmla="val 2853267"/>
                <a:gd name="f4" fmla="val 6866467"/>
                <a:gd name="f5" fmla="val 2472267"/>
                <a:gd name="f6" fmla="val 6858000"/>
                <a:gd name="f7" fmla="*/ f0 1 2853267"/>
                <a:gd name="f8" fmla="*/ f1 1 6866467"/>
                <a:gd name="f9" fmla="+- f4 0 f2"/>
                <a:gd name="f10" fmla="+- f3 0 f2"/>
                <a:gd name="f11" fmla="*/ f10 1 2853267"/>
                <a:gd name="f12" fmla="*/ f9 1 6866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853267" h="6866467">
                  <a:moveTo>
                    <a:pt x="f2" y="f2"/>
                  </a:moveTo>
                  <a:lnTo>
                    <a:pt x="f5" y="f4"/>
                  </a:lnTo>
                  <a:lnTo>
                    <a:pt x="f3" y="f6"/>
                  </a:lnTo>
                  <a:lnTo>
                    <a:pt x="f3" y="f2"/>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0" name="Freeform 13"/>
            <p:cNvSpPr/>
            <p:nvPr/>
          </p:nvSpPr>
          <p:spPr>
            <a:xfrm>
              <a:off x="8295775" y="-8467"/>
              <a:ext cx="857533" cy="6866467"/>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 f4 0 f2"/>
                <a:gd name="f14" fmla="+- f3 0 f2"/>
                <a:gd name="f15" fmla="*/ f14 1 1286933"/>
                <a:gd name="f16" fmla="*/ f13 1 686646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286933" h="6866467">
                  <a:moveTo>
                    <a:pt x="f5" y="f2"/>
                  </a:moveTo>
                  <a:lnTo>
                    <a:pt x="f2" y="f4"/>
                  </a:lnTo>
                  <a:lnTo>
                    <a:pt x="f3" y="f4"/>
                  </a:lnTo>
                  <a:cubicBezTo>
                    <a:pt x="f6" y="f7"/>
                    <a:pt x="f8" y="f9"/>
                    <a:pt x="f10" y="f2"/>
                  </a:cubicBez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1" name="Freeform 14"/>
            <p:cNvSpPr/>
            <p:nvPr/>
          </p:nvSpPr>
          <p:spPr>
            <a:xfrm>
              <a:off x="8077233" y="-8467"/>
              <a:ext cx="1066766" cy="6866467"/>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 f4 0 f2"/>
                <a:gd name="f15" fmla="+- f3 0 f2"/>
                <a:gd name="f16" fmla="*/ f15 1 1270244"/>
                <a:gd name="f17" fmla="*/ f14 1 686646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270244" h="6866467">
                  <a:moveTo>
                    <a:pt x="f2" y="f2"/>
                  </a:moveTo>
                  <a:lnTo>
                    <a:pt x="f5" y="f4"/>
                  </a:lnTo>
                  <a:lnTo>
                    <a:pt x="f6" y="f4"/>
                  </a:lnTo>
                  <a:cubicBezTo>
                    <a:pt x="f7" y="f8"/>
                    <a:pt x="f9" y="f10"/>
                    <a:pt x="f11" y="f2"/>
                  </a:cubicBez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2" name="Freeform 15"/>
            <p:cNvSpPr/>
            <p:nvPr/>
          </p:nvSpPr>
          <p:spPr>
            <a:xfrm>
              <a:off x="8060298" y="4893731"/>
              <a:ext cx="1094088" cy="1964268"/>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 f4 0 f2"/>
                <a:gd name="f14" fmla="+- f3 0 f2"/>
                <a:gd name="f15" fmla="*/ f14 1 1820333"/>
                <a:gd name="f16" fmla="*/ f13 1 32681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820333" h="3268133">
                  <a:moveTo>
                    <a:pt x="f2" y="f4"/>
                  </a:moveTo>
                  <a:lnTo>
                    <a:pt x="f5" y="f2"/>
                  </a:lnTo>
                  <a:cubicBezTo>
                    <a:pt x="f6" y="f7"/>
                    <a:pt x="f8" y="f9"/>
                    <a:pt x="f3" y="f10"/>
                  </a:cubicBezTo>
                  <a:lnTo>
                    <a:pt x="f2" y="f4"/>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grpSp>
      <p:sp>
        <p:nvSpPr>
          <p:cNvPr id="13" name="Title Placeholder 1"/>
          <p:cNvSpPr txBox="1">
            <a:spLocks noGrp="1"/>
          </p:cNvSpPr>
          <p:nvPr>
            <p:ph type="title"/>
          </p:nvPr>
        </p:nvSpPr>
        <p:spPr>
          <a:xfrm>
            <a:off x="609603" y="609603"/>
            <a:ext cx="6347709" cy="1320795"/>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14" name="Text Placeholder 2"/>
          <p:cNvSpPr txBox="1">
            <a:spLocks noGrp="1"/>
          </p:cNvSpPr>
          <p:nvPr>
            <p:ph type="body" idx="1"/>
          </p:nvPr>
        </p:nvSpPr>
        <p:spPr>
          <a:xfrm>
            <a:off x="609603" y="2160590"/>
            <a:ext cx="6347709" cy="388076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txBox="1">
            <a:spLocks noGrp="1"/>
          </p:cNvSpPr>
          <p:nvPr>
            <p:ph type="dt" sz="half" idx="2"/>
          </p:nvPr>
        </p:nvSpPr>
        <p:spPr>
          <a:xfrm>
            <a:off x="5405256" y="6041358"/>
            <a:ext cx="68413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1"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ea typeface=""/>
                <a:cs typeface=""/>
              </a:defRPr>
            </a:lvl1pPr>
          </a:lstStyle>
          <a:p>
            <a:pPr lvl="0"/>
            <a:fld id="{98DBD633-173A-419C-85CB-BED7081BB0E2}" type="datetime1">
              <a:rPr lang="en-US"/>
              <a:pPr lvl="0"/>
              <a:t>10/19/2015</a:t>
            </a:fld>
            <a:endParaRPr lang="en-US"/>
          </a:p>
        </p:txBody>
      </p:sp>
      <p:sp>
        <p:nvSpPr>
          <p:cNvPr id="16" name="Footer Placeholder 4"/>
          <p:cNvSpPr txBox="1">
            <a:spLocks noGrp="1"/>
          </p:cNvSpPr>
          <p:nvPr>
            <p:ph type="ftr" sz="quarter" idx="3"/>
          </p:nvPr>
        </p:nvSpPr>
        <p:spPr>
          <a:xfrm>
            <a:off x="609603" y="6041358"/>
            <a:ext cx="462296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1"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ea typeface=""/>
                <a:cs typeface=""/>
              </a:defRPr>
            </a:lvl1pPr>
          </a:lstStyle>
          <a:p>
            <a:pPr lvl="0"/>
            <a:endParaRPr lang="en-US"/>
          </a:p>
        </p:txBody>
      </p:sp>
      <p:sp>
        <p:nvSpPr>
          <p:cNvPr id="17" name="Slide Number Placeholder 5"/>
          <p:cNvSpPr txBox="1">
            <a:spLocks noGrp="1"/>
          </p:cNvSpPr>
          <p:nvPr>
            <p:ph type="sldNum" sz="quarter" idx="4"/>
          </p:nvPr>
        </p:nvSpPr>
        <p:spPr>
          <a:xfrm>
            <a:off x="6444672" y="6041358"/>
            <a:ext cx="5126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1" fontAlgn="auto" hangingPunct="1">
              <a:lnSpc>
                <a:spcPct val="100000"/>
              </a:lnSpc>
              <a:spcBef>
                <a:spcPts val="0"/>
              </a:spcBef>
              <a:spcAft>
                <a:spcPts val="0"/>
              </a:spcAft>
              <a:buNone/>
              <a:tabLst/>
              <a:defRPr lang="en-US" sz="900" b="0" i="0" u="none" strike="noStrike" kern="1200" cap="none" spc="0" baseline="0">
                <a:solidFill>
                  <a:srgbClr val="90C226"/>
                </a:solidFill>
                <a:uFillTx/>
                <a:latin typeface="Trebuchet MS"/>
                <a:ea typeface=""/>
                <a:cs typeface=""/>
              </a:defRPr>
            </a:lvl1pPr>
          </a:lstStyle>
          <a:p>
            <a:pPr lvl="0"/>
            <a:fld id="{DCA0C6B8-DEEC-4952-9940-DF105528ACF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457200" rtl="1" fontAlgn="auto" hangingPunct="1">
        <a:lnSpc>
          <a:spcPct val="100000"/>
        </a:lnSpc>
        <a:spcBef>
          <a:spcPts val="0"/>
        </a:spcBef>
        <a:spcAft>
          <a:spcPts val="0"/>
        </a:spcAft>
        <a:buNone/>
        <a:tabLst/>
        <a:defRPr lang="en-US" sz="3600" b="0" i="0" u="none" strike="noStrike" kern="1200" cap="none" spc="0" baseline="0">
          <a:solidFill>
            <a:srgbClr val="90C226"/>
          </a:solidFill>
          <a:uFillTx/>
          <a:latin typeface="Trebuchet MS"/>
          <a:ea typeface=""/>
          <a:cs typeface=""/>
        </a:defRPr>
      </a:lvl1pPr>
    </p:titleStyle>
    <p:bodyStyle>
      <a:lvl1pPr marL="342900" marR="0" lvl="0" indent="-342900" algn="r" defTabSz="457200" rtl="1" fontAlgn="auto" hangingPunct="1">
        <a:lnSpc>
          <a:spcPct val="100000"/>
        </a:lnSpc>
        <a:spcBef>
          <a:spcPts val="1000"/>
        </a:spcBef>
        <a:spcAft>
          <a:spcPts val="0"/>
        </a:spcAft>
        <a:buClr>
          <a:srgbClr val="90C226"/>
        </a:buClr>
        <a:buSzPct val="80000"/>
        <a:buFont typeface="Wingdings 3"/>
        <a:buChar char=""/>
        <a:tabLst/>
        <a:defRPr lang="en-US" sz="1800" b="0" i="0" u="none" strike="noStrike" kern="1200" cap="none" spc="0" baseline="0">
          <a:solidFill>
            <a:srgbClr val="404040"/>
          </a:solidFill>
          <a:uFillTx/>
          <a:latin typeface="Trebuchet MS"/>
          <a:ea typeface=""/>
          <a:cs typeface=""/>
        </a:defRPr>
      </a:lvl1pPr>
      <a:lvl2pPr marL="742950" marR="0" lvl="1" indent="-285750" algn="r" defTabSz="457200" rtl="1" fontAlgn="auto" hangingPunct="1">
        <a:lnSpc>
          <a:spcPct val="100000"/>
        </a:lnSpc>
        <a:spcBef>
          <a:spcPts val="1000"/>
        </a:spcBef>
        <a:spcAft>
          <a:spcPts val="0"/>
        </a:spcAft>
        <a:buClr>
          <a:srgbClr val="90C226"/>
        </a:buClr>
        <a:buSzPct val="80000"/>
        <a:buFont typeface="Wingdings 3"/>
        <a:buChar char=""/>
        <a:tabLst/>
        <a:defRPr lang="en-US" sz="1600" b="0" i="0" u="none" strike="noStrike" kern="1200" cap="none" spc="0" baseline="0">
          <a:solidFill>
            <a:srgbClr val="404040"/>
          </a:solidFill>
          <a:uFillTx/>
          <a:latin typeface="Trebuchet MS"/>
          <a:ea typeface=""/>
          <a:cs typeface=""/>
        </a:defRPr>
      </a:lvl2pPr>
      <a:lvl3pPr marL="1143000" marR="0" lvl="2" indent="-228600" algn="r" defTabSz="457200" rtl="1" fontAlgn="auto" hangingPunct="1">
        <a:lnSpc>
          <a:spcPct val="100000"/>
        </a:lnSpc>
        <a:spcBef>
          <a:spcPts val="1000"/>
        </a:spcBef>
        <a:spcAft>
          <a:spcPts val="0"/>
        </a:spcAft>
        <a:buClr>
          <a:srgbClr val="90C226"/>
        </a:buClr>
        <a:buSzPct val="80000"/>
        <a:buFont typeface="Wingdings 3"/>
        <a:buChar char=""/>
        <a:tabLst/>
        <a:defRPr lang="en-US" sz="1400" b="0" i="0" u="none" strike="noStrike" kern="1200" cap="none" spc="0" baseline="0">
          <a:solidFill>
            <a:srgbClr val="404040"/>
          </a:solidFill>
          <a:uFillTx/>
          <a:latin typeface="Trebuchet MS"/>
          <a:ea typeface=""/>
          <a:cs typeface=""/>
        </a:defRPr>
      </a:lvl3pPr>
      <a:lvl4pPr marL="1600200" marR="0" lvl="3" indent="-228600" algn="r" defTabSz="457200" rtl="1" fontAlgn="auto" hangingPunct="1">
        <a:lnSpc>
          <a:spcPct val="100000"/>
        </a:lnSpc>
        <a:spcBef>
          <a:spcPts val="1000"/>
        </a:spcBef>
        <a:spcAft>
          <a:spcPts val="0"/>
        </a:spcAft>
        <a:buClr>
          <a:srgbClr val="90C226"/>
        </a:buClr>
        <a:buSzPct val="80000"/>
        <a:buFont typeface="Wingdings 3"/>
        <a:buChar char=""/>
        <a:tabLst/>
        <a:defRPr lang="en-US" sz="1200" b="0" i="0" u="none" strike="noStrike" kern="1200" cap="none" spc="0" baseline="0">
          <a:solidFill>
            <a:srgbClr val="404040"/>
          </a:solidFill>
          <a:uFillTx/>
          <a:latin typeface="Trebuchet MS"/>
          <a:ea typeface=""/>
          <a:cs typeface=""/>
        </a:defRPr>
      </a:lvl4pPr>
      <a:lvl5pPr marL="2057400" marR="0" lvl="4" indent="-228600" algn="r" defTabSz="457200" rtl="1" fontAlgn="auto" hangingPunct="1">
        <a:lnSpc>
          <a:spcPct val="100000"/>
        </a:lnSpc>
        <a:spcBef>
          <a:spcPts val="1000"/>
        </a:spcBef>
        <a:spcAft>
          <a:spcPts val="0"/>
        </a:spcAft>
        <a:buClr>
          <a:srgbClr val="90C226"/>
        </a:buClr>
        <a:buSzPct val="80000"/>
        <a:buFont typeface="Wingdings 3"/>
        <a:buChar char=""/>
        <a:tabLst/>
        <a:defRPr lang="en-US" sz="1200" b="0" i="0" u="none" strike="noStrike" kern="1200" cap="none" spc="0" baseline="0">
          <a:solidFill>
            <a:srgbClr val="404040"/>
          </a:solidFill>
          <a:uFillTx/>
          <a:latin typeface="Trebuchet MS"/>
          <a:ea typeface=""/>
          <a:cs typeface=""/>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media2.WAV"/><Relationship Id="rId7" Type="http://schemas.openxmlformats.org/officeDocument/2006/relationships/image" Target="../media/image6.png"/><Relationship Id="rId2" Type="http://schemas.microsoft.com/office/2007/relationships/media" Target="../media/media2.WAV"/><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audio" Target="../media/media1.WAV"/><Relationship Id="rId4" Type="http://schemas.microsoft.com/office/2007/relationships/media" Target="../media/media1.WAV"/><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1028"/>
          <p:cNvSpPr txBox="1">
            <a:spLocks noGrp="1"/>
          </p:cNvSpPr>
          <p:nvPr>
            <p:ph type="title"/>
          </p:nvPr>
        </p:nvSpPr>
        <p:spPr/>
        <p:txBody>
          <a:bodyPr/>
          <a:lstStyle/>
          <a:p>
            <a:pPr lvl="0"/>
            <a:r>
              <a:rPr lang="en-US"/>
              <a:t>Heart</a:t>
            </a:r>
          </a:p>
        </p:txBody>
      </p:sp>
      <p:sp>
        <p:nvSpPr>
          <p:cNvPr id="3" name="Rectangle 1029"/>
          <p:cNvSpPr txBox="1">
            <a:spLocks noGrp="1"/>
          </p:cNvSpPr>
          <p:nvPr>
            <p:ph idx="1"/>
          </p:nvPr>
        </p:nvSpPr>
        <p:spPr/>
        <p:txBody>
          <a:bodyPr/>
          <a:lstStyle/>
          <a:p>
            <a:pPr lvl="0" algn="l" rtl="0"/>
            <a:r>
              <a:rPr lang="en-US"/>
              <a:t>Pericardium</a:t>
            </a:r>
          </a:p>
          <a:p>
            <a:pPr lvl="0" algn="l" rtl="0"/>
            <a:r>
              <a:rPr lang="en-US"/>
              <a:t>Cardiac muscle</a:t>
            </a:r>
          </a:p>
          <a:p>
            <a:pPr lvl="0" algn="l" rtl="0"/>
            <a:r>
              <a:rPr lang="en-US"/>
              <a:t>Chambers</a:t>
            </a:r>
          </a:p>
          <a:p>
            <a:pPr lvl="0" algn="l" rtl="0"/>
            <a:r>
              <a:rPr lang="en-US"/>
              <a:t>Valves</a:t>
            </a:r>
          </a:p>
          <a:p>
            <a:pPr lvl="0" algn="l" rtl="0"/>
            <a:r>
              <a:rPr lang="en-US"/>
              <a:t>Cardiac vessels</a:t>
            </a:r>
          </a:p>
          <a:p>
            <a:pPr lvl="0" algn="l" rtl="0"/>
            <a:r>
              <a:rPr lang="en-US"/>
              <a:t>Conduction system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D6829457-2F77-45E3-84F7-680B4D193ECE}" type="slidenum">
              <a:t>10</a:t>
            </a:fld>
            <a:r>
              <a:rPr lang="en-US" sz="1800" b="0" i="0" u="none" strike="noStrike" kern="1200" cap="none" spc="0" baseline="0">
                <a:solidFill>
                  <a:srgbClr val="000000"/>
                </a:solidFill>
                <a:uFillTx/>
                <a:latin typeface="Arial" pitchFamily="34"/>
                <a:ea typeface=""/>
                <a:cs typeface=""/>
              </a:rPr>
              <a:t>  48</a:t>
            </a:r>
          </a:p>
        </p:txBody>
      </p:sp>
      <p:sp>
        <p:nvSpPr>
          <p:cNvPr id="3" name="Rectangle 4"/>
          <p:cNvSpPr/>
          <p:nvPr/>
        </p:nvSpPr>
        <p:spPr>
          <a:xfrm>
            <a:off x="685800" y="1371600"/>
            <a:ext cx="7772400" cy="5153028"/>
          </a:xfrm>
          <a:prstGeom prst="rect">
            <a:avLst/>
          </a:prstGeom>
          <a:noFill/>
          <a:ln cap="flat">
            <a:noFill/>
            <a:prstDash val="solid"/>
          </a:ln>
        </p:spPr>
        <p:txBody>
          <a:bodyPr vert="horz" wrap="square" lIns="91440" tIns="45720" rIns="91440" bIns="45720" anchor="t" anchorCtr="0" compatLnSpc="1">
            <a:noAutofit/>
          </a:bodyPr>
          <a:lstStyle/>
          <a:p>
            <a:pPr marL="342900" marR="0" lvl="0" indent="-342900" algn="l" defTabSz="914400" rtl="1"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AU" sz="4800" b="0" i="0" u="none" strike="noStrike" kern="1200" cap="none" spc="0" baseline="0">
                <a:solidFill>
                  <a:srgbClr val="000000"/>
                </a:solidFill>
                <a:effectLst>
                  <a:outerShdw dist="38096" dir="2700000">
                    <a:srgbClr val="000000"/>
                  </a:outerShdw>
                </a:effectLst>
                <a:uFillTx/>
                <a:latin typeface="Garamond" pitchFamily="18"/>
                <a:ea typeface=""/>
                <a:cs typeface=""/>
              </a:rPr>
              <a:t>S1 </a:t>
            </a:r>
            <a:r>
              <a:rPr lang="en-AU" sz="3200" b="0" i="0" u="none" strike="noStrike" kern="1200" cap="none" spc="0" baseline="0">
                <a:solidFill>
                  <a:srgbClr val="000000"/>
                </a:solidFill>
                <a:effectLst>
                  <a:outerShdw dist="38096" dir="2700000">
                    <a:srgbClr val="000000"/>
                  </a:outerShdw>
                </a:effectLst>
                <a:uFillTx/>
                <a:latin typeface="Garamond" pitchFamily="18"/>
                <a:ea typeface=""/>
                <a:cs typeface=""/>
              </a:rPr>
              <a:t>- Closure of mitral </a:t>
            </a:r>
          </a:p>
          <a:p>
            <a:pPr marL="342900" marR="0" lvl="0" indent="-342900" algn="l" defTabSz="914400" rtl="1"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AU" sz="3200" b="0" i="0" u="none" strike="noStrike" kern="1200" cap="none" spc="0" baseline="0">
                <a:solidFill>
                  <a:srgbClr val="000000"/>
                </a:solidFill>
                <a:effectLst>
                  <a:outerShdw dist="38096" dir="2700000">
                    <a:srgbClr val="000000"/>
                  </a:outerShdw>
                </a:effectLst>
                <a:uFillTx/>
                <a:latin typeface="Garamond" pitchFamily="18"/>
                <a:ea typeface=""/>
                <a:cs typeface=""/>
              </a:rPr>
              <a:t>and tricuspid valves</a:t>
            </a:r>
          </a:p>
          <a:p>
            <a:pPr marL="342900" marR="0" lvl="0" indent="-342900" algn="l" defTabSz="914400" rtl="1" fontAlgn="auto" hangingPunct="1">
              <a:lnSpc>
                <a:spcPct val="100000"/>
              </a:lnSpc>
              <a:spcBef>
                <a:spcPts val="27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Beginning of systole.</a:t>
            </a:r>
          </a:p>
          <a:p>
            <a:pPr marL="742950" marR="0" lvl="1" indent="-285750" algn="l" defTabSz="914400" rtl="1" fontAlgn="auto" hangingPunct="1">
              <a:lnSpc>
                <a:spcPct val="100000"/>
              </a:lnSpc>
              <a:spcBef>
                <a:spcPts val="2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Garamond" pitchFamily="18"/>
                <a:ea typeface=""/>
                <a:cs typeface=""/>
              </a:rPr>
              <a:t>(think of the heart starting to contract – what is happening ?) </a:t>
            </a:r>
          </a:p>
          <a:p>
            <a:pPr marL="342900" marR="0" lvl="0" indent="-342900" algn="l" defTabSz="914400" rtl="1" fontAlgn="auto" hangingPunct="1">
              <a:lnSpc>
                <a:spcPct val="100000"/>
              </a:lnSpc>
              <a:spcBef>
                <a:spcPts val="27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Relates to QRS complex.</a:t>
            </a:r>
          </a:p>
          <a:p>
            <a:pPr marL="342900" marR="0" lvl="0" indent="-342900" algn="l" defTabSz="914400" rtl="1" fontAlgn="auto" hangingPunct="1">
              <a:lnSpc>
                <a:spcPct val="100000"/>
              </a:lnSpc>
              <a:spcBef>
                <a:spcPts val="27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Generally described as the “lub”.</a:t>
            </a:r>
          </a:p>
        </p:txBody>
      </p:sp>
      <p:sp>
        <p:nvSpPr>
          <p:cNvPr id="4" name="WordArt 5"/>
          <p:cNvSpPr/>
          <p:nvPr/>
        </p:nvSpPr>
        <p:spPr>
          <a:xfrm>
            <a:off x="1187448" y="260347"/>
            <a:ext cx="1717672" cy="1120770"/>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360" baseline="0">
                <a:ln w="12701" cap="flat">
                  <a:solidFill>
                    <a:srgbClr val="000099"/>
                  </a:solidFill>
                  <a:prstDash val="solid"/>
                  <a:round/>
                </a:ln>
                <a:solidFill>
                  <a:srgbClr val="33CCFF"/>
                </a:solidFill>
                <a:effectLst>
                  <a:outerShdw dist="125719" dir="18900000" algn="tl">
                    <a:srgbClr val="000099"/>
                  </a:outerShdw>
                </a:effectLst>
                <a:uFillTx/>
                <a:latin typeface="Impact" pitchFamily="34"/>
                <a:ea typeface=""/>
                <a:cs typeface=""/>
              </a:rPr>
              <a:t>S1</a:t>
            </a:r>
          </a:p>
        </p:txBody>
      </p:sp>
      <p:pic>
        <p:nvPicPr>
          <p:cNvPr id="5" name="Picture 6" descr="HM00261_[1]"/>
          <p:cNvPicPr>
            <a:picLocks noChangeAspect="1"/>
          </p:cNvPicPr>
          <p:nvPr/>
        </p:nvPicPr>
        <p:blipFill>
          <a:blip r:embed="rId2"/>
          <a:srcRect/>
          <a:stretch>
            <a:fillRect/>
          </a:stretch>
        </p:blipFill>
        <p:spPr>
          <a:xfrm>
            <a:off x="6954834" y="188915"/>
            <a:ext cx="2189165" cy="3468684"/>
          </a:xfrm>
          <a:prstGeom prst="rect">
            <a:avLst/>
          </a:prstGeom>
          <a:noFill/>
          <a:ln cap="flat">
            <a:noFill/>
          </a:ln>
        </p:spPr>
      </p:pic>
      <p:sp>
        <p:nvSpPr>
          <p:cNvPr id="6" name="AutoShape 7"/>
          <p:cNvSpPr/>
          <p:nvPr/>
        </p:nvSpPr>
        <p:spPr>
          <a:xfrm>
            <a:off x="4572000" y="2492370"/>
            <a:ext cx="3097209"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Effect">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Effect">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5"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nodeType="afterEffect">
                            <p:stCondLst>
                              <p:cond delay="1500"/>
                            </p:stCondLst>
                            <p:childTnLst>
                              <p:par>
                                <p:cTn id="20" presetID="10" presetClass="entr" presetSubtype="5"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nodeType="afterEffect">
                            <p:stCondLst>
                              <p:cond delay="2000"/>
                            </p:stCondLst>
                            <p:childTnLst>
                              <p:par>
                                <p:cTn id="24" presetID="10" presetClass="entr" presetSubtype="5"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401AAE44-07AB-4315-BB11-AD92B46DF94A}" type="slidenum">
              <a:t>11</a:t>
            </a:fld>
            <a:r>
              <a:rPr lang="en-US" sz="1800" b="0" i="0" u="none" strike="noStrike" kern="1200" cap="none" spc="0" baseline="0">
                <a:solidFill>
                  <a:srgbClr val="000000"/>
                </a:solidFill>
                <a:uFillTx/>
                <a:latin typeface="Arial" pitchFamily="34"/>
                <a:ea typeface=""/>
                <a:cs typeface=""/>
              </a:rPr>
              <a:t>  48</a:t>
            </a:r>
          </a:p>
        </p:txBody>
      </p:sp>
      <p:pic>
        <p:nvPicPr>
          <p:cNvPr id="3" name="Picture 6" descr="Heart Valves"/>
          <p:cNvPicPr>
            <a:picLocks noChangeAspect="1"/>
          </p:cNvPicPr>
          <p:nvPr/>
        </p:nvPicPr>
        <p:blipFill>
          <a:blip r:embed="rId4"/>
          <a:srcRect/>
          <a:stretch>
            <a:fillRect/>
          </a:stretch>
        </p:blipFill>
        <p:spPr>
          <a:xfrm>
            <a:off x="5867403" y="1944691"/>
            <a:ext cx="3276596" cy="2620963"/>
          </a:xfrm>
          <a:prstGeom prst="rect">
            <a:avLst/>
          </a:prstGeom>
          <a:noFill/>
          <a:ln cap="flat">
            <a:noFill/>
          </a:ln>
        </p:spPr>
      </p:pic>
      <p:sp>
        <p:nvSpPr>
          <p:cNvPr id="4" name="Rectangle 7"/>
          <p:cNvSpPr txBox="1">
            <a:spLocks noGrp="1"/>
          </p:cNvSpPr>
          <p:nvPr>
            <p:ph type="title"/>
          </p:nvPr>
        </p:nvSpPr>
        <p:spPr>
          <a:xfrm>
            <a:off x="179386" y="115891"/>
            <a:ext cx="8229600" cy="865186"/>
          </a:xfrm>
        </p:spPr>
        <p:txBody>
          <a:bodyPr/>
          <a:lstStyle/>
          <a:p>
            <a:pPr lvl="0"/>
            <a:r>
              <a:rPr lang="en-AU"/>
              <a:t>What does it mean?</a:t>
            </a:r>
          </a:p>
        </p:txBody>
      </p:sp>
      <p:sp>
        <p:nvSpPr>
          <p:cNvPr id="5" name="Rectangle 3"/>
          <p:cNvSpPr txBox="1">
            <a:spLocks noGrp="1"/>
          </p:cNvSpPr>
          <p:nvPr>
            <p:ph idx="1"/>
          </p:nvPr>
        </p:nvSpPr>
        <p:spPr>
          <a:xfrm>
            <a:off x="179386" y="981078"/>
            <a:ext cx="8353428" cy="5688016"/>
          </a:xfrm>
        </p:spPr>
        <p:txBody>
          <a:bodyPr/>
          <a:lstStyle/>
          <a:p>
            <a:pPr lvl="0" algn="l" rtl="0">
              <a:buClr>
                <a:srgbClr val="CC3300"/>
              </a:buClr>
            </a:pPr>
            <a:r>
              <a:rPr lang="en-AU" sz="2000" b="1">
                <a:latin typeface="Times New Roman" pitchFamily="18"/>
                <a:cs typeface="Times New Roman" pitchFamily="18"/>
              </a:rPr>
              <a:t>S1 - Closure of mitral and tricuspid valves.</a:t>
            </a:r>
          </a:p>
          <a:p>
            <a:pPr lvl="0" algn="l" rtl="0">
              <a:spcBef>
                <a:spcPts val="1900"/>
              </a:spcBef>
              <a:buClr>
                <a:srgbClr val="CC3300"/>
              </a:buClr>
            </a:pPr>
            <a:r>
              <a:rPr lang="en-AU" sz="2000" b="1">
                <a:latin typeface="Times New Roman" pitchFamily="18"/>
                <a:cs typeface="Times New Roman" pitchFamily="18"/>
              </a:rPr>
              <a:t>Beginning of systole.</a:t>
            </a:r>
          </a:p>
          <a:p>
            <a:pPr lvl="0" algn="l" rtl="0">
              <a:spcBef>
                <a:spcPts val="1900"/>
              </a:spcBef>
              <a:buClr>
                <a:srgbClr val="CC3300"/>
              </a:buClr>
            </a:pPr>
            <a:r>
              <a:rPr lang="en-AU" sz="2000" b="1">
                <a:latin typeface="Times New Roman" pitchFamily="18"/>
                <a:cs typeface="Times New Roman" pitchFamily="18"/>
              </a:rPr>
              <a:t>Listen with the diaphragm.</a:t>
            </a:r>
          </a:p>
          <a:p>
            <a:pPr lvl="0" algn="l" rtl="0">
              <a:spcBef>
                <a:spcPts val="1900"/>
              </a:spcBef>
              <a:buClr>
                <a:srgbClr val="CC3300"/>
              </a:buClr>
            </a:pPr>
            <a:r>
              <a:rPr lang="en-AU" sz="2000" b="1">
                <a:latin typeface="Times New Roman" pitchFamily="18"/>
                <a:cs typeface="Times New Roman" pitchFamily="18"/>
              </a:rPr>
              <a:t>Best heard over Apex – </a:t>
            </a:r>
          </a:p>
          <a:p>
            <a:pPr lvl="0" algn="l" rtl="0">
              <a:spcBef>
                <a:spcPts val="1900"/>
              </a:spcBef>
              <a:buNone/>
            </a:pPr>
            <a:r>
              <a:rPr lang="en-AU" sz="2000" b="1">
                <a:latin typeface="Times New Roman" pitchFamily="18"/>
                <a:cs typeface="Times New Roman" pitchFamily="18"/>
              </a:rPr>
              <a:t>	but can be heard over entire</a:t>
            </a:r>
          </a:p>
          <a:p>
            <a:pPr lvl="0" algn="l" rtl="0">
              <a:spcBef>
                <a:spcPts val="1900"/>
              </a:spcBef>
              <a:buNone/>
            </a:pPr>
            <a:r>
              <a:rPr lang="en-AU" sz="2000" b="1">
                <a:latin typeface="Times New Roman" pitchFamily="18"/>
                <a:cs typeface="Times New Roman" pitchFamily="18"/>
              </a:rPr>
              <a:t>Precordium.</a:t>
            </a:r>
          </a:p>
          <a:p>
            <a:pPr lvl="0" algn="l" rtl="0">
              <a:spcBef>
                <a:spcPts val="1900"/>
              </a:spcBef>
              <a:buClr>
                <a:srgbClr val="CC3300"/>
              </a:buClr>
            </a:pPr>
            <a:r>
              <a:rPr lang="en-AU" sz="2000" b="1">
                <a:latin typeface="Times New Roman" pitchFamily="18"/>
                <a:cs typeface="Times New Roman" pitchFamily="18"/>
              </a:rPr>
              <a:t>Can hear it in any position.</a:t>
            </a:r>
          </a:p>
          <a:p>
            <a:pPr lvl="0" algn="l" rtl="0"/>
            <a:endParaRPr lang="en-US" sz="2000">
              <a:latin typeface="Times New Roman" pitchFamily="18"/>
              <a:cs typeface="Times New Roman" pitchFamily="18"/>
            </a:endParaRPr>
          </a:p>
        </p:txBody>
      </p:sp>
      <p:pic>
        <p:nvPicPr>
          <p:cNvPr id="6" name="Picture 5"/>
          <p:cNvPicPr>
            <a:picLocks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a:xfrm>
            <a:off x="7757330" y="5441493"/>
            <a:ext cx="720720" cy="72072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strVal val="0"/>
                                          </p:val>
                                        </p:tav>
                                        <p:tav tm="100000">
                                          <p:val>
                                            <p:strVal val="1"/>
                                          </p:val>
                                        </p:tav>
                                      </p:tavLst>
                                    </p:anim>
                                    <p:anim calcmode="lin" valueType="num">
                                      <p:cBhvr>
                                        <p:cTn id="10" dur="1000" fill="hold"/>
                                        <p:tgtEl>
                                          <p:spTgt spid="4">
                                            <p:txEl>
                                              <p:pRg st="0" end="0"/>
                                            </p:txEl>
                                          </p:spTgt>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dur="indefinite" nodeType="interactiveSeq">
                <p:stCondLst>
                  <p:cond evt="onClick" delay="0">
                    <p:tgtEl>
                      <p:spTgt spid="6"/>
                    </p:tgtEl>
                  </p:cond>
                </p:stCondLst>
                <p:childTnLst>
                  <p:par>
                    <p:cTn id="12" fill="hold" nodeType="clickEffect">
                      <p:stCondLst>
                        <p:cond evt="onBegin" delay="0">
                          <p:tn val="11"/>
                        </p:cond>
                      </p:stCondLst>
                      <p:childTnLst>
                        <p:par>
                          <p:cTn id="13" fill="hold" nodeType="withEffect">
                            <p:stCondLst>
                              <p:cond delay="0"/>
                            </p:stCondLst>
                            <p:childTnLst>
                              <p:par>
                                <p:cTn id="14" presetID="1" presetClass="mediacall" presetSubtype="0" fill="hold" nodeType="clickEffect">
                                  <p:stCondLst>
                                    <p:cond delay="0"/>
                                  </p:stCondLst>
                                  <p:childTnLst>
                                    <p:cmd type="call" cmd="playFrom(0.0)">
                                      <p:cBhvr>
                                        <p:cTn id="15"/>
                                        <p:tgtEl>
                                          <p:spTgt spid="6"/>
                                        </p:tgtEl>
                                      </p:cBhvr>
                                    </p:cmd>
                                  </p:childTnLst>
                                </p:cTn>
                              </p:par>
                            </p:childTnLst>
                          </p:cTn>
                        </p:par>
                      </p:childTnLst>
                    </p:cTn>
                  </p:par>
                </p:childTnLst>
              </p:cTn>
              <p:nextCondLst>
                <p:cond evt="onClick" delay="0">
                  <p:tgtEl>
                    <p:spTgt spid="6"/>
                  </p:tgtEl>
                </p:cond>
              </p:nextCondLst>
            </p:seq>
            <p:audio>
              <p:cMediaNode>
                <p:cTn id="16">
                  <p:stCondLst>
                    <p:cond delay="indefinite"/>
                  </p:stCondLst>
                  <p:endCondLst>
                    <p:cond evt="onNext" delay="0">
                      <p:tgtEl>
                        <p:sldTgt/>
                      </p:tgtEl>
                    </p:cond>
                    <p:cond evt="onPrev" delay="0">
                      <p:tgtEl>
                        <p:sldTgt/>
                      </p:tgtEl>
                    </p:cond>
                  </p:endCondLst>
                </p:cTn>
                <p:tgtEl>
                  <p:spTgt spid="6"/>
                </p:tgtEl>
              </p:cMediaNode>
            </p:audio>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FC239C0A-D663-49DC-A5AD-ACD7E041B681}" type="slidenum">
              <a:t>12</a:t>
            </a:fld>
            <a:r>
              <a:rPr lang="en-US" sz="1800" b="0" i="0" u="none" strike="noStrike" kern="1200" cap="none" spc="0" baseline="0">
                <a:solidFill>
                  <a:srgbClr val="000000"/>
                </a:solidFill>
                <a:uFillTx/>
                <a:latin typeface="Arial" pitchFamily="34"/>
                <a:ea typeface=""/>
                <a:cs typeface=""/>
              </a:rPr>
              <a:t>  48</a:t>
            </a:r>
          </a:p>
        </p:txBody>
      </p:sp>
      <p:sp>
        <p:nvSpPr>
          <p:cNvPr id="3" name="Line 4"/>
          <p:cNvSpPr/>
          <p:nvPr/>
        </p:nvSpPr>
        <p:spPr>
          <a:xfrm>
            <a:off x="1331915" y="4724403"/>
            <a:ext cx="611981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00"/>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4" name="Rectangle 5"/>
          <p:cNvSpPr/>
          <p:nvPr/>
        </p:nvSpPr>
        <p:spPr>
          <a:xfrm>
            <a:off x="1331915"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5" name="Rectangle 6"/>
          <p:cNvSpPr/>
          <p:nvPr/>
        </p:nvSpPr>
        <p:spPr>
          <a:xfrm>
            <a:off x="5292720"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6" name="Line 7"/>
          <p:cNvSpPr/>
          <p:nvPr/>
        </p:nvSpPr>
        <p:spPr>
          <a:xfrm>
            <a:off x="1403347" y="4797427"/>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7" name="Line 8"/>
          <p:cNvSpPr/>
          <p:nvPr/>
        </p:nvSpPr>
        <p:spPr>
          <a:xfrm>
            <a:off x="2916241" y="3284533"/>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8" name="WordArt 10"/>
          <p:cNvSpPr/>
          <p:nvPr/>
        </p:nvSpPr>
        <p:spPr>
          <a:xfrm>
            <a:off x="827083" y="5949945"/>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S1</a:t>
            </a:r>
          </a:p>
        </p:txBody>
      </p:sp>
      <p:sp>
        <p:nvSpPr>
          <p:cNvPr id="9" name="WordArt 11"/>
          <p:cNvSpPr/>
          <p:nvPr/>
        </p:nvSpPr>
        <p:spPr>
          <a:xfrm>
            <a:off x="2843217" y="2492370"/>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S2</a:t>
            </a:r>
          </a:p>
        </p:txBody>
      </p:sp>
      <p:sp>
        <p:nvSpPr>
          <p:cNvPr id="10" name="Text Box 12"/>
          <p:cNvSpPr txBox="1"/>
          <p:nvPr/>
        </p:nvSpPr>
        <p:spPr>
          <a:xfrm>
            <a:off x="154781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1" name="Text Box 13"/>
          <p:cNvSpPr txBox="1"/>
          <p:nvPr/>
        </p:nvSpPr>
        <p:spPr>
          <a:xfrm>
            <a:off x="3419471" y="4292595"/>
            <a:ext cx="1009653"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Diastole</a:t>
            </a:r>
          </a:p>
        </p:txBody>
      </p:sp>
      <p:sp>
        <p:nvSpPr>
          <p:cNvPr id="12" name="Text Box 14"/>
          <p:cNvSpPr txBox="1"/>
          <p:nvPr/>
        </p:nvSpPr>
        <p:spPr>
          <a:xfrm>
            <a:off x="565150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3" name="WordArt 15"/>
          <p:cNvSpPr/>
          <p:nvPr/>
        </p:nvSpPr>
        <p:spPr>
          <a:xfrm>
            <a:off x="1042992" y="333371"/>
            <a:ext cx="2449513" cy="1439859"/>
          </a:xfrm>
          <a:prstGeom prst="rect">
            <a:avLst/>
          </a:prstGeom>
          <a:scene3d>
            <a:camera prst="legacyObliqueTopLeft"/>
            <a:lightRig rig="legacyNormal3" dir="r"/>
          </a:scene3d>
          <a:sp3d extrusionH="282604" prstMaterial="legacyPlastic">
            <a:bevelT w="13500" h="13500" prst="angle"/>
            <a:bevelB w="13500" h="13500" prst="angle"/>
            <a:extrusionClr>
              <a:srgbClr val="0066CC"/>
            </a:extrusionClr>
          </a:sp3d>
        </p:spPr>
        <p:txBody>
          <a:bodyPr vert="horz" wrap="none" lIns="91440" tIns="45720" rIns="91440" bIns="45720" fromWordArt="1" anchor="t" anchorCtr="1" compatLnSpc="1">
            <a:prstTxWarp prst="textPlain">
              <a:avLst/>
            </a:prstTxWarp>
            <a:noAutofit/>
            <a:scene3d>
              <a:camera prst="legacyObliqueTopLeft"/>
              <a:lightRig rig="legacyNormal3" dir="r"/>
            </a:scene3d>
            <a:sp3d extrusionH="282604" prstMaterial="legacyPlastic">
              <a:bevelT w="13500" h="13500" prst="angle"/>
              <a:bevelB w="13500" h="13500" prst="angle"/>
              <a:extrusionClr>
                <a:srgbClr val="0066CC"/>
              </a:extrusionClr>
            </a:sp3d>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a:noFill/>
                </a:ln>
                <a:gradFill>
                  <a:gsLst>
                    <a:gs pos="0">
                      <a:srgbClr val="FFFFCC"/>
                    </a:gs>
                    <a:gs pos="100000">
                      <a:srgbClr val="FF9999"/>
                    </a:gs>
                  </a:gsLst>
                  <a:lin ang="5400000"/>
                </a:gradFill>
                <a:uFillTx/>
                <a:latin typeface="Times New Roman" pitchFamily="18"/>
                <a:ea typeface=""/>
                <a:cs typeface="Times New Roman" pitchFamily="18"/>
              </a:rPr>
              <a:t>Lub Dub</a:t>
            </a:r>
          </a:p>
        </p:txBody>
      </p:sp>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09C3D831-ED23-4A84-AC47-F845CF6AEDFC}" type="slidenum">
              <a:t>13</a:t>
            </a:fld>
            <a:r>
              <a:rPr lang="en-US" sz="1800" b="0" i="0" u="none" strike="noStrike" kern="1200" cap="none" spc="0" baseline="0">
                <a:solidFill>
                  <a:srgbClr val="000000"/>
                </a:solidFill>
                <a:uFillTx/>
                <a:latin typeface="Arial" pitchFamily="34"/>
                <a:ea typeface=""/>
                <a:cs typeface=""/>
              </a:rPr>
              <a:t>  48</a:t>
            </a:r>
          </a:p>
        </p:txBody>
      </p:sp>
      <p:sp>
        <p:nvSpPr>
          <p:cNvPr id="3" name="Rectangle 3"/>
          <p:cNvSpPr txBox="1">
            <a:spLocks noGrp="1"/>
          </p:cNvSpPr>
          <p:nvPr>
            <p:ph idx="1"/>
          </p:nvPr>
        </p:nvSpPr>
        <p:spPr>
          <a:xfrm>
            <a:off x="457200" y="2071692"/>
            <a:ext cx="8229600" cy="4525959"/>
          </a:xfrm>
        </p:spPr>
        <p:txBody>
          <a:bodyPr/>
          <a:lstStyle/>
          <a:p>
            <a:pPr lvl="0" algn="l" rtl="0">
              <a:spcBef>
                <a:spcPts val="3000"/>
              </a:spcBef>
            </a:pPr>
            <a:r>
              <a:rPr lang="en-US" sz="3200" b="1">
                <a:latin typeface="Times New Roman" pitchFamily="18"/>
                <a:cs typeface="Times New Roman" pitchFamily="18"/>
              </a:rPr>
              <a:t>Filling of the ventricles with blood.</a:t>
            </a:r>
          </a:p>
          <a:p>
            <a:pPr lvl="0" algn="l" rtl="0">
              <a:spcBef>
                <a:spcPts val="3000"/>
              </a:spcBef>
            </a:pPr>
            <a:r>
              <a:rPr lang="en-US" sz="3200" b="1">
                <a:latin typeface="Times New Roman" pitchFamily="18"/>
                <a:cs typeface="Times New Roman" pitchFamily="18"/>
              </a:rPr>
              <a:t>At this time the atrioventricular valves must be open but the pulmonic and aortic must close.</a:t>
            </a:r>
          </a:p>
          <a:p>
            <a:pPr lvl="0" algn="l" rtl="0">
              <a:spcBef>
                <a:spcPts val="3000"/>
              </a:spcBef>
            </a:pPr>
            <a:r>
              <a:rPr lang="en-US" sz="3200" b="1">
                <a:latin typeface="Times New Roman" pitchFamily="18"/>
                <a:cs typeface="Times New Roman" pitchFamily="18"/>
              </a:rPr>
              <a:t>Diastole – in two parts – early and late. </a:t>
            </a:r>
            <a:endParaRPr lang="en-US" sz="3200">
              <a:latin typeface="Times New Roman" pitchFamily="18"/>
              <a:cs typeface="Times New Roman" pitchFamily="18"/>
            </a:endParaRPr>
          </a:p>
        </p:txBody>
      </p:sp>
      <p:sp>
        <p:nvSpPr>
          <p:cNvPr id="4" name="WordArt 4"/>
          <p:cNvSpPr/>
          <p:nvPr/>
        </p:nvSpPr>
        <p:spPr>
          <a:xfrm>
            <a:off x="250829" y="188915"/>
            <a:ext cx="8229600" cy="1354134"/>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ln cap="flat">
                  <a:noFill/>
                  <a:prstDash val="solid"/>
                </a:ln>
                <a:solidFill>
                  <a:srgbClr val="336699"/>
                </a:solidFill>
                <a:effectLst>
                  <a:outerShdw dist="45794" dir="2021404" algn="tl">
                    <a:srgbClr val="B2B2B2">
                      <a:alpha val="79999"/>
                    </a:srgbClr>
                  </a:outerShdw>
                </a:effectLst>
                <a:uFillTx/>
                <a:latin typeface="Times New Roman" pitchFamily="18"/>
                <a:ea typeface=""/>
                <a:cs typeface="Times New Roman" pitchFamily="18"/>
              </a:rPr>
              <a:t>Diastole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7880F1-F3DC-406C-B018-506A37FE2A52}" type="slidenum">
              <a:t>14</a:t>
            </a:fld>
            <a:r>
              <a:rPr lang="en-US" sz="1800" b="0" i="0" u="none" strike="noStrike" kern="1200" cap="none" spc="0" baseline="0">
                <a:solidFill>
                  <a:srgbClr val="000000"/>
                </a:solidFill>
                <a:uFillTx/>
                <a:latin typeface="Arial" pitchFamily="34"/>
                <a:ea typeface=""/>
                <a:cs typeface=""/>
              </a:rPr>
              <a:t>  48</a:t>
            </a:r>
          </a:p>
        </p:txBody>
      </p:sp>
      <p:sp>
        <p:nvSpPr>
          <p:cNvPr id="3" name="Rectangle 4"/>
          <p:cNvSpPr/>
          <p:nvPr/>
        </p:nvSpPr>
        <p:spPr>
          <a:xfrm>
            <a:off x="323853" y="2205039"/>
            <a:ext cx="7772400" cy="4392613"/>
          </a:xfrm>
          <a:prstGeom prst="rect">
            <a:avLst/>
          </a:prstGeom>
          <a:noFill/>
          <a:ln cap="flat">
            <a:noFill/>
            <a:prstDash val="solid"/>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Beginning of diastole.</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Diastole is generally longer than systole.</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Generally described as the “dub”.</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Heard over entire precordium - best at base.</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Shorter, higher pitched than S1.</a:t>
            </a:r>
          </a:p>
        </p:txBody>
      </p:sp>
      <p:sp>
        <p:nvSpPr>
          <p:cNvPr id="4" name="Rectangle 5"/>
          <p:cNvSpPr/>
          <p:nvPr/>
        </p:nvSpPr>
        <p:spPr>
          <a:xfrm>
            <a:off x="684208" y="188915"/>
            <a:ext cx="8218490" cy="1079504"/>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3600" b="1" i="0" u="none" strike="noStrike" kern="1200" cap="none" spc="0" baseline="0">
                <a:solidFill>
                  <a:srgbClr val="44546A"/>
                </a:solidFill>
                <a:effectLst>
                  <a:outerShdw dist="38096" dir="2700000">
                    <a:srgbClr val="000000"/>
                  </a:outerShdw>
                </a:effectLst>
                <a:uFillTx/>
                <a:latin typeface="Garamond" pitchFamily="18"/>
                <a:ea typeface=""/>
                <a:cs typeface=""/>
              </a:rPr>
              <a:t>Closure of aortic and </a:t>
            </a:r>
            <a:br>
              <a:rPr lang="en-AU" sz="3600" b="1" i="0" u="none" strike="noStrike" kern="1200" cap="none" spc="0" baseline="0">
                <a:solidFill>
                  <a:srgbClr val="44546A"/>
                </a:solidFill>
                <a:effectLst>
                  <a:outerShdw dist="38096" dir="2700000">
                    <a:srgbClr val="000000"/>
                  </a:outerShdw>
                </a:effectLst>
                <a:uFillTx/>
                <a:latin typeface="Garamond" pitchFamily="18"/>
                <a:ea typeface=""/>
                <a:cs typeface=""/>
              </a:rPr>
            </a:br>
            <a:r>
              <a:rPr lang="en-AU" sz="3600" b="1" i="0" u="none" strike="noStrike" kern="1200" cap="none" spc="0" baseline="0">
                <a:solidFill>
                  <a:srgbClr val="44546A"/>
                </a:solidFill>
                <a:effectLst>
                  <a:outerShdw dist="38096" dir="2700000">
                    <a:srgbClr val="000000"/>
                  </a:outerShdw>
                </a:effectLst>
                <a:uFillTx/>
                <a:latin typeface="Garamond" pitchFamily="18"/>
                <a:ea typeface=""/>
                <a:cs typeface=""/>
              </a:rPr>
              <a:t>pulmonic valves</a:t>
            </a:r>
          </a:p>
        </p:txBody>
      </p:sp>
      <p:pic>
        <p:nvPicPr>
          <p:cNvPr id="5" name="Picture 6" descr="HM00261_[1]"/>
          <p:cNvPicPr>
            <a:picLocks noChangeAspect="1"/>
          </p:cNvPicPr>
          <p:nvPr/>
        </p:nvPicPr>
        <p:blipFill>
          <a:blip r:embed="rId2"/>
          <a:srcRect/>
          <a:stretch>
            <a:fillRect/>
          </a:stretch>
        </p:blipFill>
        <p:spPr>
          <a:xfrm>
            <a:off x="7235820" y="549270"/>
            <a:ext cx="1735138" cy="2749545"/>
          </a:xfrm>
          <a:prstGeom prst="rect">
            <a:avLst/>
          </a:prstGeom>
          <a:noFill/>
          <a:ln cap="flat">
            <a:noFill/>
          </a:ln>
        </p:spPr>
      </p:pic>
      <p:sp>
        <p:nvSpPr>
          <p:cNvPr id="6" name="WordArt 7"/>
          <p:cNvSpPr/>
          <p:nvPr/>
        </p:nvSpPr>
        <p:spPr>
          <a:xfrm>
            <a:off x="250829" y="836611"/>
            <a:ext cx="1719264" cy="971550"/>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B2B2B2"/>
                  </a:solidFill>
                  <a:prstDash val="solid"/>
                  <a:round/>
                </a:ln>
                <a:gradFill>
                  <a:gsLst>
                    <a:gs pos="0">
                      <a:srgbClr val="520402"/>
                    </a:gs>
                    <a:gs pos="100000">
                      <a:srgbClr val="FFCC00"/>
                    </a:gs>
                  </a:gsLst>
                  <a:lin ang="5400000"/>
                </a:gradFill>
                <a:effectLst>
                  <a:outerShdw dist="35924" dir="2700000" algn="tl">
                    <a:srgbClr val="875B0D">
                      <a:alpha val="70000"/>
                    </a:srgbClr>
                  </a:outerShdw>
                </a:effectLst>
                <a:uFillTx/>
                <a:latin typeface="Arial Black" pitchFamily="34"/>
                <a:ea typeface=""/>
                <a:cs typeface=""/>
              </a:rPr>
              <a:t>S2 -</a:t>
            </a:r>
          </a:p>
        </p:txBody>
      </p:sp>
      <p:sp>
        <p:nvSpPr>
          <p:cNvPr id="7" name="AutoShape 8"/>
          <p:cNvSpPr/>
          <p:nvPr/>
        </p:nvSpPr>
        <p:spPr>
          <a:xfrm>
            <a:off x="6156326" y="1628775"/>
            <a:ext cx="1439859"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8" name="AutoShape 9"/>
          <p:cNvSpPr/>
          <p:nvPr/>
        </p:nvSpPr>
        <p:spPr>
          <a:xfrm>
            <a:off x="7812084" y="333371"/>
            <a:ext cx="215898" cy="1366835"/>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501C5CF9-5F47-4558-8529-100D4F0424BE}" type="slidenum">
              <a:t>15</a:t>
            </a:fld>
            <a:r>
              <a:rPr lang="en-US" sz="1800" b="0" i="0" u="none" strike="noStrike" kern="1200" cap="none" spc="0" baseline="0">
                <a:solidFill>
                  <a:srgbClr val="000000"/>
                </a:solidFill>
                <a:uFillTx/>
                <a:latin typeface="Arial" pitchFamily="34"/>
                <a:ea typeface=""/>
                <a:cs typeface=""/>
              </a:rPr>
              <a:t>  48</a:t>
            </a:r>
          </a:p>
        </p:txBody>
      </p:sp>
      <p:sp>
        <p:nvSpPr>
          <p:cNvPr id="3" name="Rectangle 4"/>
          <p:cNvSpPr/>
          <p:nvPr/>
        </p:nvSpPr>
        <p:spPr>
          <a:xfrm>
            <a:off x="250829" y="1066803"/>
            <a:ext cx="7826377" cy="5530848"/>
          </a:xfrm>
          <a:prstGeom prst="rect">
            <a:avLst/>
          </a:prstGeom>
          <a:noFill/>
          <a:ln cap="flat">
            <a:noFill/>
            <a:prstDash val="solid"/>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AU" sz="4000" b="1" i="0" u="none" strike="noStrike" kern="1200" cap="none" spc="0" baseline="0">
                <a:solidFill>
                  <a:srgbClr val="000000"/>
                </a:solidFill>
                <a:effectLst>
                  <a:outerShdw dist="38096" dir="2700000">
                    <a:srgbClr val="000000"/>
                  </a:outerShdw>
                </a:effectLst>
                <a:uFillTx/>
                <a:latin typeface="Garamond" pitchFamily="18"/>
                <a:ea typeface=""/>
                <a:cs typeface=""/>
              </a:rPr>
              <a:t>S2</a:t>
            </a:r>
            <a:r>
              <a:rPr lang="en-AU" sz="2400" b="1" i="0" u="none" strike="noStrike" kern="1200" cap="none" spc="0" baseline="0">
                <a:solidFill>
                  <a:srgbClr val="000000"/>
                </a:solidFill>
                <a:effectLst>
                  <a:outerShdw dist="38096" dir="2700000">
                    <a:srgbClr val="000000"/>
                  </a:outerShdw>
                </a:effectLst>
                <a:uFillTx/>
                <a:latin typeface="Garamond" pitchFamily="18"/>
                <a:ea typeface=""/>
                <a:cs typeface=""/>
              </a:rPr>
              <a:t> - Closure of aortic and pulmonic valves.</a:t>
            </a:r>
          </a:p>
          <a:p>
            <a:pPr marL="342900" marR="0" lvl="0" indent="-342900" algn="l" defTabSz="914400" rtl="0" fontAlgn="auto" hangingPunct="1">
              <a:lnSpc>
                <a:spcPct val="100000"/>
              </a:lnSpc>
              <a:spcBef>
                <a:spcPts val="6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endParaRPr lang="en-AU" sz="2400" b="1" i="0" u="none" strike="noStrike" kern="1200" cap="none" spc="0" baseline="0">
              <a:solidFill>
                <a:srgbClr val="000000"/>
              </a:solidFill>
              <a:effectLst>
                <a:outerShdw dist="38096" dir="2700000">
                  <a:srgbClr val="000000"/>
                </a:outerShdw>
              </a:effectLst>
              <a:uFillTx/>
              <a:latin typeface="Garamond" pitchFamily="18"/>
              <a:ea typeface=""/>
              <a:cs typeface=""/>
            </a:endParaRP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May be split - normal - changes with inspiration.</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Instead of a clean “dub” you may hear “T-dub”.</a:t>
            </a:r>
          </a:p>
          <a:p>
            <a:pPr marL="342900" marR="0" lvl="0" indent="-342900" algn="l" defTabSz="914400" rtl="0" fontAlgn="auto" hangingPunct="1">
              <a:lnSpc>
                <a:spcPct val="100000"/>
              </a:lnSpc>
              <a:spcBef>
                <a:spcPts val="23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200" b="1" i="0" u="none" strike="noStrike" kern="1200" cap="none" spc="0" baseline="0">
                <a:solidFill>
                  <a:srgbClr val="000000"/>
                </a:solidFill>
                <a:uFillTx/>
                <a:latin typeface="Garamond" pitchFamily="18"/>
                <a:ea typeface=""/>
                <a:cs typeface=""/>
              </a:rPr>
              <a:t>Split S2 - only heard in Pulmonic valve area.</a:t>
            </a:r>
          </a:p>
        </p:txBody>
      </p:sp>
      <p:sp>
        <p:nvSpPr>
          <p:cNvPr id="4" name="Rectangle 5"/>
          <p:cNvSpPr/>
          <p:nvPr/>
        </p:nvSpPr>
        <p:spPr>
          <a:xfrm>
            <a:off x="250829" y="188915"/>
            <a:ext cx="8229600" cy="53339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3600" b="1" i="0" u="none" strike="noStrike" kern="1200" cap="none" spc="0" baseline="0">
                <a:solidFill>
                  <a:srgbClr val="ED7D31"/>
                </a:solidFill>
                <a:effectLst>
                  <a:outerShdw dist="38096" dir="2700000">
                    <a:srgbClr val="000000"/>
                  </a:outerShdw>
                </a:effectLst>
                <a:uFillTx/>
                <a:latin typeface="Garamond" pitchFamily="18"/>
                <a:ea typeface=""/>
                <a:cs typeface=""/>
              </a:rPr>
              <a:t>How does it sound ?</a:t>
            </a:r>
          </a:p>
        </p:txBody>
      </p:sp>
      <p:pic>
        <p:nvPicPr>
          <p:cNvPr id="5" name="Picture 6"/>
          <p:cNvPicPr>
            <a:picLocks noChangeAspect="1"/>
          </p:cNvPicPr>
          <p:nvPr>
            <a:audioFile r:link="rId2"/>
            <p:extLst>
              <p:ext uri="{DAA4B4D4-6D71-4841-9C94-3DE7FCFB9230}">
                <p14:media xmlns:p14="http://schemas.microsoft.com/office/powerpoint/2010/main" r:embed="rId1"/>
              </p:ext>
            </p:extLst>
          </p:nvPr>
        </p:nvPicPr>
        <p:blipFill>
          <a:blip r:embed="rId4"/>
          <a:srcRect/>
          <a:stretch>
            <a:fillRect/>
          </a:stretch>
        </p:blipFill>
        <p:spPr>
          <a:xfrm>
            <a:off x="7524753" y="898526"/>
            <a:ext cx="1223960" cy="122396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nodeType="clickEffect">
                      <p:stCondLst>
                        <p:cond evt="onBegin" delay="0">
                          <p:tn val="2"/>
                        </p:cond>
                      </p:stCondLst>
                      <p:childTnLst>
                        <p:par>
                          <p:cTn id="4" fill="hold" nodeType="withEffect">
                            <p:stCondLst>
                              <p:cond delay="0"/>
                            </p:stCondLst>
                            <p:childTnLst>
                              <p:par>
                                <p:cTn id="5" presetID="1" presetClass="mediacall" presetSubtype="0" fill="hold" nodeType="clickEffect">
                                  <p:stCondLst>
                                    <p:cond delay="0"/>
                                  </p:stCondLst>
                                  <p:childTnLst>
                                    <p:cmd type="call" cmd="playFrom(0.0)">
                                      <p:cBhvr>
                                        <p:cTn id="6"/>
                                        <p:tgtEl>
                                          <p:spTgt spid="5"/>
                                        </p:tgtEl>
                                      </p:cBhvr>
                                    </p:cmd>
                                  </p:childTnLst>
                                </p:cTn>
                              </p:par>
                            </p:childTnLst>
                          </p:cTn>
                        </p:par>
                      </p:childTnLst>
                    </p:cTn>
                  </p:par>
                </p:childTnLst>
              </p:cTn>
              <p:nextCondLst>
                <p:cond evt="onClick" delay="0">
                  <p:tgtEl>
                    <p:spTgt spid="5"/>
                  </p:tgtEl>
                </p:cond>
              </p:nextCondLst>
            </p:seq>
            <p:audio>
              <p:cMediaNode>
                <p:cTn id="7">
                  <p:stCondLst>
                    <p:cond delay="indefinite"/>
                  </p:stCondLst>
                  <p:endCondLst>
                    <p:cond evt="onNext" delay="0">
                      <p:tgtEl>
                        <p:sldTgt/>
                      </p:tgtEl>
                    </p:cond>
                    <p:cond evt="onPrev"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788617D4-9580-4CDA-AA09-56830E828062}" type="slidenum">
              <a:t>16</a:t>
            </a:fld>
            <a:r>
              <a:rPr lang="en-US" sz="1800" b="0" i="0" u="none" strike="noStrike" kern="1200" cap="none" spc="0" baseline="0">
                <a:solidFill>
                  <a:srgbClr val="000000"/>
                </a:solidFill>
                <a:uFillTx/>
                <a:latin typeface="Arial" pitchFamily="34"/>
                <a:ea typeface=""/>
                <a:cs typeface=""/>
              </a:rPr>
              <a:t>  48</a:t>
            </a:r>
          </a:p>
        </p:txBody>
      </p:sp>
      <p:sp>
        <p:nvSpPr>
          <p:cNvPr id="3" name="Rectangle 2"/>
          <p:cNvSpPr txBox="1">
            <a:spLocks noGrp="1"/>
          </p:cNvSpPr>
          <p:nvPr>
            <p:ph type="body" idx="4294967295"/>
          </p:nvPr>
        </p:nvSpPr>
        <p:spPr>
          <a:xfrm>
            <a:off x="0" y="1196977"/>
            <a:ext cx="8131173" cy="5472117"/>
          </a:xfrm>
        </p:spPr>
        <p:txBody>
          <a:bodyPr/>
          <a:lstStyle/>
          <a:p>
            <a:pPr lvl="0">
              <a:buNone/>
            </a:pPr>
            <a:r>
              <a:rPr lang="en-AU"/>
              <a:t>Sites:</a:t>
            </a:r>
            <a:endParaRPr lang="en-AU" sz="2800"/>
          </a:p>
          <a:p>
            <a:pPr lvl="0"/>
            <a:r>
              <a:rPr lang="en-AU" sz="2800" b="1"/>
              <a:t>AORTIC</a:t>
            </a:r>
          </a:p>
          <a:p>
            <a:pPr lvl="0">
              <a:buNone/>
            </a:pPr>
            <a:endParaRPr lang="en-AU" sz="2800" b="1"/>
          </a:p>
          <a:p>
            <a:pPr lvl="0"/>
            <a:r>
              <a:rPr lang="en-AU" sz="2800" b="1"/>
              <a:t>PULMONIC</a:t>
            </a:r>
          </a:p>
          <a:p>
            <a:pPr lvl="0">
              <a:buNone/>
            </a:pPr>
            <a:endParaRPr lang="en-AU" sz="2800" b="1"/>
          </a:p>
          <a:p>
            <a:pPr lvl="0"/>
            <a:r>
              <a:rPr lang="en-AU" sz="2800" b="1"/>
              <a:t>ERB’S POINT</a:t>
            </a:r>
          </a:p>
          <a:p>
            <a:pPr lvl="0">
              <a:buNone/>
            </a:pPr>
            <a:endParaRPr lang="en-AU" sz="2800" b="1"/>
          </a:p>
          <a:p>
            <a:pPr lvl="0"/>
            <a:r>
              <a:rPr lang="en-AU" sz="2800" b="1"/>
              <a:t>TRICUSPID</a:t>
            </a:r>
          </a:p>
          <a:p>
            <a:pPr lvl="0"/>
            <a:endParaRPr lang="en-AU" sz="2800" b="1"/>
          </a:p>
          <a:p>
            <a:pPr lvl="0"/>
            <a:r>
              <a:rPr lang="en-AU" sz="2800" b="1"/>
              <a:t>MITRAL</a:t>
            </a:r>
          </a:p>
        </p:txBody>
      </p:sp>
      <p:sp>
        <p:nvSpPr>
          <p:cNvPr id="4" name="Rectangle 3"/>
          <p:cNvSpPr txBox="1">
            <a:spLocks noGrp="1"/>
          </p:cNvSpPr>
          <p:nvPr>
            <p:ph type="title" idx="4294967295"/>
          </p:nvPr>
        </p:nvSpPr>
        <p:spPr>
          <a:xfrm>
            <a:off x="0" y="274640"/>
            <a:ext cx="8229600" cy="685800"/>
          </a:xfrm>
        </p:spPr>
        <p:txBody>
          <a:bodyPr/>
          <a:lstStyle/>
          <a:p>
            <a:pPr lvl="0"/>
            <a:r>
              <a:rPr lang="en-AU" sz="4400"/>
              <a:t>HEART SOUNDS</a:t>
            </a:r>
            <a:endParaRPr lang="en-AU" sz="2600" i="1">
              <a:solidFill>
                <a:srgbClr val="FFFF00"/>
              </a:solidFill>
              <a:latin typeface="Times New Roman" pitchFamily="18"/>
            </a:endParaRPr>
          </a:p>
        </p:txBody>
      </p:sp>
      <p:pic>
        <p:nvPicPr>
          <p:cNvPr id="5" name="Picture 4" descr="chest"/>
          <p:cNvPicPr>
            <a:picLocks noChangeAspect="1"/>
          </p:cNvPicPr>
          <p:nvPr/>
        </p:nvPicPr>
        <p:blipFill>
          <a:blip r:embed="rId2"/>
          <a:srcRect/>
          <a:stretch>
            <a:fillRect/>
          </a:stretch>
        </p:blipFill>
        <p:spPr>
          <a:xfrm>
            <a:off x="3822704" y="1600200"/>
            <a:ext cx="4465636" cy="4997452"/>
          </a:xfrm>
          <a:prstGeom prst="rect">
            <a:avLst/>
          </a:prstGeom>
          <a:solidFill>
            <a:srgbClr val="FF9900"/>
          </a:solidFill>
          <a:ln w="9528" cap="flat">
            <a:solidFill>
              <a:srgbClr val="000000"/>
            </a:solidFill>
            <a:prstDash val="solid"/>
            <a:miter/>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par>
                          <p:cTn id="8" fill="hold" nodeType="afterEffect">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Effect">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par>
                          <p:cTn id="16" fill="hold" nodeType="afterEffect">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par>
                          <p:cTn id="20" fill="hold" nodeType="afterEffect">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par>
                          <p:cTn id="24" fill="hold" nodeType="afterEffect">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nodeType="afterEffect">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
                                        <p:tgtEl>
                                          <p:spTgt spid="3">
                                            <p:txEl>
                                              <p:pRg st="7" end="7"/>
                                            </p:txEl>
                                          </p:spTgt>
                                        </p:tgtEl>
                                      </p:cBhvr>
                                    </p:animEffect>
                                  </p:childTnLst>
                                </p:cTn>
                              </p:par>
                            </p:childTnLst>
                          </p:cTn>
                        </p:par>
                        <p:par>
                          <p:cTn id="32" fill="hold" nodeType="afterEffect">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up)">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E5500393-E33D-483C-8B93-B6C0A9468B87}" type="slidenum">
              <a:t>17</a:t>
            </a:fld>
            <a:r>
              <a:rPr lang="en-US" sz="1800" b="0" i="0" u="none" strike="noStrike" kern="1200" cap="none" spc="0" baseline="0">
                <a:solidFill>
                  <a:srgbClr val="000000"/>
                </a:solidFill>
                <a:uFillTx/>
                <a:latin typeface="Arial" pitchFamily="34"/>
                <a:ea typeface=""/>
                <a:cs typeface=""/>
              </a:rPr>
              <a:t>  48</a:t>
            </a:r>
          </a:p>
        </p:txBody>
      </p:sp>
      <p:pic>
        <p:nvPicPr>
          <p:cNvPr id="3" name="Picture 5" descr="roll mouse over or click on ascultation areas"/>
          <p:cNvPicPr>
            <a:picLocks noChangeAspect="1"/>
          </p:cNvPicPr>
          <p:nvPr/>
        </p:nvPicPr>
        <p:blipFill>
          <a:blip r:embed="rId2"/>
          <a:srcRect/>
          <a:stretch>
            <a:fillRect/>
          </a:stretch>
        </p:blipFill>
        <p:spPr>
          <a:xfrm>
            <a:off x="1835145" y="1236661"/>
            <a:ext cx="5761040" cy="4321170"/>
          </a:xfrm>
          <a:prstGeom prst="rect">
            <a:avLst/>
          </a:prstGeom>
          <a:noFill/>
          <a:ln cap="flat">
            <a:noFill/>
          </a:ln>
        </p:spPr>
      </p:pic>
      <p:sp>
        <p:nvSpPr>
          <p:cNvPr id="4" name="Text Box 6"/>
          <p:cNvSpPr txBox="1"/>
          <p:nvPr/>
        </p:nvSpPr>
        <p:spPr>
          <a:xfrm>
            <a:off x="950911" y="6186492"/>
            <a:ext cx="6354759" cy="27464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pitchFamily="34"/>
                <a:ea typeface=""/>
                <a:cs typeface=""/>
              </a:rPr>
              <a:t>(http://www.med.umich.edu/lrc/coursepages/M1/anatomy/html/surface/thorax/hsounds.htm)l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998D3CAE-4414-43EE-A419-2EA230E6AD5E}" type="slidenum">
              <a:t>18</a:t>
            </a:fld>
            <a:r>
              <a:rPr lang="en-US" sz="1800" b="0" i="0" u="none" strike="noStrike" kern="1200" cap="none" spc="0" baseline="0">
                <a:solidFill>
                  <a:srgbClr val="000000"/>
                </a:solidFill>
                <a:uFillTx/>
                <a:latin typeface="Arial" pitchFamily="34"/>
                <a:ea typeface=""/>
                <a:cs typeface=""/>
              </a:rPr>
              <a:t>  48</a:t>
            </a:r>
          </a:p>
        </p:txBody>
      </p:sp>
      <p:pic>
        <p:nvPicPr>
          <p:cNvPr id="3" name="Picture 2" descr="Aortic AREA"/>
          <p:cNvPicPr>
            <a:picLocks noChangeAspect="1"/>
          </p:cNvPicPr>
          <p:nvPr/>
        </p:nvPicPr>
        <p:blipFill>
          <a:blip r:embed="rId2"/>
          <a:srcRect/>
          <a:stretch>
            <a:fillRect/>
          </a:stretch>
        </p:blipFill>
        <p:spPr>
          <a:xfrm>
            <a:off x="152403" y="761996"/>
            <a:ext cx="2568577" cy="2667003"/>
          </a:xfrm>
          <a:prstGeom prst="rect">
            <a:avLst/>
          </a:prstGeom>
          <a:noFill/>
          <a:ln cap="flat">
            <a:noFill/>
          </a:ln>
        </p:spPr>
      </p:pic>
      <p:pic>
        <p:nvPicPr>
          <p:cNvPr id="4" name="Picture 3" descr="Pulmonic AREA"/>
          <p:cNvPicPr>
            <a:picLocks noChangeAspect="1"/>
          </p:cNvPicPr>
          <p:nvPr/>
        </p:nvPicPr>
        <p:blipFill>
          <a:blip r:embed="rId3"/>
          <a:srcRect/>
          <a:stretch>
            <a:fillRect/>
          </a:stretch>
        </p:blipFill>
        <p:spPr>
          <a:xfrm>
            <a:off x="6324603" y="838203"/>
            <a:ext cx="2495553" cy="2590796"/>
          </a:xfrm>
          <a:prstGeom prst="rect">
            <a:avLst/>
          </a:prstGeom>
          <a:noFill/>
          <a:ln cap="flat">
            <a:noFill/>
          </a:ln>
        </p:spPr>
      </p:pic>
      <p:pic>
        <p:nvPicPr>
          <p:cNvPr id="5" name="Picture 4" descr="Tticuspid AREA"/>
          <p:cNvPicPr>
            <a:picLocks noChangeAspect="1"/>
          </p:cNvPicPr>
          <p:nvPr/>
        </p:nvPicPr>
        <p:blipFill>
          <a:blip r:embed="rId4"/>
          <a:srcRect/>
          <a:stretch>
            <a:fillRect/>
          </a:stretch>
        </p:blipFill>
        <p:spPr>
          <a:xfrm>
            <a:off x="228600" y="4267203"/>
            <a:ext cx="2495553" cy="2590796"/>
          </a:xfrm>
          <a:prstGeom prst="rect">
            <a:avLst/>
          </a:prstGeom>
          <a:noFill/>
          <a:ln cap="flat">
            <a:noFill/>
          </a:ln>
        </p:spPr>
      </p:pic>
      <p:pic>
        <p:nvPicPr>
          <p:cNvPr id="6" name="Picture 5" descr="Mitral AREA"/>
          <p:cNvPicPr>
            <a:picLocks noChangeAspect="1"/>
          </p:cNvPicPr>
          <p:nvPr/>
        </p:nvPicPr>
        <p:blipFill>
          <a:blip r:embed="rId5"/>
          <a:srcRect/>
          <a:stretch>
            <a:fillRect/>
          </a:stretch>
        </p:blipFill>
        <p:spPr>
          <a:xfrm>
            <a:off x="6418265" y="4190996"/>
            <a:ext cx="2570158" cy="2667003"/>
          </a:xfrm>
          <a:prstGeom prst="rect">
            <a:avLst/>
          </a:prstGeom>
          <a:noFill/>
          <a:ln cap="flat">
            <a:noFill/>
          </a:ln>
        </p:spPr>
      </p:pic>
      <p:pic>
        <p:nvPicPr>
          <p:cNvPr id="7" name="Picture 6" descr="Heart auscatory places"/>
          <p:cNvPicPr>
            <a:picLocks noChangeAspect="1"/>
          </p:cNvPicPr>
          <p:nvPr/>
        </p:nvPicPr>
        <p:blipFill>
          <a:blip r:embed="rId6"/>
          <a:srcRect/>
          <a:stretch>
            <a:fillRect/>
          </a:stretch>
        </p:blipFill>
        <p:spPr>
          <a:xfrm>
            <a:off x="2971800" y="1752603"/>
            <a:ext cx="3151186" cy="3290889"/>
          </a:xfrm>
          <a:prstGeom prst="rect">
            <a:avLst/>
          </a:prstGeom>
          <a:noFill/>
          <a:ln cap="flat">
            <a:noFill/>
          </a:ln>
        </p:spPr>
      </p:pic>
      <p:sp>
        <p:nvSpPr>
          <p:cNvPr id="8" name="Text Box 7"/>
          <p:cNvSpPr txBox="1"/>
          <p:nvPr/>
        </p:nvSpPr>
        <p:spPr>
          <a:xfrm>
            <a:off x="136529" y="269876"/>
            <a:ext cx="2433639" cy="45720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ea typeface=""/>
                <a:cs typeface=""/>
              </a:rPr>
              <a:t>Aortic Valve Area</a:t>
            </a:r>
            <a:endParaRPr lang="en-GB" sz="2400" b="0" i="0" u="none" strike="noStrike" kern="1200" cap="none" spc="0" baseline="0">
              <a:solidFill>
                <a:srgbClr val="000000"/>
              </a:solidFill>
              <a:uFillTx/>
              <a:latin typeface="Times New Roman" pitchFamily="18"/>
              <a:ea typeface=""/>
              <a:cs typeface=""/>
            </a:endParaRPr>
          </a:p>
        </p:txBody>
      </p:sp>
      <p:sp>
        <p:nvSpPr>
          <p:cNvPr id="9" name="Text Box 8"/>
          <p:cNvSpPr txBox="1"/>
          <p:nvPr/>
        </p:nvSpPr>
        <p:spPr>
          <a:xfrm>
            <a:off x="6003922" y="422279"/>
            <a:ext cx="2822579" cy="45720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ea typeface=""/>
                <a:cs typeface=""/>
              </a:rPr>
              <a:t>Pulmonic Valve Area</a:t>
            </a:r>
            <a:endParaRPr lang="en-GB" sz="2400" b="0" i="0" u="none" strike="noStrike" kern="1200" cap="none" spc="0" baseline="0">
              <a:solidFill>
                <a:srgbClr val="000000"/>
              </a:solidFill>
              <a:uFillTx/>
              <a:latin typeface="Times New Roman" pitchFamily="18"/>
              <a:ea typeface=""/>
              <a:cs typeface=""/>
            </a:endParaRPr>
          </a:p>
        </p:txBody>
      </p:sp>
      <p:sp>
        <p:nvSpPr>
          <p:cNvPr id="10" name="Text Box 9"/>
          <p:cNvSpPr txBox="1"/>
          <p:nvPr/>
        </p:nvSpPr>
        <p:spPr>
          <a:xfrm>
            <a:off x="212726" y="3698876"/>
            <a:ext cx="2822579" cy="45720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ea typeface=""/>
                <a:cs typeface=""/>
              </a:rPr>
              <a:t>Tricuspid Valve Area</a:t>
            </a:r>
            <a:endParaRPr lang="en-GB" sz="2400" b="0" i="0" u="none" strike="noStrike" kern="1200" cap="none" spc="0" baseline="0">
              <a:solidFill>
                <a:srgbClr val="000000"/>
              </a:solidFill>
              <a:uFillTx/>
              <a:latin typeface="Times New Roman" pitchFamily="18"/>
              <a:ea typeface=""/>
              <a:cs typeface=""/>
            </a:endParaRPr>
          </a:p>
        </p:txBody>
      </p:sp>
      <p:sp>
        <p:nvSpPr>
          <p:cNvPr id="11" name="Text Box 10"/>
          <p:cNvSpPr txBox="1"/>
          <p:nvPr/>
        </p:nvSpPr>
        <p:spPr>
          <a:xfrm>
            <a:off x="6384926" y="3698876"/>
            <a:ext cx="2416173" cy="45720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ea typeface=""/>
                <a:cs typeface=""/>
              </a:rPr>
              <a:t>Mitral Valve Area</a:t>
            </a:r>
            <a:endParaRPr lang="en-GB" sz="2400" b="0" i="0" u="none" strike="noStrike" kern="1200" cap="none" spc="0" baseline="0">
              <a:solidFill>
                <a:srgbClr val="000000"/>
              </a:solidFill>
              <a:uFillTx/>
              <a:latin typeface="Times New Roman" pitchFamily="18"/>
              <a:ea typeface=""/>
              <a:cs typeface=""/>
            </a:endParaRPr>
          </a:p>
        </p:txBody>
      </p:sp>
      <p:sp>
        <p:nvSpPr>
          <p:cNvPr id="12" name="Text Box 11"/>
          <p:cNvSpPr txBox="1"/>
          <p:nvPr/>
        </p:nvSpPr>
        <p:spPr>
          <a:xfrm>
            <a:off x="3184526" y="4067178"/>
            <a:ext cx="1508129" cy="473073"/>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1" i="0" u="none" strike="noStrike" kern="1200" cap="none" spc="0" baseline="0">
                <a:solidFill>
                  <a:srgbClr val="000000"/>
                </a:solidFill>
                <a:uFillTx/>
                <a:latin typeface="Times New Roman" pitchFamily="18"/>
                <a:ea typeface=""/>
                <a:cs typeface=""/>
              </a:rPr>
              <a:t>Tricuspid</a:t>
            </a:r>
            <a:endParaRPr lang="en-GB" sz="2500" b="1" i="0" u="none" strike="noStrike" kern="1200" cap="none" spc="0" baseline="0">
              <a:solidFill>
                <a:srgbClr val="000000"/>
              </a:solidFill>
              <a:uFillTx/>
              <a:latin typeface="Times New Roman" pitchFamily="18"/>
              <a:ea typeface=""/>
              <a:cs typeface=""/>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Slide Number Placeholder 2"/>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549556EF-7DB0-499A-88B1-3CD19ADF4162}" type="slidenum">
              <a:t>19</a:t>
            </a:fld>
            <a:r>
              <a:rPr lang="en-US" sz="1800" b="0" i="0" u="none" strike="noStrike" kern="1200" cap="none" spc="0" baseline="0">
                <a:solidFill>
                  <a:srgbClr val="000000"/>
                </a:solidFill>
                <a:uFillTx/>
                <a:latin typeface="Arial" pitchFamily="34"/>
                <a:ea typeface=""/>
                <a:cs typeface=""/>
              </a:rPr>
              <a:t>  48</a:t>
            </a:r>
          </a:p>
        </p:txBody>
      </p:sp>
      <p:pic>
        <p:nvPicPr>
          <p:cNvPr id="3" name="Picture 4"/>
          <p:cNvPicPr>
            <a:picLocks noChangeAspect="1"/>
          </p:cNvPicPr>
          <p:nvPr/>
        </p:nvPicPr>
        <p:blipFill>
          <a:blip r:embed="rId2"/>
          <a:srcRect/>
          <a:stretch>
            <a:fillRect/>
          </a:stretch>
        </p:blipFill>
        <p:spPr>
          <a:xfrm>
            <a:off x="4859341" y="0"/>
            <a:ext cx="4284658" cy="2855908"/>
          </a:xfrm>
          <a:prstGeom prst="rect">
            <a:avLst/>
          </a:prstGeom>
          <a:noFill/>
          <a:ln cap="flat">
            <a:noFill/>
          </a:ln>
        </p:spPr>
      </p:pic>
      <p:sp>
        <p:nvSpPr>
          <p:cNvPr id="4" name="Rectangle 2"/>
          <p:cNvSpPr txBox="1">
            <a:spLocks noGrp="1"/>
          </p:cNvSpPr>
          <p:nvPr>
            <p:ph type="title" idx="4294967295"/>
          </p:nvPr>
        </p:nvSpPr>
        <p:spPr>
          <a:xfrm>
            <a:off x="0" y="115891"/>
            <a:ext cx="4284658" cy="1143000"/>
          </a:xfrm>
        </p:spPr>
        <p:txBody>
          <a:bodyPr/>
          <a:lstStyle/>
          <a:p>
            <a:pPr lvl="0"/>
            <a:r>
              <a:rPr lang="en-AU" sz="3200"/>
              <a:t>Abnormal </a:t>
            </a:r>
            <a:br>
              <a:rPr lang="en-AU" sz="3200"/>
            </a:br>
            <a:r>
              <a:rPr lang="en-AU" sz="3200"/>
              <a:t>Heart Sounds</a:t>
            </a:r>
            <a:endParaRPr lang="en-AU" sz="1600">
              <a:solidFill>
                <a:srgbClr val="FFFF00"/>
              </a:solidFill>
            </a:endParaRPr>
          </a:p>
        </p:txBody>
      </p:sp>
      <p:sp>
        <p:nvSpPr>
          <p:cNvPr id="5" name="Rectangle 3"/>
          <p:cNvSpPr txBox="1">
            <a:spLocks noGrp="1"/>
          </p:cNvSpPr>
          <p:nvPr>
            <p:ph type="body" idx="4294967295"/>
          </p:nvPr>
        </p:nvSpPr>
        <p:spPr>
          <a:xfrm>
            <a:off x="0" y="2489197"/>
            <a:ext cx="8447090" cy="4608511"/>
          </a:xfrm>
        </p:spPr>
        <p:txBody>
          <a:bodyPr/>
          <a:lstStyle/>
          <a:p>
            <a:pPr lvl="0" algn="l" rtl="0">
              <a:buNone/>
            </a:pPr>
            <a:r>
              <a:rPr lang="en-AU" sz="2400" b="1">
                <a:latin typeface="Times New Roman" pitchFamily="18"/>
                <a:cs typeface="Times New Roman" pitchFamily="18"/>
              </a:rPr>
              <a:t>S3</a:t>
            </a:r>
          </a:p>
          <a:p>
            <a:pPr lvl="0" algn="l" rtl="0">
              <a:spcBef>
                <a:spcPts val="900"/>
              </a:spcBef>
              <a:buClr>
                <a:srgbClr val="CC3300"/>
              </a:buClr>
            </a:pPr>
            <a:r>
              <a:rPr lang="en-AU" sz="2400" b="1">
                <a:latin typeface="Times New Roman" pitchFamily="18"/>
                <a:cs typeface="Times New Roman" pitchFamily="18"/>
              </a:rPr>
              <a:t>First clinical sign of congestive cardiac failure</a:t>
            </a:r>
          </a:p>
          <a:p>
            <a:pPr lvl="0" algn="l" rtl="0">
              <a:spcBef>
                <a:spcPts val="900"/>
              </a:spcBef>
              <a:buClr>
                <a:srgbClr val="CC3300"/>
              </a:buClr>
            </a:pPr>
            <a:r>
              <a:rPr lang="en-AU" sz="2400" b="1">
                <a:latin typeface="Times New Roman" pitchFamily="18"/>
                <a:cs typeface="Times New Roman" pitchFamily="18"/>
              </a:rPr>
              <a:t>Occurs early in diastole.</a:t>
            </a:r>
          </a:p>
          <a:p>
            <a:pPr lvl="0" algn="l" rtl="0">
              <a:spcBef>
                <a:spcPts val="900"/>
              </a:spcBef>
              <a:buClr>
                <a:srgbClr val="CC3300"/>
              </a:buClr>
            </a:pPr>
            <a:r>
              <a:rPr lang="en-AU" sz="2400" b="1">
                <a:latin typeface="Times New Roman" pitchFamily="18"/>
                <a:cs typeface="Times New Roman" pitchFamily="18"/>
              </a:rPr>
              <a:t>Occurs in a dilated ventricle and results from the rapid flow of blood into non pliable ventricles.</a:t>
            </a:r>
          </a:p>
          <a:p>
            <a:pPr lvl="0" algn="l" rtl="0">
              <a:spcBef>
                <a:spcPts val="900"/>
              </a:spcBef>
              <a:buClr>
                <a:srgbClr val="CC3300"/>
              </a:buClr>
            </a:pPr>
            <a:r>
              <a:rPr lang="en-AU" sz="2400" b="1">
                <a:latin typeface="Times New Roman" pitchFamily="18"/>
                <a:cs typeface="Times New Roman" pitchFamily="18"/>
              </a:rPr>
              <a:t>Filling of ventricles with limited distensibility.</a:t>
            </a:r>
          </a:p>
          <a:p>
            <a:pPr lvl="0" algn="l" rtl="0">
              <a:spcBef>
                <a:spcPts val="900"/>
              </a:spcBef>
              <a:buClr>
                <a:srgbClr val="CC3300"/>
              </a:buClr>
            </a:pPr>
            <a:r>
              <a:rPr lang="en-AU" sz="2400" b="1">
                <a:latin typeface="Times New Roman" pitchFamily="18"/>
                <a:cs typeface="Times New Roman" pitchFamily="18"/>
              </a:rPr>
              <a:t>The ventricles are resisting the filling because they are already congested because of the failure.</a:t>
            </a:r>
          </a:p>
        </p:txBody>
      </p:sp>
      <p:sp>
        <p:nvSpPr>
          <p:cNvPr id="6" name="WordArt 5"/>
          <p:cNvSpPr/>
          <p:nvPr/>
        </p:nvSpPr>
        <p:spPr>
          <a:xfrm>
            <a:off x="5940427" y="1412876"/>
            <a:ext cx="2447921" cy="1390646"/>
          </a:xfrm>
          <a:prstGeom prst="rect">
            <a:avLst/>
          </a:prstGeom>
          <a:scene3d>
            <a:camera prst="legacyObliqueTopLeft"/>
            <a:lightRig rig="legacyNormal3" dir="r"/>
          </a:scene3d>
          <a:sp3d extrusionH="282604" prstMaterial="legacyPlastic">
            <a:bevelT w="13500" h="13500" prst="angle"/>
            <a:bevelB w="13500" h="13500" prst="angle"/>
            <a:extrusionClr>
              <a:srgbClr val="0066CC"/>
            </a:extrusionClr>
          </a:sp3d>
        </p:spPr>
        <p:txBody>
          <a:bodyPr vert="horz" wrap="none" lIns="91440" tIns="45720" rIns="91440" bIns="45720" fromWordArt="1" anchor="t" anchorCtr="1" compatLnSpc="1">
            <a:prstTxWarp prst="textPlain">
              <a:avLst/>
            </a:prstTxWarp>
            <a:noAutofit/>
            <a:scene3d>
              <a:camera prst="legacyObliqueTopLeft"/>
              <a:lightRig rig="legacyNormal3" dir="r"/>
            </a:scene3d>
            <a:sp3d extrusionH="282604" prstMaterial="legacyPlastic">
              <a:bevelT w="13500" h="13500" prst="angle"/>
              <a:bevelB w="13500" h="13500" prst="angle"/>
              <a:extrusionClr>
                <a:srgbClr val="0066CC"/>
              </a:extrusionClr>
            </a:sp3d>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a:noFill/>
                </a:ln>
                <a:gradFill>
                  <a:gsLst>
                    <a:gs pos="0">
                      <a:srgbClr val="FFFFCC"/>
                    </a:gs>
                    <a:gs pos="100000">
                      <a:srgbClr val="FF9999"/>
                    </a:gs>
                  </a:gsLst>
                  <a:lin ang="5400000"/>
                </a:gradFill>
                <a:uFillTx/>
                <a:latin typeface="Times New Roman" pitchFamily="18"/>
                <a:ea typeface=""/>
                <a:cs typeface="Times New Roman" pitchFamily="18"/>
              </a:rPr>
              <a:t>Gallop rhythm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lgn="r" rtl="0"/>
            <a:r>
              <a:rPr lang="en-US" sz="3200" b="1">
                <a:solidFill>
                  <a:srgbClr val="000000"/>
                </a:solidFill>
              </a:rPr>
              <a:t>Layers of the heart</a:t>
            </a:r>
            <a:r>
              <a:rPr lang="en-US" sz="1200">
                <a:solidFill>
                  <a:srgbClr val="000000"/>
                </a:solidFill>
              </a:rPr>
              <a:t>.</a:t>
            </a:r>
            <a:endParaRPr lang="en-US" b="1"/>
          </a:p>
        </p:txBody>
      </p:sp>
      <p:pic>
        <p:nvPicPr>
          <p:cNvPr id="3" name="AAGQUWT0.jpg" descr="AAGQUWT0"/>
          <p:cNvPicPr>
            <a:picLocks noChangeAspect="1"/>
          </p:cNvPicPr>
          <p:nvPr/>
        </p:nvPicPr>
        <p:blipFill>
          <a:blip r:embed="rId3"/>
          <a:srcRect/>
          <a:stretch>
            <a:fillRect/>
          </a:stretch>
        </p:blipFill>
        <p:spPr>
          <a:xfrm>
            <a:off x="1244598" y="1066803"/>
            <a:ext cx="6656383"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F03F4302-CDBD-4591-AF70-2FD5039FD146}" type="slidenum">
              <a:t>20</a:t>
            </a:fld>
            <a:r>
              <a:rPr lang="en-US" sz="1800" b="0" i="0" u="none" strike="noStrike" kern="1200" cap="none" spc="0" baseline="0">
                <a:solidFill>
                  <a:srgbClr val="000000"/>
                </a:solidFill>
                <a:uFillTx/>
                <a:latin typeface="Arial" pitchFamily="34"/>
                <a:ea typeface=""/>
                <a:cs typeface=""/>
              </a:rPr>
              <a:t>  48</a:t>
            </a:r>
          </a:p>
        </p:txBody>
      </p:sp>
      <p:sp>
        <p:nvSpPr>
          <p:cNvPr id="3" name="Line 4"/>
          <p:cNvSpPr/>
          <p:nvPr/>
        </p:nvSpPr>
        <p:spPr>
          <a:xfrm>
            <a:off x="1331915" y="4724403"/>
            <a:ext cx="611981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00"/>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4" name="Rectangle 5"/>
          <p:cNvSpPr/>
          <p:nvPr/>
        </p:nvSpPr>
        <p:spPr>
          <a:xfrm>
            <a:off x="1331915"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5" name="Rectangle 6"/>
          <p:cNvSpPr/>
          <p:nvPr/>
        </p:nvSpPr>
        <p:spPr>
          <a:xfrm>
            <a:off x="5292720"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6" name="Line 7"/>
          <p:cNvSpPr/>
          <p:nvPr/>
        </p:nvSpPr>
        <p:spPr>
          <a:xfrm>
            <a:off x="1403347" y="4797427"/>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7" name="Line 8"/>
          <p:cNvSpPr/>
          <p:nvPr/>
        </p:nvSpPr>
        <p:spPr>
          <a:xfrm>
            <a:off x="2916241" y="3284533"/>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8" name="WordArt 9"/>
          <p:cNvSpPr/>
          <p:nvPr/>
        </p:nvSpPr>
        <p:spPr>
          <a:xfrm>
            <a:off x="827083" y="5949945"/>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S1</a:t>
            </a:r>
          </a:p>
        </p:txBody>
      </p:sp>
      <p:sp>
        <p:nvSpPr>
          <p:cNvPr id="9" name="WordArt 10"/>
          <p:cNvSpPr/>
          <p:nvPr/>
        </p:nvSpPr>
        <p:spPr>
          <a:xfrm>
            <a:off x="2484433" y="2565404"/>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S2</a:t>
            </a:r>
          </a:p>
        </p:txBody>
      </p:sp>
      <p:sp>
        <p:nvSpPr>
          <p:cNvPr id="10" name="Text Box 11"/>
          <p:cNvSpPr txBox="1"/>
          <p:nvPr/>
        </p:nvSpPr>
        <p:spPr>
          <a:xfrm>
            <a:off x="154781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1" name="Text Box 12"/>
          <p:cNvSpPr txBox="1"/>
          <p:nvPr/>
        </p:nvSpPr>
        <p:spPr>
          <a:xfrm>
            <a:off x="3419471" y="4292595"/>
            <a:ext cx="1009653"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Diastole</a:t>
            </a:r>
          </a:p>
        </p:txBody>
      </p:sp>
      <p:sp>
        <p:nvSpPr>
          <p:cNvPr id="12" name="Text Box 13"/>
          <p:cNvSpPr txBox="1"/>
          <p:nvPr/>
        </p:nvSpPr>
        <p:spPr>
          <a:xfrm>
            <a:off x="565150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3" name="Line 14"/>
          <p:cNvSpPr/>
          <p:nvPr/>
        </p:nvSpPr>
        <p:spPr>
          <a:xfrm>
            <a:off x="3203572" y="3644898"/>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4" name="WordArt 15"/>
          <p:cNvSpPr/>
          <p:nvPr/>
        </p:nvSpPr>
        <p:spPr>
          <a:xfrm>
            <a:off x="3203572" y="2997202"/>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S3</a:t>
            </a:r>
          </a:p>
        </p:txBody>
      </p:sp>
      <p:sp>
        <p:nvSpPr>
          <p:cNvPr id="15" name="WordArt 17"/>
          <p:cNvSpPr/>
          <p:nvPr/>
        </p:nvSpPr>
        <p:spPr>
          <a:xfrm>
            <a:off x="1331915" y="260347"/>
            <a:ext cx="1768477" cy="831847"/>
          </a:xfrm>
          <a:prstGeom prst="rect">
            <a:avLst/>
          </a:prstGeom>
          <a:scene3d>
            <a:camera prst="legacyPerspectiveFront">
              <a:rot lat="19799998" lon="19439996" rev="0"/>
            </a:camera>
            <a:lightRig rig="legacyNormal2" dir="t"/>
          </a:scene3d>
          <a:sp3d extrusionH="435007" prstMaterial="legacyPlastic">
            <a:bevelT w="13500" h="13500" prst="angle"/>
            <a:bevelB w="13500" h="13500" prst="angle"/>
            <a:extrusionClr>
              <a:srgbClr val="939676"/>
            </a:extrusionClr>
          </a:sp3d>
        </p:spPr>
        <p:txBody>
          <a:bodyPr vert="horz" wrap="none" lIns="91440" tIns="45720" rIns="91440" bIns="45720" fromWordArt="1" anchor="t" anchorCtr="1" compatLnSpc="1">
            <a:prstTxWarp prst="textPlain">
              <a:avLst/>
            </a:prstTxWarp>
            <a:noAutofit/>
            <a:scene3d>
              <a:camera prst="legacyPerspectiveFront">
                <a:rot lat="19799998" lon="19439996" rev="0"/>
              </a:camera>
              <a:lightRig rig="legacyNormal2" dir="t"/>
            </a:scene3d>
            <a:sp3d extrusionH="435007" prstMaterial="legacyPlastic">
              <a:bevelT w="13500" h="13500" prst="angle"/>
              <a:bevelB w="13500" h="13500" prst="angle"/>
              <a:extrusionClr>
                <a:srgbClr val="939676"/>
              </a:extrusionClr>
            </a:sp3d>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a:noFill/>
                </a:ln>
                <a:gradFill>
                  <a:gsLst>
                    <a:gs pos="0">
                      <a:srgbClr val="707070"/>
                    </a:gs>
                    <a:gs pos="50000">
                      <a:srgbClr val="FFFFFF"/>
                    </a:gs>
                    <a:gs pos="100000">
                      <a:srgbClr val="707070"/>
                    </a:gs>
                  </a:gsLst>
                  <a:lin ang="2700000"/>
                </a:gradFill>
                <a:uFillTx/>
                <a:latin typeface="Impact" pitchFamily="34"/>
                <a:ea typeface=""/>
                <a:cs typeface=""/>
              </a:rPr>
              <a:t>Lub Dub 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Slide Number Placeholder 5"/>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00AE5C8E-B59D-4F63-9F23-914B9CED78F8}" type="slidenum">
              <a:t>21</a:t>
            </a:fld>
            <a:r>
              <a:rPr lang="en-US" sz="1800" b="0" i="0" u="none" strike="noStrike" kern="1200" cap="none" spc="0" baseline="0">
                <a:solidFill>
                  <a:srgbClr val="000000"/>
                </a:solidFill>
                <a:uFillTx/>
                <a:latin typeface="Arial" pitchFamily="34"/>
                <a:ea typeface=""/>
                <a:cs typeface=""/>
              </a:rPr>
              <a:t>  48</a:t>
            </a:r>
          </a:p>
        </p:txBody>
      </p:sp>
      <p:sp>
        <p:nvSpPr>
          <p:cNvPr id="3" name="Rectangle 4"/>
          <p:cNvSpPr/>
          <p:nvPr/>
        </p:nvSpPr>
        <p:spPr>
          <a:xfrm>
            <a:off x="239709" y="544506"/>
            <a:ext cx="8229600" cy="719139"/>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5400" b="1" i="0" u="none" strike="noStrike" kern="1200" cap="none" spc="0" baseline="0">
                <a:solidFill>
                  <a:srgbClr val="E76618"/>
                </a:solidFill>
                <a:effectLst>
                  <a:outerShdw dist="38096" dir="2700000">
                    <a:srgbClr val="000000"/>
                  </a:outerShdw>
                </a:effectLst>
                <a:uFillTx/>
                <a:latin typeface="Garamond" pitchFamily="18"/>
                <a:ea typeface=""/>
                <a:cs typeface=""/>
              </a:rPr>
              <a:t>Abnormal Heart Sounds</a:t>
            </a:r>
            <a:endParaRPr lang="en-AU" sz="3200" b="0" i="0" u="none" strike="noStrike" kern="1200" cap="none" spc="0" baseline="0">
              <a:solidFill>
                <a:srgbClr val="E76618"/>
              </a:solidFill>
              <a:effectLst>
                <a:outerShdw dist="38096" dir="2700000">
                  <a:srgbClr val="000000"/>
                </a:outerShdw>
              </a:effectLst>
              <a:uFillTx/>
              <a:latin typeface="Garamond" pitchFamily="18"/>
              <a:ea typeface=""/>
              <a:cs typeface=""/>
            </a:endParaRPr>
          </a:p>
        </p:txBody>
      </p:sp>
      <p:sp>
        <p:nvSpPr>
          <p:cNvPr id="4" name="Rectangle 5"/>
          <p:cNvSpPr/>
          <p:nvPr/>
        </p:nvSpPr>
        <p:spPr>
          <a:xfrm>
            <a:off x="239709" y="1487491"/>
            <a:ext cx="8447090" cy="5688016"/>
          </a:xfrm>
          <a:prstGeom prst="rect">
            <a:avLst/>
          </a:prstGeom>
          <a:noFill/>
          <a:ln cap="flat">
            <a:noFill/>
            <a:prstDash val="solid"/>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6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effectLst>
                  <a:outerShdw dist="38096" dir="2700000">
                    <a:srgbClr val="000000"/>
                  </a:outerShdw>
                </a:effectLst>
                <a:uFillTx/>
                <a:latin typeface="Garamond" pitchFamily="18"/>
                <a:ea typeface=""/>
                <a:cs typeface=""/>
              </a:rPr>
              <a:t>S3 sounds like Lub Dub A</a:t>
            </a:r>
          </a:p>
          <a:p>
            <a:pPr marL="342900" marR="0" lvl="0" indent="-342900" algn="l" defTabSz="914400" rtl="0" fontAlgn="auto" hangingPunct="1">
              <a:lnSpc>
                <a:spcPct val="100000"/>
              </a:lnSpc>
              <a:spcBef>
                <a:spcPts val="6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effectLst>
                  <a:outerShdw dist="38096" dir="2700000">
                    <a:srgbClr val="000000"/>
                  </a:outerShdw>
                </a:effectLst>
                <a:uFillTx/>
                <a:latin typeface="Garamond" pitchFamily="18"/>
                <a:ea typeface=""/>
                <a:cs typeface=""/>
              </a:rPr>
              <a:t>Ventricular gallop</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Main cause: heart failure, volume overload.</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Can also be caused by hypertension.</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Some valve problems:</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Mitral, aortic or tricuspid insufficiency.</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Use the bell in mitral area as is low pitched.</a:t>
            </a:r>
          </a:p>
          <a:p>
            <a:pPr marL="1143000" marR="0" lvl="2" indent="-228600" algn="l" defTabSz="914400" rtl="0" fontAlgn="auto" hangingPunct="1">
              <a:lnSpc>
                <a:spcPct val="100000"/>
              </a:lnSpc>
              <a:spcBef>
                <a:spcPts val="14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May be normal in children and young adults</a:t>
            </a:r>
            <a:r>
              <a:rPr lang="en-AU" sz="2400" b="1" i="0" u="none" strike="noStrike" kern="1200" cap="none" spc="0" baseline="0">
                <a:solidFill>
                  <a:srgbClr val="99FF33"/>
                </a:solidFill>
                <a:uFillTx/>
                <a:latin typeface="Garamond" pitchFamily="18"/>
                <a:ea typeface=""/>
                <a:cs typeface=""/>
              </a:rPr>
              <a:t>.</a:t>
            </a:r>
          </a:p>
        </p:txBody>
      </p:sp>
      <p:pic>
        <p:nvPicPr>
          <p:cNvPr id="5" name="Picture 6"/>
          <p:cNvPicPr>
            <a:picLocks noChangeAspect="1"/>
          </p:cNvPicPr>
          <p:nvPr>
            <a:audioFile r:link="rId3"/>
            <p:extLst>
              <p:ext uri="{DAA4B4D4-6D71-4841-9C94-3DE7FCFB9230}">
                <p14:media xmlns:p14="http://schemas.microsoft.com/office/powerpoint/2010/main" r:embed="rId2"/>
              </p:ext>
            </p:extLst>
          </p:nvPr>
        </p:nvPicPr>
        <p:blipFill>
          <a:blip r:embed="rId7"/>
          <a:srcRect/>
          <a:stretch>
            <a:fillRect/>
          </a:stretch>
        </p:blipFill>
        <p:spPr>
          <a:xfrm>
            <a:off x="7885108" y="2995610"/>
            <a:ext cx="863595" cy="863595"/>
          </a:xfrm>
          <a:prstGeom prst="rect">
            <a:avLst/>
          </a:prstGeom>
          <a:noFill/>
          <a:ln cap="flat">
            <a:noFill/>
          </a:ln>
        </p:spPr>
      </p:pic>
      <p:sp>
        <p:nvSpPr>
          <p:cNvPr id="6" name="WordArt 9"/>
          <p:cNvSpPr/>
          <p:nvPr/>
        </p:nvSpPr>
        <p:spPr>
          <a:xfrm>
            <a:off x="6975472" y="1598042"/>
            <a:ext cx="1143000" cy="874715"/>
          </a:xfrm>
          <a:prstGeom prst="rect">
            <a:avLst/>
          </a:prstGeom>
          <a:scene3d>
            <a:camera prst="legacyPerspectiveFront">
              <a:rot lat="20519997" lon="1080000" rev="0"/>
            </a:camera>
            <a:lightRig rig="legacyHarsh2" dir="b"/>
          </a:scene3d>
          <a:sp3d extrusionH="511204" prstMaterial="legacyPlastic">
            <a:bevelT w="13500" h="13500" prst="angle"/>
            <a:bevelB w="13500" h="13500" prst="angle"/>
            <a:extrusionClr>
              <a:srgbClr val="FF6600"/>
            </a:extrusionClr>
          </a:sp3d>
        </p:spPr>
        <p:txBody>
          <a:bodyPr vert="horz" wrap="none" lIns="91440" tIns="45720" rIns="91440" bIns="45720" fromWordArt="1" anchor="t" anchorCtr="1" compatLnSpc="1">
            <a:prstTxWarp prst="textPlain">
              <a:avLst/>
            </a:prstTxWarp>
            <a:noAutofit/>
            <a:scene3d>
              <a:camera prst="legacyPerspectiveFront">
                <a:rot lat="20519997" lon="1080000" rev="0"/>
              </a:camera>
              <a:lightRig rig="legacyHarsh2" dir="b"/>
            </a:scene3d>
            <a:sp3d extrusionH="511204" prstMaterial="legacyPlastic">
              <a:bevelT w="13500" h="13500" prst="angle"/>
              <a:bevelB w="13500" h="13500" prst="angle"/>
              <a:extrusionClr>
                <a:srgbClr val="FF6600"/>
              </a:extrusionClr>
            </a:sp3d>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ln>
                  <a:noFill/>
                </a:ln>
                <a:gradFill>
                  <a:gsLst>
                    <a:gs pos="0">
                      <a:srgbClr val="FFE701"/>
                    </a:gs>
                    <a:gs pos="100000">
                      <a:srgbClr val="FE3E02"/>
                    </a:gs>
                  </a:gsLst>
                  <a:lin ang="5400000"/>
                </a:gradFill>
                <a:uFillTx/>
                <a:latin typeface="Impact" pitchFamily="34"/>
                <a:ea typeface=""/>
                <a:cs typeface=""/>
              </a:rPr>
              <a:t>S3</a:t>
            </a:r>
          </a:p>
        </p:txBody>
      </p:sp>
      <p:graphicFrame>
        <p:nvGraphicFramePr>
          <p:cNvPr id="7" name="Object 10">
            <a:hlinkClick r:id="" action="ppaction://ole?verb=0"/>
          </p:cNvPr>
          <p:cNvGraphicFramePr>
            <a:graphicFrameLocks noGrp="1"/>
          </p:cNvGraphicFramePr>
          <p:nvPr>
            <p:ph idx="1"/>
          </p:nvPr>
        </p:nvGraphicFramePr>
        <p:xfrm>
          <a:off x="5510210" y="3516316"/>
          <a:ext cx="571500" cy="687391"/>
        </p:xfrm>
        <a:graphic>
          <a:graphicData uri="http://schemas.openxmlformats.org/presentationml/2006/ole">
            <mc:AlternateContent xmlns:mc="http://schemas.openxmlformats.org/markup-compatibility/2006">
              <mc:Choice xmlns:v="urn:schemas-microsoft-com:vml" Requires="v">
                <p:oleObj spid="_x0000_s1026" r:id="rId8" imgW="574766" imgH="692331" progId="Package">
                  <p:embed/>
                </p:oleObj>
              </mc:Choice>
              <mc:Fallback>
                <p:oleObj r:id="rId8" imgW="574766" imgH="692331" progId="Package">
                  <p:embed/>
                  <p:pic>
                    <p:nvPicPr>
                      <p:cNvPr id="0" name=""/>
                      <p:cNvPicPr/>
                      <p:nvPr/>
                    </p:nvPicPr>
                    <p:blipFill>
                      <a:blip r:embed="rId9"/>
                      <a:stretch>
                        <a:fillRect/>
                      </a:stretch>
                    </p:blipFill>
                    <p:spPr>
                      <a:xfrm>
                        <a:off x="5510210" y="3516316"/>
                        <a:ext cx="571500" cy="687391"/>
                      </a:xfrm>
                      <a:prstGeom prst="rect">
                        <a:avLst/>
                      </a:prstGeom>
                      <a:noFill/>
                      <a:ln>
                        <a:noFill/>
                      </a:ln>
                    </p:spPr>
                  </p:pic>
                </p:oleObj>
              </mc:Fallback>
            </mc:AlternateContent>
          </a:graphicData>
        </a:graphic>
      </p:graphicFrame>
      <p:pic>
        <p:nvPicPr>
          <p:cNvPr id="8" name="Picture 15"/>
          <p:cNvPicPr>
            <a:picLocks noGrp="1" noChangeAspect="1"/>
          </p:cNvPicPr>
          <p:nvPr>
            <p:ph idx="2"/>
            <a:audioFile r:link="rId5"/>
            <p:extLst>
              <p:ext uri="{DAA4B4D4-6D71-4841-9C94-3DE7FCFB9230}">
                <p14:media xmlns:p14="http://schemas.microsoft.com/office/powerpoint/2010/main" r:embed="rId4"/>
              </p:ext>
            </p:extLst>
          </p:nvPr>
        </p:nvPicPr>
        <p:blipFill>
          <a:blip r:embed="rId7"/>
          <a:stretch>
            <a:fillRect/>
          </a:stretch>
        </p:blipFill>
        <p:spPr>
          <a:xfrm>
            <a:off x="5108579" y="3795710"/>
            <a:ext cx="609603" cy="609603"/>
          </a:xfrm>
        </p:spPr>
      </p:pic>
      <p:sp>
        <p:nvSpPr>
          <p:cNvPr id="9" name="Text Box 18"/>
          <p:cNvSpPr txBox="1"/>
          <p:nvPr/>
        </p:nvSpPr>
        <p:spPr>
          <a:xfrm>
            <a:off x="8151811" y="6053135"/>
            <a:ext cx="814382"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Garamond" pitchFamily="18"/>
                <a:ea typeface=""/>
                <a:cs typeface=""/>
              </a:rPr>
              <a:t>normal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nodeType="clickEffect">
                      <p:stCondLst>
                        <p:cond evt="onBegin" delay="0">
                          <p:tn val="2"/>
                        </p:cond>
                      </p:stCondLst>
                      <p:childTnLst>
                        <p:par>
                          <p:cTn id="4" fill="hold" nodeType="withEffect">
                            <p:stCondLst>
                              <p:cond delay="0"/>
                            </p:stCondLst>
                            <p:childTnLst>
                              <p:par>
                                <p:cTn id="5" presetID="1" presetClass="mediacall" presetSubtype="0" fill="hold" nodeType="clickEffect">
                                  <p:stCondLst>
                                    <p:cond delay="0"/>
                                  </p:stCondLst>
                                  <p:childTnLst>
                                    <p:cmd type="call" cmd="playFrom(0.0)">
                                      <p:cBhvr>
                                        <p:cTn id="6"/>
                                        <p:tgtEl>
                                          <p:spTgt spid="5"/>
                                        </p:tgtEl>
                                      </p:cBhvr>
                                    </p:cmd>
                                  </p:childTnLst>
                                </p:cTn>
                              </p:par>
                            </p:childTnLst>
                          </p:cTn>
                        </p:par>
                      </p:childTnLst>
                    </p:cTn>
                  </p:par>
                </p:childTnLst>
              </p:cTn>
              <p:nextCondLst>
                <p:cond evt="onClick" delay="0">
                  <p:tgtEl>
                    <p:spTgt spid="5"/>
                  </p:tgtEl>
                </p:cond>
              </p:nextCondLst>
            </p:seq>
            <p:audio>
              <p:cMediaNode>
                <p:cTn id="7">
                  <p:stCondLst>
                    <p:cond delay="indefinite"/>
                  </p:stCondLst>
                  <p:endCondLst>
                    <p:cond evt="onNext" delay="0">
                      <p:tgtEl>
                        <p:sldTgt/>
                      </p:tgtEl>
                    </p:cond>
                    <p:cond evt="onPrev" delay="0">
                      <p:tgtEl>
                        <p:sldTgt/>
                      </p:tgtEl>
                    </p:cond>
                  </p:endCondLst>
                </p:cTn>
                <p:tgtEl>
                  <p:spTgt spid="5"/>
                </p:tgtEl>
              </p:cMediaNode>
            </p:audio>
            <p:seq concurrent="1" nextAc="seek">
              <p:cTn id="8" dur="indefinite" nodeType="interactiveSeq">
                <p:stCondLst>
                  <p:cond evt="onClick" delay="0">
                    <p:tgtEl>
                      <p:spTgt spid="8"/>
                    </p:tgtEl>
                  </p:cond>
                </p:stCondLst>
                <p:childTnLst>
                  <p:par>
                    <p:cTn id="9" fill="hold" nodeType="clickEffect">
                      <p:stCondLst>
                        <p:cond evt="onBegin" delay="0">
                          <p:tn val="8"/>
                        </p:cond>
                      </p:stCondLst>
                      <p:childTnLst>
                        <p:par>
                          <p:cTn id="10" fill="hold" nodeType="withEffect">
                            <p:stCondLst>
                              <p:cond delay="0"/>
                            </p:stCondLst>
                            <p:childTnLst>
                              <p:par>
                                <p:cTn id="11" presetID="1" presetClass="mediacall" presetSubtype="0" fill="hold" nodeType="clickEffect">
                                  <p:stCondLst>
                                    <p:cond delay="0"/>
                                  </p:stCondLst>
                                  <p:childTnLst>
                                    <p:cmd type="call" cmd="playFrom(0.0)">
                                      <p:cBhvr>
                                        <p:cTn id="12"/>
                                        <p:tgtEl>
                                          <p:spTgt spid="8"/>
                                        </p:tgtEl>
                                      </p:cBhvr>
                                    </p:cmd>
                                  </p:childTnLst>
                                </p:cTn>
                              </p:par>
                            </p:childTnLst>
                          </p:cTn>
                        </p:par>
                      </p:childTnLst>
                    </p:cTn>
                  </p:par>
                </p:childTnLst>
              </p:cTn>
              <p:nextCondLst>
                <p:cond evt="onClick" delay="0">
                  <p:tgtEl>
                    <p:spTgt spid="8"/>
                  </p:tgtEl>
                </p:cond>
              </p:nextCondLst>
            </p:seq>
            <p:audio>
              <p:cMediaNode>
                <p:cTn id="13">
                  <p:stCondLst>
                    <p:cond delay="indefinite"/>
                  </p:stCondLst>
                  <p:endCondLst>
                    <p:cond evt="onNext" delay="0">
                      <p:tgtEl>
                        <p:sldTgt/>
                      </p:tgtEl>
                    </p:cond>
                    <p:cond evt="onPrev"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88B7DF4A-9F11-4F3E-B3C9-8066431F0EFE}" type="slidenum">
              <a:t>22</a:t>
            </a:fld>
            <a:r>
              <a:rPr lang="en-US" sz="1800" b="0" i="0" u="none" strike="noStrike" kern="1200" cap="none" spc="0" baseline="0">
                <a:solidFill>
                  <a:srgbClr val="000000"/>
                </a:solidFill>
                <a:uFillTx/>
                <a:latin typeface="Arial" pitchFamily="34"/>
                <a:ea typeface=""/>
                <a:cs typeface=""/>
              </a:rPr>
              <a:t>  48</a:t>
            </a:r>
          </a:p>
        </p:txBody>
      </p:sp>
      <p:sp>
        <p:nvSpPr>
          <p:cNvPr id="3" name="Rectangle 4"/>
          <p:cNvSpPr/>
          <p:nvPr/>
        </p:nvSpPr>
        <p:spPr>
          <a:xfrm>
            <a:off x="179386" y="115891"/>
            <a:ext cx="8229600" cy="863595"/>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5400" b="1" i="0" u="none" strike="noStrike" kern="1200" cap="none" spc="0" baseline="0">
                <a:solidFill>
                  <a:srgbClr val="ED7D31"/>
                </a:solidFill>
                <a:effectLst>
                  <a:outerShdw dist="38096" dir="2700000">
                    <a:srgbClr val="000000"/>
                  </a:outerShdw>
                </a:effectLst>
                <a:uFillTx/>
                <a:latin typeface="Garamond" pitchFamily="18"/>
                <a:ea typeface=""/>
                <a:cs typeface=""/>
              </a:rPr>
              <a:t>Abnormal Heart Sounds</a:t>
            </a:r>
            <a:endParaRPr lang="en-AU" sz="3200" b="0" i="0" u="none" strike="noStrike" kern="1200" cap="none" spc="0" baseline="0">
              <a:solidFill>
                <a:srgbClr val="ED7D31"/>
              </a:solidFill>
              <a:effectLst>
                <a:outerShdw dist="38096" dir="2700000">
                  <a:srgbClr val="000000"/>
                </a:outerShdw>
              </a:effectLst>
              <a:uFillTx/>
              <a:latin typeface="Garamond" pitchFamily="18"/>
              <a:ea typeface=""/>
              <a:cs typeface=""/>
            </a:endParaRPr>
          </a:p>
        </p:txBody>
      </p:sp>
      <p:sp>
        <p:nvSpPr>
          <p:cNvPr id="4" name="Rectangle 5"/>
          <p:cNvSpPr/>
          <p:nvPr/>
        </p:nvSpPr>
        <p:spPr>
          <a:xfrm>
            <a:off x="250829" y="981078"/>
            <a:ext cx="8518522" cy="5688016"/>
          </a:xfrm>
          <a:prstGeom prst="rect">
            <a:avLst/>
          </a:prstGeom>
          <a:noFill/>
          <a:ln cap="flat">
            <a:noFill/>
            <a:prstDash val="solid"/>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9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3600" b="1" i="0" u="none" strike="noStrike" kern="1200" cap="none" spc="0" baseline="0">
                <a:solidFill>
                  <a:srgbClr val="000000"/>
                </a:solidFill>
                <a:uFillTx/>
                <a:latin typeface="Garamond" pitchFamily="18"/>
                <a:ea typeface=""/>
                <a:cs typeface=""/>
              </a:rPr>
              <a:t>S4 - atrial gallop</a:t>
            </a:r>
          </a:p>
          <a:p>
            <a:pPr marL="342900" marR="0" lvl="0" indent="-34290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Associated with the atrial kick - late diastole.</a:t>
            </a:r>
          </a:p>
          <a:p>
            <a:pPr marL="342900" marR="0" lvl="0" indent="-34290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Atrial contraction is more forceful than normal – trying to push against increasing resistance. </a:t>
            </a:r>
          </a:p>
          <a:p>
            <a:pPr marL="342900" marR="0" lvl="0" indent="-34290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Implies decreased compliance or a stiff left ventricle.</a:t>
            </a:r>
          </a:p>
          <a:p>
            <a:pPr marL="342900" marR="0" lvl="0" indent="-34290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Heard in:</a:t>
            </a:r>
          </a:p>
          <a:p>
            <a:pPr marL="342900" marR="0" lvl="0" indent="-34290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Myocardial infarction in a large infarct .</a:t>
            </a:r>
          </a:p>
          <a:p>
            <a:pPr marL="742950" marR="0" lvl="1" indent="-28575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A slightly damaged noncompliant left ventricle can accommodate the blood that enters through the initial filling phase. </a:t>
            </a:r>
          </a:p>
          <a:p>
            <a:pPr marL="742950" marR="0" lvl="1" indent="-285750" algn="l" defTabSz="914400" rtl="0" fontAlgn="auto" hangingPunct="1">
              <a:lnSpc>
                <a:spcPct val="100000"/>
              </a:lnSpc>
              <a:spcBef>
                <a:spcPts val="1200"/>
              </a:spcBef>
              <a:spcAft>
                <a:spcPts val="0"/>
              </a:spcAft>
              <a:buClr>
                <a:srgbClr val="CC3300"/>
              </a:buClr>
              <a:buSzPct val="70000"/>
              <a:buFont typeface="Wingdings" pitchFamily="2"/>
              <a:buChar char="n"/>
              <a:tabLst/>
              <a:defRPr sz="1800" b="0" i="0" u="none" strike="noStrike" kern="0" cap="none" spc="0" baseline="0">
                <a:solidFill>
                  <a:srgbClr val="000000"/>
                </a:solidFill>
                <a:uFillTx/>
              </a:defRPr>
            </a:pPr>
            <a:r>
              <a:rPr lang="en-AU" sz="2400" b="1" i="0" u="none" strike="noStrike" kern="1200" cap="none" spc="0" baseline="0">
                <a:solidFill>
                  <a:srgbClr val="000000"/>
                </a:solidFill>
                <a:uFillTx/>
                <a:latin typeface="Garamond" pitchFamily="18"/>
                <a:ea typeface=""/>
                <a:cs typeface=""/>
              </a:rPr>
              <a:t>However it can’t accommodate the blood at end of diastole – S4</a:t>
            </a:r>
          </a:p>
        </p:txBody>
      </p:sp>
      <p:pic>
        <p:nvPicPr>
          <p:cNvPr id="5" name="Picture 6"/>
          <p:cNvPicPr>
            <a:picLocks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a:xfrm>
            <a:off x="8101017" y="3429000"/>
            <a:ext cx="792163" cy="792163"/>
          </a:xfrm>
          <a:prstGeom prst="rect">
            <a:avLst/>
          </a:prstGeom>
          <a:noFill/>
          <a:ln cap="flat">
            <a:noFill/>
          </a:ln>
        </p:spPr>
      </p:pic>
      <p:sp>
        <p:nvSpPr>
          <p:cNvPr id="6" name="WordArt 7"/>
          <p:cNvSpPr/>
          <p:nvPr/>
        </p:nvSpPr>
        <p:spPr>
          <a:xfrm>
            <a:off x="7812084" y="981078"/>
            <a:ext cx="936629" cy="792163"/>
          </a:xfrm>
          <a:prstGeom prst="rect">
            <a:avLst/>
          </a:prstGeom>
          <a:scene3d>
            <a:camera prst="legacyPerspectiveFront">
              <a:rot lat="20519997" lon="1080000" rev="0"/>
            </a:camera>
            <a:lightRig rig="legacyHarsh2" dir="b"/>
          </a:scene3d>
          <a:sp3d extrusionH="511204" prstMaterial="legacyPlastic">
            <a:bevelT w="13500" h="13500" prst="angle"/>
            <a:bevelB w="13500" h="13500" prst="angle"/>
            <a:extrusionClr>
              <a:srgbClr val="FF6600"/>
            </a:extrusionClr>
          </a:sp3d>
        </p:spPr>
        <p:txBody>
          <a:bodyPr vert="horz" wrap="none" lIns="91440" tIns="45720" rIns="91440" bIns="45720" fromWordArt="1" anchor="t" anchorCtr="1" compatLnSpc="1">
            <a:prstTxWarp prst="textPlain">
              <a:avLst/>
            </a:prstTxWarp>
            <a:noAutofit/>
            <a:scene3d>
              <a:camera prst="legacyPerspectiveFront">
                <a:rot lat="20519997" lon="1080000" rev="0"/>
              </a:camera>
              <a:lightRig rig="legacyHarsh2" dir="b"/>
            </a:scene3d>
            <a:sp3d extrusionH="511204" prstMaterial="legacyPlastic">
              <a:bevelT w="13500" h="13500" prst="angle"/>
              <a:bevelB w="13500" h="13500" prst="angle"/>
              <a:extrusionClr>
                <a:srgbClr val="FF6600"/>
              </a:extrusionClr>
            </a:sp3d>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ln>
                  <a:noFill/>
                </a:ln>
                <a:gradFill>
                  <a:gsLst>
                    <a:gs pos="0">
                      <a:srgbClr val="FFE701"/>
                    </a:gs>
                    <a:gs pos="100000">
                      <a:srgbClr val="FE3E02"/>
                    </a:gs>
                  </a:gsLst>
                  <a:lin ang="5400000"/>
                </a:gradFill>
                <a:uFillTx/>
                <a:latin typeface="Impact" pitchFamily="34"/>
                <a:ea typeface=""/>
                <a:cs typeface=""/>
              </a:rPr>
              <a:t>S4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nodeType="clickEffect">
                      <p:stCondLst>
                        <p:cond evt="onBegin" delay="0">
                          <p:tn val="2"/>
                        </p:cond>
                      </p:stCondLst>
                      <p:childTnLst>
                        <p:par>
                          <p:cTn id="4" fill="hold" nodeType="withEffect">
                            <p:stCondLst>
                              <p:cond delay="0"/>
                            </p:stCondLst>
                            <p:childTnLst>
                              <p:par>
                                <p:cTn id="5" presetID="1" presetClass="mediacall" presetSubtype="0" fill="hold" nodeType="clickEffect">
                                  <p:stCondLst>
                                    <p:cond delay="0"/>
                                  </p:stCondLst>
                                  <p:childTnLst>
                                    <p:cmd type="call" cmd="playFrom(0.0)">
                                      <p:cBhvr>
                                        <p:cTn id="6"/>
                                        <p:tgtEl>
                                          <p:spTgt spid="5"/>
                                        </p:tgtEl>
                                      </p:cBhvr>
                                    </p:cmd>
                                  </p:childTnLst>
                                </p:cTn>
                              </p:par>
                            </p:childTnLst>
                          </p:cTn>
                        </p:par>
                      </p:childTnLst>
                    </p:cTn>
                  </p:par>
                </p:childTnLst>
              </p:cTn>
              <p:nextCondLst>
                <p:cond evt="onClick" delay="0">
                  <p:tgtEl>
                    <p:spTgt spid="5"/>
                  </p:tgtEl>
                </p:cond>
              </p:nextCondLst>
            </p:seq>
            <p:audio>
              <p:cMediaNode>
                <p:cTn id="7">
                  <p:stCondLst>
                    <p:cond delay="indefinite"/>
                  </p:stCondLst>
                  <p:endCondLst>
                    <p:cond evt="onNext" delay="0">
                      <p:tgtEl>
                        <p:sldTgt/>
                      </p:tgtEl>
                    </p:cond>
                    <p:cond evt="onPrev"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460C51DC-F78B-42B5-A39C-1686F3D44B79}" type="slidenum">
              <a:t>23</a:t>
            </a:fld>
            <a:r>
              <a:rPr lang="en-US" sz="1800" b="0" i="0" u="none" strike="noStrike" kern="1200" cap="none" spc="0" baseline="0">
                <a:solidFill>
                  <a:srgbClr val="000000"/>
                </a:solidFill>
                <a:uFillTx/>
                <a:latin typeface="Arial" pitchFamily="34"/>
                <a:ea typeface=""/>
                <a:cs typeface=""/>
              </a:rPr>
              <a:t>  48</a:t>
            </a:r>
          </a:p>
        </p:txBody>
      </p:sp>
      <p:sp>
        <p:nvSpPr>
          <p:cNvPr id="3" name="Line 4"/>
          <p:cNvSpPr/>
          <p:nvPr/>
        </p:nvSpPr>
        <p:spPr>
          <a:xfrm>
            <a:off x="1331915" y="4724403"/>
            <a:ext cx="611981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00"/>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4" name="Rectangle 5"/>
          <p:cNvSpPr/>
          <p:nvPr/>
        </p:nvSpPr>
        <p:spPr>
          <a:xfrm>
            <a:off x="1331915"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5" name="Rectangle 6"/>
          <p:cNvSpPr/>
          <p:nvPr/>
        </p:nvSpPr>
        <p:spPr>
          <a:xfrm>
            <a:off x="5292720" y="4365629"/>
            <a:ext cx="1584326" cy="358773"/>
          </a:xfrm>
          <a:prstGeom prst="rect">
            <a:avLst/>
          </a:prstGeom>
          <a:solidFill>
            <a:srgbClr val="5B9BD5"/>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Garamond" pitchFamily="18"/>
              <a:ea typeface=""/>
              <a:cs typeface="Arial" pitchFamily="34"/>
            </a:endParaRPr>
          </a:p>
        </p:txBody>
      </p:sp>
      <p:sp>
        <p:nvSpPr>
          <p:cNvPr id="6" name="Line 7"/>
          <p:cNvSpPr/>
          <p:nvPr/>
        </p:nvSpPr>
        <p:spPr>
          <a:xfrm>
            <a:off x="1403347" y="4797427"/>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7" name="Line 8"/>
          <p:cNvSpPr/>
          <p:nvPr/>
        </p:nvSpPr>
        <p:spPr>
          <a:xfrm>
            <a:off x="2916241" y="3284533"/>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8" name="WordArt 9"/>
          <p:cNvSpPr/>
          <p:nvPr/>
        </p:nvSpPr>
        <p:spPr>
          <a:xfrm>
            <a:off x="827083" y="5949945"/>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S1</a:t>
            </a:r>
          </a:p>
        </p:txBody>
      </p:sp>
      <p:sp>
        <p:nvSpPr>
          <p:cNvPr id="9" name="WordArt 10"/>
          <p:cNvSpPr/>
          <p:nvPr/>
        </p:nvSpPr>
        <p:spPr>
          <a:xfrm>
            <a:off x="2843217" y="2492370"/>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S2</a:t>
            </a:r>
          </a:p>
        </p:txBody>
      </p:sp>
      <p:sp>
        <p:nvSpPr>
          <p:cNvPr id="10" name="Text Box 11"/>
          <p:cNvSpPr txBox="1"/>
          <p:nvPr/>
        </p:nvSpPr>
        <p:spPr>
          <a:xfrm>
            <a:off x="154781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1" name="Text Box 12"/>
          <p:cNvSpPr txBox="1"/>
          <p:nvPr/>
        </p:nvSpPr>
        <p:spPr>
          <a:xfrm>
            <a:off x="3419471" y="4292595"/>
            <a:ext cx="1009653"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Diastole</a:t>
            </a:r>
          </a:p>
        </p:txBody>
      </p:sp>
      <p:sp>
        <p:nvSpPr>
          <p:cNvPr id="12" name="Text Box 13"/>
          <p:cNvSpPr txBox="1"/>
          <p:nvPr/>
        </p:nvSpPr>
        <p:spPr>
          <a:xfrm>
            <a:off x="5651504" y="4365629"/>
            <a:ext cx="933446" cy="366710"/>
          </a:xfrm>
          <a:prstGeom prst="rect">
            <a:avLst/>
          </a:prstGeom>
          <a:noFill/>
          <a:ln cap="flat">
            <a:noFill/>
          </a:ln>
        </p:spPr>
        <p:txBody>
          <a:bodyPr vert="horz" wrap="non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
                <a:cs typeface=""/>
              </a:rPr>
              <a:t>Systole</a:t>
            </a:r>
          </a:p>
        </p:txBody>
      </p:sp>
      <p:sp>
        <p:nvSpPr>
          <p:cNvPr id="13" name="Line 14"/>
          <p:cNvSpPr/>
          <p:nvPr/>
        </p:nvSpPr>
        <p:spPr>
          <a:xfrm>
            <a:off x="1187448" y="4581528"/>
            <a:ext cx="0" cy="1079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flat">
            <a:solidFill>
              <a:srgbClr val="000000"/>
            </a:solidFill>
            <a:prstDash val="solid"/>
            <a:round/>
            <a:headEnd type="arrow"/>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SA" sz="1800" b="0" i="0" u="none" strike="noStrike" kern="1200" cap="none" spc="0" baseline="0">
              <a:solidFill>
                <a:srgbClr val="000000"/>
              </a:solidFill>
              <a:uFillTx/>
              <a:latin typeface="Calibri"/>
              <a:ea typeface=""/>
              <a:cs typeface="Arial" pitchFamily="34"/>
            </a:endParaRPr>
          </a:p>
        </p:txBody>
      </p:sp>
      <p:sp>
        <p:nvSpPr>
          <p:cNvPr id="14" name="WordArt 15"/>
          <p:cNvSpPr/>
          <p:nvPr/>
        </p:nvSpPr>
        <p:spPr>
          <a:xfrm>
            <a:off x="468309" y="3933821"/>
            <a:ext cx="631822"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12701" cap="flat">
                  <a:solidFill>
                    <a:srgbClr val="EAEAEA"/>
                  </a:solidFill>
                  <a:prstDash val="solid"/>
                  <a:round/>
                </a:ln>
                <a:gradFill>
                  <a:gsLst>
                    <a:gs pos="0">
                      <a:srgbClr val="A603AB"/>
                    </a:gs>
                    <a:gs pos="100000">
                      <a:srgbClr val="E81766"/>
                    </a:gs>
                  </a:gsLst>
                  <a:lin ang="0"/>
                </a:gradFill>
                <a:effectLst>
                  <a:outerShdw dist="35924" dir="2700000" algn="tl">
                    <a:srgbClr val="C0C0C0">
                      <a:alpha val="79999"/>
                    </a:srgbClr>
                  </a:outerShdw>
                </a:effectLst>
                <a:uFillTx/>
                <a:latin typeface="Arial Black" pitchFamily="34"/>
                <a:ea typeface=""/>
                <a:cs typeface=""/>
              </a:rPr>
              <a:t>S4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76F57DA0-925F-42EE-A144-8A686549F641}" type="slidenum">
              <a:t>24</a:t>
            </a:fld>
            <a:r>
              <a:rPr lang="en-US" sz="1800" b="0" i="0" u="none" strike="noStrike" kern="1200" cap="none" spc="0" baseline="0">
                <a:solidFill>
                  <a:srgbClr val="000000"/>
                </a:solidFill>
                <a:uFillTx/>
                <a:latin typeface="Arial" pitchFamily="34"/>
                <a:ea typeface=""/>
                <a:cs typeface=""/>
              </a:rPr>
              <a:t>  48</a:t>
            </a:r>
          </a:p>
        </p:txBody>
      </p:sp>
      <p:sp>
        <p:nvSpPr>
          <p:cNvPr id="3" name="Rectangle 2"/>
          <p:cNvSpPr txBox="1">
            <a:spLocks noGrp="1"/>
          </p:cNvSpPr>
          <p:nvPr>
            <p:ph type="title"/>
          </p:nvPr>
        </p:nvSpPr>
        <p:spPr>
          <a:xfrm>
            <a:off x="179386" y="115891"/>
            <a:ext cx="8229600" cy="850904"/>
          </a:xfrm>
        </p:spPr>
        <p:txBody>
          <a:bodyPr/>
          <a:lstStyle/>
          <a:p>
            <a:pPr lvl="0"/>
            <a:r>
              <a:rPr lang="en-US">
                <a:solidFill>
                  <a:srgbClr val="E76618"/>
                </a:solidFill>
              </a:rPr>
              <a:t>How do they sound ?</a:t>
            </a:r>
          </a:p>
        </p:txBody>
      </p:sp>
      <p:sp>
        <p:nvSpPr>
          <p:cNvPr id="4" name="Rectangle 3"/>
          <p:cNvSpPr txBox="1">
            <a:spLocks noGrp="1"/>
          </p:cNvSpPr>
          <p:nvPr>
            <p:ph idx="1"/>
          </p:nvPr>
        </p:nvSpPr>
        <p:spPr>
          <a:xfrm>
            <a:off x="250829" y="981078"/>
            <a:ext cx="8447090" cy="5616573"/>
          </a:xfrm>
        </p:spPr>
        <p:txBody>
          <a:bodyPr/>
          <a:lstStyle/>
          <a:p>
            <a:pPr lvl="0" algn="l" rtl="0">
              <a:buNone/>
            </a:pPr>
            <a:r>
              <a:rPr lang="en-US" sz="4000" b="1"/>
              <a:t>S3 </a:t>
            </a:r>
          </a:p>
          <a:p>
            <a:pPr lvl="0" algn="l" rtl="0">
              <a:spcBef>
                <a:spcPts val="2700"/>
              </a:spcBef>
            </a:pPr>
            <a:r>
              <a:rPr lang="en-US" b="1"/>
              <a:t>Sound of  a stone dropping into the water at the bottom of the well, dull and thuddy.</a:t>
            </a:r>
          </a:p>
          <a:p>
            <a:pPr lvl="0" algn="l" rtl="0">
              <a:spcBef>
                <a:spcPts val="3400"/>
              </a:spcBef>
              <a:buNone/>
            </a:pPr>
            <a:r>
              <a:rPr lang="en-US" sz="4000" b="1"/>
              <a:t>S4</a:t>
            </a:r>
          </a:p>
          <a:p>
            <a:pPr lvl="0" algn="l" rtl="0">
              <a:spcBef>
                <a:spcPts val="2700"/>
              </a:spcBef>
            </a:pPr>
            <a:r>
              <a:rPr lang="en-US" b="1"/>
              <a:t>Hollow, snappy sound.</a:t>
            </a:r>
          </a:p>
          <a:p>
            <a:pPr lvl="0" algn="l" rtl="0">
              <a:buNone/>
            </a:pPr>
            <a:endParaRPr lang="en-US" b="1"/>
          </a:p>
          <a:p>
            <a:pPr lvl="0" algn="l" rtl="0"/>
            <a:r>
              <a:rPr lang="en-US" sz="2000" b="1"/>
              <a:t>Don’t always expect to hear two distinct sounds, gallops often sound as mere distortions of the normal heart. Abnormal sounds low pitched can be hard to hear….don’t be discouraged if learning and can’t initially hear.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Slide Number Placeholder 4"/>
          <p:cNvSpPr txBox="1"/>
          <p:nvPr/>
        </p:nvSpPr>
        <p:spPr>
          <a:xfrm>
            <a:off x="6553203" y="6248396"/>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CE364067-0EF8-42CE-B42D-770ABD1E8FBA}" type="slidenum">
              <a:t>25</a:t>
            </a:fld>
            <a:r>
              <a:rPr lang="en-US" sz="1800" b="0" i="0" u="none" strike="noStrike" kern="1200" cap="none" spc="0" baseline="0">
                <a:solidFill>
                  <a:srgbClr val="000000"/>
                </a:solidFill>
                <a:uFillTx/>
                <a:latin typeface="Arial" pitchFamily="34"/>
                <a:ea typeface=""/>
                <a:cs typeface=""/>
              </a:rPr>
              <a:t>  48</a:t>
            </a:r>
          </a:p>
        </p:txBody>
      </p:sp>
      <p:sp>
        <p:nvSpPr>
          <p:cNvPr id="3" name="Rectangle 3"/>
          <p:cNvSpPr txBox="1">
            <a:spLocks noGrp="1"/>
          </p:cNvSpPr>
          <p:nvPr>
            <p:ph idx="1"/>
          </p:nvPr>
        </p:nvSpPr>
        <p:spPr>
          <a:xfrm>
            <a:off x="684208" y="1125534"/>
            <a:ext cx="7940677" cy="5543549"/>
          </a:xfrm>
        </p:spPr>
        <p:txBody>
          <a:bodyPr/>
          <a:lstStyle/>
          <a:p>
            <a:pPr lvl="0" algn="l" rtl="0">
              <a:lnSpc>
                <a:spcPct val="90000"/>
              </a:lnSpc>
              <a:spcBef>
                <a:spcPts val="1800"/>
              </a:spcBef>
            </a:pPr>
            <a:r>
              <a:rPr lang="en-US" sz="2800" b="1">
                <a:latin typeface="Times New Roman" pitchFamily="18"/>
                <a:cs typeface="Times New Roman" pitchFamily="18"/>
              </a:rPr>
              <a:t>Any reason that causes a turbulence in blood flow, or any alteration in movement of blood. </a:t>
            </a:r>
          </a:p>
          <a:p>
            <a:pPr lvl="0" algn="l" rtl="0">
              <a:lnSpc>
                <a:spcPct val="90000"/>
              </a:lnSpc>
              <a:spcBef>
                <a:spcPts val="1800"/>
              </a:spcBef>
            </a:pPr>
            <a:r>
              <a:rPr lang="en-US" sz="2800" b="1">
                <a:latin typeface="Times New Roman" pitchFamily="18"/>
                <a:cs typeface="Times New Roman" pitchFamily="18"/>
              </a:rPr>
              <a:t>The movement of blood is significantly altered when there is leakage through insufficient valves or turburlence across a narrowed outlet as with stenosis:</a:t>
            </a:r>
          </a:p>
          <a:p>
            <a:pPr lvl="0" algn="l" rtl="0">
              <a:lnSpc>
                <a:spcPct val="90000"/>
              </a:lnSpc>
              <a:spcBef>
                <a:spcPts val="1800"/>
              </a:spcBef>
              <a:buNone/>
            </a:pPr>
            <a:r>
              <a:rPr lang="en-US" sz="2800" b="1">
                <a:latin typeface="Times New Roman" pitchFamily="18"/>
                <a:cs typeface="Times New Roman" pitchFamily="18"/>
              </a:rPr>
              <a:t>Valves:</a:t>
            </a:r>
          </a:p>
          <a:p>
            <a:pPr lvl="0" algn="l" rtl="0">
              <a:lnSpc>
                <a:spcPct val="90000"/>
              </a:lnSpc>
              <a:spcBef>
                <a:spcPts val="1800"/>
              </a:spcBef>
            </a:pPr>
            <a:r>
              <a:rPr lang="en-US" sz="2800" b="1">
                <a:latin typeface="Times New Roman" pitchFamily="18"/>
                <a:cs typeface="Times New Roman" pitchFamily="18"/>
              </a:rPr>
              <a:t>Stenosis – turbulence across narrow outlet (stiff).</a:t>
            </a:r>
          </a:p>
          <a:p>
            <a:pPr lvl="0" algn="l" rtl="0">
              <a:lnSpc>
                <a:spcPct val="90000"/>
              </a:lnSpc>
              <a:spcBef>
                <a:spcPts val="1800"/>
              </a:spcBef>
            </a:pPr>
            <a:r>
              <a:rPr lang="en-US" sz="2800" b="1">
                <a:latin typeface="Times New Roman" pitchFamily="18"/>
                <a:cs typeface="Times New Roman" pitchFamily="18"/>
              </a:rPr>
              <a:t>Regurgitation – (leaking).</a:t>
            </a:r>
          </a:p>
          <a:p>
            <a:pPr lvl="0" algn="l" rtl="0">
              <a:lnSpc>
                <a:spcPct val="90000"/>
              </a:lnSpc>
              <a:spcBef>
                <a:spcPts val="1800"/>
              </a:spcBef>
              <a:buNone/>
            </a:pPr>
            <a:r>
              <a:rPr lang="en-US" sz="2800" b="1">
                <a:latin typeface="Times New Roman" pitchFamily="18"/>
                <a:cs typeface="Times New Roman" pitchFamily="18"/>
              </a:rPr>
              <a:t>Defects in the heart.</a:t>
            </a:r>
          </a:p>
        </p:txBody>
      </p:sp>
      <p:sp>
        <p:nvSpPr>
          <p:cNvPr id="4" name="WordArt 4"/>
          <p:cNvSpPr/>
          <p:nvPr/>
        </p:nvSpPr>
        <p:spPr>
          <a:xfrm>
            <a:off x="539752" y="260347"/>
            <a:ext cx="3095628" cy="647696"/>
          </a:xfrm>
          <a:prstGeom prst="rect">
            <a:avLst/>
          </a:prstGeom>
        </p:spPr>
        <p:txBody>
          <a:bodyPr vert="horz" wrap="none" lIns="91440" tIns="45720" rIns="91440" bIns="45720" fromWordArt="1" anchor="t" anchorCtr="1" compatLnSpc="1">
            <a:prstTxWarp prst="textPlain">
              <a:avLst/>
            </a:prstTxWarp>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ln w="9528" cap="flat">
                  <a:solidFill>
                    <a:srgbClr val="000000"/>
                  </a:solidFill>
                  <a:prstDash val="solid"/>
                  <a:round/>
                </a:ln>
                <a:solidFill>
                  <a:srgbClr val="ED7D31"/>
                </a:solidFill>
                <a:uFillTx/>
                <a:latin typeface="Arial Black" pitchFamily="34"/>
                <a:ea typeface=""/>
                <a:cs typeface=""/>
              </a:rPr>
              <a:t>Murmurs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pic>
        <p:nvPicPr>
          <p:cNvPr id="2" name="Picture 4" descr="Diastole: blood is pumped from the atria into the ventricles."/>
          <p:cNvPicPr>
            <a:picLocks noChangeAspect="1"/>
          </p:cNvPicPr>
          <p:nvPr/>
        </p:nvPicPr>
        <p:blipFill>
          <a:blip r:embed="rId3"/>
          <a:srcRect/>
          <a:stretch>
            <a:fillRect/>
          </a:stretch>
        </p:blipFill>
        <p:spPr>
          <a:xfrm>
            <a:off x="642256" y="218633"/>
            <a:ext cx="3749670" cy="3860569"/>
          </a:xfrm>
          <a:prstGeom prst="rect">
            <a:avLst/>
          </a:prstGeom>
          <a:noFill/>
          <a:ln cap="flat">
            <a:noFill/>
          </a:ln>
        </p:spPr>
      </p:pic>
      <p:pic>
        <p:nvPicPr>
          <p:cNvPr id="3" name="Picture 5" descr="Systole: Blood is pumped out of the ventricles to the lungs and the body."/>
          <p:cNvPicPr>
            <a:picLocks noChangeAspect="1"/>
          </p:cNvPicPr>
          <p:nvPr/>
        </p:nvPicPr>
        <p:blipFill>
          <a:blip r:embed="rId4"/>
          <a:srcRect/>
          <a:stretch>
            <a:fillRect/>
          </a:stretch>
        </p:blipFill>
        <p:spPr>
          <a:xfrm>
            <a:off x="5368917" y="304796"/>
            <a:ext cx="3627433" cy="3027139"/>
          </a:xfrm>
          <a:prstGeom prst="rect">
            <a:avLst/>
          </a:prstGeom>
          <a:noFill/>
          <a:ln cap="flat">
            <a:noFill/>
          </a:ln>
        </p:spPr>
      </p:pic>
      <p:sp>
        <p:nvSpPr>
          <p:cNvPr id="4" name="Rectangle 7"/>
          <p:cNvSpPr/>
          <p:nvPr/>
        </p:nvSpPr>
        <p:spPr>
          <a:xfrm>
            <a:off x="249676" y="4323219"/>
            <a:ext cx="8496303" cy="1785942"/>
          </a:xfrm>
          <a:prstGeom prst="rect">
            <a:avLst/>
          </a:prstGeom>
          <a:no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3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E76618"/>
                </a:solidFill>
                <a:uFillTx/>
                <a:latin typeface="Times New Roman" pitchFamily="18"/>
                <a:ea typeface=""/>
                <a:cs typeface="Times New Roman" pitchFamily="18"/>
              </a:rPr>
              <a:t>Aortic stenosis </a:t>
            </a:r>
            <a:r>
              <a:rPr lang="en-US" sz="1800" b="1" i="0" u="none" strike="noStrike" kern="1200" cap="none" spc="0" baseline="0">
                <a:solidFill>
                  <a:srgbClr val="000000"/>
                </a:solidFill>
                <a:uFillTx/>
                <a:latin typeface="Times New Roman" pitchFamily="18"/>
                <a:ea typeface=""/>
                <a:cs typeface="Times New Roman" pitchFamily="18"/>
              </a:rPr>
              <a:t>is a heart valve disorder that narrows or obstructs the aortic valve opening. Narrowing of the aortic valve prevents the valve from opening properly and obstructs the flow of blood from the left ventricle to the aorta</a:t>
            </a:r>
            <a:r>
              <a:rPr lang="en-US" sz="1800" b="1" i="0" u="none" strike="noStrike" kern="1200" cap="none" spc="0" baseline="0">
                <a:solidFill>
                  <a:srgbClr val="000000"/>
                </a:solidFill>
                <a:uFillTx/>
                <a:latin typeface="Garamond" pitchFamily="18"/>
                <a:ea typeface=""/>
                <a:cs typeface=""/>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lgn="r" rtl="0"/>
            <a:r>
              <a:rPr lang="en-US">
                <a:latin typeface="Times New Roman" pitchFamily="18"/>
                <a:cs typeface="Times New Roman" pitchFamily="18"/>
              </a:rPr>
              <a:t>Contraction and Relaxation Phases of the Heart</a:t>
            </a:r>
          </a:p>
        </p:txBody>
      </p:sp>
      <p:sp>
        <p:nvSpPr>
          <p:cNvPr id="3" name="Rectangle 5"/>
          <p:cNvSpPr txBox="1">
            <a:spLocks noGrp="1"/>
          </p:cNvSpPr>
          <p:nvPr>
            <p:ph idx="1"/>
          </p:nvPr>
        </p:nvSpPr>
        <p:spPr/>
        <p:txBody>
          <a:bodyPr/>
          <a:lstStyle/>
          <a:p>
            <a:pPr lvl="0" algn="l" rtl="0"/>
            <a:r>
              <a:rPr lang="en-US"/>
              <a:t>Systole</a:t>
            </a:r>
          </a:p>
          <a:p>
            <a:pPr lvl="0" algn="l" rtl="0"/>
            <a:r>
              <a:rPr lang="en-US"/>
              <a:t>Diastole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1000" b="1">
                <a:solidFill>
                  <a:srgbClr val="000000"/>
                </a:solidFill>
              </a:rPr>
              <a:t>Figure 17.8   </a:t>
            </a:r>
            <a:r>
              <a:rPr lang="en-US" sz="1000">
                <a:solidFill>
                  <a:srgbClr val="000000"/>
                </a:solidFill>
              </a:rPr>
              <a:t>Pulmonary and systemic circulation. The left side of the heart pumps oxygenated blood (indicated in red) into the arteries of the systemic circulation, which provides oxygen and nutrients to the cells. Deoxygenated blood (indicated in blue) returns via the venous system into the right side of the heart, where it is transported to the pulmonary arterial system to be reoxygenated.</a:t>
            </a:r>
            <a:endParaRPr lang="en-US" sz="2900" b="1"/>
          </a:p>
        </p:txBody>
      </p:sp>
      <p:pic>
        <p:nvPicPr>
          <p:cNvPr id="3" name="AAGQUYB0.jpg" descr="AAGQUYB0"/>
          <p:cNvPicPr>
            <a:picLocks noChangeAspect="1"/>
          </p:cNvPicPr>
          <p:nvPr/>
        </p:nvPicPr>
        <p:blipFill>
          <a:blip r:embed="rId3"/>
          <a:srcRect/>
          <a:stretch>
            <a:fillRect/>
          </a:stretch>
        </p:blipFill>
        <p:spPr>
          <a:xfrm>
            <a:off x="3300417" y="1066803"/>
            <a:ext cx="2546347"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Circulation of the Heart</a:t>
            </a:r>
          </a:p>
        </p:txBody>
      </p:sp>
      <p:sp>
        <p:nvSpPr>
          <p:cNvPr id="3" name="Rectangle 5"/>
          <p:cNvSpPr txBox="1">
            <a:spLocks noGrp="1"/>
          </p:cNvSpPr>
          <p:nvPr>
            <p:ph idx="1"/>
          </p:nvPr>
        </p:nvSpPr>
        <p:spPr/>
        <p:txBody>
          <a:bodyPr/>
          <a:lstStyle/>
          <a:p>
            <a:pPr lvl="0" algn="l" rtl="0"/>
            <a:r>
              <a:rPr lang="en-US">
                <a:latin typeface="Times New Roman" pitchFamily="18"/>
                <a:cs typeface="Times New Roman" pitchFamily="18"/>
              </a:rPr>
              <a:t>Coronary arteries</a:t>
            </a:r>
          </a:p>
          <a:p>
            <a:pPr lvl="1" algn="l" rtl="0"/>
            <a:r>
              <a:rPr lang="en-US">
                <a:latin typeface="Times New Roman" pitchFamily="18"/>
                <a:cs typeface="Times New Roman" pitchFamily="18"/>
              </a:rPr>
              <a:t>Left main</a:t>
            </a:r>
          </a:p>
          <a:p>
            <a:pPr lvl="1" algn="l" rtl="0"/>
            <a:r>
              <a:rPr lang="en-US">
                <a:latin typeface="Times New Roman" pitchFamily="18"/>
                <a:cs typeface="Times New Roman" pitchFamily="18"/>
              </a:rPr>
              <a:t>Right coronary</a:t>
            </a:r>
          </a:p>
          <a:p>
            <a:pPr lvl="1" algn="l" rtl="0"/>
            <a:r>
              <a:rPr lang="en-US">
                <a:latin typeface="Times New Roman" pitchFamily="18"/>
                <a:cs typeface="Times New Roman" pitchFamily="18"/>
              </a:rPr>
              <a:t>Left anterior descending</a:t>
            </a:r>
          </a:p>
          <a:p>
            <a:pPr lvl="1" algn="l" rtl="0"/>
            <a:r>
              <a:rPr lang="en-US">
                <a:latin typeface="Times New Roman" pitchFamily="18"/>
                <a:cs typeface="Times New Roman" pitchFamily="18"/>
              </a:rPr>
              <a:t>Circumflex</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2800">
                <a:solidFill>
                  <a:srgbClr val="000000"/>
                </a:solidFill>
              </a:rPr>
              <a:t>Structural components of the heart</a:t>
            </a:r>
            <a:endParaRPr lang="en-US" sz="2800" b="1"/>
          </a:p>
        </p:txBody>
      </p:sp>
      <p:pic>
        <p:nvPicPr>
          <p:cNvPr id="3" name="AAGQUWW0.jpg" descr="AAGQUWW0"/>
          <p:cNvPicPr>
            <a:picLocks noChangeAspect="1"/>
          </p:cNvPicPr>
          <p:nvPr/>
        </p:nvPicPr>
        <p:blipFill>
          <a:blip r:embed="rId3"/>
          <a:srcRect/>
          <a:stretch>
            <a:fillRect/>
          </a:stretch>
        </p:blipFill>
        <p:spPr>
          <a:xfrm>
            <a:off x="801691" y="1066803"/>
            <a:ext cx="7542208"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1200" b="1">
                <a:solidFill>
                  <a:srgbClr val="000000"/>
                </a:solidFill>
              </a:rPr>
              <a:t>Figure 17.6   </a:t>
            </a:r>
            <a:r>
              <a:rPr lang="en-US" sz="1200">
                <a:solidFill>
                  <a:srgbClr val="000000"/>
                </a:solidFill>
              </a:rPr>
              <a:t>Vessels of the heart. </a:t>
            </a:r>
            <a:r>
              <a:rPr lang="en-US" sz="1200" b="1">
                <a:solidFill>
                  <a:srgbClr val="000000"/>
                </a:solidFill>
              </a:rPr>
              <a:t>A</a:t>
            </a:r>
            <a:r>
              <a:rPr lang="en-US" sz="1200">
                <a:solidFill>
                  <a:srgbClr val="000000"/>
                </a:solidFill>
              </a:rPr>
              <a:t>. Anterior.</a:t>
            </a:r>
            <a:endParaRPr lang="en-US" b="1"/>
          </a:p>
        </p:txBody>
      </p:sp>
      <p:pic>
        <p:nvPicPr>
          <p:cNvPr id="3" name="AAGQUYA0.jpg" descr="AAGQUYA0"/>
          <p:cNvPicPr>
            <a:picLocks noChangeAspect="1"/>
          </p:cNvPicPr>
          <p:nvPr/>
        </p:nvPicPr>
        <p:blipFill>
          <a:blip r:embed="rId3"/>
          <a:srcRect/>
          <a:stretch>
            <a:fillRect/>
          </a:stretch>
        </p:blipFill>
        <p:spPr>
          <a:xfrm>
            <a:off x="1855783" y="1066803"/>
            <a:ext cx="5435595" cy="5027608"/>
          </a:xfrm>
          <a:prstGeom prst="rect">
            <a:avLst/>
          </a:prstGeom>
          <a:noFill/>
          <a:ln cap="flat">
            <a:noFill/>
          </a:ln>
        </p:spPr>
      </p:pic>
      <p:sp>
        <p:nvSpPr>
          <p:cNvPr id="4" name="TextBox 3"/>
          <p:cNvSpPr txBox="1"/>
          <p:nvPr/>
        </p:nvSpPr>
        <p:spPr>
          <a:xfrm>
            <a:off x="7445373" y="5562596"/>
            <a:ext cx="404814"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ea typeface="ＭＳ Ｐゴシック" pitchFamily="1"/>
                <a:cs typeface="ＭＳ Ｐゴシック"/>
              </a:rPr>
              <a:t>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1200" b="1">
                <a:solidFill>
                  <a:srgbClr val="000000"/>
                </a:solidFill>
              </a:rPr>
              <a:t>Figure 17.6 (continued)   </a:t>
            </a:r>
            <a:r>
              <a:rPr lang="en-US" sz="1200">
                <a:solidFill>
                  <a:srgbClr val="000000"/>
                </a:solidFill>
              </a:rPr>
              <a:t>Vessels of the heart. </a:t>
            </a:r>
            <a:r>
              <a:rPr lang="en-US" sz="1200" b="1">
                <a:solidFill>
                  <a:srgbClr val="000000"/>
                </a:solidFill>
              </a:rPr>
              <a:t>B</a:t>
            </a:r>
            <a:r>
              <a:rPr lang="en-US" sz="1200">
                <a:solidFill>
                  <a:srgbClr val="000000"/>
                </a:solidFill>
              </a:rPr>
              <a:t>. Posterior.</a:t>
            </a:r>
            <a:endParaRPr lang="en-US" b="1"/>
          </a:p>
        </p:txBody>
      </p:sp>
      <p:sp>
        <p:nvSpPr>
          <p:cNvPr id="3" name="TextBox 3"/>
          <p:cNvSpPr txBox="1"/>
          <p:nvPr/>
        </p:nvSpPr>
        <p:spPr>
          <a:xfrm>
            <a:off x="7445373" y="5562596"/>
            <a:ext cx="404814"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ea typeface="ＭＳ Ｐゴシック" pitchFamily="1"/>
                <a:cs typeface="ＭＳ Ｐゴシック"/>
              </a:rPr>
              <a:t>B</a:t>
            </a:r>
          </a:p>
        </p:txBody>
      </p:sp>
      <p:pic>
        <p:nvPicPr>
          <p:cNvPr id="4" name="AAGQUXZ0.jpg" descr="AAGQUXZ0"/>
          <p:cNvPicPr>
            <a:picLocks noChangeAspect="1"/>
          </p:cNvPicPr>
          <p:nvPr/>
        </p:nvPicPr>
        <p:blipFill>
          <a:blip r:embed="rId3"/>
          <a:srcRect/>
          <a:stretch>
            <a:fillRect/>
          </a:stretch>
        </p:blipFill>
        <p:spPr>
          <a:xfrm>
            <a:off x="1920870" y="1066803"/>
            <a:ext cx="5303840"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Conduction System of the Heart</a:t>
            </a:r>
          </a:p>
        </p:txBody>
      </p:sp>
      <p:sp>
        <p:nvSpPr>
          <p:cNvPr id="3" name="Rectangle 5"/>
          <p:cNvSpPr txBox="1">
            <a:spLocks noGrp="1"/>
          </p:cNvSpPr>
          <p:nvPr>
            <p:ph idx="1"/>
          </p:nvPr>
        </p:nvSpPr>
        <p:spPr/>
        <p:txBody>
          <a:bodyPr/>
          <a:lstStyle/>
          <a:p>
            <a:pPr lvl="0" algn="l" rtl="0"/>
            <a:r>
              <a:rPr lang="en-US"/>
              <a:t>Sinoatrial (SA) node</a:t>
            </a:r>
          </a:p>
          <a:p>
            <a:pPr lvl="0" algn="l" rtl="0"/>
            <a:r>
              <a:rPr lang="en-US"/>
              <a:t>Intra-atrial pathways</a:t>
            </a:r>
          </a:p>
          <a:p>
            <a:pPr lvl="0" algn="l" rtl="0"/>
            <a:r>
              <a:rPr lang="en-US"/>
              <a:t>AV node</a:t>
            </a:r>
          </a:p>
          <a:p>
            <a:pPr lvl="0" algn="l" rtl="0"/>
            <a:r>
              <a:rPr lang="en-US"/>
              <a:t>Bundle of His</a:t>
            </a:r>
          </a:p>
          <a:p>
            <a:pPr lvl="0" algn="l" rtl="0"/>
            <a:r>
              <a:rPr lang="en-US"/>
              <a:t>Right and left bundle branches</a:t>
            </a:r>
          </a:p>
          <a:p>
            <a:pPr lvl="0" algn="l" rtl="0"/>
            <a:r>
              <a:rPr lang="en-US"/>
              <a:t>Purkinje fibers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1200" b="1">
                <a:solidFill>
                  <a:srgbClr val="000000"/>
                </a:solidFill>
              </a:rPr>
              <a:t>Figure 17.7   </a:t>
            </a:r>
            <a:r>
              <a:rPr lang="en-US" sz="1200">
                <a:solidFill>
                  <a:srgbClr val="000000"/>
                </a:solidFill>
              </a:rPr>
              <a:t>Conduction system of the heart.</a:t>
            </a:r>
            <a:endParaRPr lang="en-US" b="1"/>
          </a:p>
        </p:txBody>
      </p:sp>
      <p:pic>
        <p:nvPicPr>
          <p:cNvPr id="3" name="AAGQUYC0.jpg" descr="AAGQUYC0"/>
          <p:cNvPicPr>
            <a:picLocks noChangeAspect="1"/>
          </p:cNvPicPr>
          <p:nvPr/>
        </p:nvPicPr>
        <p:blipFill>
          <a:blip r:embed="rId3"/>
          <a:srcRect/>
          <a:stretch>
            <a:fillRect/>
          </a:stretch>
        </p:blipFill>
        <p:spPr>
          <a:xfrm>
            <a:off x="1535113" y="1220788"/>
            <a:ext cx="6075365"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2400" b="1">
                <a:solidFill>
                  <a:srgbClr val="E76618"/>
                </a:solidFill>
                <a:latin typeface="Times New Roman" pitchFamily="18"/>
                <a:cs typeface="Times New Roman" pitchFamily="18"/>
              </a:rPr>
              <a:t>Cardiac Cycle: </a:t>
            </a:r>
            <a:r>
              <a:rPr lang="en-US" sz="2000" b="1">
                <a:solidFill>
                  <a:srgbClr val="000000"/>
                </a:solidFill>
                <a:latin typeface="Times New Roman" pitchFamily="18"/>
                <a:cs typeface="Times New Roman" pitchFamily="18"/>
              </a:rPr>
              <a:t>Contraction and Relaxation of the Chambers</a:t>
            </a:r>
          </a:p>
        </p:txBody>
      </p:sp>
      <p:pic>
        <p:nvPicPr>
          <p:cNvPr id="3" name="AAGQUYF0.jpg" descr="AAGQUYF0"/>
          <p:cNvPicPr>
            <a:picLocks noChangeAspect="1"/>
          </p:cNvPicPr>
          <p:nvPr/>
        </p:nvPicPr>
        <p:blipFill>
          <a:blip r:embed="rId3"/>
          <a:srcRect/>
          <a:stretch>
            <a:fillRect/>
          </a:stretch>
        </p:blipFill>
        <p:spPr>
          <a:xfrm>
            <a:off x="460372" y="2136779"/>
            <a:ext cx="8226427" cy="288766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Cardiac Cycle</a:t>
            </a:r>
          </a:p>
        </p:txBody>
      </p:sp>
      <p:sp>
        <p:nvSpPr>
          <p:cNvPr id="3" name="Rectangle 5"/>
          <p:cNvSpPr txBox="1">
            <a:spLocks noGrp="1"/>
          </p:cNvSpPr>
          <p:nvPr>
            <p:ph idx="1"/>
          </p:nvPr>
        </p:nvSpPr>
        <p:spPr/>
        <p:txBody>
          <a:bodyPr/>
          <a:lstStyle/>
          <a:p>
            <a:pPr lvl="0" algn="l" rtl="0"/>
            <a:r>
              <a:rPr lang="en-US"/>
              <a:t>Ventricular filling</a:t>
            </a:r>
          </a:p>
          <a:p>
            <a:pPr lvl="0" algn="l" rtl="0"/>
            <a:r>
              <a:rPr lang="en-US"/>
              <a:t>Ventricular systole</a:t>
            </a:r>
          </a:p>
          <a:p>
            <a:pPr lvl="0" algn="l" rtl="0"/>
            <a:r>
              <a:rPr lang="en-US"/>
              <a:t>Isovolumetric relaxation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Electrocardiogram (ECG)</a:t>
            </a:r>
          </a:p>
        </p:txBody>
      </p:sp>
      <p:sp>
        <p:nvSpPr>
          <p:cNvPr id="3" name="Rectangle 5"/>
          <p:cNvSpPr txBox="1">
            <a:spLocks noGrp="1"/>
          </p:cNvSpPr>
          <p:nvPr>
            <p:ph idx="1"/>
          </p:nvPr>
        </p:nvSpPr>
        <p:spPr>
          <a:xfrm>
            <a:off x="772887" y="2977231"/>
            <a:ext cx="6347709" cy="3880768"/>
          </a:xfrm>
        </p:spPr>
        <p:txBody>
          <a:bodyPr/>
          <a:lstStyle/>
          <a:p>
            <a:pPr lvl="0" algn="l" rtl="0"/>
            <a:r>
              <a:rPr lang="en-US" sz="2400">
                <a:latin typeface="Times New Roman" pitchFamily="18"/>
                <a:cs typeface="Times New Roman" pitchFamily="18"/>
              </a:rPr>
              <a:t>Paper Recording of Deflections That Represent the Cardiac Cycle</a:t>
            </a:r>
          </a:p>
          <a:p>
            <a:pPr lvl="0" algn="l" rtl="0"/>
            <a:r>
              <a:rPr lang="en-US" sz="2400">
                <a:latin typeface="Times New Roman" pitchFamily="18"/>
                <a:cs typeface="Times New Roman" pitchFamily="18"/>
              </a:rPr>
              <a:t>Electrical deflections</a:t>
            </a:r>
          </a:p>
          <a:p>
            <a:pPr lvl="1" algn="l" rtl="0"/>
            <a:r>
              <a:rPr lang="en-US" sz="2400" i="1">
                <a:latin typeface="Times New Roman" pitchFamily="18"/>
                <a:cs typeface="Times New Roman" pitchFamily="18"/>
              </a:rPr>
              <a:t>P</a:t>
            </a:r>
            <a:r>
              <a:rPr lang="en-US" sz="2400">
                <a:latin typeface="Times New Roman" pitchFamily="18"/>
                <a:cs typeface="Times New Roman" pitchFamily="18"/>
              </a:rPr>
              <a:t> wave</a:t>
            </a:r>
          </a:p>
          <a:p>
            <a:pPr lvl="1" algn="l" rtl="0"/>
            <a:r>
              <a:rPr lang="en-US" sz="2400" i="1">
                <a:latin typeface="Times New Roman" pitchFamily="18"/>
                <a:cs typeface="Times New Roman" pitchFamily="18"/>
              </a:rPr>
              <a:t>PR</a:t>
            </a:r>
            <a:r>
              <a:rPr lang="en-US" sz="2400">
                <a:latin typeface="Times New Roman" pitchFamily="18"/>
                <a:cs typeface="Times New Roman" pitchFamily="18"/>
              </a:rPr>
              <a:t> interval</a:t>
            </a:r>
          </a:p>
          <a:p>
            <a:pPr lvl="1" algn="l" rtl="0"/>
            <a:r>
              <a:rPr lang="en-US" sz="2400" i="1">
                <a:latin typeface="Times New Roman" pitchFamily="18"/>
                <a:cs typeface="Times New Roman" pitchFamily="18"/>
              </a:rPr>
              <a:t>QR</a:t>
            </a:r>
            <a:r>
              <a:rPr lang="en-US" sz="2400">
                <a:latin typeface="Times New Roman" pitchFamily="18"/>
                <a:cs typeface="Times New Roman" pitchFamily="18"/>
              </a:rPr>
              <a:t>S interval</a:t>
            </a:r>
          </a:p>
          <a:p>
            <a:pPr lvl="1" algn="l" rtl="0"/>
            <a:r>
              <a:rPr lang="en-US" sz="2400" i="1">
                <a:latin typeface="Times New Roman" pitchFamily="18"/>
                <a:cs typeface="Times New Roman" pitchFamily="18"/>
              </a:rPr>
              <a:t>T</a:t>
            </a:r>
            <a:r>
              <a:rPr lang="en-US" sz="2400">
                <a:latin typeface="Times New Roman" pitchFamily="18"/>
                <a:cs typeface="Times New Roman" pitchFamily="18"/>
              </a:rPr>
              <a:t> wave</a:t>
            </a:r>
          </a:p>
        </p:txBody>
      </p:sp>
      <p:pic>
        <p:nvPicPr>
          <p:cNvPr id="4" name="Picture 3"/>
          <p:cNvPicPr>
            <a:picLocks noChangeAspect="1"/>
          </p:cNvPicPr>
          <p:nvPr/>
        </p:nvPicPr>
        <p:blipFill>
          <a:blip r:embed="rId2"/>
          <a:stretch>
            <a:fillRect/>
          </a:stretch>
        </p:blipFill>
        <p:spPr>
          <a:xfrm>
            <a:off x="5791196" y="360136"/>
            <a:ext cx="3135084" cy="26170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lgn="r" rtl="0"/>
            <a:r>
              <a:rPr lang="en-US" sz="2800">
                <a:solidFill>
                  <a:srgbClr val="E76618"/>
                </a:solidFill>
                <a:latin typeface="Times New Roman" pitchFamily="18"/>
                <a:cs typeface="Times New Roman" pitchFamily="18"/>
              </a:rPr>
              <a:t>Electrocardiogram wave</a:t>
            </a:r>
            <a:endParaRPr lang="en-US" sz="2800" b="1">
              <a:solidFill>
                <a:srgbClr val="E76618"/>
              </a:solidFill>
              <a:latin typeface="Times New Roman" pitchFamily="18"/>
              <a:cs typeface="Times New Roman" pitchFamily="18"/>
            </a:endParaRPr>
          </a:p>
        </p:txBody>
      </p:sp>
      <p:pic>
        <p:nvPicPr>
          <p:cNvPr id="3" name="AAGQUYE0.jpg" descr="AAGQUYE0"/>
          <p:cNvPicPr>
            <a:picLocks noChangeAspect="1"/>
          </p:cNvPicPr>
          <p:nvPr/>
        </p:nvPicPr>
        <p:blipFill>
          <a:blip r:embed="rId3"/>
          <a:srcRect/>
          <a:stretch>
            <a:fillRect/>
          </a:stretch>
        </p:blipFill>
        <p:spPr>
          <a:xfrm>
            <a:off x="2195510" y="1066803"/>
            <a:ext cx="4756151"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r>
              <a:rPr lang="en-US" sz="1200" b="1">
                <a:solidFill>
                  <a:srgbClr val="000000"/>
                </a:solidFill>
              </a:rPr>
              <a:t>Figure 17.12   </a:t>
            </a:r>
            <a:r>
              <a:rPr lang="en-US" sz="1200">
                <a:solidFill>
                  <a:srgbClr val="000000"/>
                </a:solidFill>
              </a:rPr>
              <a:t>Events of the cardiac cycle.</a:t>
            </a:r>
            <a:endParaRPr lang="en-US" b="1"/>
          </a:p>
        </p:txBody>
      </p:sp>
      <p:pic>
        <p:nvPicPr>
          <p:cNvPr id="3" name="AAGQUYG0.jpg" descr="AAGQUYG0"/>
          <p:cNvPicPr>
            <a:picLocks noChangeAspect="1"/>
          </p:cNvPicPr>
          <p:nvPr/>
        </p:nvPicPr>
        <p:blipFill>
          <a:blip r:embed="rId3"/>
          <a:srcRect/>
          <a:stretch>
            <a:fillRect/>
          </a:stretch>
        </p:blipFill>
        <p:spPr>
          <a:xfrm>
            <a:off x="2635245" y="1066803"/>
            <a:ext cx="3875090"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solidFill>
                  <a:srgbClr val="E76618"/>
                </a:solidFill>
              </a:rPr>
              <a:t>Cardiac Function</a:t>
            </a:r>
          </a:p>
        </p:txBody>
      </p:sp>
      <p:sp>
        <p:nvSpPr>
          <p:cNvPr id="3" name="Rectangle 5"/>
          <p:cNvSpPr txBox="1">
            <a:spLocks noGrp="1"/>
          </p:cNvSpPr>
          <p:nvPr>
            <p:ph idx="1"/>
          </p:nvPr>
        </p:nvSpPr>
        <p:spPr/>
        <p:txBody>
          <a:bodyPr/>
          <a:lstStyle/>
          <a:p>
            <a:pPr lvl="0" algn="l" rtl="0">
              <a:lnSpc>
                <a:spcPct val="95000"/>
              </a:lnSpc>
            </a:pPr>
            <a:r>
              <a:rPr lang="en-US"/>
              <a:t>Stroke volume</a:t>
            </a:r>
          </a:p>
          <a:p>
            <a:pPr lvl="1" algn="l" rtl="0">
              <a:lnSpc>
                <a:spcPct val="95000"/>
              </a:lnSpc>
            </a:pPr>
            <a:r>
              <a:rPr lang="en-US"/>
              <a:t>Amount of blood that is ejected with each heartbeat</a:t>
            </a:r>
          </a:p>
          <a:p>
            <a:pPr lvl="0" algn="l" rtl="0">
              <a:lnSpc>
                <a:spcPct val="95000"/>
              </a:lnSpc>
            </a:pPr>
            <a:r>
              <a:rPr lang="en-US"/>
              <a:t>Cardiac output</a:t>
            </a:r>
          </a:p>
          <a:p>
            <a:pPr lvl="1" algn="l" rtl="0">
              <a:lnSpc>
                <a:spcPct val="95000"/>
              </a:lnSpc>
            </a:pPr>
            <a:r>
              <a:rPr lang="en-US"/>
              <a:t>Amount of blood ejected from the left ventricle over 1 minute</a:t>
            </a:r>
          </a:p>
          <a:p>
            <a:pPr lvl="0" algn="l" rtl="0">
              <a:lnSpc>
                <a:spcPct val="95000"/>
              </a:lnSpc>
            </a:pPr>
            <a:r>
              <a:rPr lang="en-US"/>
              <a:t>Cardiac index</a:t>
            </a:r>
          </a:p>
          <a:p>
            <a:pPr lvl="1" algn="l" rtl="0">
              <a:lnSpc>
                <a:spcPct val="95000"/>
              </a:lnSpc>
            </a:pPr>
            <a:r>
              <a:rPr lang="en-US"/>
              <a:t>Measurement accounting for an individual’s weight when evaluating the pumping action of the heart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0" y="382584"/>
            <a:ext cx="8226427" cy="685800"/>
          </a:xfrm>
        </p:spPr>
        <p:txBody>
          <a:bodyPr/>
          <a:lstStyle/>
          <a:p>
            <a:pPr lvl="0" algn="r" rtl="0"/>
            <a:r>
              <a:rPr lang="en-US" sz="3200">
                <a:solidFill>
                  <a:srgbClr val="000000"/>
                </a:solidFill>
              </a:rPr>
              <a:t>Valves of the heart</a:t>
            </a:r>
            <a:endParaRPr lang="en-US" sz="3200" b="1"/>
          </a:p>
        </p:txBody>
      </p:sp>
      <p:pic>
        <p:nvPicPr>
          <p:cNvPr id="3" name="AAGQUWV0.jpg" descr="AAGQUWV0"/>
          <p:cNvPicPr>
            <a:picLocks noChangeAspect="1"/>
          </p:cNvPicPr>
          <p:nvPr/>
        </p:nvPicPr>
        <p:blipFill>
          <a:blip r:embed="rId3"/>
          <a:srcRect/>
          <a:stretch>
            <a:fillRect/>
          </a:stretch>
        </p:blipFill>
        <p:spPr>
          <a:xfrm>
            <a:off x="1000125" y="1066803"/>
            <a:ext cx="7146922" cy="502760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solidFill>
                  <a:srgbClr val="E76618"/>
                </a:solidFill>
                <a:latin typeface="Times New Roman" pitchFamily="18"/>
                <a:cs typeface="Times New Roman" pitchFamily="18"/>
              </a:rPr>
              <a:t>Pericardium</a:t>
            </a:r>
          </a:p>
        </p:txBody>
      </p:sp>
      <p:sp>
        <p:nvSpPr>
          <p:cNvPr id="3" name="Rectangle 5"/>
          <p:cNvSpPr txBox="1">
            <a:spLocks noGrp="1"/>
          </p:cNvSpPr>
          <p:nvPr>
            <p:ph idx="1"/>
          </p:nvPr>
        </p:nvSpPr>
        <p:spPr/>
        <p:txBody>
          <a:bodyPr/>
          <a:lstStyle/>
          <a:p>
            <a:pPr lvl="0" algn="l" rtl="0"/>
            <a:r>
              <a:rPr lang="en-US"/>
              <a:t>Thin Sac Composed of Fibroserous Material That Surrounds the Heart</a:t>
            </a:r>
          </a:p>
          <a:p>
            <a:pPr lvl="0" algn="l" rtl="0"/>
            <a:r>
              <a:rPr lang="en-US"/>
              <a:t>Outer layer</a:t>
            </a:r>
          </a:p>
          <a:p>
            <a:pPr lvl="0" algn="l" rtl="0"/>
            <a:r>
              <a:rPr lang="en-US"/>
              <a:t>Inner layer</a:t>
            </a:r>
          </a:p>
          <a:p>
            <a:pPr lvl="0" algn="l" rtl="0"/>
            <a:r>
              <a:rPr lang="en-US"/>
              <a:t>Fluid between the layers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Heart Muscle</a:t>
            </a:r>
          </a:p>
        </p:txBody>
      </p:sp>
      <p:sp>
        <p:nvSpPr>
          <p:cNvPr id="3" name="Rectangle 5"/>
          <p:cNvSpPr txBox="1">
            <a:spLocks noGrp="1"/>
          </p:cNvSpPr>
          <p:nvPr>
            <p:ph idx="1"/>
          </p:nvPr>
        </p:nvSpPr>
        <p:spPr/>
        <p:txBody>
          <a:bodyPr/>
          <a:lstStyle/>
          <a:p>
            <a:pPr lvl="0" algn="l" rtl="0"/>
            <a:r>
              <a:rPr lang="en-US" sz="3200">
                <a:latin typeface="Times New Roman" pitchFamily="18"/>
                <a:cs typeface="Times New Roman" pitchFamily="18"/>
              </a:rPr>
              <a:t>Base</a:t>
            </a:r>
          </a:p>
          <a:p>
            <a:pPr lvl="0" algn="l" rtl="0"/>
            <a:r>
              <a:rPr lang="en-US" sz="3200">
                <a:latin typeface="Times New Roman" pitchFamily="18"/>
                <a:cs typeface="Times New Roman" pitchFamily="18"/>
              </a:rPr>
              <a:t>Apex</a:t>
            </a:r>
          </a:p>
          <a:p>
            <a:pPr lvl="0" algn="l" rtl="0"/>
            <a:r>
              <a:rPr lang="en-US" sz="3200">
                <a:latin typeface="Times New Roman" pitchFamily="18"/>
                <a:cs typeface="Times New Roman" pitchFamily="18"/>
              </a:rPr>
              <a:t>Epicardium</a:t>
            </a:r>
          </a:p>
          <a:p>
            <a:pPr lvl="0" algn="l" rtl="0"/>
            <a:r>
              <a:rPr lang="en-US" sz="3200">
                <a:latin typeface="Times New Roman" pitchFamily="18"/>
                <a:cs typeface="Times New Roman" pitchFamily="18"/>
              </a:rPr>
              <a:t>Myocardium</a:t>
            </a:r>
          </a:p>
          <a:p>
            <a:pPr lvl="0" algn="l" rtl="0"/>
            <a:r>
              <a:rPr lang="en-US" sz="3200">
                <a:latin typeface="Times New Roman" pitchFamily="18"/>
                <a:cs typeface="Times New Roman" pitchFamily="18"/>
              </a:rPr>
              <a:t>Endocardium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Chambers in the Heart</a:t>
            </a:r>
          </a:p>
        </p:txBody>
      </p:sp>
      <p:sp>
        <p:nvSpPr>
          <p:cNvPr id="3" name="Rectangle 5"/>
          <p:cNvSpPr txBox="1">
            <a:spLocks noGrp="1"/>
          </p:cNvSpPr>
          <p:nvPr>
            <p:ph idx="1"/>
          </p:nvPr>
        </p:nvSpPr>
        <p:spPr/>
        <p:txBody>
          <a:bodyPr/>
          <a:lstStyle/>
          <a:p>
            <a:pPr lvl="0" algn="l" rtl="0"/>
            <a:r>
              <a:rPr lang="en-US" sz="3200">
                <a:latin typeface="Times New Roman" pitchFamily="18"/>
                <a:cs typeface="Times New Roman" pitchFamily="18"/>
              </a:rPr>
              <a:t>Left and right atria</a:t>
            </a:r>
          </a:p>
          <a:p>
            <a:pPr lvl="0" algn="l" rtl="0"/>
            <a:r>
              <a:rPr lang="en-US" sz="3200">
                <a:latin typeface="Times New Roman" pitchFamily="18"/>
                <a:cs typeface="Times New Roman" pitchFamily="18"/>
              </a:rPr>
              <a:t>Left and right ventricles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Valves</a:t>
            </a:r>
          </a:p>
        </p:txBody>
      </p:sp>
      <p:sp>
        <p:nvSpPr>
          <p:cNvPr id="3" name="Rectangle 5"/>
          <p:cNvSpPr txBox="1">
            <a:spLocks noGrp="1"/>
          </p:cNvSpPr>
          <p:nvPr>
            <p:ph idx="1"/>
          </p:nvPr>
        </p:nvSpPr>
        <p:spPr/>
        <p:txBody>
          <a:bodyPr/>
          <a:lstStyle/>
          <a:p>
            <a:pPr lvl="0" algn="l" rtl="0"/>
            <a:r>
              <a:rPr lang="en-US" sz="2400">
                <a:latin typeface="Times New Roman" pitchFamily="18"/>
                <a:cs typeface="Times New Roman" pitchFamily="18"/>
              </a:rPr>
              <a:t>Permit the Flow of Blood Between Chambers and Into Blood Vessels</a:t>
            </a:r>
          </a:p>
          <a:p>
            <a:pPr lvl="0" algn="l" rtl="0"/>
            <a:r>
              <a:rPr lang="en-US" sz="2400">
                <a:latin typeface="Times New Roman" pitchFamily="18"/>
                <a:cs typeface="Times New Roman" pitchFamily="18"/>
              </a:rPr>
              <a:t>Atrioventricular (AV)</a:t>
            </a:r>
          </a:p>
          <a:p>
            <a:pPr lvl="1" algn="l" rtl="0"/>
            <a:r>
              <a:rPr lang="en-US" sz="2400">
                <a:latin typeface="Times New Roman" pitchFamily="18"/>
                <a:cs typeface="Times New Roman" pitchFamily="18"/>
              </a:rPr>
              <a:t>Tricuspid</a:t>
            </a:r>
          </a:p>
          <a:p>
            <a:pPr lvl="1" algn="l" rtl="0"/>
            <a:r>
              <a:rPr lang="en-US" sz="2400">
                <a:latin typeface="Times New Roman" pitchFamily="18"/>
                <a:cs typeface="Times New Roman" pitchFamily="18"/>
              </a:rPr>
              <a:t>Mitral</a:t>
            </a:r>
          </a:p>
          <a:p>
            <a:pPr lvl="0" algn="l" rtl="0"/>
            <a:r>
              <a:rPr lang="en-US" sz="2400">
                <a:latin typeface="Times New Roman" pitchFamily="18"/>
                <a:cs typeface="Times New Roman" pitchFamily="18"/>
              </a:rPr>
              <a:t>Semilunar</a:t>
            </a:r>
          </a:p>
          <a:p>
            <a:pPr lvl="1" algn="l" rtl="0"/>
            <a:r>
              <a:rPr lang="en-US" sz="2400">
                <a:latin typeface="Times New Roman" pitchFamily="18"/>
                <a:cs typeface="Times New Roman" pitchFamily="18"/>
              </a:rPr>
              <a:t>Pulmonary</a:t>
            </a:r>
          </a:p>
          <a:p>
            <a:pPr lvl="1" algn="l" rtl="0"/>
            <a:r>
              <a:rPr lang="en-US" sz="2400">
                <a:latin typeface="Times New Roman" pitchFamily="18"/>
                <a:cs typeface="Times New Roman" pitchFamily="18"/>
              </a:rPr>
              <a:t>Aortic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US"/>
              <a:t>Heart Sounds</a:t>
            </a:r>
          </a:p>
        </p:txBody>
      </p:sp>
      <p:sp>
        <p:nvSpPr>
          <p:cNvPr id="3" name="Rectangle 5"/>
          <p:cNvSpPr txBox="1">
            <a:spLocks noGrp="1"/>
          </p:cNvSpPr>
          <p:nvPr>
            <p:ph idx="1"/>
          </p:nvPr>
        </p:nvSpPr>
        <p:spPr/>
        <p:txBody>
          <a:bodyPr/>
          <a:lstStyle/>
          <a:p>
            <a:pPr lvl="0" algn="l" rtl="0"/>
            <a:r>
              <a:rPr lang="en-US" sz="3200">
                <a:latin typeface="Times New Roman" pitchFamily="18"/>
                <a:cs typeface="Times New Roman" pitchFamily="18"/>
              </a:rPr>
              <a:t>S</a:t>
            </a:r>
            <a:r>
              <a:rPr lang="en-US" sz="3200" baseline="-25000">
                <a:latin typeface="Times New Roman" pitchFamily="18"/>
                <a:cs typeface="Times New Roman" pitchFamily="18"/>
              </a:rPr>
              <a:t>1</a:t>
            </a:r>
            <a:endParaRPr lang="en-US" sz="3200">
              <a:latin typeface="Times New Roman" pitchFamily="18"/>
              <a:cs typeface="Times New Roman" pitchFamily="18"/>
            </a:endParaRPr>
          </a:p>
          <a:p>
            <a:pPr lvl="0" algn="l" rtl="0"/>
            <a:r>
              <a:rPr lang="en-US" sz="3200">
                <a:latin typeface="Times New Roman" pitchFamily="18"/>
                <a:cs typeface="Times New Roman" pitchFamily="18"/>
              </a:rPr>
              <a:t>S</a:t>
            </a:r>
            <a:r>
              <a:rPr lang="en-US" sz="3200" baseline="-25000">
                <a:latin typeface="Times New Roman" pitchFamily="18"/>
                <a:cs typeface="Times New Roman" pitchFamily="18"/>
              </a:rPr>
              <a:t>2</a:t>
            </a:r>
            <a:endParaRPr lang="en-US" sz="3200">
              <a:latin typeface="Times New Roman" pitchFamily="18"/>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244</TotalTime>
  <Words>1054</Words>
  <Application>Microsoft Office PowerPoint</Application>
  <PresentationFormat>Widescreen</PresentationFormat>
  <Paragraphs>229</Paragraphs>
  <Slides>39</Slides>
  <Notes>12</Notes>
  <HiddenSlides>0</HiddenSlides>
  <MMClips>5</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ＭＳ Ｐゴシック</vt:lpstr>
      <vt:lpstr>Arial</vt:lpstr>
      <vt:lpstr>Arial Black</vt:lpstr>
      <vt:lpstr>Calibri</vt:lpstr>
      <vt:lpstr>Garamond</vt:lpstr>
      <vt:lpstr>Impact</vt:lpstr>
      <vt:lpstr>Times New Roman</vt:lpstr>
      <vt:lpstr>Trebuchet MS</vt:lpstr>
      <vt:lpstr>Wingdings</vt:lpstr>
      <vt:lpstr>Wingdings 3</vt:lpstr>
      <vt:lpstr>Facet</vt:lpstr>
      <vt:lpstr>Package</vt:lpstr>
      <vt:lpstr>Heart</vt:lpstr>
      <vt:lpstr>Layers of the heart.</vt:lpstr>
      <vt:lpstr>Structural components of the heart</vt:lpstr>
      <vt:lpstr>Valves of the heart</vt:lpstr>
      <vt:lpstr>Pericardium</vt:lpstr>
      <vt:lpstr>Heart Muscle</vt:lpstr>
      <vt:lpstr>Chambers in the Heart</vt:lpstr>
      <vt:lpstr>Valves</vt:lpstr>
      <vt:lpstr>Heart Sounds</vt:lpstr>
      <vt:lpstr>PowerPoint Presentation</vt:lpstr>
      <vt:lpstr>What does it mean?</vt:lpstr>
      <vt:lpstr>PowerPoint Presentation</vt:lpstr>
      <vt:lpstr>PowerPoint Presentation</vt:lpstr>
      <vt:lpstr>PowerPoint Presentation</vt:lpstr>
      <vt:lpstr>PowerPoint Presentation</vt:lpstr>
      <vt:lpstr>HEART SOUNDS</vt:lpstr>
      <vt:lpstr>PowerPoint Presentation</vt:lpstr>
      <vt:lpstr>PowerPoint Presentation</vt:lpstr>
      <vt:lpstr>Abnormal  Heart Sounds</vt:lpstr>
      <vt:lpstr>PowerPoint Presentation</vt:lpstr>
      <vt:lpstr>PowerPoint Presentation</vt:lpstr>
      <vt:lpstr>PowerPoint Presentation</vt:lpstr>
      <vt:lpstr>PowerPoint Presentation</vt:lpstr>
      <vt:lpstr>How do they sound ?</vt:lpstr>
      <vt:lpstr>PowerPoint Presentation</vt:lpstr>
      <vt:lpstr>PowerPoint Presentation</vt:lpstr>
      <vt:lpstr>Contraction and Relaxation Phases of the Heart</vt:lpstr>
      <vt:lpstr>Figure 17.8   Pulmonary and systemic circulation. The left side of the heart pumps oxygenated blood (indicated in red) into the arteries of the systemic circulation, which provides oxygen and nutrients to the cells. Deoxygenated blood (indicated in blue) returns via the venous system into the right side of the heart, where it is transported to the pulmonary arterial system to be reoxygenated.</vt:lpstr>
      <vt:lpstr>Circulation of the Heart</vt:lpstr>
      <vt:lpstr>Figure 17.6   Vessels of the heart. A. Anterior.</vt:lpstr>
      <vt:lpstr>Figure 17.6 (continued)   Vessels of the heart. B. Posterior.</vt:lpstr>
      <vt:lpstr>Conduction System of the Heart</vt:lpstr>
      <vt:lpstr>Figure 17.7   Conduction system of the heart.</vt:lpstr>
      <vt:lpstr>Cardiac Cycle: Contraction and Relaxation of the Chambers</vt:lpstr>
      <vt:lpstr>Cardiac Cycle</vt:lpstr>
      <vt:lpstr>Electrocardiogram (ECG)</vt:lpstr>
      <vt:lpstr>Electrocardiogram wave</vt:lpstr>
      <vt:lpstr>Figure 17.12   Events of the cardiac cycle.</vt:lpstr>
      <vt:lpstr>Cardiac Function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Ramsey</dc:creator>
  <cp:lastModifiedBy>Alharbi</cp:lastModifiedBy>
  <cp:revision>20</cp:revision>
  <cp:lastPrinted>2015-10-19T04:41:22Z</cp:lastPrinted>
  <dcterms:created xsi:type="dcterms:W3CDTF">2010-12-09T22:19:33Z</dcterms:created>
  <dcterms:modified xsi:type="dcterms:W3CDTF">2015-10-19T05:04:23Z</dcterms:modified>
</cp:coreProperties>
</file>