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63" r:id="rId5"/>
    <p:sldId id="264" r:id="rId6"/>
    <p:sldId id="265" r:id="rId7"/>
    <p:sldId id="266" r:id="rId8"/>
    <p:sldId id="267" r:id="rId9"/>
    <p:sldId id="268" r:id="rId10"/>
    <p:sldId id="269" r:id="rId11"/>
    <p:sldId id="270" r:id="rId12"/>
    <p:sldId id="277" r:id="rId13"/>
    <p:sldId id="271" r:id="rId14"/>
    <p:sldId id="275" r:id="rId15"/>
    <p:sldId id="272" r:id="rId16"/>
    <p:sldId id="273" r:id="rId17"/>
    <p:sldId id="274" r:id="rId18"/>
    <p:sldId id="278" r:id="rId19"/>
    <p:sldId id="276" r:id="rId20"/>
    <p:sldId id="279"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2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2FF076D2-5FA0-4BC3-B71F-B04E80C866A6}" type="datetimeFigureOut">
              <a:rPr lang="ar-SA" smtClean="0"/>
              <a:pPr/>
              <a:t>26/09/1434</a:t>
            </a:fld>
            <a:endParaRPr lang="ar-SA"/>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B1D82B6F-4292-45C2-9A7F-547463A5F80E}"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FB50D31F-C791-40C0-AD81-CB1DFA9115AA}" type="datetimeFigureOut">
              <a:rPr lang="ar-SA" smtClean="0"/>
              <a:pPr/>
              <a:t>26/09/1434</a:t>
            </a:fld>
            <a:endParaRPr lang="ar-SA"/>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A916A11B-B689-4D52-9948-EDEB570D3321}"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D25413-5BD2-470C-8CBD-95D46BA3BC4D}" type="datetime1">
              <a:rPr lang="en-US" smtClean="0"/>
              <a:pPr/>
              <a:t>8/2/2013</a:t>
            </a:fld>
            <a:endParaRPr lang="en-US"/>
          </a:p>
        </p:txBody>
      </p:sp>
      <p:sp>
        <p:nvSpPr>
          <p:cNvPr id="19" name="Footer Placeholder 18"/>
          <p:cNvSpPr>
            <a:spLocks noGrp="1"/>
          </p:cNvSpPr>
          <p:nvPr>
            <p:ph type="ftr" sz="quarter" idx="11"/>
          </p:nvPr>
        </p:nvSpPr>
        <p:spPr/>
        <p:txBody>
          <a:bodyPr/>
          <a:lstStyle/>
          <a:p>
            <a:r>
              <a:rPr lang="en-US" smtClean="0"/>
              <a:t>Lecture 6: Trans cultural health care </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8F7C49-F9DF-4A79-8F6A-46D6216A7B90}" type="datetime1">
              <a:rPr lang="en-US" smtClean="0"/>
              <a:pPr/>
              <a:t>8/2/2013</a:t>
            </a:fld>
            <a:endParaRPr lang="en-US"/>
          </a:p>
        </p:txBody>
      </p:sp>
      <p:sp>
        <p:nvSpPr>
          <p:cNvPr id="5" name="Footer Placeholder 4"/>
          <p:cNvSpPr>
            <a:spLocks noGrp="1"/>
          </p:cNvSpPr>
          <p:nvPr>
            <p:ph type="ftr" sz="quarter" idx="11"/>
          </p:nvPr>
        </p:nvSpPr>
        <p:spPr/>
        <p:txBody>
          <a:bodyPr/>
          <a:lstStyle/>
          <a:p>
            <a:r>
              <a:rPr lang="en-US" smtClean="0"/>
              <a:t>Lecture 6: Trans cultural health care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9BF6A6-0140-4F5D-94DD-973461E7AE0C}" type="datetime1">
              <a:rPr lang="en-US" smtClean="0"/>
              <a:pPr/>
              <a:t>8/2/2013</a:t>
            </a:fld>
            <a:endParaRPr lang="en-US"/>
          </a:p>
        </p:txBody>
      </p:sp>
      <p:sp>
        <p:nvSpPr>
          <p:cNvPr id="5" name="Footer Placeholder 4"/>
          <p:cNvSpPr>
            <a:spLocks noGrp="1"/>
          </p:cNvSpPr>
          <p:nvPr>
            <p:ph type="ftr" sz="quarter" idx="11"/>
          </p:nvPr>
        </p:nvSpPr>
        <p:spPr/>
        <p:txBody>
          <a:bodyPr/>
          <a:lstStyle/>
          <a:p>
            <a:r>
              <a:rPr lang="en-US" smtClean="0"/>
              <a:t>Lecture 6: Trans cultural health care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F663CC-A46F-4571-8C51-23219BF3C208}" type="datetime1">
              <a:rPr lang="en-US" smtClean="0"/>
              <a:pPr/>
              <a:t>8/2/2013</a:t>
            </a:fld>
            <a:endParaRPr lang="en-US"/>
          </a:p>
        </p:txBody>
      </p:sp>
      <p:sp>
        <p:nvSpPr>
          <p:cNvPr id="5" name="Footer Placeholder 4"/>
          <p:cNvSpPr>
            <a:spLocks noGrp="1"/>
          </p:cNvSpPr>
          <p:nvPr>
            <p:ph type="ftr" sz="quarter" idx="11"/>
          </p:nvPr>
        </p:nvSpPr>
        <p:spPr/>
        <p:txBody>
          <a:bodyPr/>
          <a:lstStyle/>
          <a:p>
            <a:r>
              <a:rPr lang="en-US" smtClean="0"/>
              <a:t>Lecture 6: Trans cultural health care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B4E201-7C1F-4FB8-8A30-BC0D5764B6FA}" type="datetime1">
              <a:rPr lang="en-US" smtClean="0"/>
              <a:pPr/>
              <a:t>8/2/2013</a:t>
            </a:fld>
            <a:endParaRPr lang="en-US"/>
          </a:p>
        </p:txBody>
      </p:sp>
      <p:sp>
        <p:nvSpPr>
          <p:cNvPr id="5" name="Footer Placeholder 4"/>
          <p:cNvSpPr>
            <a:spLocks noGrp="1"/>
          </p:cNvSpPr>
          <p:nvPr>
            <p:ph type="ftr" sz="quarter" idx="11"/>
          </p:nvPr>
        </p:nvSpPr>
        <p:spPr/>
        <p:txBody>
          <a:bodyPr/>
          <a:lstStyle/>
          <a:p>
            <a:r>
              <a:rPr lang="en-US" smtClean="0"/>
              <a:t>Lecture 6: Trans cultural health care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7E1947-10EA-4C18-A9B1-BC5A43554248}" type="datetime1">
              <a:rPr lang="en-US" smtClean="0"/>
              <a:pPr/>
              <a:t>8/2/2013</a:t>
            </a:fld>
            <a:endParaRPr lang="en-US"/>
          </a:p>
        </p:txBody>
      </p:sp>
      <p:sp>
        <p:nvSpPr>
          <p:cNvPr id="6" name="Footer Placeholder 5"/>
          <p:cNvSpPr>
            <a:spLocks noGrp="1"/>
          </p:cNvSpPr>
          <p:nvPr>
            <p:ph type="ftr" sz="quarter" idx="11"/>
          </p:nvPr>
        </p:nvSpPr>
        <p:spPr/>
        <p:txBody>
          <a:bodyPr/>
          <a:lstStyle/>
          <a:p>
            <a:r>
              <a:rPr lang="en-US" smtClean="0"/>
              <a:t>Lecture 6: Trans cultural health care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A62231-5635-4329-97EE-D332D10F8DD2}" type="datetime1">
              <a:rPr lang="en-US" smtClean="0"/>
              <a:pPr/>
              <a:t>8/2/2013</a:t>
            </a:fld>
            <a:endParaRPr lang="en-US"/>
          </a:p>
        </p:txBody>
      </p:sp>
      <p:sp>
        <p:nvSpPr>
          <p:cNvPr id="8" name="Footer Placeholder 7"/>
          <p:cNvSpPr>
            <a:spLocks noGrp="1"/>
          </p:cNvSpPr>
          <p:nvPr>
            <p:ph type="ftr" sz="quarter" idx="11"/>
          </p:nvPr>
        </p:nvSpPr>
        <p:spPr/>
        <p:txBody>
          <a:bodyPr/>
          <a:lstStyle/>
          <a:p>
            <a:r>
              <a:rPr lang="en-US" smtClean="0"/>
              <a:t>Lecture 6: Trans cultural health care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FD6063-3271-4829-9CBF-A9C3D4DB59D4}" type="datetime1">
              <a:rPr lang="en-US" smtClean="0"/>
              <a:pPr/>
              <a:t>8/2/2013</a:t>
            </a:fld>
            <a:endParaRPr lang="en-US"/>
          </a:p>
        </p:txBody>
      </p:sp>
      <p:sp>
        <p:nvSpPr>
          <p:cNvPr id="4" name="Footer Placeholder 3"/>
          <p:cNvSpPr>
            <a:spLocks noGrp="1"/>
          </p:cNvSpPr>
          <p:nvPr>
            <p:ph type="ftr" sz="quarter" idx="11"/>
          </p:nvPr>
        </p:nvSpPr>
        <p:spPr/>
        <p:txBody>
          <a:bodyPr/>
          <a:lstStyle/>
          <a:p>
            <a:r>
              <a:rPr lang="en-US" smtClean="0"/>
              <a:t>Lecture 6: Trans cultural health care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DCFB4-4E41-4663-90A8-3EBDF4148671}" type="datetime1">
              <a:rPr lang="en-US" smtClean="0"/>
              <a:pPr/>
              <a:t>8/2/2013</a:t>
            </a:fld>
            <a:endParaRPr lang="en-US"/>
          </a:p>
        </p:txBody>
      </p:sp>
      <p:sp>
        <p:nvSpPr>
          <p:cNvPr id="3" name="Footer Placeholder 2"/>
          <p:cNvSpPr>
            <a:spLocks noGrp="1"/>
          </p:cNvSpPr>
          <p:nvPr>
            <p:ph type="ftr" sz="quarter" idx="11"/>
          </p:nvPr>
        </p:nvSpPr>
        <p:spPr/>
        <p:txBody>
          <a:bodyPr/>
          <a:lstStyle/>
          <a:p>
            <a:r>
              <a:rPr lang="en-US" smtClean="0"/>
              <a:t>Lecture 6: Trans cultural health care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63F73A-866A-4677-9171-0D42E42F5FA1}" type="datetime1">
              <a:rPr lang="en-US" smtClean="0"/>
              <a:pPr/>
              <a:t>8/2/2013</a:t>
            </a:fld>
            <a:endParaRPr lang="en-US"/>
          </a:p>
        </p:txBody>
      </p:sp>
      <p:sp>
        <p:nvSpPr>
          <p:cNvPr id="6" name="Footer Placeholder 5"/>
          <p:cNvSpPr>
            <a:spLocks noGrp="1"/>
          </p:cNvSpPr>
          <p:nvPr>
            <p:ph type="ftr" sz="quarter" idx="11"/>
          </p:nvPr>
        </p:nvSpPr>
        <p:spPr/>
        <p:txBody>
          <a:bodyPr/>
          <a:lstStyle/>
          <a:p>
            <a:r>
              <a:rPr lang="en-US" smtClean="0"/>
              <a:t>Lecture 6: Trans cultural health care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0547D3-3FDE-4E47-87CA-DA8920F44731}" type="datetime1">
              <a:rPr lang="en-US" smtClean="0"/>
              <a:pPr/>
              <a:t>8/2/2013</a:t>
            </a:fld>
            <a:endParaRPr lang="en-US"/>
          </a:p>
        </p:txBody>
      </p:sp>
      <p:sp>
        <p:nvSpPr>
          <p:cNvPr id="6" name="Footer Placeholder 5"/>
          <p:cNvSpPr>
            <a:spLocks noGrp="1"/>
          </p:cNvSpPr>
          <p:nvPr>
            <p:ph type="ftr" sz="quarter" idx="11"/>
          </p:nvPr>
        </p:nvSpPr>
        <p:spPr/>
        <p:txBody>
          <a:bodyPr/>
          <a:lstStyle/>
          <a:p>
            <a:r>
              <a:rPr lang="en-US" smtClean="0"/>
              <a:t>Lecture 6: Trans cultural health care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D85B9F-38C0-41A5-993D-6D17169DB667}" type="datetime1">
              <a:rPr lang="en-US" smtClean="0"/>
              <a:pPr/>
              <a:t>8/2/2013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Lecture 6: Trans cultural health care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fontScale="90000"/>
          </a:bodyPr>
          <a:lstStyle/>
          <a:p>
            <a:pPr algn="ctr"/>
            <a:r>
              <a:rPr lang="en-US" sz="3600" b="1" dirty="0" smtClean="0">
                <a:solidFill>
                  <a:srgbClr val="FFFF00"/>
                </a:solidFill>
                <a:latin typeface="Comic Sans MS" pitchFamily="66" charset="0"/>
              </a:rPr>
              <a:t>Trans culture health care  </a:t>
            </a:r>
            <a:r>
              <a:rPr lang="en-US" sz="3600" dirty="0" smtClean="0">
                <a:solidFill>
                  <a:srgbClr val="FFFF00"/>
                </a:solidFill>
                <a:latin typeface="Comic Sans MS" pitchFamily="66" charset="0"/>
              </a:rPr>
              <a:t/>
            </a:r>
            <a:br>
              <a:rPr lang="en-US" sz="3600" dirty="0" smtClean="0">
                <a:solidFill>
                  <a:srgbClr val="FFFF00"/>
                </a:solidFill>
                <a:latin typeface="Comic Sans MS" pitchFamily="66" charset="0"/>
              </a:rPr>
            </a:br>
            <a:r>
              <a:rPr lang="en-US" sz="3600" b="1" dirty="0" smtClean="0">
                <a:solidFill>
                  <a:srgbClr val="FFFF00"/>
                </a:solidFill>
                <a:latin typeface="Comic Sans MS" pitchFamily="66" charset="0"/>
              </a:rPr>
              <a:t>Health care system as a subculture-</a:t>
            </a:r>
            <a:r>
              <a:rPr lang="en-US" sz="3600" dirty="0" smtClean="0">
                <a:solidFill>
                  <a:srgbClr val="FFFF00"/>
                </a:solidFill>
                <a:latin typeface="Comic Sans MS" pitchFamily="66" charset="0"/>
              </a:rPr>
              <a:t/>
            </a:r>
            <a:br>
              <a:rPr lang="en-US" sz="3600" dirty="0" smtClean="0">
                <a:solidFill>
                  <a:srgbClr val="FFFF00"/>
                </a:solidFill>
                <a:latin typeface="Comic Sans MS" pitchFamily="66" charset="0"/>
              </a:rPr>
            </a:br>
            <a:r>
              <a:rPr lang="en-US" sz="3600" b="1" dirty="0" smtClean="0">
                <a:solidFill>
                  <a:srgbClr val="FFFF00"/>
                </a:solidFill>
                <a:latin typeface="Comic Sans MS" pitchFamily="66" charset="0"/>
              </a:rPr>
              <a:t>Culture shock</a:t>
            </a:r>
            <a:br>
              <a:rPr lang="en-US" sz="3600" b="1" dirty="0" smtClean="0">
                <a:solidFill>
                  <a:srgbClr val="FFFF00"/>
                </a:solidFill>
                <a:latin typeface="Comic Sans MS" pitchFamily="66" charset="0"/>
              </a:rPr>
            </a:br>
            <a:r>
              <a:rPr lang="en-US" sz="3600" b="1" dirty="0" smtClean="0">
                <a:solidFill>
                  <a:srgbClr val="FFFF00"/>
                </a:solidFill>
                <a:latin typeface="Comic Sans MS" pitchFamily="66" charset="0"/>
              </a:rPr>
              <a:t/>
            </a:r>
            <a:br>
              <a:rPr lang="en-US" sz="3600" b="1" dirty="0" smtClean="0">
                <a:solidFill>
                  <a:srgbClr val="FFFF00"/>
                </a:solidFill>
                <a:latin typeface="Comic Sans MS" pitchFamily="66" charset="0"/>
              </a:rPr>
            </a:br>
            <a:r>
              <a:rPr lang="en-US" sz="3600" b="1" dirty="0" smtClean="0">
                <a:solidFill>
                  <a:srgbClr val="FFFF00"/>
                </a:solidFill>
                <a:latin typeface="Comic Sans MS" pitchFamily="66" charset="0"/>
              </a:rPr>
              <a:t/>
            </a:r>
            <a:br>
              <a:rPr lang="en-US" sz="3600" b="1" dirty="0" smtClean="0">
                <a:solidFill>
                  <a:srgbClr val="FFFF00"/>
                </a:solidFill>
                <a:latin typeface="Comic Sans MS" pitchFamily="66" charset="0"/>
              </a:rPr>
            </a:br>
            <a:r>
              <a:rPr lang="en-US" sz="3600" b="1" dirty="0" smtClean="0">
                <a:solidFill>
                  <a:srgbClr val="FFFF00"/>
                </a:solidFill>
                <a:latin typeface="Comic Sans MS" pitchFamily="66" charset="0"/>
              </a:rPr>
              <a:t> </a:t>
            </a:r>
            <a:r>
              <a:rPr lang="en-US" sz="4000" dirty="0" smtClean="0">
                <a:solidFill>
                  <a:srgbClr val="FFFF00"/>
                </a:solidFill>
                <a:latin typeface="Comic Sans MS" pitchFamily="66" charset="0"/>
              </a:rPr>
              <a:t/>
            </a:r>
            <a:br>
              <a:rPr lang="en-US" sz="4000" dirty="0" smtClean="0">
                <a:solidFill>
                  <a:srgbClr val="FFFF00"/>
                </a:solidFill>
                <a:latin typeface="Comic Sans MS" pitchFamily="66" charset="0"/>
              </a:rPr>
            </a:br>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a:t>
            </a:fld>
            <a:endParaRPr lang="en-US" sz="28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10</a:t>
            </a:fld>
            <a:endParaRPr lang="en-US" sz="2800" dirty="0">
              <a:solidFill>
                <a:srgbClr val="FF0000"/>
              </a:solidFill>
            </a:endParaRPr>
          </a:p>
        </p:txBody>
      </p:sp>
      <p:sp>
        <p:nvSpPr>
          <p:cNvPr id="28673" name="Rectangle 1"/>
          <p:cNvSpPr>
            <a:spLocks noChangeArrowheads="1"/>
          </p:cNvSpPr>
          <p:nvPr/>
        </p:nvSpPr>
        <p:spPr bwMode="auto">
          <a:xfrm>
            <a:off x="609600" y="86887"/>
            <a:ext cx="7772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800" b="1" dirty="0" smtClean="0">
                <a:solidFill>
                  <a:srgbClr val="FFFF00"/>
                </a:solidFill>
                <a:latin typeface="Comic Sans MS" pitchFamily="66" charset="0"/>
              </a:rPr>
              <a:t>Phase two – </a:t>
            </a: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2</a:t>
            </a:r>
            <a:endParaRPr lang="en-US" sz="2800" dirty="0" smtClean="0">
              <a:solidFill>
                <a:srgbClr val="FFFF00"/>
              </a:solidFill>
              <a:latin typeface="Comic Sans MS" pitchFamily="66" charset="0"/>
              <a:ea typeface="Times New Roman" pitchFamily="18" charset="0"/>
              <a:cs typeface="Arial" pitchFamily="34" charset="0"/>
            </a:endParaRPr>
          </a:p>
          <a:p>
            <a:pPr lvl="0" fontAlgn="base">
              <a:spcBef>
                <a:spcPct val="0"/>
              </a:spcBef>
              <a:spcAft>
                <a:spcPct val="0"/>
              </a:spcAft>
              <a:buFont typeface="Wingdings" pitchFamily="2" charset="2"/>
              <a:buChar char="q"/>
            </a:pPr>
            <a:r>
              <a:rPr kumimoji="0" lang="ar-SA" sz="2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Once the individual feels some what comfortable in the new environment, phase two begins. Phase two is the realization of having to exist in the new environment this awareness is often accompanied by feelings of: </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 Feeling of inadequacy, which can diminish the individual’s self concept and self-esteem</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b- Feeling of frustration and embarrassment because of errors the individual makes</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c- Feeling of loneliness</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d-Feeling of anxiety and inadequacy may be expressed through periods of withdrawal or anger</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11</a:t>
            </a:fld>
            <a:endParaRPr lang="en-US" sz="2800" dirty="0">
              <a:solidFill>
                <a:srgbClr val="FF0000"/>
              </a:solidFill>
            </a:endParaRPr>
          </a:p>
        </p:txBody>
      </p:sp>
      <p:sp>
        <p:nvSpPr>
          <p:cNvPr id="27649" name="Rectangle 1"/>
          <p:cNvSpPr>
            <a:spLocks noChangeArrowheads="1"/>
          </p:cNvSpPr>
          <p:nvPr/>
        </p:nvSpPr>
        <p:spPr bwMode="auto">
          <a:xfrm>
            <a:off x="457200" y="642490"/>
            <a:ext cx="8305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Phase three</a:t>
            </a:r>
            <a:r>
              <a:rPr kumimoji="0" lang="ar-SA"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3</a:t>
            </a:r>
            <a:endParaRPr kumimoji="0" lang="en-US" sz="2800" b="0" i="0" strike="noStrike" cap="none" normalizeH="0" baseline="0" dirty="0" smtClean="0">
              <a:ln>
                <a:noFill/>
              </a:ln>
              <a:solidFill>
                <a:srgbClr val="FFFF00"/>
              </a:solidFill>
              <a:effectLst/>
              <a:latin typeface="Comic Sans MS" pitchFamily="66"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rPr>
              <a:t>During the third stage, the individual seeks new patterns behavior appropriate to the environment. The individual makes friends</a:t>
            </a:r>
            <a:endParaRPr kumimoji="0" lang="en-US" sz="2800" b="0" i="0" u="none" strike="noStrike" cap="none" normalizeH="0" baseline="0" dirty="0" smtClean="0">
              <a:ln>
                <a:noFill/>
              </a:ln>
              <a:solidFill>
                <a:srgbClr val="FFFF00"/>
              </a:solidFill>
              <a:effectLst/>
              <a:latin typeface="Comic Sans MS" pitchFamily="66"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rPr>
              <a:t>can often give new comes advice</a:t>
            </a:r>
            <a:endParaRPr kumimoji="0" lang="en-US" sz="2800" b="0" i="0" u="none" strike="noStrike" cap="none" normalizeH="0" baseline="0" dirty="0" smtClean="0">
              <a:ln>
                <a:noFill/>
              </a:ln>
              <a:solidFill>
                <a:srgbClr val="FFFF00"/>
              </a:solidFill>
              <a:effectLst/>
              <a:latin typeface="Comic Sans MS" pitchFamily="66"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rPr>
              <a:t>This phase seems to be characterized by the reestablishment of a sense of humor</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rPr>
              <a:t>.</a:t>
            </a:r>
            <a:endParaRPr kumimoji="0" lang="en-US" sz="2800" b="0" i="0" u="none" strike="noStrike" cap="none" normalizeH="0" baseline="0" dirty="0" smtClean="0">
              <a:ln>
                <a:noFill/>
              </a:ln>
              <a:solidFill>
                <a:srgbClr val="FFFF00"/>
              </a:solidFill>
              <a:effectLst/>
              <a:latin typeface="Comic Sans MS" pitchFamily="66"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rPr>
              <a:t>The host culture no longer is considered all badly and</a:t>
            </a:r>
            <a:endParaRPr kumimoji="0" lang="en-US" sz="2800" b="0" i="0" u="none" strike="noStrike" cap="none" normalizeH="0" baseline="0" dirty="0" smtClean="0">
              <a:ln>
                <a:noFill/>
              </a:ln>
              <a:solidFill>
                <a:srgbClr val="FFFF00"/>
              </a:solidFill>
              <a:effectLst/>
              <a:latin typeface="Comic Sans MS" pitchFamily="66"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rPr>
              <a:t>At this time ties to the old culture become weaker</a:t>
            </a:r>
            <a:endParaRPr kumimoji="0" lang="en-US" sz="2800" b="0" i="0" u="none" strike="noStrike" cap="none" normalizeH="0" baseline="0" dirty="0" smtClean="0">
              <a:ln>
                <a:noFill/>
              </a:ln>
              <a:solidFill>
                <a:srgbClr val="FFFF00"/>
              </a:solidFill>
              <a:effectLst/>
              <a:latin typeface="Comic Sans MS" pitchFamily="66" charset="0"/>
            </a:endParaRPr>
          </a:p>
          <a:p>
            <a:pPr marL="0" marR="0" lvl="0" indent="0" algn="l"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12</a:t>
            </a:fld>
            <a:endParaRPr lang="en-US" sz="2800" dirty="0">
              <a:solidFill>
                <a:srgbClr val="FF0000"/>
              </a:solidFill>
            </a:endParaRPr>
          </a:p>
        </p:txBody>
      </p:sp>
      <p:sp>
        <p:nvSpPr>
          <p:cNvPr id="27649" name="Rectangle 1"/>
          <p:cNvSpPr>
            <a:spLocks noChangeArrowheads="1"/>
          </p:cNvSpPr>
          <p:nvPr/>
        </p:nvSpPr>
        <p:spPr bwMode="auto">
          <a:xfrm>
            <a:off x="457200" y="1371599"/>
            <a:ext cx="8305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Phase four</a:t>
            </a:r>
            <a:r>
              <a:rPr kumimoji="0" lang="ar-SA"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4</a:t>
            </a:r>
            <a:endParaRPr kumimoji="0" lang="ar-SA"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In the fourth phase, the individual functions comfortably and effectively. A person who returns to the former culture during this phase may experience reverse culture shock</a:t>
            </a:r>
            <a:r>
              <a:rPr kumimoji="0" lang="en-US" sz="2800" b="0" i="0"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
          <p:cNvSpPr>
            <a:spLocks noGrp="1" noChangeArrowheads="1"/>
          </p:cNvSpPr>
          <p:nvPr>
            <p:ph type="ctrTitle"/>
          </p:nvPr>
        </p:nvSpPr>
        <p:spPr bwMode="auto">
          <a:xfrm>
            <a:off x="152400" y="697469"/>
            <a:ext cx="8686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Categories of stressor which creates culture shock during hospitalization</a:t>
            </a:r>
            <a:b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br>
            <a:endParaRPr kumimoji="0" lang="en-US" sz="2800" b="0" i="0"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1</a:t>
            </a: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Communication</a:t>
            </a:r>
            <a:r>
              <a:rPr kumimoji="0" lang="ar-SA"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primary stressor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appears to be changed system of communication both verbal and non-verbal. Hospitals have their own communication system, so the patient must learn a new “Language</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Nurses continue to with hold information when patient ask about the medication they are receiving, saying either, “It will make you feel better” or “The doctor ordered it for you</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13</a:t>
            </a:fld>
            <a:endParaRPr lang="en-US" sz="2800" dirty="0">
              <a:solidFill>
                <a:srgbClr val="FF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14</a:t>
            </a:fld>
            <a:endParaRPr lang="en-US" sz="2800" dirty="0">
              <a:solidFill>
                <a:srgbClr val="FF0000"/>
              </a:solidFill>
            </a:endParaRPr>
          </a:p>
        </p:txBody>
      </p:sp>
      <p:sp>
        <p:nvSpPr>
          <p:cNvPr id="31745" name="Rectangle 1"/>
          <p:cNvSpPr>
            <a:spLocks noChangeArrowheads="1"/>
          </p:cNvSpPr>
          <p:nvPr/>
        </p:nvSpPr>
        <p:spPr bwMode="auto">
          <a:xfrm>
            <a:off x="533400" y="711010"/>
            <a:ext cx="8305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2. Mechanical environment</a:t>
            </a:r>
            <a:r>
              <a:rPr kumimoji="0" lang="ar-SA"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 person must become familiar with new mechanical device and forms of transportation must learn to use bed-pans and call buttons &amp; be transported in wheelchairs or on  stretchers. </a:t>
            </a:r>
          </a:p>
          <a:p>
            <a:pPr marL="0" marR="0" lvl="0" indent="0" defTabSz="914400" eaLnBrk="0" fontAlgn="base" latinLnBrk="0" hangingPunct="0">
              <a:lnSpc>
                <a:spcPct val="100000"/>
              </a:lnSpc>
              <a:spcBef>
                <a:spcPct val="0"/>
              </a:spcBef>
              <a:spcAft>
                <a:spcPct val="0"/>
              </a:spcAft>
              <a:buClrTx/>
              <a:buSzTx/>
              <a:buFontTx/>
              <a:buChar char="-"/>
              <a:tabLst/>
            </a:pP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In psychiatric  restraints. In psychiatric hospitals, a patient may encounter with physical restraints, he may also have to become accustomed to various types of surveillance systems. Such as grating on windows and locked units</a:t>
            </a:r>
            <a:r>
              <a:rPr kumimoji="0" lang="en-US" sz="2800" b="0" i="0"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15</a:t>
            </a:fld>
            <a:endParaRPr lang="en-US" sz="2800" dirty="0">
              <a:solidFill>
                <a:srgbClr val="FF0000"/>
              </a:solidFill>
            </a:endParaRPr>
          </a:p>
        </p:txBody>
      </p:sp>
      <p:sp>
        <p:nvSpPr>
          <p:cNvPr id="25601" name="Rectangle 1"/>
          <p:cNvSpPr>
            <a:spLocks noChangeArrowheads="1"/>
          </p:cNvSpPr>
          <p:nvPr/>
        </p:nvSpPr>
        <p:spPr bwMode="auto">
          <a:xfrm>
            <a:off x="838200" y="914400"/>
            <a:ext cx="7696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3. Customs</a:t>
            </a:r>
            <a:endParaRPr lang="en-US" sz="2800" b="1" dirty="0" smtClean="0">
              <a:solidFill>
                <a:srgbClr val="FFFF00"/>
              </a:solidFill>
              <a:latin typeface="Comic Sans MS" pitchFamily="66" charset="0"/>
              <a:ea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All patients must learn a new life-style to fit into hospital routine. e-g. Patients are expected to wear hospital gowns or pajamas day&amp; night. Patients in psychiatric hospital often are not permitted to wear belts or to have access to sharp objects as razors &amp; mirrors. Patients are also needs to be accustomed to hospital routine e-g. Sleeping &amp; awaking time, times and types of food</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16</a:t>
            </a:fld>
            <a:endParaRPr lang="en-US" sz="2800" dirty="0">
              <a:solidFill>
                <a:srgbClr val="FF0000"/>
              </a:solidFill>
            </a:endParaRPr>
          </a:p>
        </p:txBody>
      </p:sp>
      <p:sp>
        <p:nvSpPr>
          <p:cNvPr id="33793" name="Rectangle 1"/>
          <p:cNvSpPr>
            <a:spLocks noChangeArrowheads="1"/>
          </p:cNvSpPr>
          <p:nvPr/>
        </p:nvSpPr>
        <p:spPr bwMode="auto">
          <a:xfrm>
            <a:off x="1143000" y="914400"/>
            <a:ext cx="6629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4. Isolation</a:t>
            </a:r>
            <a:endParaRPr lang="en-US" sz="2800" b="1" dirty="0" smtClean="0">
              <a:solidFill>
                <a:srgbClr val="FFFF00"/>
              </a:solidFill>
              <a:latin typeface="Comic Sans MS" pitchFamily="66" charset="0"/>
              <a:ea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Hospital isolates patients from their families and communities. Visiting hours are often brief &amp; may schedule at times when many people are at work. Children often are not allowed in hospital units. In some hospitals, patients do not have private telephones and may only have to a telephone in the hail</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28956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17</a:t>
            </a:fld>
            <a:endParaRPr lang="en-US" sz="2800" dirty="0">
              <a:solidFill>
                <a:srgbClr val="FF0000"/>
              </a:solidFill>
            </a:endParaRPr>
          </a:p>
        </p:txBody>
      </p:sp>
      <p:sp>
        <p:nvSpPr>
          <p:cNvPr id="32769" name="Rectangle 1"/>
          <p:cNvSpPr>
            <a:spLocks noChangeArrowheads="1"/>
          </p:cNvSpPr>
          <p:nvPr/>
        </p:nvSpPr>
        <p:spPr bwMode="auto">
          <a:xfrm>
            <a:off x="381000" y="1169804"/>
            <a:ext cx="8534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5. Attitudes and Beliefs</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Every one in the hospital, except the patient, knows what is going on</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doctor or nurse is always right regardless of how the patient feels about the situation doctor leaves little decision making to the patient</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patient is a law status subordinate in the hospital hierarchy</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81000" y="28956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18</a:t>
            </a:fld>
            <a:endParaRPr lang="en-US" sz="2800" dirty="0">
              <a:solidFill>
                <a:srgbClr val="FF0000"/>
              </a:solidFill>
            </a:endParaRPr>
          </a:p>
        </p:txBody>
      </p:sp>
      <p:sp>
        <p:nvSpPr>
          <p:cNvPr id="32769" name="Rectangle 1"/>
          <p:cNvSpPr>
            <a:spLocks noChangeArrowheads="1"/>
          </p:cNvSpPr>
          <p:nvPr/>
        </p:nvSpPr>
        <p:spPr bwMode="auto">
          <a:xfrm>
            <a:off x="381000" y="738917"/>
            <a:ext cx="8534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5. Attitudes and Beliefs cont…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Some health personnel are acting on the belief that it is to the patient’s advantage to be uniformed or on the assumption that he does not have the right to know about himself or his disease process</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N.B:</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If culture shock were understood better, then hospital personnel could intervene in all five of the common stressors in hospitalization</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Nurses can assist client and their families who are experiencing culture shock in a number of ways</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457200" y="28194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19</a:t>
            </a:fld>
            <a:endParaRPr lang="en-US" sz="2800" dirty="0">
              <a:solidFill>
                <a:srgbClr val="FF0000"/>
              </a:solidFill>
            </a:endParaRPr>
          </a:p>
        </p:txBody>
      </p:sp>
      <p:sp>
        <p:nvSpPr>
          <p:cNvPr id="33793" name="Rectangle 1"/>
          <p:cNvSpPr>
            <a:spLocks noChangeArrowheads="1"/>
          </p:cNvSpPr>
          <p:nvPr/>
        </p:nvSpPr>
        <p:spPr bwMode="auto">
          <a:xfrm>
            <a:off x="609600" y="532165"/>
            <a:ext cx="81534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u="sng" dirty="0" smtClean="0">
                <a:solidFill>
                  <a:srgbClr val="FFFF00"/>
                </a:solidFill>
              </a:rPr>
              <a:t>If there is a language barrier</a:t>
            </a:r>
            <a:endParaRPr lang="en-US" sz="2800" dirty="0" smtClean="0">
              <a:solidFill>
                <a:srgbClr val="FFFF00"/>
              </a:solidFill>
              <a:latin typeface="Comic Sans MS" pitchFamily="66" charset="0"/>
            </a:endParaRPr>
          </a:p>
          <a:p>
            <a:r>
              <a:rPr lang="en-US" sz="2800" dirty="0" smtClean="0">
                <a:solidFill>
                  <a:srgbClr val="FFFF00"/>
                </a:solidFill>
                <a:latin typeface="Comic Sans MS" pitchFamily="66" charset="0"/>
              </a:rPr>
              <a:t>An interpreter can help with explanation and provide the nurse with information to help in the clients care plan</a:t>
            </a:r>
            <a:r>
              <a:rPr lang="ar-SA" sz="2800" dirty="0" smtClean="0">
                <a:solidFill>
                  <a:srgbClr val="FFFF00"/>
                </a:solidFill>
                <a:latin typeface="Comic Sans MS" pitchFamily="66" charset="0"/>
              </a:rPr>
              <a:t>.</a:t>
            </a:r>
            <a:endParaRPr lang="en-US" sz="2800" dirty="0" smtClean="0">
              <a:solidFill>
                <a:srgbClr val="FFFF00"/>
              </a:solidFill>
              <a:latin typeface="Comic Sans MS" pitchFamily="66" charset="0"/>
            </a:endParaRPr>
          </a:p>
          <a:p>
            <a:r>
              <a:rPr lang="en-US" sz="2800" dirty="0" smtClean="0">
                <a:solidFill>
                  <a:srgbClr val="FFFF00"/>
                </a:solidFill>
                <a:latin typeface="Comic Sans MS" pitchFamily="66" charset="0"/>
              </a:rPr>
              <a:t>The interpreter should be a trained professional</a:t>
            </a:r>
            <a:r>
              <a:rPr lang="ar-SA" sz="2800" dirty="0" smtClean="0">
                <a:solidFill>
                  <a:srgbClr val="FFFF00"/>
                </a:solidFill>
                <a:latin typeface="Comic Sans MS" pitchFamily="66" charset="0"/>
              </a:rPr>
              <a:t>.</a:t>
            </a:r>
            <a:endParaRPr lang="en-US" sz="2800" dirty="0" smtClean="0">
              <a:solidFill>
                <a:srgbClr val="FFFF00"/>
              </a:solidFill>
              <a:latin typeface="Comic Sans MS" pitchFamily="66" charset="0"/>
            </a:endParaRPr>
          </a:p>
          <a:p>
            <a:r>
              <a:rPr lang="en-US" sz="2800" dirty="0" smtClean="0">
                <a:solidFill>
                  <a:srgbClr val="FFFF00"/>
                </a:solidFill>
                <a:latin typeface="Comic Sans MS" pitchFamily="66" charset="0"/>
              </a:rPr>
              <a:t>The nurse should avoid having children or other family members translate for the client because the client may not wish the family to know about the health problems.</a:t>
            </a:r>
            <a:r>
              <a:rPr lang="ar-SA" sz="2800" dirty="0" smtClean="0">
                <a:solidFill>
                  <a:srgbClr val="FFFF00"/>
                </a:solidFill>
                <a:latin typeface="Comic Sans MS" pitchFamily="66" charset="0"/>
              </a:rPr>
              <a:t>.</a:t>
            </a:r>
            <a:endParaRPr lang="en-US" sz="2800" dirty="0" smtClean="0">
              <a:solidFill>
                <a:srgbClr val="FFFF00"/>
              </a:solidFill>
              <a:latin typeface="Comic Sans MS" pitchFamily="66" charset="0"/>
            </a:endParaRPr>
          </a:p>
          <a:p>
            <a:endParaRPr lang="en-US" sz="2800" dirty="0" smtClean="0">
              <a:latin typeface="Comic Sans MS" pitchFamily="66"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2</a:t>
            </a:fld>
            <a:endParaRPr lang="en-US" sz="2800" dirty="0">
              <a:solidFill>
                <a:srgbClr val="FF0000"/>
              </a:solidFill>
            </a:endParaRPr>
          </a:p>
        </p:txBody>
      </p:sp>
      <p:sp>
        <p:nvSpPr>
          <p:cNvPr id="10241" name="Rectangle 1"/>
          <p:cNvSpPr>
            <a:spLocks noChangeArrowheads="1"/>
          </p:cNvSpPr>
          <p:nvPr/>
        </p:nvSpPr>
        <p:spPr bwMode="auto">
          <a:xfrm>
            <a:off x="685800" y="269873"/>
            <a:ext cx="8077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5273675" algn="l"/>
                <a:tab pos="5387975" algn="dec"/>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Sub Cultures</a:t>
            </a: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It refer to a smaller group within a larger cultural group that has its own particular set of cultural values, beliefs and practices. </a:t>
            </a: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 subculture is usually composed of people who have a distinct identity and yet are also related to a larger cultural group</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Nurses might be considered a sub-culture of the health care system because the profession is associated with a certain set of values, behavioral norms and language. Although these patterns share some commonalities with health care workers in general, they have some differences that are unique to nursing</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457200" y="28194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20</a:t>
            </a:fld>
            <a:endParaRPr lang="en-US" sz="2800" dirty="0">
              <a:solidFill>
                <a:srgbClr val="FF0000"/>
              </a:solidFill>
            </a:endParaRPr>
          </a:p>
        </p:txBody>
      </p:sp>
      <p:sp>
        <p:nvSpPr>
          <p:cNvPr id="33793" name="Rectangle 1"/>
          <p:cNvSpPr>
            <a:spLocks noChangeArrowheads="1"/>
          </p:cNvSpPr>
          <p:nvPr/>
        </p:nvSpPr>
        <p:spPr bwMode="auto">
          <a:xfrm>
            <a:off x="609600" y="671408"/>
            <a:ext cx="81534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800" dirty="0" smtClean="0">
                <a:solidFill>
                  <a:srgbClr val="FFFF00"/>
                </a:solidFill>
                <a:latin typeface="Comic Sans MS" pitchFamily="66" charset="0"/>
              </a:rPr>
              <a:t>- </a:t>
            </a:r>
            <a:r>
              <a:rPr lang="en-US" sz="2800" dirty="0" smtClean="0">
                <a:solidFill>
                  <a:srgbClr val="FFFF00"/>
                </a:solidFill>
                <a:latin typeface="Comic Sans MS" pitchFamily="66" charset="0"/>
              </a:rPr>
              <a:t>Nurse must convey respect for client’s values, beliefs, and custom</a:t>
            </a:r>
            <a:r>
              <a:rPr lang="ar-SA" sz="2800" dirty="0" smtClean="0">
                <a:solidFill>
                  <a:srgbClr val="FFFF00"/>
                </a:solidFill>
                <a:latin typeface="Comic Sans MS" pitchFamily="66" charset="0"/>
              </a:rPr>
              <a:t>-</a:t>
            </a:r>
            <a:r>
              <a:rPr lang="en-US" sz="2800" dirty="0" smtClean="0">
                <a:solidFill>
                  <a:srgbClr val="FFFF00"/>
                </a:solidFill>
                <a:latin typeface="Comic Sans MS" pitchFamily="66" charset="0"/>
              </a:rPr>
              <a:t>- Nurse can support client’s customs, for example; The  nurse can         encourage the client to wear her turban in the hospital</a:t>
            </a:r>
            <a:r>
              <a:rPr lang="ar-SA" sz="2800" dirty="0" smtClean="0">
                <a:solidFill>
                  <a:srgbClr val="FFFF00"/>
                </a:solidFill>
                <a:latin typeface="Comic Sans MS" pitchFamily="66" charset="0"/>
              </a:rPr>
              <a:t>, </a:t>
            </a:r>
            <a:r>
              <a:rPr lang="en-US" sz="2800" dirty="0" smtClean="0">
                <a:solidFill>
                  <a:srgbClr val="FFFF00"/>
                </a:solidFill>
                <a:latin typeface="Comic Sans MS" pitchFamily="66" charset="0"/>
              </a:rPr>
              <a:t>unless this is contraindication to health reasons. In addition, nurse can offer explanation to other health personnel about values, beliefs, and customs important to the client</a:t>
            </a:r>
            <a:r>
              <a:rPr lang="ar-SA" sz="2800" dirty="0" smtClean="0">
                <a:solidFill>
                  <a:srgbClr val="FFFF00"/>
                </a:solidFill>
                <a:latin typeface="Comic Sans MS" pitchFamily="66" charset="0"/>
              </a:rPr>
              <a:t>.</a:t>
            </a:r>
            <a:endParaRPr lang="en-US" sz="2800" dirty="0" smtClean="0">
              <a:solidFill>
                <a:srgbClr val="FFFF00"/>
              </a:solidFill>
              <a:latin typeface="Comic Sans MS" pitchFamily="66" charset="0"/>
            </a:endParaRPr>
          </a:p>
          <a:p>
            <a:r>
              <a:rPr lang="ar-SA" sz="2800" dirty="0" smtClean="0">
                <a:solidFill>
                  <a:srgbClr val="FFFF00"/>
                </a:solidFill>
                <a:latin typeface="Comic Sans MS" pitchFamily="66" charset="0"/>
              </a:rPr>
              <a:t> </a:t>
            </a:r>
            <a:endParaRPr lang="en-US" sz="2800" dirty="0" smtClean="0">
              <a:solidFill>
                <a:srgbClr val="FFFF00"/>
              </a:solidFill>
              <a:latin typeface="Comic Sans MS" pitchFamily="66"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3</a:t>
            </a:fld>
            <a:endParaRPr lang="en-US" sz="2800" dirty="0">
              <a:solidFill>
                <a:srgbClr val="FF0000"/>
              </a:solidFill>
            </a:endParaRPr>
          </a:p>
        </p:txBody>
      </p:sp>
      <p:sp>
        <p:nvSpPr>
          <p:cNvPr id="9217" name="Rectangle 1"/>
          <p:cNvSpPr>
            <a:spLocks noChangeArrowheads="1"/>
          </p:cNvSpPr>
          <p:nvPr/>
        </p:nvSpPr>
        <p:spPr bwMode="auto">
          <a:xfrm>
            <a:off x="685800" y="110534"/>
            <a:ext cx="8305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Many countries have people from different subcultures. Subcultures group members may have varying relationships with the dominant culture</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p>
          <a:p>
            <a:pPr marL="0" marR="0" lvl="0" indent="0" defTabSz="914400" eaLnBrk="1" fontAlgn="base" latinLnBrk="0" hangingPunct="1">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So, nurses need to be aware of the subculture groups that are served by their health care agency. It is important that nurses not assume that a client a member of a particular set of beliefs</a:t>
            </a:r>
            <a:r>
              <a:rPr kumimoji="0" lang="ar-SA"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5273675" algn="l"/>
                <a:tab pos="5387975" algn="dec"/>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For example: A person of Japanese decent who has lived in the united state for 50 years may have different beliefs and behaviors than a person who has recently relocated from Japan, although they share a common ethnicity</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4</a:t>
            </a:fld>
            <a:endParaRPr lang="en-US" sz="2800" dirty="0">
              <a:solidFill>
                <a:srgbClr val="FF0000"/>
              </a:solidFill>
            </a:endParaRPr>
          </a:p>
        </p:txBody>
      </p:sp>
      <p:sp>
        <p:nvSpPr>
          <p:cNvPr id="6" name="Rectangle 5"/>
          <p:cNvSpPr/>
          <p:nvPr/>
        </p:nvSpPr>
        <p:spPr>
          <a:xfrm>
            <a:off x="685800" y="914400"/>
            <a:ext cx="7620000" cy="5509200"/>
          </a:xfrm>
          <a:prstGeom prst="rect">
            <a:avLst/>
          </a:prstGeom>
        </p:spPr>
        <p:txBody>
          <a:bodyPr wrap="square">
            <a:spAutoFit/>
          </a:bodyPr>
          <a:lstStyle/>
          <a:p>
            <a:pPr>
              <a:buFont typeface="Wingdings" pitchFamily="2" charset="2"/>
              <a:buChar char="q"/>
            </a:pPr>
            <a:r>
              <a:rPr lang="en-US" sz="3200" b="1" dirty="0" smtClean="0">
                <a:solidFill>
                  <a:srgbClr val="FFFF00"/>
                </a:solidFill>
                <a:latin typeface="Comic Sans MS" pitchFamily="66" charset="0"/>
              </a:rPr>
              <a:t>Nurses should remember that the health care system is also a subculture </a:t>
            </a:r>
          </a:p>
          <a:p>
            <a:pPr>
              <a:buFont typeface="Wingdings" pitchFamily="2" charset="2"/>
              <a:buChar char="q"/>
            </a:pPr>
            <a:r>
              <a:rPr lang="en-US" sz="3200" b="1" dirty="0" smtClean="0">
                <a:solidFill>
                  <a:srgbClr val="FFFF00"/>
                </a:solidFill>
                <a:latin typeface="Comic Sans MS" pitchFamily="66" charset="0"/>
              </a:rPr>
              <a:t>this system has rules, customs and a language of its own</a:t>
            </a:r>
          </a:p>
          <a:p>
            <a:pPr>
              <a:buFont typeface="Wingdings" pitchFamily="2" charset="2"/>
              <a:buChar char="q"/>
            </a:pPr>
            <a:r>
              <a:rPr lang="en-US" sz="2800" dirty="0" smtClean="0">
                <a:solidFill>
                  <a:srgbClr val="FFFF00"/>
                </a:solidFill>
                <a:latin typeface="Comic Sans MS" pitchFamily="66" charset="0"/>
              </a:rPr>
              <a:t> </a:t>
            </a:r>
            <a:r>
              <a:rPr lang="en-US" sz="3200" b="1" dirty="0" smtClean="0">
                <a:solidFill>
                  <a:srgbClr val="FFFF00"/>
                </a:solidFill>
                <a:latin typeface="Comic Sans MS" pitchFamily="66" charset="0"/>
              </a:rPr>
              <a:t>Health workers when obtaining an education in health care, they become “acculturated” into the system (i.e. when an individual losses his culture characteristics &amp; adapts to another culture pattern)</a:t>
            </a:r>
            <a:endParaRPr lang="ar-SA" sz="2800" b="1" dirty="0">
              <a:solidFill>
                <a:srgbClr val="FFFF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5</a:t>
            </a:fld>
            <a:endParaRPr lang="en-US" sz="2800" dirty="0">
              <a:solidFill>
                <a:srgbClr val="FF0000"/>
              </a:solidFill>
            </a:endParaRPr>
          </a:p>
        </p:txBody>
      </p:sp>
      <p:sp>
        <p:nvSpPr>
          <p:cNvPr id="6" name="Rectangle 5"/>
          <p:cNvSpPr/>
          <p:nvPr/>
        </p:nvSpPr>
        <p:spPr>
          <a:xfrm>
            <a:off x="990600" y="1143000"/>
            <a:ext cx="7315200" cy="4401205"/>
          </a:xfrm>
          <a:prstGeom prst="rect">
            <a:avLst/>
          </a:prstGeom>
        </p:spPr>
        <p:txBody>
          <a:bodyPr wrap="square">
            <a:spAutoFit/>
          </a:bodyPr>
          <a:lstStyle/>
          <a:p>
            <a:pPr>
              <a:buFont typeface="Wingdings" pitchFamily="2" charset="2"/>
              <a:buChar char="q"/>
            </a:pPr>
            <a:r>
              <a:rPr lang="en-US" sz="2800" b="1" dirty="0" smtClean="0">
                <a:solidFill>
                  <a:srgbClr val="FFFF00"/>
                </a:solidFill>
                <a:latin typeface="Comic Sans MS" pitchFamily="66" charset="0"/>
              </a:rPr>
              <a:t>Nurses should recognize that they have been acculturate into the health care system &amp; should identify the values of the system they have adopted. This will make easier for them to recognize how the client’s values differ from those of the system. These differing values may be a source of anxiety or frustration to client and their support persons</a:t>
            </a:r>
            <a:endParaRPr lang="ar-SA" sz="2800" b="1" dirty="0">
              <a:solidFill>
                <a:srgbClr val="FFFF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6</a:t>
            </a:fld>
            <a:endParaRPr lang="en-US" sz="2800" dirty="0">
              <a:solidFill>
                <a:srgbClr val="FF0000"/>
              </a:solidFill>
            </a:endParaRPr>
          </a:p>
        </p:txBody>
      </p:sp>
      <p:sp>
        <p:nvSpPr>
          <p:cNvPr id="2049" name="Rectangle 1"/>
          <p:cNvSpPr>
            <a:spLocks noChangeArrowheads="1"/>
          </p:cNvSpPr>
          <p:nvPr/>
        </p:nvSpPr>
        <p:spPr bwMode="auto">
          <a:xfrm>
            <a:off x="914400" y="185172"/>
            <a:ext cx="7848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930775" algn="dec"/>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Culture shock</a:t>
            </a:r>
            <a:endParaRPr kumimoji="0" lang="en-US" sz="2800" b="1" i="0"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4930775" algn="dec"/>
              </a:tabLst>
            </a:pPr>
            <a:r>
              <a:rPr kumimoji="0" lang="en-US"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 Is a state of anxiety  that results from cross-cultural misunderstanding and an inability to interact appropriately in the new context</a:t>
            </a:r>
            <a:r>
              <a:rPr kumimoji="0" lang="en-US"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US" sz="2000" b="1" i="0" u="none" strike="noStrike" cap="none" normalizeH="0" baseline="0" dirty="0" smtClean="0">
                <a:ln>
                  <a:noFill/>
                </a:ln>
                <a:solidFill>
                  <a:srgbClr val="FF0000"/>
                </a:solidFill>
                <a:effectLst/>
                <a:latin typeface="Comic Sans MS" pitchFamily="66" charset="0"/>
                <a:ea typeface="Times New Roman" pitchFamily="18" charset="0"/>
                <a:cs typeface="Arial" pitchFamily="34" charset="0"/>
              </a:rPr>
              <a:t>(</a:t>
            </a:r>
            <a:r>
              <a:rPr kumimoji="0" lang="en-US" sz="2000" b="1" i="0" u="none" strike="noStrike" cap="none" normalizeH="0" baseline="0" dirty="0" err="1" smtClean="0">
                <a:ln>
                  <a:noFill/>
                </a:ln>
                <a:solidFill>
                  <a:srgbClr val="FF0000"/>
                </a:solidFill>
                <a:effectLst/>
                <a:latin typeface="Comic Sans MS" pitchFamily="66" charset="0"/>
                <a:ea typeface="Times New Roman" pitchFamily="18" charset="0"/>
                <a:cs typeface="Arial" pitchFamily="34" charset="0"/>
              </a:rPr>
              <a:t>Spradley</a:t>
            </a:r>
            <a:r>
              <a:rPr kumimoji="0" lang="en-US" sz="2000" b="1" i="0" u="none" strike="noStrike" cap="none" normalizeH="0" baseline="0" dirty="0" smtClean="0">
                <a:ln>
                  <a:noFill/>
                </a:ln>
                <a:solidFill>
                  <a:srgbClr val="FF0000"/>
                </a:solidFill>
                <a:effectLst/>
                <a:latin typeface="Comic Sans MS" pitchFamily="66" charset="0"/>
                <a:ea typeface="Times New Roman" pitchFamily="18" charset="0"/>
                <a:cs typeface="Arial" pitchFamily="34" charset="0"/>
              </a:rPr>
              <a:t> &amp; McCurdy, 2000, p. 16</a:t>
            </a:r>
            <a:r>
              <a:rPr kumimoji="0" lang="en-US" sz="2800" b="1" i="0" u="none" strike="noStrike" cap="none" normalizeH="0" baseline="0" dirty="0" smtClean="0">
                <a:ln>
                  <a:noFill/>
                </a:ln>
                <a:solidFill>
                  <a:srgbClr val="FF0000"/>
                </a:solidFill>
                <a:effectLst/>
                <a:latin typeface="Comic Sans MS" pitchFamily="66" charset="0"/>
                <a:ea typeface="Times New Roman" pitchFamily="18" charset="0"/>
                <a:cs typeface="Arial" pitchFamily="34" charset="0"/>
              </a:rPr>
              <a:t>).</a:t>
            </a:r>
          </a:p>
          <a:p>
            <a:pPr marL="0" marR="0" lvl="0" indent="0" defTabSz="914400" eaLnBrk="0" fontAlgn="base" latinLnBrk="0" hangingPunct="0">
              <a:lnSpc>
                <a:spcPct val="100000"/>
              </a:lnSpc>
              <a:spcBef>
                <a:spcPct val="0"/>
              </a:spcBef>
              <a:spcAft>
                <a:spcPct val="0"/>
              </a:spcAft>
              <a:buClrTx/>
              <a:buSzTx/>
              <a:tabLst>
                <a:tab pos="4930775" algn="dec"/>
              </a:tabLst>
            </a:pPr>
            <a:endParaRPr kumimoji="0" lang="en-US" sz="2800" b="1" i="0" u="none" strike="noStrike" cap="none" normalizeH="0" baseline="0" dirty="0" smtClean="0">
              <a:ln>
                <a:noFill/>
              </a:ln>
              <a:solidFill>
                <a:srgbClr val="FF0000"/>
              </a:solidFill>
              <a:effectLst/>
              <a:latin typeface="Comic Sans MS" pitchFamily="66" charset="0"/>
              <a:ea typeface="Times New Roman" pitchFamily="18"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4930775" algn="dec"/>
              </a:tabLst>
            </a:pPr>
            <a:r>
              <a:rPr kumimoji="0" lang="en-US"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Immigrants and refugees find themselves in a strange setting with people who act in unfamiliar ways. Speaking their own language in their homes and retaining values and familiar practices all help to promote some sense of security in the new environment</a:t>
            </a:r>
            <a:r>
              <a:rPr kumimoji="0" lang="en-US" sz="2800" b="1"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7</a:t>
            </a:fld>
            <a:endParaRPr lang="en-US" sz="2800" dirty="0">
              <a:solidFill>
                <a:srgbClr val="FF0000"/>
              </a:solidFill>
            </a:endParaRPr>
          </a:p>
        </p:txBody>
      </p:sp>
      <p:sp>
        <p:nvSpPr>
          <p:cNvPr id="1025" name="Rectangle 1"/>
          <p:cNvSpPr>
            <a:spLocks noChangeArrowheads="1"/>
          </p:cNvSpPr>
          <p:nvPr/>
        </p:nvSpPr>
        <p:spPr bwMode="auto">
          <a:xfrm>
            <a:off x="457200" y="449386"/>
            <a:ext cx="8153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759075" algn="l"/>
                <a:tab pos="4702175" algn="l"/>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same is true for nurses and others working overseas in unfamiliar countries.</a:t>
            </a:r>
            <a:endParaRPr kumimoji="0" lang="en-US" sz="2800" b="0" i="0" u="none" strike="noStrike" cap="none" normalizeH="0" baseline="0" dirty="0" smtClean="0">
              <a:ln>
                <a:noFill/>
              </a:ln>
              <a:solidFill>
                <a:srgbClr val="FFFF00"/>
              </a:solidFill>
              <a:effectLst/>
              <a:latin typeface="Comic Sans MS" pitchFamily="66"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759075" algn="l"/>
                <a:tab pos="4702175" algn="l"/>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No longer are the small but important cues available that orient a stranger to appropriate     behavior.</a:t>
            </a:r>
          </a:p>
          <a:p>
            <a:pPr marL="0" marR="0" lvl="0" indent="0" algn="l" defTabSz="914400" rtl="0" eaLnBrk="0" fontAlgn="base" latinLnBrk="0" hangingPunct="0">
              <a:lnSpc>
                <a:spcPct val="100000"/>
              </a:lnSpc>
              <a:spcBef>
                <a:spcPct val="0"/>
              </a:spcBef>
              <a:spcAft>
                <a:spcPct val="0"/>
              </a:spcAft>
              <a:buClrTx/>
              <a:buSzTx/>
              <a:buFontTx/>
              <a:buNone/>
              <a:tabLst>
                <a:tab pos="2759075" algn="l"/>
                <a:tab pos="4702175" algn="l"/>
              </a:tabLst>
            </a:pPr>
            <a:r>
              <a:rPr kumimoji="0" lang="en-US" sz="2800" b="0"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Instead, a person in a different culture may feel isolated and anxious and even become dysfunctional or ill. Immersion in the culture over time and learning the new culture are the major remedies. As adjustment occurs, old beliefs and practices that are still functional in the new setting can be retained, whereas others that are not functional must be replaced</a:t>
            </a:r>
            <a:r>
              <a:rPr kumimoji="0" lang="en-US" sz="2800" b="0"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8</a:t>
            </a:fld>
            <a:endParaRPr lang="en-US" sz="2800" dirty="0">
              <a:solidFill>
                <a:srgbClr val="FF0000"/>
              </a:solidFill>
            </a:endParaRPr>
          </a:p>
        </p:txBody>
      </p:sp>
      <p:sp>
        <p:nvSpPr>
          <p:cNvPr id="30721" name="Rectangle 1"/>
          <p:cNvSpPr>
            <a:spLocks noChangeArrowheads="1"/>
          </p:cNvSpPr>
          <p:nvPr/>
        </p:nvSpPr>
        <p:spPr bwMode="auto">
          <a:xfrm>
            <a:off x="1219200" y="1156170"/>
            <a:ext cx="6858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 typeface="Wingdings" pitchFamily="2" charset="2"/>
              <a:buChar char="q"/>
              <a:tabLst>
                <a:tab pos="2759075" algn="l"/>
              </a:tabLst>
            </a:pPr>
            <a:r>
              <a:rPr kumimoji="0" lang="en-US"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Hospitalization is a form of culture shock. This is because patients are isolated from society and their lives are organized according to rules and regulation of a hospital</a:t>
            </a:r>
            <a:r>
              <a:rPr kumimoji="0" lang="ar-SA"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p>
          <a:p>
            <a:pPr marL="0" marR="0" lvl="0" indent="0" defTabSz="914400" eaLnBrk="1" fontAlgn="base" latinLnBrk="0" hangingPunct="1">
              <a:lnSpc>
                <a:spcPct val="100000"/>
              </a:lnSpc>
              <a:spcBef>
                <a:spcPct val="0"/>
              </a:spcBef>
              <a:spcAft>
                <a:spcPct val="0"/>
              </a:spcAft>
              <a:buClrTx/>
              <a:buSzTx/>
              <a:tabLst>
                <a:tab pos="2759075" algn="l"/>
              </a:tabLst>
            </a:pPr>
            <a:endParaRPr kumimoji="0" lang="en-US"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endParaRPr>
          </a:p>
          <a:p>
            <a:pPr marL="0" marR="0" lvl="0" indent="0" defTabSz="914400" eaLnBrk="0" fontAlgn="base" latinLnBrk="0" hangingPunct="0">
              <a:lnSpc>
                <a:spcPct val="100000"/>
              </a:lnSpc>
              <a:spcBef>
                <a:spcPct val="0"/>
              </a:spcBef>
              <a:spcAft>
                <a:spcPct val="0"/>
              </a:spcAft>
              <a:buClrTx/>
              <a:buSzTx/>
              <a:buFont typeface="Wingdings" pitchFamily="2" charset="2"/>
              <a:buChar char="q"/>
              <a:tabLst>
                <a:tab pos="2759075" algn="l"/>
              </a:tabLst>
            </a:pPr>
            <a:r>
              <a:rPr kumimoji="0" lang="en-US" sz="2800" b="1" i="0" u="none"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However, culture shock upon a hospitalized patient simply adds to the patient’s problems</a:t>
            </a:r>
            <a:r>
              <a:rPr kumimoji="0" lang="en-US" sz="2800" b="1" i="0" u="none"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533400" y="2743200"/>
            <a:ext cx="8153400" cy="1981200"/>
          </a:xfrm>
        </p:spPr>
        <p:txBody>
          <a:bodyPr>
            <a:normAutofit/>
          </a:bodyPr>
          <a:lstStyle/>
          <a:p>
            <a:r>
              <a:rPr lang="en-US" sz="4000" dirty="0" smtClean="0"/>
              <a:t/>
            </a:r>
            <a:br>
              <a:rPr lang="en-US" sz="4000" dirty="0" smtClean="0"/>
            </a:br>
            <a:endParaRPr lang="en-US" sz="4000" dirty="0" smtClean="0"/>
          </a:p>
        </p:txBody>
      </p:sp>
      <p:sp>
        <p:nvSpPr>
          <p:cNvPr id="7" name="Footer Placeholder 6"/>
          <p:cNvSpPr>
            <a:spLocks noGrp="1"/>
          </p:cNvSpPr>
          <p:nvPr>
            <p:ph type="ftr" sz="quarter" idx="11"/>
          </p:nvPr>
        </p:nvSpPr>
        <p:spPr>
          <a:xfrm>
            <a:off x="0" y="6492875"/>
            <a:ext cx="2895600" cy="365125"/>
          </a:xfrm>
        </p:spPr>
        <p:txBody>
          <a:bodyPr/>
          <a:lstStyle/>
          <a:p>
            <a:r>
              <a:rPr lang="en-US" dirty="0" smtClean="0"/>
              <a:t>Lecture 6: Trans cultural health care </a:t>
            </a:r>
            <a:endParaRPr lang="en-US" dirty="0"/>
          </a:p>
        </p:txBody>
      </p:sp>
      <p:sp>
        <p:nvSpPr>
          <p:cNvPr id="5" name="Slide Number Placeholder 7"/>
          <p:cNvSpPr>
            <a:spLocks noGrp="1"/>
          </p:cNvSpPr>
          <p:nvPr>
            <p:ph type="sldNum" sz="quarter" idx="12"/>
          </p:nvPr>
        </p:nvSpPr>
        <p:spPr>
          <a:xfrm>
            <a:off x="8358214" y="6371451"/>
            <a:ext cx="785786" cy="48654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fld id="{4C6C3FA0-44A5-477B-9517-071F64808B0E}" type="slidenum">
              <a:rPr lang="ar-SA" sz="2800" smtClean="0">
                <a:solidFill>
                  <a:srgbClr val="FF0000"/>
                </a:solidFill>
              </a:rPr>
              <a:pPr algn="ctr">
                <a:defRPr/>
              </a:pPr>
              <a:t>9</a:t>
            </a:fld>
            <a:endParaRPr lang="en-US" sz="2800" dirty="0">
              <a:solidFill>
                <a:srgbClr val="FF0000"/>
              </a:solidFill>
            </a:endParaRPr>
          </a:p>
        </p:txBody>
      </p:sp>
      <p:sp>
        <p:nvSpPr>
          <p:cNvPr id="29697" name="Rectangle 1"/>
          <p:cNvSpPr>
            <a:spLocks noChangeArrowheads="1"/>
          </p:cNvSpPr>
          <p:nvPr/>
        </p:nvSpPr>
        <p:spPr bwMode="auto">
          <a:xfrm>
            <a:off x="914400" y="586027"/>
            <a:ext cx="6934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800" b="1" i="0"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ctr" defTabSz="91440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phases of  culture shock</a:t>
            </a:r>
          </a:p>
          <a:p>
            <a:pPr marL="0" marR="0" lvl="0" indent="0" algn="ctr" defTabSz="914400" eaLnBrk="1" fontAlgn="base" latinLnBrk="0" hangingPunct="1">
              <a:lnSpc>
                <a:spcPct val="100000"/>
              </a:lnSpc>
              <a:spcBef>
                <a:spcPct val="0"/>
              </a:spcBef>
              <a:spcAft>
                <a:spcPct val="0"/>
              </a:spcAft>
              <a:buClrTx/>
              <a:buSzTx/>
              <a:buFontTx/>
              <a:buNone/>
              <a:tabLst/>
            </a:pPr>
            <a:endParaRPr lang="en-US" sz="2800" b="1" dirty="0" smtClean="0">
              <a:solidFill>
                <a:srgbClr val="FFFF00"/>
              </a:solidFill>
              <a:latin typeface="Comic Sans MS" pitchFamily="66" charset="0"/>
              <a:cs typeface="Arial" pitchFamily="34" charset="0"/>
            </a:endParaRPr>
          </a:p>
          <a:p>
            <a:pPr marL="0" marR="0" lvl="0" indent="0" algn="ctr" defTabSz="914400" eaLnBrk="1" fontAlgn="base" latinLnBrk="0" hangingPunct="1">
              <a:lnSpc>
                <a:spcPct val="100000"/>
              </a:lnSpc>
              <a:spcBef>
                <a:spcPct val="0"/>
              </a:spcBef>
              <a:spcAft>
                <a:spcPct val="0"/>
              </a:spcAft>
              <a:buClrTx/>
              <a:buSzTx/>
              <a:buFontTx/>
              <a:buNone/>
              <a:tabLst/>
            </a:pPr>
            <a:endParaRPr kumimoji="0" lang="en-US" sz="2800" b="0" i="0" strike="noStrike" cap="none" normalizeH="0" baseline="0" dirty="0" smtClean="0">
              <a:ln>
                <a:noFill/>
              </a:ln>
              <a:solidFill>
                <a:srgbClr val="FFFF00"/>
              </a:solidFill>
              <a:effectLst/>
              <a:latin typeface="Comic Sans MS" pitchFamily="66"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Phase one</a:t>
            </a:r>
            <a:r>
              <a:rPr kumimoji="0" lang="ar-SA"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a:t>
            </a: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1</a:t>
            </a:r>
            <a:endParaRPr kumimoji="0" lang="ar-SA"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 typeface="Wingdings" pitchFamily="2" charset="2"/>
              <a:buChar char="q"/>
              <a:tabLst/>
            </a:pPr>
            <a:r>
              <a:rPr kumimoji="0" lang="en-US" sz="2800" b="0" i="0" strike="noStrike" cap="none" normalizeH="0" baseline="0" dirty="0" smtClean="0">
                <a:ln>
                  <a:noFill/>
                </a:ln>
                <a:solidFill>
                  <a:srgbClr val="FFFF00"/>
                </a:solidFill>
                <a:effectLst/>
                <a:latin typeface="Comic Sans MS" pitchFamily="66" charset="0"/>
                <a:ea typeface="Times New Roman" pitchFamily="18" charset="0"/>
                <a:cs typeface="Arial" pitchFamily="34" charset="0"/>
              </a:rPr>
              <a:t>The initial phase is identified as one of excitement and is called the honeymoon phase. People are stimulated by being in a new environment. Behavior that indicates this feeling varies with the ethnic origin of the person and the individual personality</a:t>
            </a:r>
            <a:r>
              <a:rPr kumimoji="0" lang="en-US" sz="2800" b="0" i="0" strike="noStrike" cap="none" normalizeH="0" baseline="0" dirty="0" smtClean="0">
                <a:ln>
                  <a:noFill/>
                </a:ln>
                <a:solidFill>
                  <a:srgbClr val="FFFF00"/>
                </a:solidFill>
                <a:effectLst/>
                <a:latin typeface="Comic Sans MS" pitchFamily="66" charset="0"/>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1440</Words>
  <Application>Microsoft Office PowerPoint</Application>
  <PresentationFormat>عرض على الشاشة (3:4)‏</PresentationFormat>
  <Paragraphs>128</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Flow</vt:lpstr>
      <vt:lpstr>Trans culture health care   Health care system as a subculture- Culture shock      </vt:lpstr>
      <vt:lpstr> </vt:lpstr>
      <vt:lpstr> </vt:lpstr>
      <vt:lpstr> </vt:lpstr>
      <vt:lpstr> </vt:lpstr>
      <vt:lpstr> </vt:lpstr>
      <vt:lpstr> </vt:lpstr>
      <vt:lpstr> </vt:lpstr>
      <vt:lpstr> </vt:lpstr>
      <vt:lpstr> </vt:lpstr>
      <vt:lpstr> </vt:lpstr>
      <vt:lpstr> </vt:lpstr>
      <vt:lpstr>Categories of stressor which creates culture shock during hospitalization  1. Communication: The primary stressor appears to be changed system of communication both verbal and non-verbal. Hospitals have their own communication system, so the patient must learn a new “Language” - Nurses continue to with hold information when patient ask about the medication they are receiving, saying either, “It will make you feel better” or “The doctor ordered it for you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TRANSCULTURAL CARE NURSING MODELS</dc:title>
  <dc:creator>admin</dc:creator>
  <cp:lastModifiedBy>admin</cp:lastModifiedBy>
  <cp:revision>8</cp:revision>
  <dcterms:created xsi:type="dcterms:W3CDTF">2006-08-16T00:00:00Z</dcterms:created>
  <dcterms:modified xsi:type="dcterms:W3CDTF">2013-08-01T21:45:30Z</dcterms:modified>
</cp:coreProperties>
</file>