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42"/>
  </p:notesMasterIdLst>
  <p:sldIdLst>
    <p:sldId id="275" r:id="rId3"/>
    <p:sldId id="276" r:id="rId4"/>
    <p:sldId id="277" r:id="rId5"/>
    <p:sldId id="278" r:id="rId6"/>
    <p:sldId id="279" r:id="rId7"/>
    <p:sldId id="280" r:id="rId8"/>
    <p:sldId id="281" r:id="rId9"/>
    <p:sldId id="282" r:id="rId10"/>
    <p:sldId id="283" r:id="rId11"/>
    <p:sldId id="285" r:id="rId12"/>
    <p:sldId id="286" r:id="rId13"/>
    <p:sldId id="287" r:id="rId14"/>
    <p:sldId id="258" r:id="rId15"/>
    <p:sldId id="259" r:id="rId16"/>
    <p:sldId id="288" r:id="rId17"/>
    <p:sldId id="289" r:id="rId18"/>
    <p:sldId id="290" r:id="rId19"/>
    <p:sldId id="261" r:id="rId20"/>
    <p:sldId id="291" r:id="rId21"/>
    <p:sldId id="262" r:id="rId22"/>
    <p:sldId id="293" r:id="rId23"/>
    <p:sldId id="263" r:id="rId24"/>
    <p:sldId id="264" r:id="rId25"/>
    <p:sldId id="265" r:id="rId26"/>
    <p:sldId id="294" r:id="rId27"/>
    <p:sldId id="295" r:id="rId28"/>
    <p:sldId id="266" r:id="rId29"/>
    <p:sldId id="296" r:id="rId30"/>
    <p:sldId id="297" r:id="rId31"/>
    <p:sldId id="298" r:id="rId32"/>
    <p:sldId id="299" r:id="rId33"/>
    <p:sldId id="300" r:id="rId34"/>
    <p:sldId id="267" r:id="rId35"/>
    <p:sldId id="268" r:id="rId36"/>
    <p:sldId id="270" r:id="rId37"/>
    <p:sldId id="271" r:id="rId38"/>
    <p:sldId id="272" r:id="rId39"/>
    <p:sldId id="274" r:id="rId40"/>
    <p:sldId id="29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2DECF-F5AB-40D9-9E07-E1BC5E6870C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860C9DAB-A231-4A96-B9FC-1A21689BCBDB}">
      <dgm:prSet phldrT="[Text]"/>
      <dgm:spPr/>
      <dgm:t>
        <a:bodyPr/>
        <a:lstStyle/>
        <a:p>
          <a:pPr rtl="1"/>
          <a:r>
            <a:rPr lang="en-US" dirty="0" smtClean="0"/>
            <a:t>IHRM definition</a:t>
          </a:r>
          <a:endParaRPr lang="ar-SA" dirty="0"/>
        </a:p>
      </dgm:t>
    </dgm:pt>
    <dgm:pt modelId="{092D7C1E-6B07-4CBF-A004-5A893C0B56E2}" type="parTrans" cxnId="{B09F0A5F-3D5C-4933-8843-97BD8440C2A4}">
      <dgm:prSet/>
      <dgm:spPr/>
      <dgm:t>
        <a:bodyPr/>
        <a:lstStyle/>
        <a:p>
          <a:pPr rtl="1"/>
          <a:endParaRPr lang="ar-SA"/>
        </a:p>
      </dgm:t>
    </dgm:pt>
    <dgm:pt modelId="{902D6578-BA4E-4F54-9F58-5D67D007C1B4}" type="sibTrans" cxnId="{B09F0A5F-3D5C-4933-8843-97BD8440C2A4}">
      <dgm:prSet/>
      <dgm:spPr/>
      <dgm:t>
        <a:bodyPr/>
        <a:lstStyle/>
        <a:p>
          <a:pPr rtl="1"/>
          <a:endParaRPr lang="ar-SA"/>
        </a:p>
      </dgm:t>
    </dgm:pt>
    <dgm:pt modelId="{3C706F8C-5AB9-498D-AD82-BF71458D065A}">
      <dgm:prSet phldrT="[Text]"/>
      <dgm:spPr/>
      <dgm:t>
        <a:bodyPr/>
        <a:lstStyle/>
        <a:p>
          <a:pPr rtl="1"/>
          <a:r>
            <a:rPr lang="en-US" dirty="0" smtClean="0"/>
            <a:t>Morgan’s “3-D” definition </a:t>
          </a:r>
          <a:endParaRPr lang="ar-SA" dirty="0"/>
        </a:p>
      </dgm:t>
    </dgm:pt>
    <dgm:pt modelId="{CD7988DB-216A-46F7-BBF6-B6F879C0EB65}" type="parTrans" cxnId="{92261AFF-E377-4BE7-8A41-2FC323A6DD6B}">
      <dgm:prSet/>
      <dgm:spPr/>
      <dgm:t>
        <a:bodyPr/>
        <a:lstStyle/>
        <a:p>
          <a:pPr rtl="1"/>
          <a:endParaRPr lang="ar-SA"/>
        </a:p>
      </dgm:t>
    </dgm:pt>
    <dgm:pt modelId="{05F9D230-4EAF-4F30-830B-EF232E3DB8B1}" type="sibTrans" cxnId="{92261AFF-E377-4BE7-8A41-2FC323A6DD6B}">
      <dgm:prSet/>
      <dgm:spPr/>
      <dgm:t>
        <a:bodyPr/>
        <a:lstStyle/>
        <a:p>
          <a:pPr rtl="1"/>
          <a:endParaRPr lang="ar-SA"/>
        </a:p>
      </dgm:t>
    </dgm:pt>
    <dgm:pt modelId="{DBC10209-1601-4024-91D5-CD36DD0AFA67}">
      <dgm:prSet/>
      <dgm:spPr/>
      <dgm:t>
        <a:bodyPr/>
        <a:lstStyle/>
        <a:p>
          <a:pPr rtl="1"/>
          <a:r>
            <a:rPr lang="en-US" smtClean="0"/>
            <a:t>Stahl-Björkman-Morris def. </a:t>
          </a:r>
          <a:endParaRPr lang="ar-SA"/>
        </a:p>
      </dgm:t>
    </dgm:pt>
    <dgm:pt modelId="{93569C2B-5C3B-4A0D-AF71-58AAACEE8E06}" type="parTrans" cxnId="{35B48F40-029A-48E2-A765-5951EC42A0FD}">
      <dgm:prSet/>
      <dgm:spPr/>
      <dgm:t>
        <a:bodyPr/>
        <a:lstStyle/>
        <a:p>
          <a:pPr rtl="1"/>
          <a:endParaRPr lang="ar-SA"/>
        </a:p>
      </dgm:t>
    </dgm:pt>
    <dgm:pt modelId="{79BEF927-4524-4DEE-A956-FF913DD25588}" type="sibTrans" cxnId="{35B48F40-029A-48E2-A765-5951EC42A0FD}">
      <dgm:prSet/>
      <dgm:spPr/>
      <dgm:t>
        <a:bodyPr/>
        <a:lstStyle/>
        <a:p>
          <a:pPr rtl="1"/>
          <a:endParaRPr lang="ar-SA"/>
        </a:p>
      </dgm:t>
    </dgm:pt>
    <dgm:pt modelId="{4DC479DF-7EC9-431F-8C09-F1E8C14626D7}" type="pres">
      <dgm:prSet presAssocID="{B522DECF-F5AB-40D9-9E07-E1BC5E6870C8}" presName="hierChild1" presStyleCnt="0">
        <dgm:presLayoutVars>
          <dgm:chPref val="1"/>
          <dgm:dir/>
          <dgm:animOne val="branch"/>
          <dgm:animLvl val="lvl"/>
          <dgm:resizeHandles/>
        </dgm:presLayoutVars>
      </dgm:prSet>
      <dgm:spPr/>
    </dgm:pt>
    <dgm:pt modelId="{B96BB2A9-5F5A-4C57-8696-E3422E55A973}" type="pres">
      <dgm:prSet presAssocID="{860C9DAB-A231-4A96-B9FC-1A21689BCBDB}" presName="hierRoot1" presStyleCnt="0"/>
      <dgm:spPr/>
    </dgm:pt>
    <dgm:pt modelId="{1F1CB717-C0A4-4A44-AC65-58C215A5CC3D}" type="pres">
      <dgm:prSet presAssocID="{860C9DAB-A231-4A96-B9FC-1A21689BCBDB}" presName="composite" presStyleCnt="0"/>
      <dgm:spPr/>
    </dgm:pt>
    <dgm:pt modelId="{4D6BFF1C-B8DD-461D-950B-6FE620E6C01D}" type="pres">
      <dgm:prSet presAssocID="{860C9DAB-A231-4A96-B9FC-1A21689BCBDB}" presName="background" presStyleLbl="node0" presStyleIdx="0" presStyleCnt="1"/>
      <dgm:spPr/>
    </dgm:pt>
    <dgm:pt modelId="{117457F7-4C62-4800-B8E9-CAED0B3BA148}" type="pres">
      <dgm:prSet presAssocID="{860C9DAB-A231-4A96-B9FC-1A21689BCBDB}" presName="text" presStyleLbl="fgAcc0" presStyleIdx="0" presStyleCnt="1">
        <dgm:presLayoutVars>
          <dgm:chPref val="3"/>
        </dgm:presLayoutVars>
      </dgm:prSet>
      <dgm:spPr/>
      <dgm:t>
        <a:bodyPr/>
        <a:lstStyle/>
        <a:p>
          <a:pPr rtl="1"/>
          <a:endParaRPr lang="ar-SA"/>
        </a:p>
      </dgm:t>
    </dgm:pt>
    <dgm:pt modelId="{551BC843-78AA-436A-9A60-7EC7BCEC884C}" type="pres">
      <dgm:prSet presAssocID="{860C9DAB-A231-4A96-B9FC-1A21689BCBDB}" presName="hierChild2" presStyleCnt="0"/>
      <dgm:spPr/>
    </dgm:pt>
    <dgm:pt modelId="{1A759280-56AC-4D40-813E-89C47A7B99F4}" type="pres">
      <dgm:prSet presAssocID="{CD7988DB-216A-46F7-BBF6-B6F879C0EB65}" presName="Name10" presStyleLbl="parChTrans1D2" presStyleIdx="0" presStyleCnt="2"/>
      <dgm:spPr/>
    </dgm:pt>
    <dgm:pt modelId="{86AF4C89-93BF-43CD-9F8F-ECCF79F88D02}" type="pres">
      <dgm:prSet presAssocID="{3C706F8C-5AB9-498D-AD82-BF71458D065A}" presName="hierRoot2" presStyleCnt="0"/>
      <dgm:spPr/>
    </dgm:pt>
    <dgm:pt modelId="{4FDB1A70-AD4F-4C7E-A3D8-36ACAD16BAD9}" type="pres">
      <dgm:prSet presAssocID="{3C706F8C-5AB9-498D-AD82-BF71458D065A}" presName="composite2" presStyleCnt="0"/>
      <dgm:spPr/>
    </dgm:pt>
    <dgm:pt modelId="{885D1808-6FF5-49AB-B9BE-EF69820E913F}" type="pres">
      <dgm:prSet presAssocID="{3C706F8C-5AB9-498D-AD82-BF71458D065A}" presName="background2" presStyleLbl="node2" presStyleIdx="0" presStyleCnt="2"/>
      <dgm:spPr/>
    </dgm:pt>
    <dgm:pt modelId="{800EECE4-228C-4A10-B7B0-2179CE83F7E5}" type="pres">
      <dgm:prSet presAssocID="{3C706F8C-5AB9-498D-AD82-BF71458D065A}" presName="text2" presStyleLbl="fgAcc2" presStyleIdx="0" presStyleCnt="2">
        <dgm:presLayoutVars>
          <dgm:chPref val="3"/>
        </dgm:presLayoutVars>
      </dgm:prSet>
      <dgm:spPr/>
      <dgm:t>
        <a:bodyPr/>
        <a:lstStyle/>
        <a:p>
          <a:pPr rtl="1"/>
          <a:endParaRPr lang="ar-SA"/>
        </a:p>
      </dgm:t>
    </dgm:pt>
    <dgm:pt modelId="{52BC8497-51E5-4CEA-B33B-BD5992F576DC}" type="pres">
      <dgm:prSet presAssocID="{3C706F8C-5AB9-498D-AD82-BF71458D065A}" presName="hierChild3" presStyleCnt="0"/>
      <dgm:spPr/>
    </dgm:pt>
    <dgm:pt modelId="{6A5E5C0D-9755-4C59-85D1-31DFB98AAD62}" type="pres">
      <dgm:prSet presAssocID="{93569C2B-5C3B-4A0D-AF71-58AAACEE8E06}" presName="Name10" presStyleLbl="parChTrans1D2" presStyleIdx="1" presStyleCnt="2"/>
      <dgm:spPr/>
    </dgm:pt>
    <dgm:pt modelId="{800B5D4D-AD42-4898-9F4D-E3C5D080726F}" type="pres">
      <dgm:prSet presAssocID="{DBC10209-1601-4024-91D5-CD36DD0AFA67}" presName="hierRoot2" presStyleCnt="0"/>
      <dgm:spPr/>
    </dgm:pt>
    <dgm:pt modelId="{FF36675F-0583-4855-8EA1-E66DD8F460D2}" type="pres">
      <dgm:prSet presAssocID="{DBC10209-1601-4024-91D5-CD36DD0AFA67}" presName="composite2" presStyleCnt="0"/>
      <dgm:spPr/>
    </dgm:pt>
    <dgm:pt modelId="{2C04C463-627F-4E46-801B-17D8596C0AAA}" type="pres">
      <dgm:prSet presAssocID="{DBC10209-1601-4024-91D5-CD36DD0AFA67}" presName="background2" presStyleLbl="node2" presStyleIdx="1" presStyleCnt="2"/>
      <dgm:spPr/>
    </dgm:pt>
    <dgm:pt modelId="{113F98F3-9F4D-4574-9E93-8B80E3AEBB17}" type="pres">
      <dgm:prSet presAssocID="{DBC10209-1601-4024-91D5-CD36DD0AFA67}" presName="text2" presStyleLbl="fgAcc2" presStyleIdx="1" presStyleCnt="2">
        <dgm:presLayoutVars>
          <dgm:chPref val="3"/>
        </dgm:presLayoutVars>
      </dgm:prSet>
      <dgm:spPr/>
    </dgm:pt>
    <dgm:pt modelId="{CC2E37C9-3D29-4F81-A7B5-6424108EFD3A}" type="pres">
      <dgm:prSet presAssocID="{DBC10209-1601-4024-91D5-CD36DD0AFA67}" presName="hierChild3" presStyleCnt="0"/>
      <dgm:spPr/>
    </dgm:pt>
  </dgm:ptLst>
  <dgm:cxnLst>
    <dgm:cxn modelId="{A8811C81-569A-49E7-9430-2E0A8C80B3FA}" type="presOf" srcId="{B522DECF-F5AB-40D9-9E07-E1BC5E6870C8}" destId="{4DC479DF-7EC9-431F-8C09-F1E8C14626D7}" srcOrd="0" destOrd="0" presId="urn:microsoft.com/office/officeart/2005/8/layout/hierarchy1"/>
    <dgm:cxn modelId="{B09F0A5F-3D5C-4933-8843-97BD8440C2A4}" srcId="{B522DECF-F5AB-40D9-9E07-E1BC5E6870C8}" destId="{860C9DAB-A231-4A96-B9FC-1A21689BCBDB}" srcOrd="0" destOrd="0" parTransId="{092D7C1E-6B07-4CBF-A004-5A893C0B56E2}" sibTransId="{902D6578-BA4E-4F54-9F58-5D67D007C1B4}"/>
    <dgm:cxn modelId="{CAA54DF5-2737-4D65-B0C5-404F31308E83}" type="presOf" srcId="{3C706F8C-5AB9-498D-AD82-BF71458D065A}" destId="{800EECE4-228C-4A10-B7B0-2179CE83F7E5}" srcOrd="0" destOrd="0" presId="urn:microsoft.com/office/officeart/2005/8/layout/hierarchy1"/>
    <dgm:cxn modelId="{B7C0A49E-5298-45DD-85B1-532A1F2F5C30}" type="presOf" srcId="{860C9DAB-A231-4A96-B9FC-1A21689BCBDB}" destId="{117457F7-4C62-4800-B8E9-CAED0B3BA148}" srcOrd="0" destOrd="0" presId="urn:microsoft.com/office/officeart/2005/8/layout/hierarchy1"/>
    <dgm:cxn modelId="{35B48F40-029A-48E2-A765-5951EC42A0FD}" srcId="{860C9DAB-A231-4A96-B9FC-1A21689BCBDB}" destId="{DBC10209-1601-4024-91D5-CD36DD0AFA67}" srcOrd="1" destOrd="0" parTransId="{93569C2B-5C3B-4A0D-AF71-58AAACEE8E06}" sibTransId="{79BEF927-4524-4DEE-A956-FF913DD25588}"/>
    <dgm:cxn modelId="{A68541F2-9B22-4946-9094-F5529FE5C16B}" type="presOf" srcId="{CD7988DB-216A-46F7-BBF6-B6F879C0EB65}" destId="{1A759280-56AC-4D40-813E-89C47A7B99F4}" srcOrd="0" destOrd="0" presId="urn:microsoft.com/office/officeart/2005/8/layout/hierarchy1"/>
    <dgm:cxn modelId="{92261AFF-E377-4BE7-8A41-2FC323A6DD6B}" srcId="{860C9DAB-A231-4A96-B9FC-1A21689BCBDB}" destId="{3C706F8C-5AB9-498D-AD82-BF71458D065A}" srcOrd="0" destOrd="0" parTransId="{CD7988DB-216A-46F7-BBF6-B6F879C0EB65}" sibTransId="{05F9D230-4EAF-4F30-830B-EF232E3DB8B1}"/>
    <dgm:cxn modelId="{0BD70485-6DD4-41F7-940E-4CD3E6D88B91}" type="presOf" srcId="{DBC10209-1601-4024-91D5-CD36DD0AFA67}" destId="{113F98F3-9F4D-4574-9E93-8B80E3AEBB17}" srcOrd="0" destOrd="0" presId="urn:microsoft.com/office/officeart/2005/8/layout/hierarchy1"/>
    <dgm:cxn modelId="{386A6629-FDBC-46C6-89E5-66DB614F8B10}" type="presOf" srcId="{93569C2B-5C3B-4A0D-AF71-58AAACEE8E06}" destId="{6A5E5C0D-9755-4C59-85D1-31DFB98AAD62}" srcOrd="0" destOrd="0" presId="urn:microsoft.com/office/officeart/2005/8/layout/hierarchy1"/>
    <dgm:cxn modelId="{2DE651E2-58F1-4AEC-AB6D-B5A5D1AC59C4}" type="presParOf" srcId="{4DC479DF-7EC9-431F-8C09-F1E8C14626D7}" destId="{B96BB2A9-5F5A-4C57-8696-E3422E55A973}" srcOrd="0" destOrd="0" presId="urn:microsoft.com/office/officeart/2005/8/layout/hierarchy1"/>
    <dgm:cxn modelId="{7D15BFD1-594E-42C3-B890-EC6254998101}" type="presParOf" srcId="{B96BB2A9-5F5A-4C57-8696-E3422E55A973}" destId="{1F1CB717-C0A4-4A44-AC65-58C215A5CC3D}" srcOrd="0" destOrd="0" presId="urn:microsoft.com/office/officeart/2005/8/layout/hierarchy1"/>
    <dgm:cxn modelId="{2243BB90-BF9F-4EED-BC56-CB4098A423CB}" type="presParOf" srcId="{1F1CB717-C0A4-4A44-AC65-58C215A5CC3D}" destId="{4D6BFF1C-B8DD-461D-950B-6FE620E6C01D}" srcOrd="0" destOrd="0" presId="urn:microsoft.com/office/officeart/2005/8/layout/hierarchy1"/>
    <dgm:cxn modelId="{814ADEE1-E93E-439D-9C7B-7B10DC08B902}" type="presParOf" srcId="{1F1CB717-C0A4-4A44-AC65-58C215A5CC3D}" destId="{117457F7-4C62-4800-B8E9-CAED0B3BA148}" srcOrd="1" destOrd="0" presId="urn:microsoft.com/office/officeart/2005/8/layout/hierarchy1"/>
    <dgm:cxn modelId="{089FA19D-A4D3-44D0-A6B3-24FEA5EDA13C}" type="presParOf" srcId="{B96BB2A9-5F5A-4C57-8696-E3422E55A973}" destId="{551BC843-78AA-436A-9A60-7EC7BCEC884C}" srcOrd="1" destOrd="0" presId="urn:microsoft.com/office/officeart/2005/8/layout/hierarchy1"/>
    <dgm:cxn modelId="{7091D74E-D5D4-4BB9-9CF0-1CE4266095CF}" type="presParOf" srcId="{551BC843-78AA-436A-9A60-7EC7BCEC884C}" destId="{1A759280-56AC-4D40-813E-89C47A7B99F4}" srcOrd="0" destOrd="0" presId="urn:microsoft.com/office/officeart/2005/8/layout/hierarchy1"/>
    <dgm:cxn modelId="{CC666FD9-3ABB-49FC-BC28-51541E5D6C44}" type="presParOf" srcId="{551BC843-78AA-436A-9A60-7EC7BCEC884C}" destId="{86AF4C89-93BF-43CD-9F8F-ECCF79F88D02}" srcOrd="1" destOrd="0" presId="urn:microsoft.com/office/officeart/2005/8/layout/hierarchy1"/>
    <dgm:cxn modelId="{3A889EA1-CB84-4A11-A847-FFCCE6623E6D}" type="presParOf" srcId="{86AF4C89-93BF-43CD-9F8F-ECCF79F88D02}" destId="{4FDB1A70-AD4F-4C7E-A3D8-36ACAD16BAD9}" srcOrd="0" destOrd="0" presId="urn:microsoft.com/office/officeart/2005/8/layout/hierarchy1"/>
    <dgm:cxn modelId="{8D2EB4A4-EC95-4C3E-9A40-67A031206381}" type="presParOf" srcId="{4FDB1A70-AD4F-4C7E-A3D8-36ACAD16BAD9}" destId="{885D1808-6FF5-49AB-B9BE-EF69820E913F}" srcOrd="0" destOrd="0" presId="urn:microsoft.com/office/officeart/2005/8/layout/hierarchy1"/>
    <dgm:cxn modelId="{F02EFC79-A142-4ADC-97D2-C05EB8BA274A}" type="presParOf" srcId="{4FDB1A70-AD4F-4C7E-A3D8-36ACAD16BAD9}" destId="{800EECE4-228C-4A10-B7B0-2179CE83F7E5}" srcOrd="1" destOrd="0" presId="urn:microsoft.com/office/officeart/2005/8/layout/hierarchy1"/>
    <dgm:cxn modelId="{41E85EE9-8E08-4AF5-921E-18C46C544C53}" type="presParOf" srcId="{86AF4C89-93BF-43CD-9F8F-ECCF79F88D02}" destId="{52BC8497-51E5-4CEA-B33B-BD5992F576DC}" srcOrd="1" destOrd="0" presId="urn:microsoft.com/office/officeart/2005/8/layout/hierarchy1"/>
    <dgm:cxn modelId="{6467D206-662A-42F9-AF1B-293686B98F94}" type="presParOf" srcId="{551BC843-78AA-436A-9A60-7EC7BCEC884C}" destId="{6A5E5C0D-9755-4C59-85D1-31DFB98AAD62}" srcOrd="2" destOrd="0" presId="urn:microsoft.com/office/officeart/2005/8/layout/hierarchy1"/>
    <dgm:cxn modelId="{10C309B4-A50A-4854-A4F2-9E26DF80C084}" type="presParOf" srcId="{551BC843-78AA-436A-9A60-7EC7BCEC884C}" destId="{800B5D4D-AD42-4898-9F4D-E3C5D080726F}" srcOrd="3" destOrd="0" presId="urn:microsoft.com/office/officeart/2005/8/layout/hierarchy1"/>
    <dgm:cxn modelId="{08C3D218-DC47-4F2C-A49A-01FB446C6A3E}" type="presParOf" srcId="{800B5D4D-AD42-4898-9F4D-E3C5D080726F}" destId="{FF36675F-0583-4855-8EA1-E66DD8F460D2}" srcOrd="0" destOrd="0" presId="urn:microsoft.com/office/officeart/2005/8/layout/hierarchy1"/>
    <dgm:cxn modelId="{D87A0D1A-72AF-48BE-AC7B-8E267C93620B}" type="presParOf" srcId="{FF36675F-0583-4855-8EA1-E66DD8F460D2}" destId="{2C04C463-627F-4E46-801B-17D8596C0AAA}" srcOrd="0" destOrd="0" presId="urn:microsoft.com/office/officeart/2005/8/layout/hierarchy1"/>
    <dgm:cxn modelId="{402ADF93-12E9-471C-9AE0-2F003BECB59F}" type="presParOf" srcId="{FF36675F-0583-4855-8EA1-E66DD8F460D2}" destId="{113F98F3-9F4D-4574-9E93-8B80E3AEBB17}" srcOrd="1" destOrd="0" presId="urn:microsoft.com/office/officeart/2005/8/layout/hierarchy1"/>
    <dgm:cxn modelId="{AB7B88A8-FE6C-4294-B6A1-73996B888B10}" type="presParOf" srcId="{800B5D4D-AD42-4898-9F4D-E3C5D080726F}" destId="{CC2E37C9-3D29-4F81-A7B5-6424108EFD3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E5C0D-9755-4C59-85D1-31DFB98AAD62}">
      <dsp:nvSpPr>
        <dsp:cNvPr id="0" name=""/>
        <dsp:cNvSpPr/>
      </dsp:nvSpPr>
      <dsp:spPr>
        <a:xfrm>
          <a:off x="2912566" y="1548840"/>
          <a:ext cx="1489769" cy="708994"/>
        </a:xfrm>
        <a:custGeom>
          <a:avLst/>
          <a:gdLst/>
          <a:ahLst/>
          <a:cxnLst/>
          <a:rect l="0" t="0" r="0" b="0"/>
          <a:pathLst>
            <a:path>
              <a:moveTo>
                <a:pt x="0" y="0"/>
              </a:moveTo>
              <a:lnTo>
                <a:pt x="0" y="483159"/>
              </a:lnTo>
              <a:lnTo>
                <a:pt x="1489769" y="483159"/>
              </a:lnTo>
              <a:lnTo>
                <a:pt x="1489769" y="708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59280-56AC-4D40-813E-89C47A7B99F4}">
      <dsp:nvSpPr>
        <dsp:cNvPr id="0" name=""/>
        <dsp:cNvSpPr/>
      </dsp:nvSpPr>
      <dsp:spPr>
        <a:xfrm>
          <a:off x="1422796" y="1548840"/>
          <a:ext cx="1489769" cy="708994"/>
        </a:xfrm>
        <a:custGeom>
          <a:avLst/>
          <a:gdLst/>
          <a:ahLst/>
          <a:cxnLst/>
          <a:rect l="0" t="0" r="0" b="0"/>
          <a:pathLst>
            <a:path>
              <a:moveTo>
                <a:pt x="1489769" y="0"/>
              </a:moveTo>
              <a:lnTo>
                <a:pt x="1489769" y="483159"/>
              </a:lnTo>
              <a:lnTo>
                <a:pt x="0" y="483159"/>
              </a:lnTo>
              <a:lnTo>
                <a:pt x="0" y="7089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BFF1C-B8DD-461D-950B-6FE620E6C01D}">
      <dsp:nvSpPr>
        <dsp:cNvPr id="0" name=""/>
        <dsp:cNvSpPr/>
      </dsp:nvSpPr>
      <dsp:spPr>
        <a:xfrm>
          <a:off x="1693664" y="834"/>
          <a:ext cx="2437804" cy="1548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457F7-4C62-4800-B8E9-CAED0B3BA148}">
      <dsp:nvSpPr>
        <dsp:cNvPr id="0" name=""/>
        <dsp:cNvSpPr/>
      </dsp:nvSpPr>
      <dsp:spPr>
        <a:xfrm>
          <a:off x="1964531" y="258158"/>
          <a:ext cx="2437804" cy="1548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en-US" sz="2900" kern="1200" dirty="0" smtClean="0"/>
            <a:t>IHRM definition</a:t>
          </a:r>
          <a:endParaRPr lang="ar-SA" sz="2900" kern="1200" dirty="0"/>
        </a:p>
      </dsp:txBody>
      <dsp:txXfrm>
        <a:off x="2009871" y="303498"/>
        <a:ext cx="2347124" cy="1457325"/>
      </dsp:txXfrm>
    </dsp:sp>
    <dsp:sp modelId="{885D1808-6FF5-49AB-B9BE-EF69820E913F}">
      <dsp:nvSpPr>
        <dsp:cNvPr id="0" name=""/>
        <dsp:cNvSpPr/>
      </dsp:nvSpPr>
      <dsp:spPr>
        <a:xfrm>
          <a:off x="203894" y="2257835"/>
          <a:ext cx="2437804" cy="1548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EECE4-228C-4A10-B7B0-2179CE83F7E5}">
      <dsp:nvSpPr>
        <dsp:cNvPr id="0" name=""/>
        <dsp:cNvSpPr/>
      </dsp:nvSpPr>
      <dsp:spPr>
        <a:xfrm>
          <a:off x="474761" y="2515159"/>
          <a:ext cx="2437804" cy="1548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en-US" sz="2900" kern="1200" dirty="0" smtClean="0"/>
            <a:t>Morgan’s “3-D” definition </a:t>
          </a:r>
          <a:endParaRPr lang="ar-SA" sz="2900" kern="1200" dirty="0"/>
        </a:p>
      </dsp:txBody>
      <dsp:txXfrm>
        <a:off x="520101" y="2560499"/>
        <a:ext cx="2347124" cy="1457325"/>
      </dsp:txXfrm>
    </dsp:sp>
    <dsp:sp modelId="{2C04C463-627F-4E46-801B-17D8596C0AAA}">
      <dsp:nvSpPr>
        <dsp:cNvPr id="0" name=""/>
        <dsp:cNvSpPr/>
      </dsp:nvSpPr>
      <dsp:spPr>
        <a:xfrm>
          <a:off x="3183433" y="2257835"/>
          <a:ext cx="2437804" cy="15480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3F98F3-9F4D-4574-9E93-8B80E3AEBB17}">
      <dsp:nvSpPr>
        <dsp:cNvPr id="0" name=""/>
        <dsp:cNvSpPr/>
      </dsp:nvSpPr>
      <dsp:spPr>
        <a:xfrm>
          <a:off x="3454300" y="2515159"/>
          <a:ext cx="2437804" cy="15480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en-US" sz="2900" kern="1200" smtClean="0"/>
            <a:t>Stahl-Björkman-Morris def. </a:t>
          </a:r>
          <a:endParaRPr lang="ar-SA" sz="2900" kern="1200"/>
        </a:p>
      </dsp:txBody>
      <dsp:txXfrm>
        <a:off x="3499640" y="2560499"/>
        <a:ext cx="2347124" cy="14573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C517D-4A71-48E3-93BE-B81CA24BE4E6}" type="datetimeFigureOut">
              <a:rPr lang="en-US" smtClean="0"/>
              <a:t>9/10/2018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33CBB-590D-4439-982D-E7035C4CDC97}" type="slidenum">
              <a:rPr lang="en-US" smtClean="0"/>
              <a:t>‹#›</a:t>
            </a:fld>
            <a:endParaRPr lang="en-US"/>
          </a:p>
        </p:txBody>
      </p:sp>
    </p:spTree>
    <p:extLst>
      <p:ext uri="{BB962C8B-B14F-4D97-AF65-F5344CB8AC3E}">
        <p14:creationId xmlns:p14="http://schemas.microsoft.com/office/powerpoint/2010/main" val="29871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689A89-77C3-48BE-A778-99FD71A9680F}" type="slidenum">
              <a:rPr lang="en-GB" smtClean="0"/>
              <a:pPr/>
              <a:t>35</a:t>
            </a:fld>
            <a:endParaRPr lang="en-GB" dirty="0"/>
          </a:p>
        </p:txBody>
      </p:sp>
    </p:spTree>
    <p:extLst>
      <p:ext uri="{BB962C8B-B14F-4D97-AF65-F5344CB8AC3E}">
        <p14:creationId xmlns:p14="http://schemas.microsoft.com/office/powerpoint/2010/main" val="82108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43" name="Title 41"/>
          <p:cNvSpPr>
            <a:spLocks noGrp="1"/>
          </p:cNvSpPr>
          <p:nvPr userDrawn="1">
            <p:ph type="title" hasCustomPrompt="1"/>
          </p:nvPr>
        </p:nvSpPr>
        <p:spPr>
          <a:xfrm>
            <a:off x="467544" y="1006854"/>
            <a:ext cx="8918359" cy="3430258"/>
          </a:xfrm>
        </p:spPr>
        <p:txBody>
          <a:bodyPr anchor="t" anchorCtr="0"/>
          <a:lstStyle>
            <a:lvl1pPr>
              <a:lnSpc>
                <a:spcPct val="100000"/>
              </a:lnSpc>
              <a:defRPr sz="8000" baseline="0">
                <a:solidFill>
                  <a:srgbClr val="00D600"/>
                </a:solidFill>
              </a:defRPr>
            </a:lvl1pPr>
          </a:lstStyle>
          <a:p>
            <a:r>
              <a:rPr lang="en-US" dirty="0" smtClean="0"/>
              <a:t>HUGE CHAPTER TITLE</a:t>
            </a:r>
            <a:endParaRPr lang="en-US" dirty="0"/>
          </a:p>
        </p:txBody>
      </p:sp>
      <p:sp>
        <p:nvSpPr>
          <p:cNvPr id="38" name="Text Placeholder 12"/>
          <p:cNvSpPr>
            <a:spLocks noGrp="1"/>
          </p:cNvSpPr>
          <p:nvPr>
            <p:ph type="body" sz="quarter" idx="10" hasCustomPrompt="1"/>
          </p:nvPr>
        </p:nvSpPr>
        <p:spPr>
          <a:xfrm>
            <a:off x="480606" y="306530"/>
            <a:ext cx="4091394" cy="792088"/>
          </a:xfrm>
        </p:spPr>
        <p:txBody>
          <a:bodyPr/>
          <a:lstStyle>
            <a:lvl1pPr marL="0" indent="0">
              <a:buFontTx/>
              <a:buNone/>
              <a:defRPr sz="4400" b="1">
                <a:solidFill>
                  <a:srgbClr val="265392"/>
                </a:solidFill>
              </a:defRPr>
            </a:lvl1pPr>
          </a:lstStyle>
          <a:p>
            <a:pPr lvl="0"/>
            <a:r>
              <a:rPr lang="en-US" dirty="0" smtClean="0"/>
              <a:t>Chapter #</a:t>
            </a:r>
          </a:p>
        </p:txBody>
      </p:sp>
    </p:spTree>
    <p:extLst>
      <p:ext uri="{BB962C8B-B14F-4D97-AF65-F5344CB8AC3E}">
        <p14:creationId xmlns:p14="http://schemas.microsoft.com/office/powerpoint/2010/main" val="20169191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10" name="Text Placeholder 2"/>
          <p:cNvSpPr>
            <a:spLocks noGrp="1"/>
          </p:cNvSpPr>
          <p:nvPr>
            <p:ph type="body" sz="quarter" idx="10" hasCustomPrompt="1"/>
          </p:nvPr>
        </p:nvSpPr>
        <p:spPr>
          <a:xfrm>
            <a:off x="539552" y="905256"/>
            <a:ext cx="8270216" cy="5348096"/>
          </a:xfrm>
        </p:spPr>
        <p:txBody>
          <a:bodyPr/>
          <a:lstStyle>
            <a:lvl1pPr marL="514350" indent="-514350">
              <a:spcBef>
                <a:spcPts val="1800"/>
              </a:spcBef>
              <a:buClr>
                <a:srgbClr val="265392"/>
              </a:buClr>
              <a:buFont typeface="+mj-lt"/>
              <a:buAutoNum type="arabicPeriod"/>
              <a:defRPr sz="2900"/>
            </a:lvl1pPr>
          </a:lstStyle>
          <a:p>
            <a:pPr lvl="0"/>
            <a:r>
              <a:rPr lang="en-US" dirty="0" smtClean="0"/>
              <a:t>Click to add objectives</a:t>
            </a:r>
          </a:p>
          <a:p>
            <a:pPr lvl="0"/>
            <a:endParaRPr lang="en-US" dirty="0" smtClean="0"/>
          </a:p>
          <a:p>
            <a:pPr lvl="0"/>
            <a:endParaRPr lang="en-US" dirty="0" smtClean="0"/>
          </a:p>
        </p:txBody>
      </p:sp>
      <p:sp>
        <p:nvSpPr>
          <p:cNvPr id="2" name="Title 1"/>
          <p:cNvSpPr>
            <a:spLocks noGrp="1"/>
          </p:cNvSpPr>
          <p:nvPr>
            <p:ph type="title" hasCustomPrompt="1"/>
          </p:nvPr>
        </p:nvSpPr>
        <p:spPr/>
        <p:txBody>
          <a:bodyPr/>
          <a:lstStyle>
            <a:lvl1pPr>
              <a:defRPr baseline="0"/>
            </a:lvl1pPr>
          </a:lstStyle>
          <a:p>
            <a:r>
              <a:rPr lang="en-US" dirty="0" smtClean="0"/>
              <a:t>Objectives Title</a:t>
            </a:r>
            <a:endParaRPr lang="en-US" dirty="0"/>
          </a:p>
        </p:txBody>
      </p:sp>
    </p:spTree>
    <p:extLst>
      <p:ext uri="{BB962C8B-B14F-4D97-AF65-F5344CB8AC3E}">
        <p14:creationId xmlns:p14="http://schemas.microsoft.com/office/powerpoint/2010/main" val="40334748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Star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1"/>
            <a:ext cx="8686799" cy="908720"/>
          </a:xfrm>
          <a:solidFill>
            <a:schemeClr val="bg1"/>
          </a:solidFill>
        </p:spPr>
        <p:txBody>
          <a:bodyPr/>
          <a:lstStyle>
            <a:lvl1pPr>
              <a:defRPr baseline="0"/>
            </a:lvl1pPr>
          </a:lstStyle>
          <a:p>
            <a:r>
              <a:rPr lang="en-US" dirty="0" smtClean="0"/>
              <a:t>Section Title</a:t>
            </a:r>
            <a:endParaRPr lang="en-US" dirty="0"/>
          </a:p>
        </p:txBody>
      </p:sp>
    </p:spTree>
    <p:extLst>
      <p:ext uri="{BB962C8B-B14F-4D97-AF65-F5344CB8AC3E}">
        <p14:creationId xmlns:p14="http://schemas.microsoft.com/office/powerpoint/2010/main" val="29113614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ic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11807"/>
            <a:ext cx="8671345" cy="896913"/>
          </a:xfrm>
          <a:prstGeom prst="rect">
            <a:avLst/>
          </a:prstGeom>
        </p:spPr>
        <p:txBody>
          <a:bodyPr vert="horz" lIns="91440" tIns="45720" rIns="91440" bIns="45720" rtlCol="0" anchor="ctr">
            <a:noAutofit/>
          </a:bodyPr>
          <a:lstStyle>
            <a:lvl1pPr>
              <a:defRPr>
                <a:solidFill>
                  <a:srgbClr val="00D600"/>
                </a:solidFill>
              </a:defRPr>
            </a:lvl1pPr>
          </a:lstStyle>
          <a:p>
            <a:r>
              <a:rPr lang="en-US" dirty="0" smtClean="0"/>
              <a:t>Slide Title</a:t>
            </a:r>
            <a:endParaRPr lang="en-GB" dirty="0"/>
          </a:p>
        </p:txBody>
      </p:sp>
      <p:sp>
        <p:nvSpPr>
          <p:cNvPr id="6" name="Text Placeholder 2"/>
          <p:cNvSpPr>
            <a:spLocks noGrp="1"/>
          </p:cNvSpPr>
          <p:nvPr>
            <p:ph idx="1"/>
          </p:nvPr>
        </p:nvSpPr>
        <p:spPr>
          <a:xfrm>
            <a:off x="457200" y="908720"/>
            <a:ext cx="8352927" cy="5328592"/>
          </a:xfrm>
          <a:prstGeom prst="rect">
            <a:avLst/>
          </a:prstGeom>
        </p:spPr>
        <p:txBody>
          <a:bodyPr vert="horz" lIns="91440" tIns="45720" rIns="91440" bIns="45720" rtlCol="0">
            <a:noAutofit/>
          </a:bodyPr>
          <a:lstStyle>
            <a:lvl1pPr>
              <a:buClr>
                <a:srgbClr val="00D6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353461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gure Slide">
    <p:spTree>
      <p:nvGrpSpPr>
        <p:cNvPr id="1" name=""/>
        <p:cNvGrpSpPr/>
        <p:nvPr/>
      </p:nvGrpSpPr>
      <p:grpSpPr>
        <a:xfrm>
          <a:off x="0" y="0"/>
          <a:ext cx="0" cy="0"/>
          <a:chOff x="0" y="0"/>
          <a:chExt cx="0" cy="0"/>
        </a:xfrm>
      </p:grpSpPr>
      <p:sp>
        <p:nvSpPr>
          <p:cNvPr id="11" name="TextBox 10"/>
          <p:cNvSpPr txBox="1"/>
          <p:nvPr userDrawn="1"/>
        </p:nvSpPr>
        <p:spPr>
          <a:xfrm>
            <a:off x="-1332656" y="315764"/>
            <a:ext cx="914400" cy="914400"/>
          </a:xfrm>
          <a:prstGeom prst="rect">
            <a:avLst/>
          </a:prstGeom>
        </p:spPr>
        <p:txBody>
          <a:bodyPr vert="horz" wrap="none" lIns="91440" tIns="45720" rIns="91440" bIns="45720" rtlCol="0" anchor="ctr">
            <a:noAutofit/>
          </a:bodyPr>
          <a:lstStyle/>
          <a:p>
            <a:endParaRPr lang="en-US" sz="2800" b="0" dirty="0" smtClean="0">
              <a:solidFill>
                <a:srgbClr val="444751"/>
              </a:solidFill>
            </a:endParaRPr>
          </a:p>
        </p:txBody>
      </p:sp>
      <p:sp>
        <p:nvSpPr>
          <p:cNvPr id="16" name="Text Placeholder 12"/>
          <p:cNvSpPr>
            <a:spLocks noGrp="1"/>
          </p:cNvSpPr>
          <p:nvPr>
            <p:ph type="body" sz="quarter" idx="11" hasCustomPrompt="1"/>
          </p:nvPr>
        </p:nvSpPr>
        <p:spPr>
          <a:xfrm>
            <a:off x="457200" y="491946"/>
            <a:ext cx="8668066" cy="631825"/>
          </a:xfrm>
        </p:spPr>
        <p:txBody>
          <a:bodyPr/>
          <a:lstStyle>
            <a:lvl1pPr marL="0" indent="0">
              <a:lnSpc>
                <a:spcPct val="90000"/>
              </a:lnSpc>
              <a:buNone/>
              <a:defRPr sz="2400" b="0" baseline="0">
                <a:solidFill>
                  <a:srgbClr val="444751"/>
                </a:solidFill>
              </a:defRPr>
            </a:lvl1pPr>
          </a:lstStyle>
          <a:p>
            <a:pPr lvl="0"/>
            <a:r>
              <a:rPr lang="en-US" dirty="0" smtClean="0"/>
              <a:t>Caption for figure</a:t>
            </a:r>
            <a:endParaRPr lang="en-US" dirty="0"/>
          </a:p>
        </p:txBody>
      </p:sp>
      <p:sp>
        <p:nvSpPr>
          <p:cNvPr id="2" name="Title 1"/>
          <p:cNvSpPr>
            <a:spLocks noGrp="1"/>
          </p:cNvSpPr>
          <p:nvPr>
            <p:ph type="title" hasCustomPrompt="1"/>
          </p:nvPr>
        </p:nvSpPr>
        <p:spPr>
          <a:xfrm>
            <a:off x="457200" y="118872"/>
            <a:ext cx="6336704" cy="504056"/>
          </a:xfrm>
        </p:spPr>
        <p:txBody>
          <a:bodyPr/>
          <a:lstStyle>
            <a:lvl1pPr>
              <a:defRPr sz="2400" baseline="0">
                <a:solidFill>
                  <a:srgbClr val="265392"/>
                </a:solidFill>
              </a:defRPr>
            </a:lvl1pPr>
          </a:lstStyle>
          <a:p>
            <a:r>
              <a:rPr lang="en-US" dirty="0" smtClean="0"/>
              <a:t>Figure #.#</a:t>
            </a:r>
            <a:endParaRPr lang="en-US" dirty="0"/>
          </a:p>
        </p:txBody>
      </p:sp>
    </p:spTree>
    <p:extLst>
      <p:ext uri="{BB962C8B-B14F-4D97-AF65-F5344CB8AC3E}">
        <p14:creationId xmlns:p14="http://schemas.microsoft.com/office/powerpoint/2010/main" val="2542967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3" y="6210544"/>
            <a:ext cx="1800201" cy="649668"/>
          </a:xfrm>
          <a:prstGeom prst="rect">
            <a:avLst/>
          </a:prstGeom>
        </p:spPr>
      </p:pic>
      <p:pic>
        <p:nvPicPr>
          <p:cNvPr id="48" name="Picture 4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4522" y="4005064"/>
            <a:ext cx="2107987" cy="2852936"/>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20265" y="3833725"/>
            <a:ext cx="2126973" cy="2792628"/>
          </a:xfrm>
          <a:prstGeom prst="rect">
            <a:avLst/>
          </a:prstGeom>
          <a:effectLst>
            <a:outerShdw blurRad="101600" dist="76200" dir="2700000" algn="ctr" rotWithShape="0">
              <a:srgbClr val="000000">
                <a:alpha val="60000"/>
              </a:srgbClr>
            </a:outerShdw>
          </a:effectLst>
        </p:spPr>
      </p:pic>
      <p:sp>
        <p:nvSpPr>
          <p:cNvPr id="43" name="Title 41"/>
          <p:cNvSpPr>
            <a:spLocks noGrp="1"/>
          </p:cNvSpPr>
          <p:nvPr userDrawn="1">
            <p:ph type="title" hasCustomPrompt="1"/>
          </p:nvPr>
        </p:nvSpPr>
        <p:spPr>
          <a:xfrm>
            <a:off x="467544" y="1006854"/>
            <a:ext cx="8918359" cy="3430258"/>
          </a:xfrm>
        </p:spPr>
        <p:txBody>
          <a:bodyPr anchor="t" anchorCtr="0"/>
          <a:lstStyle>
            <a:lvl1pPr>
              <a:defRPr sz="8000" baseline="0">
                <a:solidFill>
                  <a:srgbClr val="00D600"/>
                </a:solidFill>
              </a:defRPr>
            </a:lvl1pPr>
          </a:lstStyle>
          <a:p>
            <a:r>
              <a:rPr lang="en-US" dirty="0" smtClean="0"/>
              <a:t>HUGE CHAPTER TITLE</a:t>
            </a:r>
            <a:endParaRPr lang="en-US" dirty="0"/>
          </a:p>
        </p:txBody>
      </p:sp>
      <p:sp>
        <p:nvSpPr>
          <p:cNvPr id="38" name="Text Placeholder 12"/>
          <p:cNvSpPr>
            <a:spLocks noGrp="1"/>
          </p:cNvSpPr>
          <p:nvPr>
            <p:ph type="body" sz="quarter" idx="10" hasCustomPrompt="1"/>
          </p:nvPr>
        </p:nvSpPr>
        <p:spPr>
          <a:xfrm>
            <a:off x="480606" y="306530"/>
            <a:ext cx="4091394" cy="792088"/>
          </a:xfrm>
        </p:spPr>
        <p:txBody>
          <a:bodyPr/>
          <a:lstStyle>
            <a:lvl1pPr marL="0" indent="0">
              <a:buFontTx/>
              <a:buNone/>
              <a:defRPr sz="4400" b="1">
                <a:solidFill>
                  <a:srgbClr val="265392"/>
                </a:solidFill>
              </a:defRPr>
            </a:lvl1pPr>
          </a:lstStyle>
          <a:p>
            <a:pPr lvl="0"/>
            <a:r>
              <a:rPr lang="en-US" dirty="0" smtClean="0"/>
              <a:t>Chapter #</a:t>
            </a:r>
          </a:p>
        </p:txBody>
      </p:sp>
    </p:spTree>
    <p:extLst>
      <p:ext uri="{BB962C8B-B14F-4D97-AF65-F5344CB8AC3E}">
        <p14:creationId xmlns:p14="http://schemas.microsoft.com/office/powerpoint/2010/main" val="15706275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4" name="Text Placeholder 12"/>
          <p:cNvSpPr>
            <a:spLocks noGrp="1"/>
          </p:cNvSpPr>
          <p:nvPr userDrawn="1">
            <p:ph type="body" sz="quarter" idx="10" hasCustomPrompt="1"/>
          </p:nvPr>
        </p:nvSpPr>
        <p:spPr>
          <a:xfrm>
            <a:off x="457200" y="125021"/>
            <a:ext cx="2808312" cy="648072"/>
          </a:xfrm>
        </p:spPr>
        <p:txBody>
          <a:bodyPr/>
          <a:lstStyle>
            <a:lvl1pPr marL="0" indent="0">
              <a:buFontTx/>
              <a:buNone/>
              <a:defRPr b="1">
                <a:solidFill>
                  <a:srgbClr val="265392"/>
                </a:solidFill>
              </a:defRPr>
            </a:lvl1pPr>
          </a:lstStyle>
          <a:p>
            <a:pPr lvl="0"/>
            <a:r>
              <a:rPr lang="en-US" dirty="0" smtClean="0"/>
              <a:t>Chapter #</a:t>
            </a:r>
          </a:p>
        </p:txBody>
      </p:sp>
      <p:sp>
        <p:nvSpPr>
          <p:cNvPr id="35" name="Text Placeholder 12"/>
          <p:cNvSpPr>
            <a:spLocks noGrp="1"/>
          </p:cNvSpPr>
          <p:nvPr userDrawn="1">
            <p:ph type="body" sz="quarter" idx="14" hasCustomPrompt="1"/>
          </p:nvPr>
        </p:nvSpPr>
        <p:spPr>
          <a:xfrm>
            <a:off x="457200" y="1379220"/>
            <a:ext cx="8352929" cy="4824512"/>
          </a:xfrm>
        </p:spPr>
        <p:txBody>
          <a:bodyPr>
            <a:normAutofit/>
          </a:bodyPr>
          <a:lstStyle>
            <a:lvl2pPr marL="574675" indent="-457200">
              <a:lnSpc>
                <a:spcPct val="90000"/>
              </a:lnSpc>
              <a:spcBef>
                <a:spcPts val="504"/>
              </a:spcBef>
              <a:buClr>
                <a:srgbClr val="00D600"/>
              </a:buClr>
              <a:buFont typeface="Wingdings" pitchFamily="2" charset="2"/>
              <a:buChar char="§"/>
              <a:defRPr sz="2600" baseline="0"/>
            </a:lvl2pPr>
          </a:lstStyle>
          <a:p>
            <a:pPr lvl="1"/>
            <a:r>
              <a:rPr lang="en-US" dirty="0" smtClean="0"/>
              <a:t>Vocabulary</a:t>
            </a:r>
          </a:p>
          <a:p>
            <a:pPr lvl="1"/>
            <a:r>
              <a:rPr lang="en-US" dirty="0" smtClean="0"/>
              <a:t>Objectives</a:t>
            </a:r>
          </a:p>
          <a:p>
            <a:pPr lvl="1"/>
            <a:endParaRPr lang="en-US" dirty="0" smtClean="0"/>
          </a:p>
        </p:txBody>
      </p:sp>
      <p:sp>
        <p:nvSpPr>
          <p:cNvPr id="43" name="Title 41"/>
          <p:cNvSpPr>
            <a:spLocks noGrp="1"/>
          </p:cNvSpPr>
          <p:nvPr userDrawn="1">
            <p:ph type="title" hasCustomPrompt="1"/>
          </p:nvPr>
        </p:nvSpPr>
        <p:spPr>
          <a:xfrm>
            <a:off x="457200" y="476672"/>
            <a:ext cx="8686800" cy="896913"/>
          </a:xfrm>
        </p:spPr>
        <p:txBody>
          <a:bodyPr/>
          <a:lstStyle>
            <a:lvl1pPr>
              <a:defRPr baseline="0">
                <a:solidFill>
                  <a:srgbClr val="00D600"/>
                </a:solidFill>
              </a:defRPr>
            </a:lvl1pPr>
          </a:lstStyle>
          <a:p>
            <a:r>
              <a:rPr lang="en-US" dirty="0" smtClean="0"/>
              <a:t>CHAPTER TITLE T.O.C.</a:t>
            </a:r>
            <a:endParaRPr lang="en-US" dirty="0"/>
          </a:p>
        </p:txBody>
      </p:sp>
      <p:grpSp>
        <p:nvGrpSpPr>
          <p:cNvPr id="39" name="Group 38"/>
          <p:cNvGrpSpPr/>
          <p:nvPr userDrawn="1"/>
        </p:nvGrpSpPr>
        <p:grpSpPr>
          <a:xfrm>
            <a:off x="7479748" y="-132948"/>
            <a:ext cx="1290455" cy="1770139"/>
            <a:chOff x="7499242" y="-132948"/>
            <a:chExt cx="1290455" cy="1770139"/>
          </a:xfrm>
          <a:effectLst>
            <a:outerShdw blurRad="50800" dist="50800" dir="2700000" algn="tl" rotWithShape="0">
              <a:prstClr val="black">
                <a:alpha val="60000"/>
              </a:prstClr>
            </a:outerShdw>
          </a:effectLst>
        </p:grpSpPr>
        <p:sp>
          <p:nvSpPr>
            <p:cNvPr id="40" name="Right Triangle 39">
              <a:hlinkClick r:id="rId2" action="ppaction://hlinksldjump"/>
            </p:cNvPr>
            <p:cNvSpPr/>
            <p:nvPr userDrawn="1"/>
          </p:nvSpPr>
          <p:spPr>
            <a:xfrm rot="10800000" flipH="1">
              <a:off x="7500392" y="1280774"/>
              <a:ext cx="1180066" cy="356417"/>
            </a:xfrm>
            <a:prstGeom prst="rtTriangle">
              <a:avLst/>
            </a:prstGeom>
            <a:solidFill>
              <a:srgbClr val="EFB01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41" name="Right Triangle 40">
              <a:hlinkClick r:id="rId2" action="ppaction://hlinksldjump"/>
            </p:cNvPr>
            <p:cNvSpPr/>
            <p:nvPr userDrawn="1"/>
          </p:nvSpPr>
          <p:spPr>
            <a:xfrm rot="10800000">
              <a:off x="7618493" y="1280774"/>
              <a:ext cx="1171204" cy="356417"/>
            </a:xfrm>
            <a:prstGeom prst="rtTriangle">
              <a:avLst/>
            </a:prstGeom>
            <a:solidFill>
              <a:srgbClr val="EFB01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42" name="Rectangle 41">
              <a:hlinkClick r:id="rId2" action="ppaction://hlinksldjump"/>
            </p:cNvPr>
            <p:cNvSpPr/>
            <p:nvPr userDrawn="1"/>
          </p:nvSpPr>
          <p:spPr>
            <a:xfrm>
              <a:off x="7500392" y="-132948"/>
              <a:ext cx="1289305" cy="1536398"/>
            </a:xfrm>
            <a:prstGeom prst="rect">
              <a:avLst/>
            </a:prstGeom>
            <a:gradFill flip="none" rotWithShape="1">
              <a:gsLst>
                <a:gs pos="10000">
                  <a:srgbClr val="EFB011"/>
                </a:gs>
                <a:gs pos="17000">
                  <a:srgbClr val="F7C750"/>
                </a:gs>
                <a:gs pos="23000">
                  <a:srgbClr val="EFB011"/>
                </a:gs>
              </a:gsLst>
              <a:lin ang="5400000" scaled="1"/>
              <a:tileRect/>
            </a:gra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b="1" dirty="0">
                <a:solidFill>
                  <a:prstClr val="white"/>
                </a:solidFill>
              </a:endParaRPr>
            </a:p>
          </p:txBody>
        </p:sp>
        <p:sp>
          <p:nvSpPr>
            <p:cNvPr id="44" name="Rectangle 43">
              <a:hlinkClick r:id="rId2" action="ppaction://hlinksldjump"/>
            </p:cNvPr>
            <p:cNvSpPr/>
            <p:nvPr userDrawn="1"/>
          </p:nvSpPr>
          <p:spPr>
            <a:xfrm>
              <a:off x="7586695" y="277900"/>
              <a:ext cx="1115568" cy="1066490"/>
            </a:xfrm>
            <a:prstGeom prst="rect">
              <a:avLst/>
            </a:prstGeom>
            <a:solidFill>
              <a:srgbClr val="BF8C0D"/>
            </a:solidFill>
            <a:ln w="101600">
              <a:noFill/>
            </a:ln>
            <a:effectLst>
              <a:innerShdw dist="12700" dir="13500000">
                <a:schemeClr val="tx1">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45" name="TextBox 32">
              <a:hlinkClick r:id="rId2" action="ppaction://hlinksldjump"/>
            </p:cNvPr>
            <p:cNvSpPr txBox="1"/>
            <p:nvPr userDrawn="1"/>
          </p:nvSpPr>
          <p:spPr>
            <a:xfrm>
              <a:off x="7499242" y="325408"/>
              <a:ext cx="1281617" cy="1003107"/>
            </a:xfrm>
            <a:prstGeom prst="rect">
              <a:avLst/>
            </a:prstGeom>
            <a:effectLst/>
          </p:spPr>
          <p:txBody>
            <a:bodyPr vert="horz" wrap="square" lIns="128016" tIns="0" rIns="9144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smtClean="0">
                  <a:solidFill>
                    <a:prstClr val="white"/>
                  </a:solidFill>
                </a:rPr>
                <a:t>Click on an item to go to its section.</a:t>
              </a:r>
            </a:p>
            <a:p>
              <a:pPr>
                <a:lnSpc>
                  <a:spcPct val="90000"/>
                </a:lnSpc>
              </a:pPr>
              <a:endParaRPr lang="en-US" sz="1000" dirty="0" smtClean="0">
                <a:solidFill>
                  <a:prstClr val="white"/>
                </a:solidFill>
              </a:endParaRPr>
            </a:p>
            <a:p>
              <a:pPr>
                <a:lnSpc>
                  <a:spcPct val="90000"/>
                </a:lnSpc>
              </a:pPr>
              <a:r>
                <a:rPr lang="en-US" sz="1000" dirty="0" smtClean="0">
                  <a:solidFill>
                    <a:prstClr val="white"/>
                  </a:solidFill>
                </a:rPr>
                <a:t>Click on the book cover below to return to this table of contents.</a:t>
              </a:r>
            </a:p>
          </p:txBody>
        </p:sp>
        <p:sp>
          <p:nvSpPr>
            <p:cNvPr id="46" name="TextBox 35">
              <a:hlinkClick r:id="rId3" action="ppaction://hlinksldjump" tooltip="Go to CHAPTER TITLE SLIDE (Start)"/>
            </p:cNvPr>
            <p:cNvSpPr txBox="1"/>
            <p:nvPr userDrawn="1"/>
          </p:nvSpPr>
          <p:spPr>
            <a:xfrm>
              <a:off x="7500391" y="91652"/>
              <a:ext cx="1289305" cy="166335"/>
            </a:xfrm>
            <a:prstGeom prst="rect">
              <a:avLst/>
            </a:prstGeom>
            <a:solidFill>
              <a:srgbClr val="D0990E">
                <a:alpha val="0"/>
              </a:srgbClr>
            </a:solidFill>
            <a:effectLst>
              <a:innerShdw dist="12700" dir="13500000">
                <a:prstClr val="black">
                  <a:alpha val="20000"/>
                </a:prstClr>
              </a:innerShdw>
            </a:effectLst>
          </p:spPr>
          <p:txBody>
            <a:bodyPr vert="horz" wrap="none" lIns="256032"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solidFill>
                    <a:srgbClr val="BF8C0D"/>
                  </a:solidFill>
                  <a:latin typeface="Arial Black" pitchFamily="34" charset="0"/>
                </a:rPr>
                <a:t> START</a:t>
              </a:r>
            </a:p>
          </p:txBody>
        </p:sp>
        <p:cxnSp>
          <p:nvCxnSpPr>
            <p:cNvPr id="47" name="Straight Arrow Connector 46">
              <a:hlinkClick r:id="rId3" action="ppaction://hlinksldjump" tooltip="Go to CHAPTER TITLE SLIDE (Start)"/>
            </p:cNvPr>
            <p:cNvCxnSpPr/>
            <p:nvPr userDrawn="1"/>
          </p:nvCxnSpPr>
          <p:spPr>
            <a:xfrm>
              <a:off x="7656885" y="173918"/>
              <a:ext cx="79151" cy="0"/>
            </a:xfrm>
            <a:prstGeom prst="straightConnector1">
              <a:avLst/>
            </a:prstGeom>
            <a:ln w="34290">
              <a:solidFill>
                <a:srgbClr val="BF8C0D"/>
              </a:solidFill>
              <a:miter lim="800000"/>
              <a:tailEnd type="triangle" w="med" len="med"/>
            </a:ln>
            <a:effectLst>
              <a:innerShdw dist="12700" dir="13500000">
                <a:schemeClr val="tx1">
                  <a:alpha val="20000"/>
                </a:schemeClr>
              </a:innerShdw>
            </a:effectLst>
          </p:spPr>
          <p:style>
            <a:lnRef idx="1">
              <a:schemeClr val="accent1"/>
            </a:lnRef>
            <a:fillRef idx="0">
              <a:schemeClr val="accent1"/>
            </a:fillRef>
            <a:effectRef idx="0">
              <a:schemeClr val="accent1"/>
            </a:effectRef>
            <a:fontRef idx="minor">
              <a:schemeClr val="tx1"/>
            </a:fontRef>
          </p:style>
        </p:cxnSp>
      </p:grpSp>
      <p:sp>
        <p:nvSpPr>
          <p:cNvPr id="48" name="TextBox 16">
            <a:hlinkClick r:id="rId2" action="ppaction://hlinksldjump"/>
          </p:cNvPr>
          <p:cNvSpPr txBox="1"/>
          <p:nvPr userDrawn="1"/>
        </p:nvSpPr>
        <p:spPr>
          <a:xfrm>
            <a:off x="0" y="0"/>
            <a:ext cx="288032" cy="6217920"/>
          </a:xfrm>
          <a:prstGeom prst="rect">
            <a:avLst/>
          </a:prstGeom>
          <a:gradFill>
            <a:gsLst>
              <a:gs pos="0">
                <a:srgbClr val="265392"/>
              </a:gs>
              <a:gs pos="100000">
                <a:srgbClr val="002847"/>
              </a:gs>
            </a:gsLst>
            <a:lin ang="5400000" scaled="0"/>
          </a:gradFill>
        </p:spPr>
        <p:txBody>
          <a:bodyPr vert="vert270" wrap="non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500" b="1" spc="630" dirty="0" smtClean="0">
                <a:solidFill>
                  <a:prstClr val="white">
                    <a:alpha val="40000"/>
                  </a:prstClr>
                </a:solidFill>
              </a:rPr>
              <a:t>TABLE OF CONTENTS           </a:t>
            </a:r>
          </a:p>
        </p:txBody>
      </p:sp>
    </p:spTree>
    <p:extLst>
      <p:ext uri="{BB962C8B-B14F-4D97-AF65-F5344CB8AC3E}">
        <p14:creationId xmlns:p14="http://schemas.microsoft.com/office/powerpoint/2010/main" val="20447443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ocabulary Slide">
    <p:spTree>
      <p:nvGrpSpPr>
        <p:cNvPr id="1" name=""/>
        <p:cNvGrpSpPr/>
        <p:nvPr/>
      </p:nvGrpSpPr>
      <p:grpSpPr>
        <a:xfrm>
          <a:off x="0" y="0"/>
          <a:ext cx="0" cy="0"/>
          <a:chOff x="0" y="0"/>
          <a:chExt cx="0" cy="0"/>
        </a:xfrm>
      </p:grpSpPr>
      <p:sp>
        <p:nvSpPr>
          <p:cNvPr id="21" name="Text Placeholder 12"/>
          <p:cNvSpPr>
            <a:spLocks noGrp="1"/>
          </p:cNvSpPr>
          <p:nvPr>
            <p:ph type="body" sz="quarter" idx="14" hasCustomPrompt="1"/>
          </p:nvPr>
        </p:nvSpPr>
        <p:spPr>
          <a:xfrm>
            <a:off x="581497" y="905256"/>
            <a:ext cx="8274210" cy="5329238"/>
          </a:xfrm>
        </p:spPr>
        <p:txBody>
          <a:bodyPr>
            <a:noAutofit/>
          </a:bodyPr>
          <a:lstStyle>
            <a:lvl2pPr marL="225425" indent="-225425">
              <a:lnSpc>
                <a:spcPct val="90000"/>
              </a:lnSpc>
              <a:spcBef>
                <a:spcPts val="504"/>
              </a:spcBef>
              <a:defRPr sz="2100" baseline="0"/>
            </a:lvl2pPr>
          </a:lstStyle>
          <a:p>
            <a:pPr lvl="1"/>
            <a:r>
              <a:rPr lang="en-US" dirty="0" smtClean="0"/>
              <a:t>vocabulary items</a:t>
            </a:r>
          </a:p>
          <a:p>
            <a:pPr lvl="1"/>
            <a:endParaRPr lang="en-US" dirty="0" smtClean="0"/>
          </a:p>
          <a:p>
            <a:pPr lvl="1"/>
            <a:endParaRPr lang="en-US" dirty="0" smtClean="0"/>
          </a:p>
        </p:txBody>
      </p:sp>
      <p:sp>
        <p:nvSpPr>
          <p:cNvPr id="2" name="Title 1"/>
          <p:cNvSpPr>
            <a:spLocks noGrp="1"/>
          </p:cNvSpPr>
          <p:nvPr>
            <p:ph type="title" hasCustomPrompt="1"/>
          </p:nvPr>
        </p:nvSpPr>
        <p:spPr/>
        <p:txBody>
          <a:bodyPr/>
          <a:lstStyle>
            <a:lvl1pPr>
              <a:defRPr/>
            </a:lvl1pPr>
          </a:lstStyle>
          <a:p>
            <a:r>
              <a:rPr lang="en-US" dirty="0" smtClean="0"/>
              <a:t>Vocabulary Title</a:t>
            </a:r>
            <a:endParaRPr lang="en-US" dirty="0"/>
          </a:p>
        </p:txBody>
      </p:sp>
    </p:spTree>
    <p:extLst>
      <p:ext uri="{BB962C8B-B14F-4D97-AF65-F5344CB8AC3E}">
        <p14:creationId xmlns:p14="http://schemas.microsoft.com/office/powerpoint/2010/main" val="300733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10" name="Text Placeholder 2"/>
          <p:cNvSpPr>
            <a:spLocks noGrp="1"/>
          </p:cNvSpPr>
          <p:nvPr>
            <p:ph type="body" sz="quarter" idx="10" hasCustomPrompt="1"/>
          </p:nvPr>
        </p:nvSpPr>
        <p:spPr>
          <a:xfrm>
            <a:off x="539552" y="905256"/>
            <a:ext cx="8270216" cy="5348096"/>
          </a:xfrm>
        </p:spPr>
        <p:txBody>
          <a:bodyPr/>
          <a:lstStyle>
            <a:lvl1pPr marL="514350" indent="-514350">
              <a:spcBef>
                <a:spcPts val="1800"/>
              </a:spcBef>
              <a:buClr>
                <a:srgbClr val="265392"/>
              </a:buClr>
              <a:buFont typeface="+mj-lt"/>
              <a:buAutoNum type="arabicPeriod"/>
              <a:defRPr sz="2900"/>
            </a:lvl1pPr>
          </a:lstStyle>
          <a:p>
            <a:pPr lvl="0"/>
            <a:r>
              <a:rPr lang="en-US" dirty="0" smtClean="0"/>
              <a:t>Click to add objectives</a:t>
            </a:r>
          </a:p>
          <a:p>
            <a:pPr lvl="0"/>
            <a:endParaRPr lang="en-US" dirty="0" smtClean="0"/>
          </a:p>
          <a:p>
            <a:pPr lvl="0"/>
            <a:endParaRPr lang="en-US" dirty="0" smtClean="0"/>
          </a:p>
        </p:txBody>
      </p:sp>
      <p:sp>
        <p:nvSpPr>
          <p:cNvPr id="2" name="Title 1"/>
          <p:cNvSpPr>
            <a:spLocks noGrp="1"/>
          </p:cNvSpPr>
          <p:nvPr>
            <p:ph type="title" hasCustomPrompt="1"/>
          </p:nvPr>
        </p:nvSpPr>
        <p:spPr/>
        <p:txBody>
          <a:bodyPr/>
          <a:lstStyle>
            <a:lvl1pPr>
              <a:defRPr baseline="0"/>
            </a:lvl1pPr>
          </a:lstStyle>
          <a:p>
            <a:r>
              <a:rPr lang="en-US" dirty="0" smtClean="0"/>
              <a:t>Objectives Title</a:t>
            </a:r>
            <a:endParaRPr lang="en-US" dirty="0"/>
          </a:p>
        </p:txBody>
      </p:sp>
    </p:spTree>
    <p:extLst>
      <p:ext uri="{BB962C8B-B14F-4D97-AF65-F5344CB8AC3E}">
        <p14:creationId xmlns:p14="http://schemas.microsoft.com/office/powerpoint/2010/main" val="109935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tarter">
    <p:spTree>
      <p:nvGrpSpPr>
        <p:cNvPr id="1" name=""/>
        <p:cNvGrpSpPr/>
        <p:nvPr/>
      </p:nvGrpSpPr>
      <p:grpSpPr>
        <a:xfrm>
          <a:off x="0" y="0"/>
          <a:ext cx="0" cy="0"/>
          <a:chOff x="0" y="0"/>
          <a:chExt cx="0" cy="0"/>
        </a:xfrm>
      </p:grpSpPr>
      <p:grpSp>
        <p:nvGrpSpPr>
          <p:cNvPr id="3" name="Group 2"/>
          <p:cNvGrpSpPr/>
          <p:nvPr userDrawn="1"/>
        </p:nvGrpSpPr>
        <p:grpSpPr>
          <a:xfrm>
            <a:off x="291997" y="-543322"/>
            <a:ext cx="9488343" cy="6749838"/>
            <a:chOff x="291997" y="-543322"/>
            <a:chExt cx="9488343" cy="6749838"/>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1997" y="-543322"/>
              <a:ext cx="9488343" cy="6749838"/>
            </a:xfrm>
            <a:prstGeom prst="rect">
              <a:avLst/>
            </a:prstGeom>
          </p:spPr>
        </p:pic>
        <p:sp>
          <p:nvSpPr>
            <p:cNvPr id="16" name="Rectangle 15"/>
            <p:cNvSpPr/>
            <p:nvPr/>
          </p:nvSpPr>
          <p:spPr>
            <a:xfrm>
              <a:off x="2312983" y="2155520"/>
              <a:ext cx="1645920" cy="2203704"/>
            </a:xfrm>
            <a:prstGeom prst="rect">
              <a:avLst/>
            </a:prstGeom>
            <a:noFill/>
            <a:ln w="101600">
              <a:gradFill>
                <a:gsLst>
                  <a:gs pos="0">
                    <a:srgbClr val="002847">
                      <a:alpha val="70000"/>
                    </a:srgbClr>
                  </a:gs>
                  <a:gs pos="100000">
                    <a:srgbClr val="265392"/>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grpSp>
      <p:sp>
        <p:nvSpPr>
          <p:cNvPr id="2" name="Title 1"/>
          <p:cNvSpPr>
            <a:spLocks noGrp="1"/>
          </p:cNvSpPr>
          <p:nvPr userDrawn="1">
            <p:ph type="title" hasCustomPrompt="1"/>
          </p:nvPr>
        </p:nvSpPr>
        <p:spPr>
          <a:xfrm>
            <a:off x="457201" y="1"/>
            <a:ext cx="8686799" cy="908719"/>
          </a:xfrm>
          <a:solidFill>
            <a:schemeClr val="bg1"/>
          </a:solidFill>
        </p:spPr>
        <p:txBody>
          <a:bodyPr/>
          <a:lstStyle>
            <a:lvl1pPr>
              <a:defRPr baseline="0"/>
            </a:lvl1pPr>
          </a:lstStyle>
          <a:p>
            <a:r>
              <a:rPr lang="en-US" dirty="0" smtClean="0"/>
              <a:t>Section Title</a:t>
            </a:r>
            <a:endParaRPr lang="en-US" dirty="0"/>
          </a:p>
        </p:txBody>
      </p:sp>
      <p:pic>
        <p:nvPicPr>
          <p:cNvPr id="9" name="Picture 8">
            <a:hlinkClick r:id="rId3" action="ppaction://hlinksldjump" tooltip="Go to chapter table of contents"/>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16368" y="5044837"/>
            <a:ext cx="1284889" cy="1687006"/>
          </a:xfrm>
          <a:prstGeom prst="rect">
            <a:avLst/>
          </a:prstGeom>
          <a:effectLst/>
        </p:spPr>
      </p:pic>
      <p:sp>
        <p:nvSpPr>
          <p:cNvPr id="10" name="Content Placeholder 5"/>
          <p:cNvSpPr>
            <a:spLocks noGrp="1"/>
          </p:cNvSpPr>
          <p:nvPr>
            <p:ph sz="quarter" idx="11" hasCustomPrompt="1"/>
          </p:nvPr>
        </p:nvSpPr>
        <p:spPr>
          <a:xfrm>
            <a:off x="457200" y="920004"/>
            <a:ext cx="8291264" cy="4060129"/>
          </a:xfrm>
        </p:spPr>
        <p:txBody>
          <a:bodyPr/>
          <a:lstStyle>
            <a:lvl1pPr marL="0" marR="0" indent="0" algn="l" defTabSz="914400" rtl="0" eaLnBrk="1" fontAlgn="auto" latinLnBrk="0" hangingPunct="1">
              <a:lnSpc>
                <a:spcPct val="100000"/>
              </a:lnSpc>
              <a:spcBef>
                <a:spcPct val="20000"/>
              </a:spcBef>
              <a:spcAft>
                <a:spcPts val="0"/>
              </a:spcAft>
              <a:buClr>
                <a:srgbClr val="00D600"/>
              </a:buClr>
              <a:buSzPct val="100000"/>
              <a:buFont typeface="Wingdings" pitchFamily="2" charset="2"/>
              <a:buNone/>
              <a:tabLst/>
              <a:defRPr sz="1200" baseline="0"/>
            </a:lvl1pPr>
          </a:lstStyle>
          <a:p>
            <a:pPr marL="0" marR="0" lvl="0" indent="0" algn="l" defTabSz="914400" rtl="0" eaLnBrk="1" fontAlgn="auto" latinLnBrk="0" hangingPunct="1">
              <a:lnSpc>
                <a:spcPct val="100000"/>
              </a:lnSpc>
              <a:spcBef>
                <a:spcPct val="20000"/>
              </a:spcBef>
              <a:spcAft>
                <a:spcPts val="0"/>
              </a:spcAft>
              <a:buClr>
                <a:srgbClr val="00D600"/>
              </a:buClr>
              <a:buSzPct val="100000"/>
              <a:buFont typeface="Wingdings" pitchFamily="2" charset="2"/>
              <a:buNone/>
              <a:tabLst/>
              <a:defRPr/>
            </a:pPr>
            <a:r>
              <a:rPr lang="en-US" dirty="0" smtClean="0"/>
              <a:t>Insert your own attention-focusing, memorable  figure, chart, table, photo, video, or text related to this section!</a:t>
            </a:r>
          </a:p>
        </p:txBody>
      </p:sp>
    </p:spTree>
    <p:extLst>
      <p:ext uri="{BB962C8B-B14F-4D97-AF65-F5344CB8AC3E}">
        <p14:creationId xmlns:p14="http://schemas.microsoft.com/office/powerpoint/2010/main" val="79547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11" name="TextBox 10"/>
          <p:cNvSpPr txBox="1"/>
          <p:nvPr userDrawn="1"/>
        </p:nvSpPr>
        <p:spPr>
          <a:xfrm>
            <a:off x="-1332656" y="315764"/>
            <a:ext cx="914400" cy="914400"/>
          </a:xfrm>
          <a:prstGeom prst="rect">
            <a:avLst/>
          </a:prstGeom>
        </p:spPr>
        <p:txBody>
          <a:bodyPr vert="horz" wrap="none" lIns="91440" tIns="45720" rIns="91440" bIns="45720" rtlCol="0" anchor="ctr">
            <a:noAutofit/>
          </a:bodyPr>
          <a:lstStyle/>
          <a:p>
            <a:endParaRPr lang="en-US" sz="2800" dirty="0" smtClean="0">
              <a:solidFill>
                <a:srgbClr val="444751"/>
              </a:solidFill>
            </a:endParaRPr>
          </a:p>
        </p:txBody>
      </p:sp>
      <p:sp>
        <p:nvSpPr>
          <p:cNvPr id="16" name="Text Placeholder 12"/>
          <p:cNvSpPr>
            <a:spLocks noGrp="1"/>
          </p:cNvSpPr>
          <p:nvPr>
            <p:ph type="body" sz="quarter" idx="11" hasCustomPrompt="1"/>
          </p:nvPr>
        </p:nvSpPr>
        <p:spPr>
          <a:xfrm>
            <a:off x="457200" y="491946"/>
            <a:ext cx="8668066" cy="631825"/>
          </a:xfrm>
        </p:spPr>
        <p:txBody>
          <a:bodyPr/>
          <a:lstStyle>
            <a:lvl1pPr marL="0" indent="0">
              <a:lnSpc>
                <a:spcPct val="90000"/>
              </a:lnSpc>
              <a:buNone/>
              <a:defRPr sz="2400" b="0" baseline="0">
                <a:solidFill>
                  <a:srgbClr val="444751"/>
                </a:solidFill>
              </a:defRPr>
            </a:lvl1pPr>
          </a:lstStyle>
          <a:p>
            <a:pPr lvl="0"/>
            <a:r>
              <a:rPr lang="en-US" dirty="0" smtClean="0"/>
              <a:t>Caption for figure</a:t>
            </a:r>
            <a:endParaRPr lang="en-US" dirty="0"/>
          </a:p>
        </p:txBody>
      </p:sp>
      <p:sp>
        <p:nvSpPr>
          <p:cNvPr id="2" name="Title 1"/>
          <p:cNvSpPr>
            <a:spLocks noGrp="1"/>
          </p:cNvSpPr>
          <p:nvPr>
            <p:ph type="title" hasCustomPrompt="1"/>
          </p:nvPr>
        </p:nvSpPr>
        <p:spPr>
          <a:xfrm>
            <a:off x="457200" y="118872"/>
            <a:ext cx="6336704" cy="504056"/>
          </a:xfrm>
        </p:spPr>
        <p:txBody>
          <a:bodyPr/>
          <a:lstStyle>
            <a:lvl1pPr>
              <a:defRPr sz="2400" baseline="0">
                <a:solidFill>
                  <a:srgbClr val="265392"/>
                </a:solidFill>
              </a:defRPr>
            </a:lvl1pPr>
          </a:lstStyle>
          <a:p>
            <a:r>
              <a:rPr lang="en-US" dirty="0" smtClean="0"/>
              <a:t>Figure #.#</a:t>
            </a:r>
            <a:endParaRPr lang="en-US" dirty="0"/>
          </a:p>
        </p:txBody>
      </p:sp>
    </p:spTree>
    <p:extLst>
      <p:ext uri="{BB962C8B-B14F-4D97-AF65-F5344CB8AC3E}">
        <p14:creationId xmlns:p14="http://schemas.microsoft.com/office/powerpoint/2010/main" val="30617400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neric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57200" y="11807"/>
            <a:ext cx="8671345" cy="896913"/>
          </a:xfrm>
          <a:prstGeom prst="rect">
            <a:avLst/>
          </a:prstGeom>
        </p:spPr>
        <p:txBody>
          <a:bodyPr vert="horz" lIns="91440" tIns="45720" rIns="91440" bIns="45720" rtlCol="0" anchor="ctr">
            <a:noAutofit/>
          </a:bodyPr>
          <a:lstStyle>
            <a:lvl1pPr>
              <a:defRPr>
                <a:solidFill>
                  <a:srgbClr val="00D600"/>
                </a:solidFill>
              </a:defRPr>
            </a:lvl1pPr>
          </a:lstStyle>
          <a:p>
            <a:r>
              <a:rPr lang="en-US" dirty="0" smtClean="0"/>
              <a:t>Slide Title</a:t>
            </a:r>
            <a:endParaRPr lang="en-GB" dirty="0"/>
          </a:p>
        </p:txBody>
      </p:sp>
      <p:sp>
        <p:nvSpPr>
          <p:cNvPr id="6" name="Text Placeholder 2"/>
          <p:cNvSpPr>
            <a:spLocks noGrp="1"/>
          </p:cNvSpPr>
          <p:nvPr>
            <p:ph idx="1"/>
          </p:nvPr>
        </p:nvSpPr>
        <p:spPr>
          <a:xfrm>
            <a:off x="457200" y="908720"/>
            <a:ext cx="8352927" cy="5328592"/>
          </a:xfrm>
          <a:prstGeom prst="rect">
            <a:avLst/>
          </a:prstGeom>
        </p:spPr>
        <p:txBody>
          <a:bodyPr vert="horz" lIns="91440" tIns="45720" rIns="91440" bIns="45720" rtlCol="0">
            <a:noAutofit/>
          </a:bodyPr>
          <a:lstStyle>
            <a:lvl1pPr>
              <a:buClr>
                <a:srgbClr val="00D6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070366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slide" Target="../slides/slide2.xml"/><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 y="5384602"/>
            <a:ext cx="9143997" cy="1473398"/>
          </a:xfrm>
          <a:prstGeom prst="rect">
            <a:avLst/>
          </a:prstGeom>
        </p:spPr>
      </p:pic>
      <p:sp>
        <p:nvSpPr>
          <p:cNvPr id="2" name="Title Placeholder 1"/>
          <p:cNvSpPr>
            <a:spLocks noGrp="1"/>
          </p:cNvSpPr>
          <p:nvPr>
            <p:ph type="title"/>
          </p:nvPr>
        </p:nvSpPr>
        <p:spPr>
          <a:xfrm>
            <a:off x="457200" y="11807"/>
            <a:ext cx="8815361" cy="896913"/>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908720"/>
            <a:ext cx="8504679" cy="532859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25" name="TextBox 24"/>
          <p:cNvSpPr txBox="1"/>
          <p:nvPr userDrawn="1"/>
        </p:nvSpPr>
        <p:spPr>
          <a:xfrm>
            <a:off x="6457925" y="6318776"/>
            <a:ext cx="1041672" cy="338554"/>
          </a:xfrm>
          <a:prstGeom prst="rect">
            <a:avLst/>
          </a:prstGeom>
          <a:noFill/>
        </p:spPr>
        <p:txBody>
          <a:bodyPr wrap="square" rtlCol="0">
            <a:spAutoFit/>
          </a:bodyPr>
          <a:lstStyle/>
          <a:p>
            <a:pPr algn="r"/>
            <a:fld id="{7C15C5B5-03C6-48D8-B20F-65D93A6CF09E}" type="slidenum">
              <a:rPr lang="en-US" sz="1600" b="1" smtClean="0">
                <a:solidFill>
                  <a:prstClr val="white"/>
                </a:solidFill>
                <a:cs typeface="Arial" pitchFamily="34" charset="0"/>
              </a:rPr>
              <a:pPr algn="r"/>
              <a:t>‹#›</a:t>
            </a:fld>
            <a:r>
              <a:rPr lang="en-US" sz="1600" b="1" dirty="0" smtClean="0">
                <a:solidFill>
                  <a:prstClr val="white"/>
                </a:solidFill>
                <a:cs typeface="Arial" pitchFamily="34" charset="0"/>
              </a:rPr>
              <a:t> of 32</a:t>
            </a:r>
            <a:endParaRPr lang="en-US" sz="1600" b="1" dirty="0">
              <a:solidFill>
                <a:prstClr val="white"/>
              </a:solidFill>
              <a:cs typeface="Arial" pitchFamily="34" charset="0"/>
            </a:endParaRPr>
          </a:p>
        </p:txBody>
      </p:sp>
      <p:sp>
        <p:nvSpPr>
          <p:cNvPr id="15" name="Text Placeholder 31"/>
          <p:cNvSpPr txBox="1">
            <a:spLocks/>
          </p:cNvSpPr>
          <p:nvPr userDrawn="1"/>
        </p:nvSpPr>
        <p:spPr>
          <a:xfrm rot="16200000">
            <a:off x="8366598" y="5805426"/>
            <a:ext cx="1273697" cy="432048"/>
          </a:xfrm>
          <a:prstGeom prst="rect">
            <a:avLst/>
          </a:prstGeom>
        </p:spPr>
        <p:txBody>
          <a:bodyPr/>
          <a:lstStyle>
            <a:lvl1pPr marL="0" indent="0" algn="l" defTabSz="914400" rtl="0" eaLnBrk="1" latinLnBrk="0" hangingPunct="1">
              <a:spcBef>
                <a:spcPct val="20000"/>
              </a:spcBef>
              <a:buClr>
                <a:srgbClr val="0B5C93"/>
              </a:buClr>
              <a:buFont typeface="+mj-lt"/>
              <a:buNone/>
              <a:defRPr lang="en-US" sz="1600" b="1" kern="1200" spc="30" baseline="0" dirty="0" smtClean="0">
                <a:solidFill>
                  <a:schemeClr val="bg1"/>
                </a:solidFill>
                <a:latin typeface="Arial" pitchFamily="34" charset="0"/>
                <a:ea typeface="+mn-ea"/>
                <a:cs typeface="Arial" pitchFamily="34" charset="0"/>
              </a:defRPr>
            </a:lvl1pPr>
            <a:lvl2pPr marL="793750"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a:solidFill>
                  <a:prstClr val="white"/>
                </a:solidFill>
              </a:rPr>
              <a:t>Chapter 1</a:t>
            </a:r>
            <a:endParaRPr>
              <a:solidFill>
                <a:prstClr val="white"/>
              </a:solidFill>
            </a:endParaRPr>
          </a:p>
        </p:txBody>
      </p:sp>
      <p:sp>
        <p:nvSpPr>
          <p:cNvPr id="27" name="TextBox 26"/>
          <p:cNvSpPr txBox="1"/>
          <p:nvPr userDrawn="1"/>
        </p:nvSpPr>
        <p:spPr>
          <a:xfrm>
            <a:off x="1534379" y="6275077"/>
            <a:ext cx="3816424" cy="457200"/>
          </a:xfrm>
          <a:prstGeom prst="rect">
            <a:avLst/>
          </a:prstGeom>
        </p:spPr>
        <p:txBody>
          <a:bodyPr vert="horz" wrap="none" lIns="91440" tIns="45720" rIns="91440" bIns="45720" rtlCol="0" anchor="ctr">
            <a:noAutofit/>
          </a:bodyPr>
          <a:lstStyle/>
          <a:p>
            <a:r>
              <a:rPr lang="en-US" sz="1000" dirty="0" smtClean="0">
                <a:solidFill>
                  <a:srgbClr val="A6B8C6"/>
                </a:solidFill>
              </a:rPr>
              <a:t>For use with </a:t>
            </a:r>
            <a:r>
              <a:rPr lang="en-US" sz="1000" i="1" dirty="0" smtClean="0">
                <a:solidFill>
                  <a:srgbClr val="A6B8C6"/>
                </a:solidFill>
              </a:rPr>
              <a:t>International Human Resource Management 6e</a:t>
            </a:r>
          </a:p>
          <a:p>
            <a:r>
              <a:rPr lang="en-US" sz="1000" kern="100" spc="10" dirty="0" smtClean="0">
                <a:solidFill>
                  <a:srgbClr val="A6B8C6"/>
                </a:solidFill>
              </a:rPr>
              <a:t>By Peter J. Dowling, Marion Festing, and Allen D. Engle. Sr.</a:t>
            </a:r>
          </a:p>
        </p:txBody>
      </p:sp>
      <p:sp>
        <p:nvSpPr>
          <p:cNvPr id="28" name="TextBox 27"/>
          <p:cNvSpPr txBox="1"/>
          <p:nvPr userDrawn="1"/>
        </p:nvSpPr>
        <p:spPr>
          <a:xfrm>
            <a:off x="5107508" y="6276587"/>
            <a:ext cx="1800200" cy="457200"/>
          </a:xfrm>
          <a:prstGeom prst="rect">
            <a:avLst/>
          </a:prstGeom>
        </p:spPr>
        <p:txBody>
          <a:bodyPr vert="horz" wrap="none" lIns="91440" tIns="45720" rIns="91440" bIns="45720" rtlCol="0" anchor="ctr">
            <a:noAutofit/>
          </a:bodyPr>
          <a:lstStyle/>
          <a:p>
            <a:r>
              <a:rPr lang="en-US" sz="1000" dirty="0" smtClean="0">
                <a:solidFill>
                  <a:srgbClr val="A6B8C6"/>
                </a:solidFill>
              </a:rPr>
              <a:t>ISBN-10: 1408032090</a:t>
            </a:r>
            <a:endParaRPr lang="en-US" sz="1000" i="1" dirty="0" smtClean="0">
              <a:solidFill>
                <a:srgbClr val="A6B8C6"/>
              </a:solidFill>
            </a:endParaRPr>
          </a:p>
          <a:p>
            <a:r>
              <a:rPr lang="en-US" sz="1000" kern="100" spc="40" dirty="0" smtClean="0">
                <a:solidFill>
                  <a:srgbClr val="A6B8C6"/>
                </a:solidFill>
              </a:rPr>
              <a:t>© Cengage Learning</a:t>
            </a:r>
          </a:p>
        </p:txBody>
      </p:sp>
      <p:sp>
        <p:nvSpPr>
          <p:cNvPr id="29" name="Rectangle 28"/>
          <p:cNvSpPr/>
          <p:nvPr userDrawn="1"/>
        </p:nvSpPr>
        <p:spPr>
          <a:xfrm>
            <a:off x="3052" y="0"/>
            <a:ext cx="288032" cy="6213502"/>
          </a:xfrm>
          <a:prstGeom prst="rect">
            <a:avLst/>
          </a:prstGeom>
          <a:gradFill flip="none" rotWithShape="1">
            <a:gsLst>
              <a:gs pos="100000">
                <a:srgbClr val="265392">
                  <a:lumMod val="100000"/>
                </a:srgbClr>
              </a:gs>
              <a:gs pos="0">
                <a:srgbClr val="00284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a:hlinkClick r:id="rId10" action="ppaction://hlinksldjump" tooltip="Go to chapter table of content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516368" y="5044837"/>
            <a:ext cx="1284889" cy="1687006"/>
          </a:xfrm>
          <a:prstGeom prst="rect">
            <a:avLst/>
          </a:prstGeom>
          <a:effectLst>
            <a:outerShdw blurRad="76200" dist="50800" dir="2700000" algn="ctr" rotWithShape="0">
              <a:schemeClr val="tx1">
                <a:alpha val="60000"/>
              </a:schemeClr>
            </a:outerShdw>
          </a:effectLst>
        </p:spPr>
      </p:pic>
    </p:spTree>
    <p:extLst>
      <p:ext uri="{BB962C8B-B14F-4D97-AF65-F5344CB8AC3E}">
        <p14:creationId xmlns:p14="http://schemas.microsoft.com/office/powerpoint/2010/main" val="36841793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00D600"/>
          </a:solidFill>
          <a:latin typeface="Arial" pitchFamily="34" charset="0"/>
          <a:ea typeface="+mj-ea"/>
          <a:cs typeface="Arial" pitchFamily="34" charset="0"/>
        </a:defRPr>
      </a:lvl1pPr>
    </p:titleStyle>
    <p:bodyStyle>
      <a:lvl1pPr marL="344488" indent="-344488" algn="l" defTabSz="914400" rtl="0" eaLnBrk="1" latinLnBrk="0" hangingPunct="1">
        <a:spcBef>
          <a:spcPct val="20000"/>
        </a:spcBef>
        <a:buClr>
          <a:srgbClr val="265392"/>
        </a:buClr>
        <a:buSzPct val="100000"/>
        <a:buFont typeface="Wingdings" pitchFamily="2" charset="2"/>
        <a:buChar char="§"/>
        <a:defRPr lang="en-US" sz="3200" kern="1200" baseline="0" dirty="0" smtClean="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slide" Target="slide14.xml"/><Relationship Id="rId5" Type="http://schemas.openxmlformats.org/officeDocument/2006/relationships/image" Target="../media/image13.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1006854"/>
            <a:ext cx="8524056" cy="5470146"/>
          </a:xfrm>
        </p:spPr>
        <p:txBody>
          <a:bodyPr>
            <a:normAutofit/>
          </a:bodyPr>
          <a:lstStyle/>
          <a:p>
            <a:pPr marL="571500" indent="-571500" algn="l">
              <a:buFont typeface="Arial" pitchFamily="34" charset="0"/>
              <a:buChar char="•"/>
            </a:pPr>
            <a:r>
              <a:rPr lang="en-US" sz="4400" dirty="0">
                <a:solidFill>
                  <a:srgbClr val="FF0000"/>
                </a:solidFill>
              </a:rPr>
              <a:t>DEFINING </a:t>
            </a:r>
            <a:r>
              <a:rPr lang="en-US" sz="4400" dirty="0" smtClean="0">
                <a:solidFill>
                  <a:srgbClr val="FF0000"/>
                </a:solidFill>
              </a:rPr>
              <a:t>HRM</a:t>
            </a:r>
            <a:r>
              <a:rPr lang="en-US" sz="4400" dirty="0" smtClean="0"/>
              <a:t/>
            </a:r>
            <a:br>
              <a:rPr lang="en-US" sz="4400" dirty="0" smtClean="0"/>
            </a:br>
            <a:r>
              <a:rPr lang="en-US" sz="4400" dirty="0" smtClean="0">
                <a:solidFill>
                  <a:schemeClr val="tx1"/>
                </a:solidFill>
              </a:rPr>
              <a:t>  </a:t>
            </a:r>
            <a:r>
              <a:rPr lang="en-US" sz="3200" dirty="0" err="1" smtClean="0">
                <a:solidFill>
                  <a:schemeClr val="tx1"/>
                </a:solidFill>
              </a:rPr>
              <a:t>HRM</a:t>
            </a:r>
            <a:r>
              <a:rPr lang="en-US" sz="3200" dirty="0" smtClean="0">
                <a:solidFill>
                  <a:schemeClr val="tx1"/>
                </a:solidFill>
              </a:rPr>
              <a:t> </a:t>
            </a:r>
            <a:r>
              <a:rPr lang="en-US" sz="3200" dirty="0">
                <a:solidFill>
                  <a:schemeClr val="tx1"/>
                </a:solidFill>
              </a:rPr>
              <a:t>refers to those activities undertaken by an organization to </a:t>
            </a:r>
            <a:r>
              <a:rPr lang="en-US" sz="3200" dirty="0" smtClean="0">
                <a:solidFill>
                  <a:schemeClr val="tx1"/>
                </a:solidFill>
              </a:rPr>
              <a:t>effectively utilize </a:t>
            </a:r>
            <a:r>
              <a:rPr lang="en-US" sz="3200" dirty="0">
                <a:solidFill>
                  <a:schemeClr val="tx1"/>
                </a:solidFill>
              </a:rPr>
              <a:t>its human </a:t>
            </a:r>
            <a:r>
              <a:rPr lang="en-US" sz="3200" dirty="0" smtClean="0">
                <a:solidFill>
                  <a:schemeClr val="tx1"/>
                </a:solidFill>
              </a:rPr>
              <a:t>resources by: </a:t>
            </a:r>
            <a:br>
              <a:rPr lang="en-US" sz="3200" dirty="0" smtClean="0">
                <a:solidFill>
                  <a:schemeClr val="tx1"/>
                </a:solidFill>
              </a:rPr>
            </a:br>
            <a:r>
              <a:rPr lang="en-US" sz="3200" dirty="0" smtClean="0">
                <a:solidFill>
                  <a:schemeClr val="tx1"/>
                </a:solidFill>
              </a:rPr>
              <a:t>1-</a:t>
            </a:r>
            <a:r>
              <a:rPr lang="en-US" sz="4400" dirty="0">
                <a:solidFill>
                  <a:schemeClr val="tx1"/>
                </a:solidFill>
              </a:rPr>
              <a:t>Human resource planning.</a:t>
            </a:r>
            <a:br>
              <a:rPr lang="en-US" sz="4400" dirty="0">
                <a:solidFill>
                  <a:schemeClr val="tx1"/>
                </a:solidFill>
              </a:rPr>
            </a:br>
            <a:r>
              <a:rPr lang="en-US" sz="4400" dirty="0" smtClean="0">
                <a:solidFill>
                  <a:schemeClr val="tx1"/>
                </a:solidFill>
              </a:rPr>
              <a:t>2- </a:t>
            </a:r>
            <a:r>
              <a:rPr lang="en-US" sz="4000" dirty="0">
                <a:solidFill>
                  <a:schemeClr val="tx1"/>
                </a:solidFill>
              </a:rPr>
              <a:t>Staffing (recruitment, selection, placement).</a:t>
            </a:r>
            <a:r>
              <a:rPr lang="en-US" sz="4000" dirty="0"/>
              <a:t/>
            </a:r>
            <a:br>
              <a:rPr lang="en-US" sz="4000" dirty="0"/>
            </a:br>
            <a:endParaRPr lang="ar-SA" sz="4400" dirty="0"/>
          </a:p>
        </p:txBody>
      </p:sp>
      <p:sp>
        <p:nvSpPr>
          <p:cNvPr id="3" name="Text Placeholder 2"/>
          <p:cNvSpPr>
            <a:spLocks noGrp="1"/>
          </p:cNvSpPr>
          <p:nvPr>
            <p:ph type="body" sz="quarter" idx="10"/>
          </p:nvPr>
        </p:nvSpPr>
        <p:spPr>
          <a:xfrm>
            <a:off x="480606" y="306530"/>
            <a:ext cx="8663394" cy="792088"/>
          </a:xfrm>
        </p:spPr>
        <p:txBody>
          <a:bodyPr>
            <a:noAutofit/>
          </a:bodyPr>
          <a:lstStyle/>
          <a:p>
            <a:pPr algn="ctr"/>
            <a:r>
              <a:rPr lang="en-US" sz="4800" dirty="0" smtClean="0"/>
              <a:t>Chapter 1 Review</a:t>
            </a:r>
            <a:endParaRPr lang="ar-SA" sz="4800" dirty="0"/>
          </a:p>
        </p:txBody>
      </p:sp>
    </p:spTree>
    <p:extLst>
      <p:ext uri="{BB962C8B-B14F-4D97-AF65-F5344CB8AC3E}">
        <p14:creationId xmlns:p14="http://schemas.microsoft.com/office/powerpoint/2010/main" val="276609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4294967295"/>
          </p:nvPr>
        </p:nvSpPr>
        <p:spPr>
          <a:xfrm>
            <a:off x="457200" y="1340768"/>
            <a:ext cx="8566857" cy="4608262"/>
          </a:xfrm>
          <a:prstGeom prst="rect">
            <a:avLst/>
          </a:prstGeom>
        </p:spPr>
        <p:txBody>
          <a:bodyPr vert="horz" lIns="91440" tIns="45720" rIns="91440" bIns="45720" rtlCol="0">
            <a:normAutofit/>
          </a:bodyPr>
          <a:lstStyle>
            <a:lvl2pPr marL="576263" indent="-514350">
              <a:buClr>
                <a:srgbClr val="0B5C93"/>
              </a:buClr>
              <a:buFont typeface="Arial" pitchFamily="34" charset="0"/>
              <a:buChar char="■"/>
              <a:defRPr sz="3200" baseline="0">
                <a:solidFill>
                  <a:srgbClr val="444751"/>
                </a:solidFill>
              </a:defRPr>
            </a:lvl2pPr>
            <a:lvl3pPr>
              <a:buClr>
                <a:srgbClr val="0B5C93"/>
              </a:buClr>
              <a:buFont typeface="Arial" pitchFamily="34" charset="0"/>
              <a:buChar char="■"/>
              <a:defRPr sz="2800">
                <a:solidFill>
                  <a:srgbClr val="444751"/>
                </a:solidFill>
              </a:defRPr>
            </a:lvl3pPr>
            <a:lvl4pPr marL="1371600" indent="0">
              <a:buClr>
                <a:srgbClr val="0B5C93"/>
              </a:buClr>
              <a:buFont typeface="Arial" pitchFamily="34" charset="0"/>
              <a:buChar char="»"/>
              <a:defRPr>
                <a:solidFill>
                  <a:srgbClr val="444751"/>
                </a:solidFill>
              </a:defRPr>
            </a:lvl4pPr>
          </a:lstStyle>
          <a:p>
            <a:pPr marL="514350" lvl="1">
              <a:spcBef>
                <a:spcPts val="1800"/>
              </a:spcBef>
              <a:buFont typeface="+mj-lt"/>
              <a:buAutoNum type="arabicPeriod"/>
            </a:pPr>
            <a:r>
              <a:rPr lang="en-US" dirty="0" smtClean="0">
                <a:solidFill>
                  <a:srgbClr val="C00000"/>
                </a:solidFill>
              </a:rPr>
              <a:t>The </a:t>
            </a:r>
            <a:r>
              <a:rPr lang="en-US" u="sng" dirty="0" smtClean="0">
                <a:solidFill>
                  <a:srgbClr val="C00000"/>
                </a:solidFill>
              </a:rPr>
              <a:t>cultural</a:t>
            </a:r>
            <a:r>
              <a:rPr lang="en-US" dirty="0" smtClean="0">
                <a:solidFill>
                  <a:srgbClr val="C00000"/>
                </a:solidFill>
              </a:rPr>
              <a:t> environment</a:t>
            </a:r>
          </a:p>
          <a:p>
            <a:pPr marL="514350" lvl="1">
              <a:spcBef>
                <a:spcPts val="1800"/>
              </a:spcBef>
              <a:buFont typeface="+mj-lt"/>
              <a:buAutoNum type="arabicPeriod"/>
            </a:pPr>
            <a:r>
              <a:rPr lang="en-US" dirty="0" smtClean="0"/>
              <a:t>The industry(ies) with which the MNE is primarily involved</a:t>
            </a:r>
          </a:p>
          <a:p>
            <a:pPr marL="514350" lvl="1">
              <a:spcBef>
                <a:spcPts val="1800"/>
              </a:spcBef>
              <a:buFont typeface="+mj-lt"/>
              <a:buAutoNum type="arabicPeriod"/>
            </a:pPr>
            <a:r>
              <a:rPr lang="en-US" dirty="0" smtClean="0"/>
              <a:t>The extent to which the MNE relies on</a:t>
            </a:r>
            <a:br>
              <a:rPr lang="en-US" dirty="0" smtClean="0"/>
            </a:br>
            <a:r>
              <a:rPr lang="en-US" dirty="0" smtClean="0"/>
              <a:t>its HC domestic market</a:t>
            </a:r>
          </a:p>
          <a:p>
            <a:pPr marL="514350" lvl="1">
              <a:spcBef>
                <a:spcPts val="1800"/>
              </a:spcBef>
              <a:buFont typeface="+mj-lt"/>
              <a:buAutoNum type="arabicPeriod"/>
            </a:pPr>
            <a:r>
              <a:rPr lang="en-US" dirty="0" smtClean="0"/>
              <a:t>The attitudes of senior management</a:t>
            </a:r>
          </a:p>
        </p:txBody>
      </p:sp>
      <p:sp>
        <p:nvSpPr>
          <p:cNvPr id="3" name="Title 2"/>
          <p:cNvSpPr>
            <a:spLocks noGrp="1"/>
          </p:cNvSpPr>
          <p:nvPr>
            <p:ph type="title"/>
          </p:nvPr>
        </p:nvSpPr>
        <p:spPr>
          <a:xfrm>
            <a:off x="457200" y="11807"/>
            <a:ext cx="8671345" cy="1328961"/>
          </a:xfrm>
        </p:spPr>
        <p:txBody>
          <a:bodyPr/>
          <a:lstStyle/>
          <a:p>
            <a:r>
              <a:rPr lang="en-US" sz="4000" dirty="0"/>
              <a:t>Four </a:t>
            </a:r>
            <a:r>
              <a:rPr lang="en-US" sz="4000" dirty="0" smtClean="0"/>
              <a:t>more moderators</a:t>
            </a:r>
            <a:br>
              <a:rPr lang="en-US" sz="4000" dirty="0" smtClean="0"/>
            </a:br>
            <a:r>
              <a:rPr lang="en-US" sz="4000" dirty="0" smtClean="0"/>
              <a:t>in addition to IHRM complexity</a:t>
            </a:r>
            <a:endParaRPr lang="en-US" sz="4000" dirty="0"/>
          </a:p>
        </p:txBody>
      </p:sp>
    </p:spTree>
    <p:extLst>
      <p:ext uri="{BB962C8B-B14F-4D97-AF65-F5344CB8AC3E}">
        <p14:creationId xmlns:p14="http://schemas.microsoft.com/office/powerpoint/2010/main" val="718703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7200" y="479246"/>
            <a:ext cx="8676456" cy="920830"/>
          </a:xfrm>
        </p:spPr>
        <p:txBody>
          <a:bodyPr/>
          <a:lstStyle/>
          <a:p>
            <a:pPr>
              <a:lnSpc>
                <a:spcPct val="90000"/>
              </a:lnSpc>
            </a:pPr>
            <a:r>
              <a:rPr lang="en-US" sz="2400" b="0" dirty="0" smtClean="0"/>
              <a:t>A model of all 5 variables that moderate the differences between domestic and international HRM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86012"/>
            <a:ext cx="7560840" cy="4665818"/>
          </a:xfrm>
          <a:prstGeom prst="rect">
            <a:avLst/>
          </a:prstGeom>
        </p:spPr>
      </p:pic>
      <p:sp>
        <p:nvSpPr>
          <p:cNvPr id="2" name="Title 1"/>
          <p:cNvSpPr>
            <a:spLocks noGrp="1"/>
          </p:cNvSpPr>
          <p:nvPr>
            <p:ph type="title"/>
          </p:nvPr>
        </p:nvSpPr>
        <p:spPr>
          <a:xfrm>
            <a:off x="457200" y="118872"/>
            <a:ext cx="6336704" cy="504056"/>
          </a:xfrm>
        </p:spPr>
        <p:txBody>
          <a:bodyPr/>
          <a:lstStyle/>
          <a:p>
            <a:r>
              <a:rPr lang="en-US" dirty="0" smtClean="0"/>
              <a:t>Figure 1.3</a:t>
            </a:r>
            <a:endParaRPr lang="en-US" dirty="0"/>
          </a:p>
        </p:txBody>
      </p:sp>
      <p:pic>
        <p:nvPicPr>
          <p:cNvPr id="6" name="Picture 5">
            <a:hlinkClick r:id="rId3" action="ppaction://hlinksldjump" tooltip="Go to chapter table of contents"/>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68" y="5044837"/>
            <a:ext cx="1284889" cy="1687006"/>
          </a:xfrm>
          <a:prstGeom prst="rect">
            <a:avLst/>
          </a:prstGeom>
          <a:effectLst/>
        </p:spPr>
      </p:pic>
    </p:spTree>
    <p:extLst>
      <p:ext uri="{BB962C8B-B14F-4D97-AF65-F5344CB8AC3E}">
        <p14:creationId xmlns:p14="http://schemas.microsoft.com/office/powerpoint/2010/main" val="360927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75934" y="609600"/>
            <a:ext cx="8668066" cy="5832654"/>
          </a:xfrm>
        </p:spPr>
        <p:txBody>
          <a:bodyPr/>
          <a:lstStyle/>
          <a:p>
            <a:r>
              <a:rPr lang="en-US" dirty="0" smtClean="0"/>
              <a:t>1 - What </a:t>
            </a:r>
            <a:r>
              <a:rPr lang="en-US" dirty="0"/>
              <a:t>are the main similarities and </a:t>
            </a:r>
            <a:r>
              <a:rPr lang="en-US" dirty="0" smtClean="0"/>
              <a:t>differences between </a:t>
            </a:r>
            <a:r>
              <a:rPr lang="en-US" dirty="0"/>
              <a:t>domestic and international HRM</a:t>
            </a:r>
            <a:r>
              <a:rPr lang="en-US" dirty="0" smtClean="0"/>
              <a:t>?</a:t>
            </a:r>
            <a:endParaRPr lang="en-US" dirty="0"/>
          </a:p>
          <a:p>
            <a:r>
              <a:rPr lang="en-US" dirty="0"/>
              <a:t>2 </a:t>
            </a:r>
            <a:r>
              <a:rPr lang="en-US" dirty="0" smtClean="0"/>
              <a:t>- Define </a:t>
            </a:r>
            <a:r>
              <a:rPr lang="en-US" dirty="0"/>
              <a:t>these terms: international HRM, PCN, </a:t>
            </a:r>
            <a:r>
              <a:rPr lang="en-US" dirty="0" smtClean="0"/>
              <a:t>HCN </a:t>
            </a:r>
            <a:r>
              <a:rPr lang="en-US" dirty="0"/>
              <a:t>and TCN</a:t>
            </a:r>
            <a:r>
              <a:rPr lang="en-US" dirty="0" smtClean="0"/>
              <a:t>?</a:t>
            </a:r>
            <a:endParaRPr lang="en-US" dirty="0"/>
          </a:p>
          <a:p>
            <a:r>
              <a:rPr lang="en-US" dirty="0" smtClean="0"/>
              <a:t>3 - Discuss </a:t>
            </a:r>
            <a:r>
              <a:rPr lang="en-US" dirty="0"/>
              <a:t>two HR activities in which a </a:t>
            </a:r>
            <a:r>
              <a:rPr lang="en-US" dirty="0" smtClean="0"/>
              <a:t>multinational firm </a:t>
            </a:r>
            <a:r>
              <a:rPr lang="en-US" dirty="0"/>
              <a:t>must engage that would not be required in </a:t>
            </a:r>
            <a:r>
              <a:rPr lang="en-US" dirty="0" smtClean="0"/>
              <a:t>a </a:t>
            </a:r>
            <a:r>
              <a:rPr lang="en-US" dirty="0"/>
              <a:t>domestic environment?</a:t>
            </a:r>
          </a:p>
          <a:p>
            <a:endParaRPr lang="en-US" dirty="0"/>
          </a:p>
          <a:p>
            <a:r>
              <a:rPr lang="en-US" dirty="0"/>
              <a:t>4 </a:t>
            </a:r>
            <a:r>
              <a:rPr lang="en-US" dirty="0" smtClean="0"/>
              <a:t>- Why </a:t>
            </a:r>
            <a:r>
              <a:rPr lang="en-US" dirty="0"/>
              <a:t>is a greater degree of involvement </a:t>
            </a:r>
            <a:r>
              <a:rPr lang="en-US" dirty="0" smtClean="0"/>
              <a:t>in employees</a:t>
            </a:r>
            <a:r>
              <a:rPr lang="en-US" dirty="0"/>
              <a:t>’ personal lives inevitable in </a:t>
            </a:r>
            <a:r>
              <a:rPr lang="en-US" dirty="0" smtClean="0"/>
              <a:t>many international </a:t>
            </a:r>
            <a:r>
              <a:rPr lang="en-US" dirty="0"/>
              <a:t>HRM activities</a:t>
            </a:r>
            <a:r>
              <a:rPr lang="en-US" dirty="0" smtClean="0"/>
              <a:t>?</a:t>
            </a:r>
          </a:p>
          <a:p>
            <a:endParaRPr lang="en-US" dirty="0"/>
          </a:p>
          <a:p>
            <a:r>
              <a:rPr lang="en-US" dirty="0"/>
              <a:t>5 </a:t>
            </a:r>
            <a:r>
              <a:rPr lang="en-US" dirty="0" smtClean="0"/>
              <a:t>- Discuss </a:t>
            </a:r>
            <a:r>
              <a:rPr lang="en-US" dirty="0"/>
              <a:t>at least two of the variables that </a:t>
            </a:r>
            <a:r>
              <a:rPr lang="en-US" dirty="0" smtClean="0"/>
              <a:t>moderate differences </a:t>
            </a:r>
            <a:r>
              <a:rPr lang="en-US" dirty="0"/>
              <a:t>between domestic and international </a:t>
            </a:r>
            <a:r>
              <a:rPr lang="en-US" dirty="0" smtClean="0"/>
              <a:t>HR practices</a:t>
            </a:r>
            <a:r>
              <a:rPr lang="en-US" dirty="0"/>
              <a:t>.</a:t>
            </a:r>
            <a:endParaRPr lang="ar-SA" dirty="0"/>
          </a:p>
        </p:txBody>
      </p:sp>
      <p:sp>
        <p:nvSpPr>
          <p:cNvPr id="3" name="Title 2"/>
          <p:cNvSpPr>
            <a:spLocks noGrp="1"/>
          </p:cNvSpPr>
          <p:nvPr>
            <p:ph type="title"/>
          </p:nvPr>
        </p:nvSpPr>
        <p:spPr>
          <a:xfrm>
            <a:off x="457200" y="304800"/>
            <a:ext cx="6336704" cy="504056"/>
          </a:xfrm>
        </p:spPr>
        <p:txBody>
          <a:bodyPr/>
          <a:lstStyle/>
          <a:p>
            <a:pPr algn="ctr"/>
            <a:r>
              <a:rPr lang="en-US" dirty="0" smtClean="0"/>
              <a:t>DISCUSSION QUESTIONS Chapter 1</a:t>
            </a:r>
            <a:r>
              <a:rPr lang="en-US" dirty="0"/>
              <a:t/>
            </a:r>
            <a:br>
              <a:rPr lang="en-US" dirty="0"/>
            </a:br>
            <a:endParaRPr lang="ar-SA" dirty="0"/>
          </a:p>
        </p:txBody>
      </p:sp>
    </p:spTree>
    <p:extLst>
      <p:ext uri="{BB962C8B-B14F-4D97-AF65-F5344CB8AC3E}">
        <p14:creationId xmlns:p14="http://schemas.microsoft.com/office/powerpoint/2010/main" val="1591993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8918359" cy="3430258"/>
          </a:xfrm>
        </p:spPr>
        <p:txBody>
          <a:bodyPr/>
          <a:lstStyle/>
          <a:p>
            <a:r>
              <a:rPr lang="en-US" sz="7000" dirty="0" smtClean="0"/>
              <a:t>THE CULTURAL CONTEXT OF IHRM</a:t>
            </a:r>
            <a:endParaRPr lang="en-US" sz="7000" dirty="0"/>
          </a:p>
        </p:txBody>
      </p:sp>
      <p:sp>
        <p:nvSpPr>
          <p:cNvPr id="3" name="Text Placeholder 2"/>
          <p:cNvSpPr>
            <a:spLocks noGrp="1"/>
          </p:cNvSpPr>
          <p:nvPr>
            <p:ph type="body" sz="quarter" idx="10"/>
          </p:nvPr>
        </p:nvSpPr>
        <p:spPr>
          <a:xfrm>
            <a:off x="480606" y="306530"/>
            <a:ext cx="7901394" cy="792088"/>
          </a:xfrm>
        </p:spPr>
        <p:txBody>
          <a:bodyPr>
            <a:noAutofit/>
          </a:bodyPr>
          <a:lstStyle/>
          <a:p>
            <a:pPr algn="ctr"/>
            <a:r>
              <a:rPr lang="en-US" sz="5400" dirty="0" smtClean="0"/>
              <a:t>Chapter 2</a:t>
            </a:r>
            <a:endParaRPr lang="en-US" sz="5400" dirty="0"/>
          </a:p>
        </p:txBody>
      </p:sp>
    </p:spTree>
    <p:extLst>
      <p:ext uri="{BB962C8B-B14F-4D97-AF65-F5344CB8AC3E}">
        <p14:creationId xmlns:p14="http://schemas.microsoft.com/office/powerpoint/2010/main" val="193775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9552" y="905256"/>
            <a:ext cx="8604448" cy="5348096"/>
          </a:xfrm>
        </p:spPr>
        <p:txBody>
          <a:bodyPr/>
          <a:lstStyle/>
          <a:p>
            <a:pPr marL="0" indent="0">
              <a:buNone/>
            </a:pPr>
            <a:endParaRPr lang="en-US" sz="2800" i="1" dirty="0" smtClean="0">
              <a:solidFill>
                <a:srgbClr val="265392"/>
              </a:solidFill>
            </a:endParaRPr>
          </a:p>
          <a:p>
            <a:r>
              <a:rPr lang="en-US" sz="2800" dirty="0" smtClean="0"/>
              <a:t>Definitions of </a:t>
            </a:r>
            <a:r>
              <a:rPr lang="en-US" sz="2800" b="1" dirty="0" smtClean="0">
                <a:solidFill>
                  <a:srgbClr val="265392"/>
                </a:solidFill>
              </a:rPr>
              <a:t>CULTURE</a:t>
            </a:r>
          </a:p>
          <a:p>
            <a:r>
              <a:rPr lang="en-US" sz="2800" dirty="0" smtClean="0"/>
              <a:t>Cultural </a:t>
            </a:r>
            <a:r>
              <a:rPr lang="en-US" sz="2800" dirty="0"/>
              <a:t>concepts</a:t>
            </a:r>
          </a:p>
          <a:p>
            <a:r>
              <a:rPr lang="en-US" sz="2800" dirty="0"/>
              <a:t>Results of various </a:t>
            </a:r>
            <a:r>
              <a:rPr lang="en-US" sz="2800" dirty="0" smtClean="0"/>
              <a:t>intercultural mgmt. studies</a:t>
            </a:r>
            <a:r>
              <a:rPr lang="en-US" sz="2800" dirty="0"/>
              <a:t>:</a:t>
            </a:r>
            <a:br>
              <a:rPr lang="en-US" sz="2800" dirty="0"/>
            </a:br>
            <a:r>
              <a:rPr lang="en-US" sz="2800" dirty="0" smtClean="0"/>
              <a:t>Hofstede &amp; GLOBE</a:t>
            </a:r>
          </a:p>
          <a:p>
            <a:r>
              <a:rPr lang="en-US" sz="2800" smtClean="0"/>
              <a:t>Development </a:t>
            </a:r>
            <a:r>
              <a:rPr lang="en-US" sz="2800" dirty="0"/>
              <a:t>of cultures</a:t>
            </a:r>
          </a:p>
        </p:txBody>
      </p:sp>
      <p:sp>
        <p:nvSpPr>
          <p:cNvPr id="4" name="Title 3"/>
          <p:cNvSpPr>
            <a:spLocks noGrp="1"/>
          </p:cNvSpPr>
          <p:nvPr>
            <p:ph type="title"/>
          </p:nvPr>
        </p:nvSpPr>
        <p:spPr/>
        <p:txBody>
          <a:bodyPr/>
          <a:lstStyle/>
          <a:p>
            <a:r>
              <a:rPr lang="en-US" dirty="0" smtClean="0"/>
              <a:t>Key Objectives</a:t>
            </a:r>
            <a:endParaRPr lang="en-US" dirty="0"/>
          </a:p>
        </p:txBody>
      </p:sp>
    </p:spTree>
    <p:extLst>
      <p:ext uri="{BB962C8B-B14F-4D97-AF65-F5344CB8AC3E}">
        <p14:creationId xmlns:p14="http://schemas.microsoft.com/office/powerpoint/2010/main" val="4020720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Foreign </a:t>
            </a:r>
            <a:r>
              <a:rPr lang="en-US" dirty="0"/>
              <a:t>environment is seen in the literature as a key problem of </a:t>
            </a:r>
            <a:r>
              <a:rPr lang="en-US" dirty="0" smtClean="0"/>
              <a:t>international management</a:t>
            </a:r>
          </a:p>
          <a:p>
            <a:r>
              <a:rPr lang="en-US" dirty="0" smtClean="0"/>
              <a:t>It was called intercultural </a:t>
            </a:r>
            <a:r>
              <a:rPr lang="en-US" dirty="0"/>
              <a:t>comparative </a:t>
            </a:r>
            <a:r>
              <a:rPr lang="en-US" dirty="0" smtClean="0"/>
              <a:t>research then became Cross cultural management</a:t>
            </a:r>
          </a:p>
          <a:p>
            <a:pPr algn="just"/>
            <a:r>
              <a:rPr lang="en-US" dirty="0"/>
              <a:t>cross-cultural </a:t>
            </a:r>
            <a:r>
              <a:rPr lang="en-US" dirty="0" smtClean="0"/>
              <a:t>management studies </a:t>
            </a:r>
            <a:r>
              <a:rPr lang="en-US" dirty="0"/>
              <a:t>by Hofstede3 and the Global Leadership and Organizational behavior (GLOBE) </a:t>
            </a:r>
            <a:r>
              <a:rPr lang="en-US" dirty="0" smtClean="0"/>
              <a:t>study are the main source of this chapter.</a:t>
            </a:r>
            <a:endParaRPr lang="ar-SA" dirty="0"/>
          </a:p>
        </p:txBody>
      </p:sp>
      <p:sp>
        <p:nvSpPr>
          <p:cNvPr id="3" name="Title 2"/>
          <p:cNvSpPr>
            <a:spLocks noGrp="1"/>
          </p:cNvSpPr>
          <p:nvPr>
            <p:ph type="title"/>
          </p:nvPr>
        </p:nvSpPr>
        <p:spPr/>
        <p:txBody>
          <a:bodyPr/>
          <a:lstStyle/>
          <a:p>
            <a:r>
              <a:rPr lang="en-US" dirty="0" smtClean="0"/>
              <a:t>Historical events of Culture studies </a:t>
            </a:r>
            <a:endParaRPr lang="ar-SA" dirty="0"/>
          </a:p>
        </p:txBody>
      </p:sp>
    </p:spTree>
    <p:extLst>
      <p:ext uri="{BB962C8B-B14F-4D97-AF65-F5344CB8AC3E}">
        <p14:creationId xmlns:p14="http://schemas.microsoft.com/office/powerpoint/2010/main" val="2283497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smtClean="0"/>
          </a:p>
          <a:p>
            <a:r>
              <a:rPr lang="en-US" dirty="0" smtClean="0"/>
              <a:t>Description </a:t>
            </a:r>
            <a:r>
              <a:rPr lang="en-US" dirty="0"/>
              <a:t>of organizational behavior within countries and cultures</a:t>
            </a:r>
          </a:p>
          <a:p>
            <a:r>
              <a:rPr lang="en-US" dirty="0" smtClean="0"/>
              <a:t>Comparison </a:t>
            </a:r>
            <a:r>
              <a:rPr lang="en-US" dirty="0"/>
              <a:t>of organizational behavior between countries and cultures</a:t>
            </a:r>
          </a:p>
          <a:p>
            <a:r>
              <a:rPr lang="en-US" dirty="0" smtClean="0"/>
              <a:t>Explanation </a:t>
            </a:r>
            <a:r>
              <a:rPr lang="en-US" dirty="0"/>
              <a:t>and improvement of interaction between employees, customers, suppliers or </a:t>
            </a:r>
            <a:r>
              <a:rPr lang="en-US" dirty="0" smtClean="0"/>
              <a:t>business partners </a:t>
            </a:r>
            <a:r>
              <a:rPr lang="en-US" dirty="0"/>
              <a:t>from different countries and cultures</a:t>
            </a:r>
            <a:endParaRPr lang="ar-SA" dirty="0"/>
          </a:p>
        </p:txBody>
      </p:sp>
      <p:sp>
        <p:nvSpPr>
          <p:cNvPr id="3" name="Title 2"/>
          <p:cNvSpPr>
            <a:spLocks noGrp="1"/>
          </p:cNvSpPr>
          <p:nvPr>
            <p:ph type="title"/>
          </p:nvPr>
        </p:nvSpPr>
        <p:spPr>
          <a:xfrm>
            <a:off x="457200" y="274638"/>
            <a:ext cx="8229600" cy="563562"/>
          </a:xfrm>
        </p:spPr>
        <p:txBody>
          <a:bodyPr>
            <a:noAutofit/>
          </a:bodyPr>
          <a:lstStyle/>
          <a:p>
            <a:r>
              <a:rPr lang="en-US" sz="3600" b="1" dirty="0" smtClean="0">
                <a:solidFill>
                  <a:srgbClr val="C00000"/>
                </a:solidFill>
              </a:rPr>
              <a:t>Goals </a:t>
            </a:r>
            <a:r>
              <a:rPr lang="en-US" sz="3600" b="1" dirty="0">
                <a:solidFill>
                  <a:srgbClr val="C00000"/>
                </a:solidFill>
              </a:rPr>
              <a:t>of cross-cultural management </a:t>
            </a:r>
            <a:r>
              <a:rPr lang="en-US" sz="3600" b="1" dirty="0" smtClean="0">
                <a:solidFill>
                  <a:srgbClr val="C00000"/>
                </a:solidFill>
              </a:rPr>
              <a:t>studies </a:t>
            </a:r>
            <a:r>
              <a:rPr lang="en-US" sz="3600" b="1" dirty="0">
                <a:solidFill>
                  <a:srgbClr val="C00000"/>
                </a:solidFill>
              </a:rPr>
              <a:t>made in the early 1960s.</a:t>
            </a:r>
            <a:r>
              <a:rPr lang="en-US" sz="3600" b="1" dirty="0" smtClean="0">
                <a:solidFill>
                  <a:srgbClr val="C00000"/>
                </a:solidFill>
              </a:rPr>
              <a:t> </a:t>
            </a:r>
            <a:endParaRPr lang="ar-SA" sz="3600" b="1" dirty="0">
              <a:solidFill>
                <a:srgbClr val="C00000"/>
              </a:solidFill>
            </a:endParaRPr>
          </a:p>
        </p:txBody>
      </p:sp>
    </p:spTree>
    <p:extLst>
      <p:ext uri="{BB962C8B-B14F-4D97-AF65-F5344CB8AC3E}">
        <p14:creationId xmlns:p14="http://schemas.microsoft.com/office/powerpoint/2010/main" val="127207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1950, </a:t>
            </a:r>
            <a:r>
              <a:rPr lang="en-US" dirty="0" err="1" smtClean="0"/>
              <a:t>Kluckhohn</a:t>
            </a:r>
            <a:r>
              <a:rPr lang="en-US" dirty="0" smtClean="0"/>
              <a:t> </a:t>
            </a:r>
            <a:r>
              <a:rPr lang="en-US" dirty="0"/>
              <a:t>and </a:t>
            </a:r>
            <a:r>
              <a:rPr lang="en-US" dirty="0" smtClean="0"/>
              <a:t>Kroeber</a:t>
            </a:r>
          </a:p>
          <a:p>
            <a:r>
              <a:rPr lang="en-US" dirty="0" smtClean="0"/>
              <a:t>1991, </a:t>
            </a:r>
            <a:r>
              <a:rPr lang="en-US" sz="3200" dirty="0">
                <a:solidFill>
                  <a:srgbClr val="231F20"/>
                </a:solidFill>
                <a:latin typeface="AdvOTbc475f09"/>
              </a:rPr>
              <a:t>Dutch researcher Geert </a:t>
            </a:r>
            <a:r>
              <a:rPr lang="en-US" sz="3200" dirty="0" err="1" smtClean="0">
                <a:solidFill>
                  <a:srgbClr val="231F20"/>
                </a:solidFill>
                <a:latin typeface="AdvOTbc475f09"/>
              </a:rPr>
              <a:t>Hofstede</a:t>
            </a:r>
            <a:endParaRPr lang="en-US" sz="3200" dirty="0" smtClean="0">
              <a:solidFill>
                <a:srgbClr val="231F20"/>
              </a:solidFill>
              <a:latin typeface="AdvOTbc475f09"/>
            </a:endParaRPr>
          </a:p>
          <a:p>
            <a:r>
              <a:rPr lang="en-US" dirty="0" smtClean="0"/>
              <a:t>Hansen</a:t>
            </a:r>
          </a:p>
          <a:p>
            <a:r>
              <a:rPr lang="en-US" dirty="0"/>
              <a:t>Schein’s concept of culture</a:t>
            </a:r>
            <a:endParaRPr lang="ar-SA" dirty="0"/>
          </a:p>
        </p:txBody>
      </p:sp>
      <p:sp>
        <p:nvSpPr>
          <p:cNvPr id="3" name="Title 2"/>
          <p:cNvSpPr>
            <a:spLocks noGrp="1"/>
          </p:cNvSpPr>
          <p:nvPr>
            <p:ph type="title"/>
          </p:nvPr>
        </p:nvSpPr>
        <p:spPr>
          <a:xfrm>
            <a:off x="457200" y="152400"/>
            <a:ext cx="8229600" cy="792162"/>
          </a:xfrm>
        </p:spPr>
        <p:txBody>
          <a:bodyPr/>
          <a:lstStyle/>
          <a:p>
            <a:r>
              <a:rPr lang="en-US" b="1" dirty="0">
                <a:solidFill>
                  <a:srgbClr val="C00000"/>
                </a:solidFill>
              </a:rPr>
              <a:t>Definition of culture</a:t>
            </a:r>
            <a:endParaRPr lang="ar-SA" b="1" dirty="0">
              <a:solidFill>
                <a:srgbClr val="C00000"/>
              </a:solidFill>
            </a:endParaRPr>
          </a:p>
        </p:txBody>
      </p:sp>
    </p:spTree>
    <p:extLst>
      <p:ext uri="{BB962C8B-B14F-4D97-AF65-F5344CB8AC3E}">
        <p14:creationId xmlns:p14="http://schemas.microsoft.com/office/powerpoint/2010/main" val="1468555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686800" cy="896913"/>
          </a:xfrm>
        </p:spPr>
        <p:txBody>
          <a:bodyPr/>
          <a:lstStyle/>
          <a:p>
            <a:r>
              <a:rPr lang="en-US" sz="3800" dirty="0"/>
              <a:t>Kluckhohn &amp; Kroeber</a:t>
            </a:r>
            <a:r>
              <a:rPr lang="en-US" sz="3800" dirty="0" smtClean="0"/>
              <a:t> def. of culture</a:t>
            </a:r>
            <a:endParaRPr lang="en-US" sz="3800" dirty="0"/>
          </a:p>
        </p:txBody>
      </p:sp>
      <p:grpSp>
        <p:nvGrpSpPr>
          <p:cNvPr id="13" name="Group 12"/>
          <p:cNvGrpSpPr/>
          <p:nvPr/>
        </p:nvGrpSpPr>
        <p:grpSpPr>
          <a:xfrm>
            <a:off x="587164" y="908720"/>
            <a:ext cx="8521340" cy="4968552"/>
            <a:chOff x="656939" y="908720"/>
            <a:chExt cx="8521340" cy="4968552"/>
          </a:xfrm>
        </p:grpSpPr>
        <p:sp>
          <p:nvSpPr>
            <p:cNvPr id="4" name="Content Placeholder 2"/>
            <p:cNvSpPr txBox="1">
              <a:spLocks/>
            </p:cNvSpPr>
            <p:nvPr/>
          </p:nvSpPr>
          <p:spPr>
            <a:xfrm>
              <a:off x="6732240" y="908720"/>
              <a:ext cx="2001540" cy="1512168"/>
            </a:xfrm>
            <a:prstGeom prst="rect">
              <a:avLst/>
            </a:prstGeom>
            <a:solidFill>
              <a:srgbClr val="265392"/>
            </a:solidFill>
          </p:spPr>
          <p:txBody>
            <a:bodyPr vert="horz" lIns="182880" tIns="91440" rIns="182880" bIns="9144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bg1"/>
                </a:buClr>
              </a:pPr>
              <a:r>
                <a:rPr lang="en-US" sz="2400" dirty="0" smtClean="0">
                  <a:solidFill>
                    <a:schemeClr val="bg1"/>
                  </a:solidFill>
                </a:rPr>
                <a:t>Thinking</a:t>
              </a:r>
            </a:p>
            <a:p>
              <a:pPr>
                <a:buClr>
                  <a:schemeClr val="bg1"/>
                </a:buClr>
              </a:pPr>
              <a:r>
                <a:rPr lang="en-US" sz="2400" dirty="0" smtClean="0">
                  <a:solidFill>
                    <a:schemeClr val="bg1"/>
                  </a:solidFill>
                </a:rPr>
                <a:t>Feeling</a:t>
              </a:r>
            </a:p>
            <a:p>
              <a:pPr>
                <a:buClr>
                  <a:schemeClr val="bg1"/>
                </a:buClr>
              </a:pPr>
              <a:r>
                <a:rPr lang="en-US" sz="2400" dirty="0" smtClean="0">
                  <a:solidFill>
                    <a:schemeClr val="bg1"/>
                  </a:solidFill>
                </a:rPr>
                <a:t>Reacting</a:t>
              </a:r>
              <a:endParaRPr lang="en-US" sz="2400" dirty="0">
                <a:solidFill>
                  <a:schemeClr val="bg1"/>
                </a:solidFill>
              </a:endParaRPr>
            </a:p>
          </p:txBody>
        </p:sp>
        <p:sp>
          <p:nvSpPr>
            <p:cNvPr id="5" name="Content Placeholder 2"/>
            <p:cNvSpPr txBox="1">
              <a:spLocks/>
            </p:cNvSpPr>
            <p:nvPr/>
          </p:nvSpPr>
          <p:spPr>
            <a:xfrm>
              <a:off x="656939" y="2420888"/>
              <a:ext cx="8521340" cy="1296144"/>
            </a:xfrm>
            <a:prstGeom prst="rect">
              <a:avLst/>
            </a:prstGeom>
          </p:spPr>
          <p:txBody>
            <a:bodyPr vert="horz" lIns="91440" tIns="45720" rIns="91440" bIns="4572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acquired &amp; transmitted </a:t>
              </a:r>
              <a:r>
                <a:rPr lang="en-US" sz="2400" dirty="0" smtClean="0"/>
                <a:t>mainly by </a:t>
              </a:r>
              <a:r>
                <a:rPr lang="en-US" sz="2400" dirty="0" smtClean="0">
                  <a:solidFill>
                    <a:srgbClr val="FF0000"/>
                  </a:solidFill>
                </a:rPr>
                <a:t>symbols,</a:t>
              </a:r>
              <a:br>
                <a:rPr lang="en-US" sz="2400" dirty="0" smtClean="0">
                  <a:solidFill>
                    <a:srgbClr val="FF0000"/>
                  </a:solidFill>
                </a:rPr>
              </a:br>
              <a:r>
                <a:rPr lang="en-US" sz="2400" dirty="0" smtClean="0">
                  <a:solidFill>
                    <a:srgbClr val="FF0000"/>
                  </a:solidFill>
                </a:rPr>
                <a:t>constituting/ organising </a:t>
              </a:r>
              <a:r>
                <a:rPr lang="en-US" sz="2400" dirty="0">
                  <a:solidFill>
                    <a:srgbClr val="FF0000"/>
                  </a:solidFill>
                </a:rPr>
                <a:t>the distinctive achievements of human </a:t>
              </a:r>
              <a:r>
                <a:rPr lang="en-US" sz="2400" dirty="0" smtClean="0">
                  <a:solidFill>
                    <a:srgbClr val="FF0000"/>
                  </a:solidFill>
                </a:rPr>
                <a:t>groups</a:t>
              </a:r>
              <a:r>
                <a:rPr lang="en-US" sz="2400" dirty="0" smtClean="0"/>
                <a:t>, </a:t>
              </a:r>
              <a:r>
                <a:rPr lang="en-US" sz="2400" dirty="0"/>
                <a:t>including their </a:t>
              </a:r>
              <a:r>
                <a:rPr lang="en-US" sz="2400" dirty="0" smtClean="0"/>
                <a:t>embodiments/ expressions </a:t>
              </a:r>
              <a:r>
                <a:rPr lang="en-US" sz="2400" dirty="0"/>
                <a:t>in </a:t>
              </a:r>
              <a:r>
                <a:rPr lang="en-US" sz="2400" dirty="0" smtClean="0"/>
                <a:t>artefacts/ objects</a:t>
              </a:r>
              <a:endParaRPr lang="en-US" sz="2400" dirty="0"/>
            </a:p>
          </p:txBody>
        </p:sp>
        <p:grpSp>
          <p:nvGrpSpPr>
            <p:cNvPr id="12" name="Group 11"/>
            <p:cNvGrpSpPr/>
            <p:nvPr/>
          </p:nvGrpSpPr>
          <p:grpSpPr>
            <a:xfrm>
              <a:off x="769023" y="3968192"/>
              <a:ext cx="6460948" cy="1909080"/>
              <a:chOff x="622659" y="4243152"/>
              <a:chExt cx="6460948" cy="1909080"/>
            </a:xfrm>
          </p:grpSpPr>
          <p:sp>
            <p:nvSpPr>
              <p:cNvPr id="7" name="Content Placeholder 2"/>
              <p:cNvSpPr txBox="1">
                <a:spLocks/>
              </p:cNvSpPr>
              <p:nvPr/>
            </p:nvSpPr>
            <p:spPr>
              <a:xfrm>
                <a:off x="622659" y="4243152"/>
                <a:ext cx="1651435" cy="1909080"/>
              </a:xfrm>
              <a:prstGeom prst="rect">
                <a:avLst/>
              </a:prstGeom>
              <a:solidFill>
                <a:schemeClr val="accent1">
                  <a:lumMod val="60000"/>
                  <a:lumOff val="40000"/>
                </a:schemeClr>
              </a:solidFill>
            </p:spPr>
            <p:txBody>
              <a:bodyPr vert="horz" lIns="210312" tIns="91440" rIns="182880" bIns="9144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solidFill>
                      <a:schemeClr val="bg1"/>
                    </a:solidFill>
                  </a:rPr>
                  <a:t>The</a:t>
                </a:r>
              </a:p>
              <a:p>
                <a:pPr marL="0" indent="0">
                  <a:buNone/>
                </a:pPr>
                <a:r>
                  <a:rPr lang="en-US" sz="2200" dirty="0" smtClean="0">
                    <a:solidFill>
                      <a:schemeClr val="bg1"/>
                    </a:solidFill>
                  </a:rPr>
                  <a:t>essential</a:t>
                </a:r>
              </a:p>
              <a:p>
                <a:pPr marL="0" indent="0">
                  <a:buNone/>
                </a:pPr>
                <a:r>
                  <a:rPr lang="en-US" sz="2200" dirty="0" smtClean="0">
                    <a:solidFill>
                      <a:schemeClr val="bg1"/>
                    </a:solidFill>
                  </a:rPr>
                  <a:t>core of</a:t>
                </a:r>
              </a:p>
              <a:p>
                <a:pPr marL="0" indent="0">
                  <a:buNone/>
                </a:pPr>
                <a:r>
                  <a:rPr lang="en-US" sz="2200" dirty="0" smtClean="0">
                    <a:solidFill>
                      <a:schemeClr val="bg1"/>
                    </a:solidFill>
                  </a:rPr>
                  <a:t>culture</a:t>
                </a:r>
                <a:endParaRPr lang="en-US" sz="2200" dirty="0">
                  <a:solidFill>
                    <a:schemeClr val="bg1"/>
                  </a:solidFill>
                </a:endParaRPr>
              </a:p>
            </p:txBody>
          </p:sp>
          <p:sp>
            <p:nvSpPr>
              <p:cNvPr id="6" name="Content Placeholder 2"/>
              <p:cNvSpPr txBox="1">
                <a:spLocks/>
              </p:cNvSpPr>
              <p:nvPr/>
            </p:nvSpPr>
            <p:spPr>
              <a:xfrm>
                <a:off x="2279282" y="4891224"/>
                <a:ext cx="1665689" cy="540928"/>
              </a:xfrm>
              <a:prstGeom prst="rect">
                <a:avLst/>
              </a:prstGeom>
            </p:spPr>
            <p:txBody>
              <a:bodyPr vert="horz" lIns="91440" tIns="45720" rIns="91440" bIns="4572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consists of</a:t>
                </a:r>
                <a:endParaRPr lang="en-US" sz="2400" dirty="0"/>
              </a:p>
              <a:p>
                <a:pPr marL="0" indent="0">
                  <a:buNone/>
                </a:pPr>
                <a:r>
                  <a:rPr lang="en-US" sz="2400" dirty="0"/>
                  <a:t> </a:t>
                </a:r>
              </a:p>
            </p:txBody>
          </p:sp>
          <p:sp>
            <p:nvSpPr>
              <p:cNvPr id="8" name="Content Placeholder 2"/>
              <p:cNvSpPr txBox="1">
                <a:spLocks/>
              </p:cNvSpPr>
              <p:nvPr/>
            </p:nvSpPr>
            <p:spPr>
              <a:xfrm>
                <a:off x="3950160" y="4667064"/>
                <a:ext cx="3133447" cy="981112"/>
              </a:xfrm>
              <a:prstGeom prst="rect">
                <a:avLst/>
              </a:prstGeom>
              <a:ln w="38100">
                <a:solidFill>
                  <a:srgbClr val="00B0F0"/>
                </a:solidFill>
              </a:ln>
            </p:spPr>
            <p:txBody>
              <a:bodyPr vert="horz" lIns="182880" tIns="91440" rIns="91440" bIns="9144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265392"/>
                  </a:buClr>
                  <a:buNone/>
                </a:pPr>
                <a:r>
                  <a:rPr lang="en-US" sz="2400" dirty="0" smtClean="0"/>
                  <a:t>traditional ideas </a:t>
                </a:r>
                <a:r>
                  <a:rPr lang="en-US" sz="2400" dirty="0"/>
                  <a:t>&amp;</a:t>
                </a:r>
                <a:endParaRPr lang="en-US" sz="2400" dirty="0" smtClean="0"/>
              </a:p>
              <a:p>
                <a:pPr marL="0" indent="0">
                  <a:buClr>
                    <a:srgbClr val="265392"/>
                  </a:buClr>
                  <a:buNone/>
                </a:pPr>
                <a:r>
                  <a:rPr lang="en-US" sz="2400" dirty="0"/>
                  <a:t>t</a:t>
                </a:r>
                <a:r>
                  <a:rPr lang="en-US" sz="2400" dirty="0" smtClean="0"/>
                  <a:t>heir </a:t>
                </a:r>
                <a:r>
                  <a:rPr lang="en-US" sz="2400" dirty="0"/>
                  <a:t>attached </a:t>
                </a:r>
                <a:r>
                  <a:rPr lang="en-US" sz="2400" dirty="0" smtClean="0"/>
                  <a:t>values</a:t>
                </a:r>
                <a:endParaRPr lang="en-US" sz="2400" dirty="0"/>
              </a:p>
            </p:txBody>
          </p:sp>
        </p:grpSp>
        <p:sp>
          <p:nvSpPr>
            <p:cNvPr id="9" name="Content Placeholder 2"/>
            <p:cNvSpPr txBox="1">
              <a:spLocks/>
            </p:cNvSpPr>
            <p:nvPr/>
          </p:nvSpPr>
          <p:spPr>
            <a:xfrm>
              <a:off x="1439912" y="955328"/>
              <a:ext cx="5292328" cy="720080"/>
            </a:xfrm>
            <a:prstGeom prst="rect">
              <a:avLst/>
            </a:prstGeom>
          </p:spPr>
          <p:txBody>
            <a:bodyPr vert="horz" lIns="91440" tIns="45720" rIns="91440" bIns="4572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dirty="0" smtClean="0"/>
                <a:t>Culture consists of </a:t>
              </a:r>
              <a:r>
                <a:rPr lang="en-US" sz="2400" dirty="0" smtClean="0">
                  <a:solidFill>
                    <a:srgbClr val="FF0000"/>
                  </a:solidFill>
                </a:rPr>
                <a:t>patterned ways </a:t>
              </a:r>
              <a:r>
                <a:rPr lang="en-US" sz="2400" dirty="0" smtClean="0"/>
                <a:t>of</a:t>
              </a:r>
              <a:endParaRPr lang="en-US" sz="2400" dirty="0"/>
            </a:p>
          </p:txBody>
        </p:sp>
      </p:grpSp>
    </p:spTree>
    <p:extLst>
      <p:ext uri="{BB962C8B-B14F-4D97-AF65-F5344CB8AC3E}">
        <p14:creationId xmlns:p14="http://schemas.microsoft.com/office/powerpoint/2010/main" val="662200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Geert </a:t>
            </a:r>
            <a:r>
              <a:rPr lang="en-US" dirty="0" err="1" smtClean="0"/>
              <a:t>Hofstede</a:t>
            </a:r>
            <a:r>
              <a:rPr lang="en-US" dirty="0" smtClean="0"/>
              <a:t> </a:t>
            </a:r>
            <a:r>
              <a:rPr lang="en-US" dirty="0"/>
              <a:t>def. of culture</a:t>
            </a:r>
            <a:endParaRPr lang="ar-SA" dirty="0"/>
          </a:p>
        </p:txBody>
      </p:sp>
      <p:sp>
        <p:nvSpPr>
          <p:cNvPr id="3" name="Content Placeholder 2"/>
          <p:cNvSpPr>
            <a:spLocks noGrp="1"/>
          </p:cNvSpPr>
          <p:nvPr>
            <p:ph idx="1"/>
          </p:nvPr>
        </p:nvSpPr>
        <p:spPr/>
        <p:txBody>
          <a:bodyPr/>
          <a:lstStyle/>
          <a:p>
            <a:pPr marL="0" indent="0" algn="just">
              <a:buNone/>
            </a:pPr>
            <a:r>
              <a:rPr lang="en-US" sz="2800" dirty="0"/>
              <a:t>‘Using the analogy of the way in which computers are programmed, this book will call such patterns </a:t>
            </a:r>
            <a:r>
              <a:rPr lang="en-US" sz="2800" dirty="0" smtClean="0"/>
              <a:t>of thinking</a:t>
            </a:r>
            <a:r>
              <a:rPr lang="en-US" sz="2800" dirty="0"/>
              <a:t>, feeling, and acting mental programs, or, as the subtitle goes: ‘‘software of the mind’’. </a:t>
            </a:r>
            <a:r>
              <a:rPr lang="en-US" sz="2800" dirty="0" smtClean="0"/>
              <a:t>This does </a:t>
            </a:r>
            <a:r>
              <a:rPr lang="en-US" sz="2800" dirty="0"/>
              <a:t>not mean, of course, that people are programmed the way computers are. A person’s </a:t>
            </a:r>
            <a:r>
              <a:rPr lang="en-US" sz="2800" dirty="0" smtClean="0"/>
              <a:t>behavior is </a:t>
            </a:r>
            <a:r>
              <a:rPr lang="en-US" sz="2800" dirty="0"/>
              <a:t>only partially determined by her or his mental programs: (s)he has a basic ability to deviate </a:t>
            </a:r>
            <a:r>
              <a:rPr lang="en-US" sz="2800" dirty="0" smtClean="0"/>
              <a:t>from them</a:t>
            </a:r>
            <a:r>
              <a:rPr lang="en-US" sz="2800" dirty="0"/>
              <a:t>, and to react in ways which are new, creative, destructive, or unexpected. The ‘‘software of </a:t>
            </a:r>
            <a:r>
              <a:rPr lang="en-US" sz="2800" dirty="0" smtClean="0"/>
              <a:t>the mind</a:t>
            </a:r>
            <a:r>
              <a:rPr lang="en-US" sz="2800" dirty="0"/>
              <a:t>’’ . . . only indicates what reactions are likely and understandable, given one’s past.’</a:t>
            </a:r>
            <a:endParaRPr lang="ar-SA" sz="2800" dirty="0"/>
          </a:p>
        </p:txBody>
      </p:sp>
    </p:spTree>
    <p:extLst>
      <p:ext uri="{BB962C8B-B14F-4D97-AF65-F5344CB8AC3E}">
        <p14:creationId xmlns:p14="http://schemas.microsoft.com/office/powerpoint/2010/main" val="14851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304800"/>
            <a:ext cx="8447856" cy="6324600"/>
          </a:xfrm>
        </p:spPr>
        <p:txBody>
          <a:bodyPr>
            <a:noAutofit/>
          </a:bodyPr>
          <a:lstStyle/>
          <a:p>
            <a:pPr algn="l"/>
            <a:r>
              <a:rPr lang="en-US" sz="4800" dirty="0">
                <a:solidFill>
                  <a:schemeClr val="tx1"/>
                </a:solidFill>
              </a:rPr>
              <a:t>3- Performance management.</a:t>
            </a:r>
            <a:br>
              <a:rPr lang="en-US" sz="4800" dirty="0">
                <a:solidFill>
                  <a:schemeClr val="tx1"/>
                </a:solidFill>
              </a:rPr>
            </a:br>
            <a:r>
              <a:rPr lang="en-US" sz="4800" dirty="0">
                <a:solidFill>
                  <a:schemeClr val="tx1"/>
                </a:solidFill>
              </a:rPr>
              <a:t>4- Training and development.</a:t>
            </a:r>
            <a:br>
              <a:rPr lang="en-US" sz="4800" dirty="0">
                <a:solidFill>
                  <a:schemeClr val="tx1"/>
                </a:solidFill>
              </a:rPr>
            </a:br>
            <a:r>
              <a:rPr lang="en-US" sz="4800" dirty="0">
                <a:solidFill>
                  <a:schemeClr val="tx1"/>
                </a:solidFill>
              </a:rPr>
              <a:t>5 -Compensation (remuneration) and benefits.</a:t>
            </a:r>
            <a:br>
              <a:rPr lang="en-US" sz="4800" dirty="0">
                <a:solidFill>
                  <a:schemeClr val="tx1"/>
                </a:solidFill>
              </a:rPr>
            </a:br>
            <a:r>
              <a:rPr lang="en-US" sz="4800" dirty="0">
                <a:solidFill>
                  <a:schemeClr val="tx1"/>
                </a:solidFill>
              </a:rPr>
              <a:t>6 -Industrial relations.</a:t>
            </a:r>
            <a:endParaRPr lang="ar-SA" sz="4800" dirty="0">
              <a:solidFill>
                <a:schemeClr val="tx1"/>
              </a:solidFill>
            </a:endParaRPr>
          </a:p>
        </p:txBody>
      </p:sp>
    </p:spTree>
    <p:extLst>
      <p:ext uri="{BB962C8B-B14F-4D97-AF65-F5344CB8AC3E}">
        <p14:creationId xmlns:p14="http://schemas.microsoft.com/office/powerpoint/2010/main" val="3327080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795320" cy="896913"/>
          </a:xfrm>
        </p:spPr>
        <p:txBody>
          <a:bodyPr/>
          <a:lstStyle/>
          <a:p>
            <a:r>
              <a:rPr lang="en-US" dirty="0" smtClean="0"/>
              <a:t>Hansen’s 4 elements of culture:</a:t>
            </a:r>
            <a:endParaRPr lang="en-US" dirty="0"/>
          </a:p>
        </p:txBody>
      </p:sp>
      <p:sp>
        <p:nvSpPr>
          <p:cNvPr id="3" name="Content Placeholder 2"/>
          <p:cNvSpPr>
            <a:spLocks noGrp="1"/>
          </p:cNvSpPr>
          <p:nvPr>
            <p:ph idx="1"/>
          </p:nvPr>
        </p:nvSpPr>
        <p:spPr>
          <a:xfrm>
            <a:off x="457201" y="1300427"/>
            <a:ext cx="3682752" cy="648072"/>
          </a:xfrm>
        </p:spPr>
        <p:txBody>
          <a:bodyPr/>
          <a:lstStyle/>
          <a:p>
            <a:pPr marL="0" indent="0">
              <a:buClr>
                <a:srgbClr val="265392"/>
              </a:buClr>
              <a:buNone/>
            </a:pPr>
            <a:r>
              <a:rPr lang="en-US" dirty="0" smtClean="0">
                <a:solidFill>
                  <a:srgbClr val="FF0000"/>
                </a:solidFill>
              </a:rPr>
              <a:t>Standardization</a:t>
            </a:r>
            <a:r>
              <a:rPr lang="en-US" dirty="0" smtClean="0"/>
              <a:t> of</a:t>
            </a:r>
          </a:p>
        </p:txBody>
      </p:sp>
      <p:sp>
        <p:nvSpPr>
          <p:cNvPr id="4" name="Content Placeholder 2"/>
          <p:cNvSpPr txBox="1">
            <a:spLocks/>
          </p:cNvSpPr>
          <p:nvPr/>
        </p:nvSpPr>
        <p:spPr>
          <a:xfrm>
            <a:off x="4139952" y="1268760"/>
            <a:ext cx="4032448" cy="2520280"/>
          </a:xfrm>
          <a:prstGeom prst="rect">
            <a:avLst/>
          </a:prstGeom>
          <a:solidFill>
            <a:srgbClr val="265392"/>
          </a:solidFill>
        </p:spPr>
        <p:txBody>
          <a:bodyPr vert="horz" lIns="182880" tIns="91440" rIns="182880" bIns="18288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Clr>
                <a:schemeClr val="bg1"/>
              </a:buClr>
              <a:buFont typeface="+mj-lt"/>
              <a:buAutoNum type="arabicPeriod"/>
            </a:pPr>
            <a:r>
              <a:rPr lang="en-US" dirty="0">
                <a:solidFill>
                  <a:schemeClr val="bg1"/>
                </a:solidFill>
              </a:rPr>
              <a:t>Communication</a:t>
            </a:r>
          </a:p>
          <a:p>
            <a:pPr marL="457200" indent="-457200">
              <a:buClr>
                <a:schemeClr val="bg1"/>
              </a:buClr>
              <a:buFont typeface="+mj-lt"/>
              <a:buAutoNum type="arabicPeriod"/>
            </a:pPr>
            <a:r>
              <a:rPr lang="en-US" dirty="0">
                <a:solidFill>
                  <a:schemeClr val="bg1"/>
                </a:solidFill>
              </a:rPr>
              <a:t>Thought</a:t>
            </a:r>
          </a:p>
          <a:p>
            <a:pPr marL="457200" indent="-457200">
              <a:buClr>
                <a:schemeClr val="bg1"/>
              </a:buClr>
              <a:buFont typeface="+mj-lt"/>
              <a:buAutoNum type="arabicPeriod"/>
            </a:pPr>
            <a:r>
              <a:rPr lang="en-US" dirty="0">
                <a:solidFill>
                  <a:schemeClr val="bg1"/>
                </a:solidFill>
              </a:rPr>
              <a:t>Feeling</a:t>
            </a:r>
          </a:p>
          <a:p>
            <a:pPr marL="457200" indent="-457200">
              <a:buClr>
                <a:schemeClr val="bg1"/>
              </a:buClr>
              <a:buFont typeface="+mj-lt"/>
              <a:buAutoNum type="arabicPeriod"/>
            </a:pPr>
            <a:r>
              <a:rPr lang="en-US" dirty="0" smtClean="0">
                <a:solidFill>
                  <a:schemeClr val="bg1"/>
                </a:solidFill>
              </a:rPr>
              <a:t>Behavior</a:t>
            </a:r>
            <a:endParaRPr lang="en-US" dirty="0">
              <a:solidFill>
                <a:schemeClr val="bg1"/>
              </a:solidFill>
            </a:endParaRPr>
          </a:p>
        </p:txBody>
      </p:sp>
    </p:spTree>
    <p:extLst>
      <p:ext uri="{BB962C8B-B14F-4D97-AF65-F5344CB8AC3E}">
        <p14:creationId xmlns:p14="http://schemas.microsoft.com/office/powerpoint/2010/main" val="1823958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Schein’s concept of culture</a:t>
            </a:r>
            <a:endParaRPr lang="ar-SA" dirty="0"/>
          </a:p>
        </p:txBody>
      </p:sp>
      <p:sp>
        <p:nvSpPr>
          <p:cNvPr id="3" name="Content Placeholder 2"/>
          <p:cNvSpPr>
            <a:spLocks noGrp="1"/>
          </p:cNvSpPr>
          <p:nvPr>
            <p:ph idx="1"/>
          </p:nvPr>
        </p:nvSpPr>
        <p:spPr>
          <a:xfrm>
            <a:off x="76200" y="908720"/>
            <a:ext cx="8991600" cy="5328592"/>
          </a:xfrm>
        </p:spPr>
        <p:txBody>
          <a:bodyPr/>
          <a:lstStyle/>
          <a:p>
            <a:r>
              <a:rPr lang="en-US" sz="2800" dirty="0"/>
              <a:t>Schein considers various levels of culture: </a:t>
            </a:r>
            <a:r>
              <a:rPr lang="en-US" sz="2800" dirty="0" err="1"/>
              <a:t>artefacts</a:t>
            </a:r>
            <a:r>
              <a:rPr lang="en-US" sz="2800" dirty="0"/>
              <a:t> or creations, values </a:t>
            </a:r>
            <a:r>
              <a:rPr lang="en-US" sz="2800" dirty="0" smtClean="0"/>
              <a:t>and underlying assumptions. </a:t>
            </a:r>
            <a:r>
              <a:rPr lang="en-US" sz="2800" dirty="0" err="1" smtClean="0"/>
              <a:t>Artefacts</a:t>
            </a:r>
            <a:r>
              <a:rPr lang="en-US" sz="2800" dirty="0" smtClean="0"/>
              <a:t> </a:t>
            </a:r>
            <a:r>
              <a:rPr lang="en-US" sz="2800" dirty="0"/>
              <a:t>are described as visible organization structures and processes</a:t>
            </a:r>
            <a:r>
              <a:rPr lang="en-US" sz="2800" dirty="0" smtClean="0"/>
              <a:t>. </a:t>
            </a:r>
          </a:p>
          <a:p>
            <a:pPr algn="just"/>
            <a:r>
              <a:rPr lang="en-US" sz="2800" dirty="0" smtClean="0"/>
              <a:t>They </a:t>
            </a:r>
            <a:r>
              <a:rPr lang="en-US" sz="2800" dirty="0"/>
              <a:t>can be analyzed using conventional methods of empirical social research, but </a:t>
            </a:r>
            <a:r>
              <a:rPr lang="en-US" sz="2800" dirty="0" smtClean="0"/>
              <a:t>their meaning </a:t>
            </a:r>
            <a:r>
              <a:rPr lang="en-US" sz="2800" dirty="0"/>
              <a:t>is often hard to decipher. </a:t>
            </a:r>
            <a:endParaRPr lang="en-US" sz="2800" dirty="0" smtClean="0"/>
          </a:p>
          <a:p>
            <a:pPr algn="just"/>
            <a:r>
              <a:rPr lang="en-US" sz="2800" dirty="0" smtClean="0"/>
              <a:t>The </a:t>
            </a:r>
            <a:r>
              <a:rPr lang="en-US" sz="2800" dirty="0"/>
              <a:t>middle level comprises values of a company or society</a:t>
            </a:r>
            <a:r>
              <a:rPr lang="en-US" sz="2800" dirty="0" smtClean="0"/>
              <a:t>. They </a:t>
            </a:r>
            <a:r>
              <a:rPr lang="en-US" sz="2800" dirty="0"/>
              <a:t>are found in the intermediate level of consciousness; in other words, they are </a:t>
            </a:r>
            <a:r>
              <a:rPr lang="en-US" sz="2800" dirty="0" smtClean="0"/>
              <a:t>conscious </a:t>
            </a:r>
            <a:r>
              <a:rPr lang="en-US" sz="2800" dirty="0"/>
              <a:t>and partly unconscious. </a:t>
            </a:r>
            <a:endParaRPr lang="en-US" sz="2800" dirty="0" smtClean="0"/>
          </a:p>
          <a:p>
            <a:pPr algn="just"/>
            <a:r>
              <a:rPr lang="en-US" sz="2800" dirty="0" smtClean="0"/>
              <a:t>The </a:t>
            </a:r>
            <a:r>
              <a:rPr lang="en-US" sz="2800" dirty="0"/>
              <a:t>third level is described as underlying assumptions</a:t>
            </a:r>
            <a:r>
              <a:rPr lang="en-US" sz="2800" dirty="0" smtClean="0"/>
              <a:t>, which </a:t>
            </a:r>
            <a:r>
              <a:rPr lang="en-US" sz="2800" dirty="0"/>
              <a:t>are often presumed to be self-evident.</a:t>
            </a:r>
            <a:endParaRPr lang="ar-SA" sz="2800" dirty="0"/>
          </a:p>
        </p:txBody>
      </p:sp>
    </p:spTree>
    <p:extLst>
      <p:ext uri="{BB962C8B-B14F-4D97-AF65-F5344CB8AC3E}">
        <p14:creationId xmlns:p14="http://schemas.microsoft.com/office/powerpoint/2010/main" val="109651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81000"/>
            <a:ext cx="8867327" cy="896913"/>
          </a:xfrm>
        </p:spPr>
        <p:txBody>
          <a:bodyPr>
            <a:normAutofit fontScale="90000"/>
          </a:bodyPr>
          <a:lstStyle/>
          <a:p>
            <a:r>
              <a:rPr lang="en-US" sz="3700" b="1" dirty="0" smtClean="0"/>
              <a:t>Intro to cross-cultural mgmt. </a:t>
            </a:r>
            <a:br>
              <a:rPr lang="en-US" sz="3700" b="1" dirty="0" smtClean="0"/>
            </a:br>
            <a:r>
              <a:rPr lang="en-US" sz="3700" b="1" dirty="0" smtClean="0"/>
              <a:t>research</a:t>
            </a:r>
            <a:endParaRPr lang="en-US" sz="3700" b="1" dirty="0"/>
          </a:p>
        </p:txBody>
      </p:sp>
      <p:sp>
        <p:nvSpPr>
          <p:cNvPr id="2" name="TextBox 1"/>
          <p:cNvSpPr txBox="1"/>
          <p:nvPr/>
        </p:nvSpPr>
        <p:spPr>
          <a:xfrm>
            <a:off x="609600" y="1676400"/>
            <a:ext cx="8077200" cy="2062103"/>
          </a:xfrm>
          <a:prstGeom prst="rect">
            <a:avLst/>
          </a:prstGeom>
          <a:noFill/>
        </p:spPr>
        <p:txBody>
          <a:bodyPr wrap="square" rtlCol="1">
            <a:spAutoFit/>
          </a:bodyPr>
          <a:lstStyle/>
          <a:p>
            <a:r>
              <a:rPr lang="en-US" sz="3200" dirty="0" smtClean="0"/>
              <a:t>1- </a:t>
            </a:r>
            <a:r>
              <a:rPr lang="en-US" sz="3200" dirty="0" err="1"/>
              <a:t>Hofstede’s</a:t>
            </a:r>
            <a:r>
              <a:rPr lang="en-US" sz="3200" dirty="0"/>
              <a:t> cross-cultural management </a:t>
            </a:r>
            <a:r>
              <a:rPr lang="en-US" sz="3200" dirty="0" smtClean="0"/>
              <a:t>study</a:t>
            </a:r>
          </a:p>
          <a:p>
            <a:endParaRPr lang="en-US" sz="3200" dirty="0" smtClean="0"/>
          </a:p>
          <a:p>
            <a:r>
              <a:rPr lang="en-US" sz="3200" dirty="0" smtClean="0"/>
              <a:t>2- </a:t>
            </a:r>
            <a:r>
              <a:rPr lang="en-US" sz="3200" dirty="0"/>
              <a:t>The GLOBE </a:t>
            </a:r>
            <a:r>
              <a:rPr lang="en-US" sz="3200" dirty="0" smtClean="0"/>
              <a:t>study</a:t>
            </a:r>
          </a:p>
          <a:p>
            <a:endParaRPr lang="ar-SA" sz="3200" dirty="0"/>
          </a:p>
        </p:txBody>
      </p:sp>
    </p:spTree>
    <p:extLst>
      <p:ext uri="{BB962C8B-B14F-4D97-AF65-F5344CB8AC3E}">
        <p14:creationId xmlns:p14="http://schemas.microsoft.com/office/powerpoint/2010/main" val="228625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867328" cy="896913"/>
          </a:xfrm>
        </p:spPr>
        <p:txBody>
          <a:bodyPr/>
          <a:lstStyle/>
          <a:p>
            <a:r>
              <a:rPr lang="en-US" sz="3700" dirty="0" smtClean="0"/>
              <a:t>Goals of cross-cultural mgmt. studies</a:t>
            </a:r>
            <a:endParaRPr lang="en-US" sz="3700" dirty="0"/>
          </a:p>
        </p:txBody>
      </p:sp>
      <p:sp>
        <p:nvSpPr>
          <p:cNvPr id="3" name="Content Placeholder 2"/>
          <p:cNvSpPr>
            <a:spLocks noGrp="1"/>
          </p:cNvSpPr>
          <p:nvPr>
            <p:ph idx="1"/>
          </p:nvPr>
        </p:nvSpPr>
        <p:spPr>
          <a:xfrm>
            <a:off x="457200" y="1089576"/>
            <a:ext cx="8352927" cy="4464496"/>
          </a:xfrm>
        </p:spPr>
        <p:txBody>
          <a:bodyPr/>
          <a:lstStyle/>
          <a:p>
            <a:pPr>
              <a:lnSpc>
                <a:spcPct val="90000"/>
              </a:lnSpc>
              <a:buClr>
                <a:srgbClr val="265392"/>
              </a:buClr>
            </a:pPr>
            <a:r>
              <a:rPr lang="en-US" dirty="0" smtClean="0"/>
              <a:t>Describe</a:t>
            </a:r>
            <a:endParaRPr lang="en-US" dirty="0"/>
          </a:p>
          <a:p>
            <a:pPr>
              <a:lnSpc>
                <a:spcPct val="90000"/>
              </a:lnSpc>
              <a:buClr>
                <a:srgbClr val="265392"/>
              </a:buClr>
            </a:pPr>
            <a:r>
              <a:rPr lang="en-US" dirty="0" smtClean="0"/>
              <a:t>Compare</a:t>
            </a:r>
            <a:br>
              <a:rPr lang="en-US" dirty="0" smtClean="0"/>
            </a:br>
            <a:endParaRPr lang="en-US" dirty="0" smtClean="0"/>
          </a:p>
          <a:p>
            <a:pPr>
              <a:buClr>
                <a:srgbClr val="265392"/>
              </a:buClr>
            </a:pPr>
            <a:r>
              <a:rPr lang="en-US" dirty="0" smtClean="0"/>
              <a:t>Explain &amp; improve interaction </a:t>
            </a:r>
            <a:r>
              <a:rPr lang="en-US" dirty="0"/>
              <a:t>between employees, customers, </a:t>
            </a:r>
            <a:r>
              <a:rPr lang="en-US" dirty="0" smtClean="0"/>
              <a:t>suppliers or business in different </a:t>
            </a:r>
            <a:r>
              <a:rPr lang="en-US" dirty="0"/>
              <a:t>countries </a:t>
            </a:r>
            <a:r>
              <a:rPr lang="en-US" dirty="0" smtClean="0"/>
              <a:t>&amp; cultures</a:t>
            </a:r>
            <a:endParaRPr lang="en-US" dirty="0"/>
          </a:p>
        </p:txBody>
      </p:sp>
      <p:grpSp>
        <p:nvGrpSpPr>
          <p:cNvPr id="9" name="Group 8"/>
          <p:cNvGrpSpPr/>
          <p:nvPr/>
        </p:nvGrpSpPr>
        <p:grpSpPr>
          <a:xfrm>
            <a:off x="2555776" y="980728"/>
            <a:ext cx="6215288" cy="1289024"/>
            <a:chOff x="2627784" y="980728"/>
            <a:chExt cx="6287296" cy="1289024"/>
          </a:xfrm>
        </p:grpSpPr>
        <p:sp>
          <p:nvSpPr>
            <p:cNvPr id="4" name="Content Placeholder 2"/>
            <p:cNvSpPr txBox="1">
              <a:spLocks/>
            </p:cNvSpPr>
            <p:nvPr/>
          </p:nvSpPr>
          <p:spPr>
            <a:xfrm>
              <a:off x="3137680" y="980728"/>
              <a:ext cx="5777400" cy="1289024"/>
            </a:xfrm>
            <a:prstGeom prst="rect">
              <a:avLst/>
            </a:prstGeom>
            <a:solidFill>
              <a:srgbClr val="265392"/>
            </a:solidFill>
          </p:spPr>
          <p:txBody>
            <a:bodyPr vert="horz" lIns="182880" tIns="91440" rIns="91440" bIns="91440" rtlCol="0">
              <a:noAutofit/>
            </a:bodyPr>
            <a:lstStyle>
              <a:lvl1pPr marL="344488" indent="-344488" algn="l" defTabSz="914400" rtl="0" eaLnBrk="1" latinLnBrk="0" hangingPunct="1">
                <a:spcBef>
                  <a:spcPct val="20000"/>
                </a:spcBef>
                <a:buClr>
                  <a:srgbClr val="00D600"/>
                </a:buClr>
                <a:buSzPct val="100000"/>
                <a:buFont typeface="Wingdings" pitchFamily="2" charset="2"/>
                <a:buChar char="§"/>
                <a:defRPr lang="en-US" sz="3200" kern="1200" baseline="0">
                  <a:solidFill>
                    <a:srgbClr val="444751"/>
                  </a:solidFill>
                  <a:latin typeface="Arial" pitchFamily="34" charset="0"/>
                  <a:ea typeface="+mn-ea"/>
                  <a:cs typeface="Arial" pitchFamily="34" charset="0"/>
                </a:defRPr>
              </a:lvl1pPr>
              <a:lvl2pPr marL="625475"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85725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139825"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Clr>
                  <a:srgbClr val="265392"/>
                </a:buClr>
                <a:buNone/>
              </a:pPr>
              <a:r>
                <a:rPr lang="en-US" dirty="0">
                  <a:solidFill>
                    <a:schemeClr val="bg1"/>
                  </a:solidFill>
                </a:rPr>
                <a:t>organizational </a:t>
              </a:r>
              <a:r>
                <a:rPr lang="en-US" dirty="0" smtClean="0">
                  <a:solidFill>
                    <a:schemeClr val="bg1"/>
                  </a:solidFill>
                </a:rPr>
                <a:t>behavior</a:t>
              </a:r>
              <a:br>
                <a:rPr lang="en-US" dirty="0" smtClean="0">
                  <a:solidFill>
                    <a:schemeClr val="bg1"/>
                  </a:solidFill>
                </a:rPr>
              </a:br>
              <a:r>
                <a:rPr lang="en-US" dirty="0" smtClean="0">
                  <a:solidFill>
                    <a:schemeClr val="bg1"/>
                  </a:solidFill>
                </a:rPr>
                <a:t>between </a:t>
              </a:r>
              <a:r>
                <a:rPr lang="en-US" dirty="0">
                  <a:solidFill>
                    <a:schemeClr val="bg1"/>
                  </a:solidFill>
                </a:rPr>
                <a:t>countries &amp; cultures</a:t>
              </a:r>
            </a:p>
          </p:txBody>
        </p:sp>
        <p:sp>
          <p:nvSpPr>
            <p:cNvPr id="8" name="Left Brace 7"/>
            <p:cNvSpPr/>
            <p:nvPr/>
          </p:nvSpPr>
          <p:spPr>
            <a:xfrm flipH="1">
              <a:off x="2627784" y="980728"/>
              <a:ext cx="360040" cy="1289024"/>
            </a:xfrm>
            <a:prstGeom prst="leftBrace">
              <a:avLst>
                <a:gd name="adj1" fmla="val 63933"/>
                <a:gd name="adj2" fmla="val 50000"/>
              </a:avLst>
            </a:prstGeom>
            <a:noFill/>
            <a:ln w="38100">
              <a:solidFill>
                <a:srgbClr val="26539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612286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9144000" cy="908720"/>
          </a:xfrm>
        </p:spPr>
        <p:txBody>
          <a:bodyPr/>
          <a:lstStyle/>
          <a:p>
            <a:r>
              <a:rPr lang="en-US" dirty="0" smtClean="0"/>
              <a:t>The Hofstede study</a:t>
            </a:r>
            <a:endParaRPr lang="en-US" dirty="0"/>
          </a:p>
        </p:txBody>
      </p:sp>
      <p:sp>
        <p:nvSpPr>
          <p:cNvPr id="2" name="TextBox 1"/>
          <p:cNvSpPr txBox="1"/>
          <p:nvPr/>
        </p:nvSpPr>
        <p:spPr>
          <a:xfrm>
            <a:off x="304800" y="1066800"/>
            <a:ext cx="8686800" cy="4401205"/>
          </a:xfrm>
          <a:prstGeom prst="rect">
            <a:avLst/>
          </a:prstGeom>
          <a:noFill/>
        </p:spPr>
        <p:txBody>
          <a:bodyPr wrap="square" rtlCol="1">
            <a:spAutoFit/>
          </a:bodyPr>
          <a:lstStyle/>
          <a:p>
            <a:r>
              <a:rPr lang="en-US" sz="2800" dirty="0" smtClean="0"/>
              <a:t>1- </a:t>
            </a:r>
            <a:r>
              <a:rPr lang="en-US" sz="2800" dirty="0"/>
              <a:t>it was the first major study </a:t>
            </a:r>
            <a:r>
              <a:rPr lang="en-US" sz="2800" dirty="0" smtClean="0"/>
              <a:t>in this </a:t>
            </a:r>
            <a:r>
              <a:rPr lang="en-US" sz="2800" dirty="0"/>
              <a:t>field. It can be positioned on the values level, the intermediate level of Schein’s concept </a:t>
            </a:r>
            <a:r>
              <a:rPr lang="en-US" sz="2800" dirty="0" smtClean="0"/>
              <a:t>of culture.</a:t>
            </a:r>
          </a:p>
          <a:p>
            <a:endParaRPr lang="en-US" sz="2800" dirty="0" smtClean="0"/>
          </a:p>
          <a:p>
            <a:r>
              <a:rPr lang="en-US" sz="2800" dirty="0" smtClean="0"/>
              <a:t>2- </a:t>
            </a:r>
            <a:r>
              <a:rPr lang="en-US" sz="2800" dirty="0"/>
              <a:t>In his original study, </a:t>
            </a:r>
            <a:r>
              <a:rPr lang="en-US" sz="2800" dirty="0" err="1"/>
              <a:t>Hofstede</a:t>
            </a:r>
            <a:r>
              <a:rPr lang="en-US" sz="2800" dirty="0"/>
              <a:t> identified four cultural dimensions based on preliminary </a:t>
            </a:r>
            <a:r>
              <a:rPr lang="en-US" sz="2800" dirty="0" smtClean="0"/>
              <a:t>theoretical considerations </a:t>
            </a:r>
            <a:r>
              <a:rPr lang="en-US" sz="2800" dirty="0"/>
              <a:t>and statistical analyses, which can be used to describe cultural </a:t>
            </a:r>
            <a:r>
              <a:rPr lang="en-US" sz="2800" dirty="0" smtClean="0"/>
              <a:t>differences between countries. </a:t>
            </a:r>
            <a:r>
              <a:rPr lang="en-US" sz="2800" dirty="0"/>
              <a:t>This is the most comprehensive study on this subject ever conducted </a:t>
            </a:r>
            <a:r>
              <a:rPr lang="en-US" sz="2800" dirty="0" smtClean="0"/>
              <a:t>by means </a:t>
            </a:r>
            <a:r>
              <a:rPr lang="en-US" sz="2800" dirty="0"/>
              <a:t>of one questionnaire. </a:t>
            </a:r>
            <a:endParaRPr lang="ar-SA" sz="2800" dirty="0"/>
          </a:p>
        </p:txBody>
      </p:sp>
    </p:spTree>
    <p:extLst>
      <p:ext uri="{BB962C8B-B14F-4D97-AF65-F5344CB8AC3E}">
        <p14:creationId xmlns:p14="http://schemas.microsoft.com/office/powerpoint/2010/main" val="2811710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26894" cy="6096000"/>
          </a:xfrm>
        </p:spPr>
        <p:txBody>
          <a:bodyPr>
            <a:normAutofit/>
          </a:bodyPr>
          <a:lstStyle/>
          <a:p>
            <a:pPr algn="l"/>
            <a:r>
              <a:rPr lang="en-US" sz="2800" dirty="0"/>
              <a:t>3</a:t>
            </a:r>
            <a:r>
              <a:rPr lang="en-US" sz="2800" dirty="0" smtClean="0"/>
              <a:t>- In </a:t>
            </a:r>
            <a:r>
              <a:rPr lang="en-US" sz="2800" dirty="0"/>
              <a:t>total, the analysis was based on 116 </a:t>
            </a:r>
            <a:r>
              <a:rPr lang="en-US" sz="2800" dirty="0" smtClean="0"/>
              <a:t>000 questionnaires from IBM </a:t>
            </a:r>
            <a:r>
              <a:rPr lang="en-US" sz="2800" dirty="0"/>
              <a:t>employees. The surveyed employees </a:t>
            </a:r>
            <a:r>
              <a:rPr lang="en-US" sz="2800" dirty="0" smtClean="0"/>
              <a:t>represented </a:t>
            </a:r>
            <a:r>
              <a:rPr lang="en-US" sz="2800" dirty="0"/>
              <a:t>all hierarchical levels of the company </a:t>
            </a:r>
            <a:r>
              <a:rPr lang="en-US" sz="2800" dirty="0" smtClean="0"/>
              <a:t>and possessed </a:t>
            </a:r>
            <a:r>
              <a:rPr lang="en-US" sz="2800" dirty="0"/>
              <a:t>various qualifications, from unskilled workers to university </a:t>
            </a:r>
            <a:r>
              <a:rPr lang="en-US" sz="2800" dirty="0" smtClean="0"/>
              <a:t>graduates.</a:t>
            </a:r>
            <a:br>
              <a:rPr lang="en-US" sz="2800" dirty="0" smtClean="0"/>
            </a:br>
            <a:r>
              <a:rPr lang="en-US" sz="2800" dirty="0" smtClean="0"/>
              <a:t>Employees from </a:t>
            </a:r>
            <a:r>
              <a:rPr lang="en-US" sz="2800" dirty="0"/>
              <a:t>a total of 38 various profession groups were </a:t>
            </a:r>
            <a:r>
              <a:rPr lang="en-US" sz="2800" dirty="0" smtClean="0"/>
              <a:t>surveyed. In </a:t>
            </a:r>
            <a:r>
              <a:rPr lang="en-US" sz="2800" dirty="0"/>
              <a:t>addition, the study was </a:t>
            </a:r>
            <a:r>
              <a:rPr lang="en-US" sz="2800" dirty="0" smtClean="0"/>
              <a:t>conducted during </a:t>
            </a:r>
            <a:r>
              <a:rPr lang="en-US" sz="2800" dirty="0"/>
              <a:t>two different periods in IBM </a:t>
            </a:r>
            <a:r>
              <a:rPr lang="en-US" sz="2800" dirty="0" smtClean="0"/>
              <a:t>subsidiaries  </a:t>
            </a:r>
            <a:r>
              <a:rPr lang="en-US" sz="2800" dirty="0"/>
              <a:t>(1967–1969 and 1971–1973</a:t>
            </a:r>
            <a:r>
              <a:rPr lang="en-US" sz="2800" dirty="0" smtClean="0"/>
              <a:t>).</a:t>
            </a:r>
            <a:br>
              <a:rPr lang="en-US" sz="2800" dirty="0" smtClean="0"/>
            </a:br>
            <a:r>
              <a:rPr lang="en-US" sz="2800" dirty="0" smtClean="0"/>
              <a:t/>
            </a:r>
            <a:br>
              <a:rPr lang="en-US" sz="2800" dirty="0" smtClean="0"/>
            </a:br>
            <a:r>
              <a:rPr lang="en-US" sz="2800" dirty="0" smtClean="0"/>
              <a:t>4- The questionnaire </a:t>
            </a:r>
            <a:r>
              <a:rPr lang="en-US" sz="2800" dirty="0"/>
              <a:t>was translated into 20 different </a:t>
            </a:r>
            <a:r>
              <a:rPr lang="en-US" sz="2800" dirty="0" smtClean="0"/>
              <a:t>languages </a:t>
            </a:r>
            <a:r>
              <a:rPr lang="en-US" sz="2800" dirty="0"/>
              <a:t>in total.32 Out of 150 questions, </a:t>
            </a:r>
            <a:r>
              <a:rPr lang="en-US" sz="2800" dirty="0" smtClean="0"/>
              <a:t>60 were </a:t>
            </a:r>
            <a:r>
              <a:rPr lang="en-US" sz="2800" dirty="0"/>
              <a:t>based on convictions and values of the respondents. </a:t>
            </a:r>
            <a:r>
              <a:rPr lang="ar-SA" sz="2800" dirty="0"/>
              <a:t/>
            </a:r>
            <a:br>
              <a:rPr lang="ar-SA" sz="2800" dirty="0"/>
            </a:br>
            <a:endParaRPr lang="ar-SA" sz="2800" dirty="0"/>
          </a:p>
        </p:txBody>
      </p:sp>
    </p:spTree>
    <p:extLst>
      <p:ext uri="{BB962C8B-B14F-4D97-AF65-F5344CB8AC3E}">
        <p14:creationId xmlns:p14="http://schemas.microsoft.com/office/powerpoint/2010/main" val="2970429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52927" cy="5856312"/>
          </a:xfrm>
        </p:spPr>
        <p:txBody>
          <a:bodyPr/>
          <a:lstStyle/>
          <a:p>
            <a:pPr marL="0" indent="0" algn="just">
              <a:buNone/>
            </a:pPr>
            <a:r>
              <a:rPr lang="en-US" dirty="0" smtClean="0"/>
              <a:t>5- </a:t>
            </a:r>
            <a:r>
              <a:rPr lang="en-US" dirty="0"/>
              <a:t>These dimensions </a:t>
            </a:r>
            <a:r>
              <a:rPr lang="en-US" dirty="0" smtClean="0"/>
              <a:t>together explained </a:t>
            </a:r>
            <a:r>
              <a:rPr lang="en-US" dirty="0"/>
              <a:t>49 per cent of the </a:t>
            </a:r>
            <a:r>
              <a:rPr lang="en-US" dirty="0" smtClean="0"/>
              <a:t>variance. </a:t>
            </a:r>
            <a:r>
              <a:rPr lang="en-US" dirty="0" err="1"/>
              <a:t>Hofstede</a:t>
            </a:r>
            <a:r>
              <a:rPr lang="en-US" dirty="0"/>
              <a:t> named them </a:t>
            </a:r>
            <a:r>
              <a:rPr lang="en-US" i="1" dirty="0">
                <a:solidFill>
                  <a:srgbClr val="C00000"/>
                </a:solidFill>
              </a:rPr>
              <a:t>power distance, </a:t>
            </a:r>
            <a:r>
              <a:rPr lang="en-US" i="1" dirty="0" smtClean="0">
                <a:solidFill>
                  <a:srgbClr val="C00000"/>
                </a:solidFill>
              </a:rPr>
              <a:t>uncertainty avoidance</a:t>
            </a:r>
            <a:r>
              <a:rPr lang="en-US" i="1" dirty="0">
                <a:solidFill>
                  <a:srgbClr val="C00000"/>
                </a:solidFill>
              </a:rPr>
              <a:t>, </a:t>
            </a:r>
            <a:r>
              <a:rPr lang="en-US" i="1" dirty="0" smtClean="0">
                <a:solidFill>
                  <a:srgbClr val="C00000"/>
                </a:solidFill>
              </a:rPr>
              <a:t>femininity </a:t>
            </a:r>
            <a:r>
              <a:rPr lang="en-US" i="1" dirty="0">
                <a:solidFill>
                  <a:srgbClr val="C00000"/>
                </a:solidFill>
              </a:rPr>
              <a:t>vs. masculinity, and individualism vs. collectivism.</a:t>
            </a:r>
            <a:r>
              <a:rPr lang="en-US" dirty="0"/>
              <a:t> A later study </a:t>
            </a:r>
            <a:r>
              <a:rPr lang="en-US" dirty="0" smtClean="0"/>
              <a:t>involving participants </a:t>
            </a:r>
            <a:r>
              <a:rPr lang="en-US" dirty="0"/>
              <a:t>from the Asian Pacific region included a </a:t>
            </a:r>
            <a:r>
              <a:rPr lang="en-US" i="1" dirty="0">
                <a:solidFill>
                  <a:srgbClr val="C00000"/>
                </a:solidFill>
              </a:rPr>
              <a:t>fifth dimension, Confucianism </a:t>
            </a:r>
            <a:r>
              <a:rPr lang="en-US" i="1" dirty="0" smtClean="0">
                <a:solidFill>
                  <a:srgbClr val="C00000"/>
                </a:solidFill>
              </a:rPr>
              <a:t>or long-term </a:t>
            </a:r>
            <a:r>
              <a:rPr lang="en-US" i="1" dirty="0">
                <a:solidFill>
                  <a:srgbClr val="C00000"/>
                </a:solidFill>
              </a:rPr>
              <a:t>orientation.</a:t>
            </a:r>
            <a:r>
              <a:rPr lang="en-US" i="1" dirty="0" smtClean="0">
                <a:solidFill>
                  <a:srgbClr val="C00000"/>
                </a:solidFill>
              </a:rPr>
              <a:t> </a:t>
            </a:r>
            <a:endParaRPr lang="ar-SA" i="1" dirty="0">
              <a:solidFill>
                <a:srgbClr val="C00000"/>
              </a:solidFill>
            </a:endParaRPr>
          </a:p>
        </p:txBody>
      </p:sp>
    </p:spTree>
    <p:extLst>
      <p:ext uri="{BB962C8B-B14F-4D97-AF65-F5344CB8AC3E}">
        <p14:creationId xmlns:p14="http://schemas.microsoft.com/office/powerpoint/2010/main" val="68920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686800" cy="896913"/>
          </a:xfrm>
        </p:spPr>
        <p:txBody>
          <a:bodyPr/>
          <a:lstStyle/>
          <a:p>
            <a:r>
              <a:rPr lang="en-US" sz="4200" dirty="0" smtClean="0"/>
              <a:t>Hofstede’s 5 culture dimensions</a:t>
            </a:r>
            <a:endParaRPr lang="en-US" sz="4200" dirty="0"/>
          </a:p>
        </p:txBody>
      </p:sp>
      <p:sp>
        <p:nvSpPr>
          <p:cNvPr id="3" name="Content Placeholder 2"/>
          <p:cNvSpPr>
            <a:spLocks noGrp="1"/>
          </p:cNvSpPr>
          <p:nvPr>
            <p:ph idx="1"/>
          </p:nvPr>
        </p:nvSpPr>
        <p:spPr>
          <a:xfrm>
            <a:off x="457201" y="908720"/>
            <a:ext cx="7772400" cy="5328592"/>
          </a:xfrm>
        </p:spPr>
        <p:txBody>
          <a:bodyPr/>
          <a:lstStyle/>
          <a:p>
            <a:pPr marL="514350" indent="-514350">
              <a:buClr>
                <a:srgbClr val="265392"/>
              </a:buClr>
              <a:buFont typeface="+mj-lt"/>
              <a:buAutoNum type="arabicPeriod"/>
            </a:pPr>
            <a:r>
              <a:rPr lang="en-US" dirty="0" smtClean="0"/>
              <a:t>Power distance: </a:t>
            </a:r>
            <a:r>
              <a:rPr lang="en-US" sz="1500" dirty="0">
                <a:solidFill>
                  <a:srgbClr val="FF0000"/>
                </a:solidFill>
              </a:rPr>
              <a:t>Describes how people belonging to a specific culture view </a:t>
            </a:r>
            <a:r>
              <a:rPr lang="en-US" sz="1500" b="1" dirty="0">
                <a:solidFill>
                  <a:srgbClr val="FF0000"/>
                </a:solidFill>
              </a:rPr>
              <a:t>power</a:t>
            </a:r>
            <a:r>
              <a:rPr lang="en-US" sz="1500" dirty="0">
                <a:solidFill>
                  <a:srgbClr val="FF0000"/>
                </a:solidFill>
              </a:rPr>
              <a:t>relationships - superior/subordinate relationships</a:t>
            </a:r>
          </a:p>
          <a:p>
            <a:pPr marL="514350" indent="-514350">
              <a:buClr>
                <a:srgbClr val="265392"/>
              </a:buClr>
              <a:buFont typeface="+mj-lt"/>
              <a:buAutoNum type="arabicPeriod"/>
            </a:pPr>
            <a:r>
              <a:rPr lang="en-US" dirty="0" smtClean="0"/>
              <a:t>Uncertainty avoidance: </a:t>
            </a:r>
            <a:r>
              <a:rPr lang="en-US" sz="1500" dirty="0">
                <a:solidFill>
                  <a:srgbClr val="FF0000"/>
                </a:solidFill>
              </a:rPr>
              <a:t>is a society's tolerance for </a:t>
            </a:r>
            <a:r>
              <a:rPr lang="en-US" sz="1500" b="1" dirty="0">
                <a:solidFill>
                  <a:srgbClr val="FF0000"/>
                </a:solidFill>
              </a:rPr>
              <a:t>uncertainty</a:t>
            </a:r>
            <a:r>
              <a:rPr lang="en-US" sz="1500" dirty="0">
                <a:solidFill>
                  <a:srgbClr val="FF0000"/>
                </a:solidFill>
              </a:rPr>
              <a:t> </a:t>
            </a:r>
            <a:endParaRPr lang="en-US" sz="1500" dirty="0" smtClean="0"/>
          </a:p>
          <a:p>
            <a:pPr marL="514350" indent="-514350">
              <a:buClr>
                <a:srgbClr val="265392"/>
              </a:buClr>
              <a:buFont typeface="+mj-lt"/>
              <a:buAutoNum type="arabicPeriod"/>
            </a:pPr>
            <a:r>
              <a:rPr lang="en-US" dirty="0" smtClean="0"/>
              <a:t>Femininity vs. masculinity</a:t>
            </a:r>
          </a:p>
          <a:p>
            <a:pPr marL="514350" indent="-514350">
              <a:buClr>
                <a:srgbClr val="265392"/>
              </a:buClr>
              <a:buFont typeface="+mj-lt"/>
              <a:buAutoNum type="arabicPeriod"/>
            </a:pPr>
            <a:r>
              <a:rPr lang="en-US" dirty="0" smtClean="0"/>
              <a:t>Individualism vs. collectivism: </a:t>
            </a:r>
            <a:r>
              <a:rPr lang="en-US" sz="1500" b="1" dirty="0">
                <a:solidFill>
                  <a:srgbClr val="FF0000"/>
                </a:solidFill>
              </a:rPr>
              <a:t>Collectivist cultures</a:t>
            </a:r>
            <a:r>
              <a:rPr lang="en-US" sz="1500" dirty="0">
                <a:solidFill>
                  <a:srgbClr val="FF0000"/>
                </a:solidFill>
              </a:rPr>
              <a:t>, such as those of China, Korea, and Japan, emphasize family and work group goals above individual needs or desires. </a:t>
            </a:r>
            <a:r>
              <a:rPr lang="en-US" sz="1500" b="1" dirty="0">
                <a:solidFill>
                  <a:srgbClr val="FF0000"/>
                </a:solidFill>
              </a:rPr>
              <a:t>Collectivism</a:t>
            </a:r>
            <a:r>
              <a:rPr lang="en-US" sz="1500" dirty="0">
                <a:solidFill>
                  <a:srgbClr val="FF0000"/>
                </a:solidFill>
              </a:rPr>
              <a:t> </a:t>
            </a:r>
            <a:r>
              <a:rPr lang="en-US" sz="1500" dirty="0" smtClean="0">
                <a:solidFill>
                  <a:srgbClr val="FF0000"/>
                </a:solidFill>
              </a:rPr>
              <a:t>and </a:t>
            </a:r>
            <a:r>
              <a:rPr lang="en-US" sz="1500" b="1" dirty="0" smtClean="0">
                <a:solidFill>
                  <a:srgbClr val="FF0000"/>
                </a:solidFill>
              </a:rPr>
              <a:t>individualism</a:t>
            </a:r>
            <a:r>
              <a:rPr lang="en-US" sz="1500" dirty="0">
                <a:solidFill>
                  <a:srgbClr val="FF0000"/>
                </a:solidFill>
              </a:rPr>
              <a:t> deeply pervade </a:t>
            </a:r>
            <a:r>
              <a:rPr lang="en-US" sz="1500" b="1" dirty="0">
                <a:solidFill>
                  <a:srgbClr val="FF0000"/>
                </a:solidFill>
              </a:rPr>
              <a:t>cultures</a:t>
            </a:r>
            <a:r>
              <a:rPr lang="en-US" sz="1500" dirty="0">
                <a:solidFill>
                  <a:srgbClr val="FF0000"/>
                </a:solidFill>
              </a:rPr>
              <a:t>. People simply take their </a:t>
            </a:r>
            <a:r>
              <a:rPr lang="en-US" sz="1500" b="1" dirty="0">
                <a:solidFill>
                  <a:srgbClr val="FF0000"/>
                </a:solidFill>
              </a:rPr>
              <a:t>culture's</a:t>
            </a:r>
            <a:r>
              <a:rPr lang="en-US" sz="1500" dirty="0">
                <a:solidFill>
                  <a:srgbClr val="FF0000"/>
                </a:solidFill>
              </a:rPr>
              <a:t> stance for granted.</a:t>
            </a:r>
          </a:p>
          <a:p>
            <a:pPr marL="514350" indent="-514350">
              <a:buClr>
                <a:srgbClr val="265392"/>
              </a:buClr>
              <a:buFont typeface="+mj-lt"/>
              <a:buAutoNum type="arabicPeriod"/>
            </a:pPr>
            <a:r>
              <a:rPr lang="en-US" dirty="0" smtClean="0"/>
              <a:t>Confucianism or long-term orientation:</a:t>
            </a:r>
            <a:endParaRPr lang="en-US" sz="1400" dirty="0" smtClean="0">
              <a:solidFill>
                <a:srgbClr val="FF0000"/>
              </a:solidFill>
            </a:endParaRPr>
          </a:p>
        </p:txBody>
      </p:sp>
    </p:spTree>
    <p:extLst>
      <p:ext uri="{BB962C8B-B14F-4D97-AF65-F5344CB8AC3E}">
        <p14:creationId xmlns:p14="http://schemas.microsoft.com/office/powerpoint/2010/main" val="2647087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71345" cy="896913"/>
          </a:xfrm>
        </p:spPr>
        <p:txBody>
          <a:bodyPr/>
          <a:lstStyle/>
          <a:p>
            <a:r>
              <a:rPr lang="en-US" sz="3600" dirty="0"/>
              <a:t>Power </a:t>
            </a:r>
            <a:r>
              <a:rPr lang="en-US" sz="3600" dirty="0" smtClean="0"/>
              <a:t>distance</a:t>
            </a:r>
            <a:endParaRPr lang="ar-SA" sz="3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686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56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Uncertainty </a:t>
            </a:r>
            <a:r>
              <a:rPr lang="en-US" sz="3600" dirty="0" smtClean="0"/>
              <a:t>avoidance</a:t>
            </a:r>
            <a:endParaRPr lang="ar-SA"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08050"/>
            <a:ext cx="9067799"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1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6854"/>
            <a:ext cx="9309703" cy="5698746"/>
          </a:xfrm>
        </p:spPr>
        <p:txBody>
          <a:bodyPr>
            <a:normAutofit/>
          </a:bodyPr>
          <a:lstStyle/>
          <a:p>
            <a:pPr algn="l"/>
            <a:endParaRPr lang="ar-SA" sz="4400" dirty="0"/>
          </a:p>
        </p:txBody>
      </p:sp>
      <p:sp>
        <p:nvSpPr>
          <p:cNvPr id="3" name="Text Placeholder 2"/>
          <p:cNvSpPr>
            <a:spLocks noGrp="1"/>
          </p:cNvSpPr>
          <p:nvPr>
            <p:ph type="body" sz="quarter" idx="10"/>
          </p:nvPr>
        </p:nvSpPr>
        <p:spPr>
          <a:xfrm>
            <a:off x="480606" y="306530"/>
            <a:ext cx="8206194" cy="792088"/>
          </a:xfrm>
        </p:spPr>
        <p:txBody>
          <a:bodyPr>
            <a:normAutofit/>
          </a:bodyPr>
          <a:lstStyle/>
          <a:p>
            <a:r>
              <a:rPr lang="en-US" dirty="0"/>
              <a:t>DEFINING INTERNATIONAL HRM</a:t>
            </a:r>
            <a:endParaRPr lang="ar-SA" dirty="0"/>
          </a:p>
        </p:txBody>
      </p:sp>
      <p:graphicFrame>
        <p:nvGraphicFramePr>
          <p:cNvPr id="4" name="Diagram 3"/>
          <p:cNvGraphicFramePr/>
          <p:nvPr>
            <p:extLst>
              <p:ext uri="{D42A27DB-BD31-4B8C-83A1-F6EECF244321}">
                <p14:modId xmlns:p14="http://schemas.microsoft.com/office/powerpoint/2010/main" val="398724287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521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Femininity vs. </a:t>
            </a:r>
            <a:r>
              <a:rPr lang="en-US" dirty="0" smtClean="0"/>
              <a:t>masculinity</a:t>
            </a:r>
            <a:endParaRPr lang="ar-S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5421" y="908050"/>
            <a:ext cx="8316983"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366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Individualism vs. collectivism</a:t>
            </a:r>
            <a:endParaRPr lang="ar-S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08050"/>
            <a:ext cx="86868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14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Confucianism or long-term orientation</a:t>
            </a:r>
            <a:endParaRPr lang="ar-SA" sz="4000" dirty="0"/>
          </a:p>
        </p:txBody>
      </p:sp>
      <p:sp>
        <p:nvSpPr>
          <p:cNvPr id="3" name="Content Placeholder 2"/>
          <p:cNvSpPr>
            <a:spLocks noGrp="1"/>
          </p:cNvSpPr>
          <p:nvPr>
            <p:ph idx="1"/>
          </p:nvPr>
        </p:nvSpPr>
        <p:spPr/>
        <p:txBody>
          <a:bodyPr/>
          <a:lstStyle/>
          <a:p>
            <a:r>
              <a:rPr lang="en-US" dirty="0" smtClean="0"/>
              <a:t>Long term and short term</a:t>
            </a:r>
            <a:endParaRPr lang="ar-SA" dirty="0"/>
          </a:p>
        </p:txBody>
      </p:sp>
    </p:spTree>
    <p:extLst>
      <p:ext uri="{BB962C8B-B14F-4D97-AF65-F5344CB8AC3E}">
        <p14:creationId xmlns:p14="http://schemas.microsoft.com/office/powerpoint/2010/main" val="1840633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smtClean="0"/>
              <a:t>Long-term cultures characterized by:</a:t>
            </a:r>
            <a:endParaRPr lang="en-US" sz="3700" dirty="0"/>
          </a:p>
        </p:txBody>
      </p:sp>
      <p:sp>
        <p:nvSpPr>
          <p:cNvPr id="3" name="Content Placeholder 2"/>
          <p:cNvSpPr>
            <a:spLocks noGrp="1"/>
          </p:cNvSpPr>
          <p:nvPr>
            <p:ph idx="1"/>
          </p:nvPr>
        </p:nvSpPr>
        <p:spPr>
          <a:xfrm>
            <a:off x="457200" y="836712"/>
            <a:ext cx="8352927" cy="5328592"/>
          </a:xfrm>
        </p:spPr>
        <p:txBody>
          <a:bodyPr/>
          <a:lstStyle/>
          <a:p>
            <a:pPr>
              <a:lnSpc>
                <a:spcPct val="130000"/>
              </a:lnSpc>
              <a:buClr>
                <a:srgbClr val="265392"/>
              </a:buClr>
            </a:pPr>
            <a:r>
              <a:rPr lang="en-US" sz="2800" dirty="0" smtClean="0"/>
              <a:t>Great endurance/strength, persistence/ determination </a:t>
            </a:r>
            <a:r>
              <a:rPr lang="en-US" sz="2800" dirty="0"/>
              <a:t>in pursuing </a:t>
            </a:r>
            <a:r>
              <a:rPr lang="en-US" sz="2800" dirty="0" smtClean="0"/>
              <a:t>goals</a:t>
            </a:r>
            <a:endParaRPr lang="en-US" sz="2800" dirty="0"/>
          </a:p>
          <a:p>
            <a:pPr>
              <a:lnSpc>
                <a:spcPct val="130000"/>
              </a:lnSpc>
              <a:buClr>
                <a:srgbClr val="265392"/>
              </a:buClr>
            </a:pPr>
            <a:r>
              <a:rPr lang="en-US" sz="2800" dirty="0"/>
              <a:t>P</a:t>
            </a:r>
            <a:r>
              <a:rPr lang="en-US" sz="2800" dirty="0" smtClean="0"/>
              <a:t>osition </a:t>
            </a:r>
            <a:r>
              <a:rPr lang="en-US" sz="2800" dirty="0"/>
              <a:t>of ranking based on </a:t>
            </a:r>
            <a:r>
              <a:rPr lang="en-US" sz="2800" dirty="0" smtClean="0"/>
              <a:t>status</a:t>
            </a:r>
            <a:endParaRPr lang="en-US" sz="2800" dirty="0"/>
          </a:p>
          <a:p>
            <a:pPr>
              <a:lnSpc>
                <a:spcPct val="130000"/>
              </a:lnSpc>
              <a:buClr>
                <a:srgbClr val="265392"/>
              </a:buClr>
            </a:pPr>
            <a:r>
              <a:rPr lang="en-US" sz="2800" dirty="0"/>
              <a:t>A</a:t>
            </a:r>
            <a:r>
              <a:rPr lang="en-US" sz="2800" dirty="0" smtClean="0"/>
              <a:t>daptation </a:t>
            </a:r>
            <a:r>
              <a:rPr lang="en-US" sz="2800" dirty="0"/>
              <a:t>of traditions to modern </a:t>
            </a:r>
            <a:r>
              <a:rPr lang="en-US" sz="2800" dirty="0" smtClean="0"/>
              <a:t>conditions</a:t>
            </a:r>
            <a:endParaRPr lang="en-US" sz="2800" dirty="0"/>
          </a:p>
          <a:p>
            <a:pPr>
              <a:lnSpc>
                <a:spcPct val="130000"/>
              </a:lnSpc>
              <a:buClr>
                <a:srgbClr val="265392"/>
              </a:buClr>
            </a:pPr>
            <a:r>
              <a:rPr lang="en-US" sz="2800" dirty="0"/>
              <a:t>R</a:t>
            </a:r>
            <a:r>
              <a:rPr lang="en-US" sz="2800" dirty="0" smtClean="0"/>
              <a:t>espect </a:t>
            </a:r>
            <a:r>
              <a:rPr lang="en-US" sz="2800" dirty="0"/>
              <a:t>of social </a:t>
            </a:r>
            <a:r>
              <a:rPr lang="en-US" sz="2800" dirty="0" smtClean="0"/>
              <a:t>&amp; status </a:t>
            </a:r>
            <a:r>
              <a:rPr lang="en-US" sz="2800" dirty="0"/>
              <a:t>obligations </a:t>
            </a:r>
            <a:r>
              <a:rPr lang="en-US" sz="2800" dirty="0" smtClean="0"/>
              <a:t>within limits</a:t>
            </a:r>
            <a:endParaRPr lang="en-US" sz="2800" dirty="0"/>
          </a:p>
          <a:p>
            <a:pPr>
              <a:lnSpc>
                <a:spcPct val="130000"/>
              </a:lnSpc>
              <a:buClr>
                <a:srgbClr val="265392"/>
              </a:buClr>
            </a:pPr>
            <a:r>
              <a:rPr lang="en-US" sz="2800" dirty="0"/>
              <a:t>H</a:t>
            </a:r>
            <a:r>
              <a:rPr lang="en-US" sz="2800" dirty="0" smtClean="0"/>
              <a:t>igh </a:t>
            </a:r>
            <a:r>
              <a:rPr lang="en-US" sz="2800" dirty="0"/>
              <a:t>savings rates </a:t>
            </a:r>
            <a:r>
              <a:rPr lang="en-US" sz="2800" dirty="0" smtClean="0"/>
              <a:t>&amp; high </a:t>
            </a:r>
            <a:r>
              <a:rPr lang="en-US" sz="2800" dirty="0"/>
              <a:t>investment </a:t>
            </a:r>
            <a:r>
              <a:rPr lang="en-US" sz="2800" dirty="0" smtClean="0"/>
              <a:t>activity</a:t>
            </a:r>
            <a:endParaRPr lang="en-US" sz="2800" dirty="0"/>
          </a:p>
          <a:p>
            <a:pPr>
              <a:lnSpc>
                <a:spcPct val="130000"/>
              </a:lnSpc>
              <a:buClr>
                <a:srgbClr val="265392"/>
              </a:buClr>
            </a:pPr>
            <a:r>
              <a:rPr lang="en-US" sz="2800" dirty="0"/>
              <a:t>R</a:t>
            </a:r>
            <a:r>
              <a:rPr lang="en-US" sz="2800" dirty="0" smtClean="0"/>
              <a:t>eadiness </a:t>
            </a:r>
            <a:r>
              <a:rPr lang="en-US" sz="2800" dirty="0"/>
              <a:t>to subordinate oneself to a </a:t>
            </a:r>
            <a:r>
              <a:rPr lang="en-US" sz="2800" dirty="0" smtClean="0"/>
              <a:t>purpose</a:t>
            </a:r>
            <a:endParaRPr lang="en-US" sz="2800" dirty="0"/>
          </a:p>
          <a:p>
            <a:pPr>
              <a:lnSpc>
                <a:spcPct val="130000"/>
              </a:lnSpc>
              <a:buClr>
                <a:srgbClr val="265392"/>
              </a:buClr>
            </a:pPr>
            <a:r>
              <a:rPr lang="en-US" sz="2800" dirty="0"/>
              <a:t>T</a:t>
            </a:r>
            <a:r>
              <a:rPr lang="en-US" sz="2800" dirty="0" smtClean="0"/>
              <a:t>he </a:t>
            </a:r>
            <a:r>
              <a:rPr lang="en-US" sz="2800" dirty="0"/>
              <a:t>feeling of </a:t>
            </a:r>
            <a:r>
              <a:rPr lang="en-US" sz="2800" dirty="0" smtClean="0"/>
              <a:t>shame</a:t>
            </a:r>
            <a:endParaRPr lang="en-US" sz="2800" dirty="0"/>
          </a:p>
        </p:txBody>
      </p:sp>
    </p:spTree>
    <p:extLst>
      <p:ext uri="{BB962C8B-B14F-4D97-AF65-F5344CB8AC3E}">
        <p14:creationId xmlns:p14="http://schemas.microsoft.com/office/powerpoint/2010/main" val="240994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795320" cy="896913"/>
          </a:xfrm>
        </p:spPr>
        <p:txBody>
          <a:bodyPr/>
          <a:lstStyle/>
          <a:p>
            <a:r>
              <a:rPr lang="en-US" sz="3700" dirty="0" smtClean="0"/>
              <a:t>Short-term cultures characterized by:</a:t>
            </a:r>
            <a:endParaRPr lang="en-US" sz="3700" dirty="0"/>
          </a:p>
        </p:txBody>
      </p:sp>
      <p:sp>
        <p:nvSpPr>
          <p:cNvPr id="3" name="Content Placeholder 2"/>
          <p:cNvSpPr>
            <a:spLocks noGrp="1"/>
          </p:cNvSpPr>
          <p:nvPr>
            <p:ph idx="1"/>
          </p:nvPr>
        </p:nvSpPr>
        <p:spPr/>
        <p:txBody>
          <a:bodyPr/>
          <a:lstStyle/>
          <a:p>
            <a:pPr>
              <a:buClr>
                <a:srgbClr val="265392"/>
              </a:buClr>
            </a:pPr>
            <a:r>
              <a:rPr lang="en-US" sz="2800" dirty="0"/>
              <a:t>P</a:t>
            </a:r>
            <a:r>
              <a:rPr lang="en-US" sz="2800" dirty="0" smtClean="0"/>
              <a:t>ersonal candor/ honesty/ frank &amp; stability</a:t>
            </a:r>
            <a:endParaRPr lang="en-US" sz="2800" dirty="0"/>
          </a:p>
          <a:p>
            <a:pPr>
              <a:buClr>
                <a:srgbClr val="265392"/>
              </a:buClr>
            </a:pPr>
            <a:r>
              <a:rPr lang="en-US" sz="2800" dirty="0"/>
              <a:t>A</a:t>
            </a:r>
            <a:r>
              <a:rPr lang="en-US" sz="2800" dirty="0" smtClean="0"/>
              <a:t>voiding </a:t>
            </a:r>
            <a:r>
              <a:rPr lang="en-US" sz="2800" dirty="0"/>
              <a:t>loss of </a:t>
            </a:r>
            <a:r>
              <a:rPr lang="en-US" sz="2800" dirty="0" smtClean="0"/>
              <a:t>face</a:t>
            </a:r>
            <a:endParaRPr lang="en-US" sz="2800" dirty="0"/>
          </a:p>
          <a:p>
            <a:pPr>
              <a:buClr>
                <a:srgbClr val="265392"/>
              </a:buClr>
            </a:pPr>
            <a:r>
              <a:rPr lang="en-US" sz="2800" dirty="0"/>
              <a:t>R</a:t>
            </a:r>
            <a:r>
              <a:rPr lang="en-US" sz="2800" dirty="0" smtClean="0"/>
              <a:t>espect </a:t>
            </a:r>
            <a:r>
              <a:rPr lang="en-US" sz="2800" dirty="0"/>
              <a:t>of social </a:t>
            </a:r>
            <a:r>
              <a:rPr lang="en-US" sz="2800" dirty="0" smtClean="0"/>
              <a:t>&amp; status obligations without consideration </a:t>
            </a:r>
            <a:r>
              <a:rPr lang="en-US" sz="2800" dirty="0"/>
              <a:t>of </a:t>
            </a:r>
            <a:r>
              <a:rPr lang="en-US" sz="2800" dirty="0" smtClean="0"/>
              <a:t>costs</a:t>
            </a:r>
            <a:endParaRPr lang="en-US" sz="2800" dirty="0"/>
          </a:p>
          <a:p>
            <a:pPr>
              <a:buClr>
                <a:srgbClr val="265392"/>
              </a:buClr>
            </a:pPr>
            <a:r>
              <a:rPr lang="en-US" sz="2800" dirty="0"/>
              <a:t>L</a:t>
            </a:r>
            <a:r>
              <a:rPr lang="en-US" sz="2800" dirty="0" smtClean="0"/>
              <a:t>ow </a:t>
            </a:r>
            <a:r>
              <a:rPr lang="en-US" sz="2800" dirty="0"/>
              <a:t>savings rates </a:t>
            </a:r>
            <a:r>
              <a:rPr lang="en-US" sz="2800" dirty="0" smtClean="0"/>
              <a:t>&amp; low </a:t>
            </a:r>
            <a:r>
              <a:rPr lang="en-US" sz="2800" dirty="0"/>
              <a:t>investment </a:t>
            </a:r>
            <a:r>
              <a:rPr lang="en-US" sz="2800" dirty="0" smtClean="0"/>
              <a:t>activity</a:t>
            </a:r>
            <a:endParaRPr lang="en-US" sz="2800" dirty="0"/>
          </a:p>
          <a:p>
            <a:pPr>
              <a:buClr>
                <a:srgbClr val="265392"/>
              </a:buClr>
            </a:pPr>
            <a:r>
              <a:rPr lang="en-US" sz="2800" dirty="0"/>
              <a:t>E</a:t>
            </a:r>
            <a:r>
              <a:rPr lang="en-US" sz="2800" dirty="0" smtClean="0"/>
              <a:t>xpectations </a:t>
            </a:r>
            <a:r>
              <a:rPr lang="en-US" sz="2800" dirty="0"/>
              <a:t>of quick profit</a:t>
            </a:r>
          </a:p>
          <a:p>
            <a:pPr>
              <a:buClr>
                <a:srgbClr val="265392"/>
              </a:buClr>
            </a:pPr>
            <a:r>
              <a:rPr lang="en-US" sz="2800" dirty="0"/>
              <a:t>R</a:t>
            </a:r>
            <a:r>
              <a:rPr lang="en-US" sz="2800" dirty="0" smtClean="0"/>
              <a:t>espect </a:t>
            </a:r>
            <a:r>
              <a:rPr lang="en-US" sz="2800" dirty="0"/>
              <a:t>for </a:t>
            </a:r>
            <a:r>
              <a:rPr lang="en-US" sz="2800" dirty="0" smtClean="0"/>
              <a:t>traditions</a:t>
            </a:r>
            <a:endParaRPr lang="en-US" sz="2800" dirty="0"/>
          </a:p>
          <a:p>
            <a:pPr>
              <a:buClr>
                <a:srgbClr val="265392"/>
              </a:buClr>
            </a:pPr>
            <a:r>
              <a:rPr lang="en-US" sz="2800" dirty="0"/>
              <a:t>G</a:t>
            </a:r>
            <a:r>
              <a:rPr lang="en-US" sz="2800" dirty="0" smtClean="0"/>
              <a:t>reetings</a:t>
            </a:r>
            <a:r>
              <a:rPr lang="en-US" sz="2800" dirty="0"/>
              <a:t>, presents </a:t>
            </a:r>
            <a:r>
              <a:rPr lang="en-US" sz="2800" dirty="0" smtClean="0"/>
              <a:t>&amp; courtesies </a:t>
            </a:r>
            <a:r>
              <a:rPr lang="en-US" sz="2800" dirty="0"/>
              <a:t>based on </a:t>
            </a:r>
            <a:r>
              <a:rPr lang="en-US" sz="2800" dirty="0" smtClean="0"/>
              <a:t>reciprocity</a:t>
            </a:r>
            <a:endParaRPr lang="en-US" sz="2600" dirty="0"/>
          </a:p>
        </p:txBody>
      </p:sp>
    </p:spTree>
    <p:extLst>
      <p:ext uri="{BB962C8B-B14F-4D97-AF65-F5344CB8AC3E}">
        <p14:creationId xmlns:p14="http://schemas.microsoft.com/office/powerpoint/2010/main" val="231700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7200" y="491946"/>
            <a:ext cx="8686800" cy="631825"/>
          </a:xfrm>
        </p:spPr>
        <p:txBody>
          <a:bodyPr/>
          <a:lstStyle/>
          <a:p>
            <a:r>
              <a:rPr lang="en-US" dirty="0" smtClean="0"/>
              <a:t>Impact of the cultural context on HRM practices</a:t>
            </a:r>
            <a:endParaRPr lang="en-US" dirty="0"/>
          </a:p>
        </p:txBody>
      </p:sp>
      <p:sp>
        <p:nvSpPr>
          <p:cNvPr id="8" name="Title 7"/>
          <p:cNvSpPr>
            <a:spLocks noGrp="1"/>
          </p:cNvSpPr>
          <p:nvPr>
            <p:ph type="title"/>
          </p:nvPr>
        </p:nvSpPr>
        <p:spPr/>
        <p:txBody>
          <a:bodyPr/>
          <a:lstStyle/>
          <a:p>
            <a:r>
              <a:rPr lang="en-US" dirty="0" smtClean="0"/>
              <a:t>Table 2.1</a:t>
            </a:r>
            <a:endParaRPr lang="en-US" dirty="0"/>
          </a:p>
        </p:txBody>
      </p:sp>
      <p:grpSp>
        <p:nvGrpSpPr>
          <p:cNvPr id="18" name="Group 17"/>
          <p:cNvGrpSpPr/>
          <p:nvPr/>
        </p:nvGrpSpPr>
        <p:grpSpPr>
          <a:xfrm>
            <a:off x="7436849" y="5029026"/>
            <a:ext cx="1782622" cy="1827935"/>
            <a:chOff x="7436849" y="5029026"/>
            <a:chExt cx="1782622" cy="182793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517" y="5029026"/>
              <a:ext cx="1693087" cy="18279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849" y="6205781"/>
              <a:ext cx="941913" cy="648799"/>
            </a:xfrm>
            <a:prstGeom prst="rect">
              <a:avLst/>
            </a:prstGeom>
          </p:spPr>
        </p:pic>
        <p:sp>
          <p:nvSpPr>
            <p:cNvPr id="17" name="Text Placeholder 31"/>
            <p:cNvSpPr txBox="1">
              <a:spLocks/>
            </p:cNvSpPr>
            <p:nvPr/>
          </p:nvSpPr>
          <p:spPr>
            <a:xfrm rot="16200000">
              <a:off x="8366598" y="5805426"/>
              <a:ext cx="1273697" cy="432048"/>
            </a:xfrm>
            <a:prstGeom prst="rect">
              <a:avLst/>
            </a:prstGeom>
          </p:spPr>
          <p:txBody>
            <a:bodyPr/>
            <a:lstStyle>
              <a:lvl1pPr marL="0" indent="0" algn="l" defTabSz="914400" rtl="0" eaLnBrk="1" latinLnBrk="0" hangingPunct="1">
                <a:spcBef>
                  <a:spcPct val="20000"/>
                </a:spcBef>
                <a:buClr>
                  <a:srgbClr val="0B5C93"/>
                </a:buClr>
                <a:buFont typeface="+mj-lt"/>
                <a:buNone/>
                <a:defRPr lang="en-US" sz="1600" b="1" kern="1200" spc="30" baseline="0" dirty="0" smtClean="0">
                  <a:solidFill>
                    <a:schemeClr val="bg1"/>
                  </a:solidFill>
                  <a:latin typeface="Arial" pitchFamily="34" charset="0"/>
                  <a:ea typeface="+mn-ea"/>
                  <a:cs typeface="Arial" pitchFamily="34" charset="0"/>
                </a:defRPr>
              </a:lvl1pPr>
              <a:lvl2pPr marL="793750" indent="-285750" algn="l" defTabSz="914400" rtl="0" eaLnBrk="1" latinLnBrk="0" hangingPunct="1">
                <a:spcBef>
                  <a:spcPct val="20000"/>
                </a:spcBef>
                <a:buClr>
                  <a:srgbClr val="0B5C93"/>
                </a:buClr>
                <a:buFont typeface="Wingdings" pitchFamily="2" charset="2"/>
                <a:buChar char="§"/>
                <a:defRPr lang="en-US" sz="2800" kern="1200" baseline="0" dirty="0" smtClean="0">
                  <a:solidFill>
                    <a:srgbClr val="44475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B5C93"/>
                </a:buClr>
                <a:buFont typeface="Arial" pitchFamily="34" charset="0"/>
                <a:buChar char="»"/>
                <a:defRPr lang="en-US" sz="2400" kern="1200" baseline="0" dirty="0" smtClean="0">
                  <a:solidFill>
                    <a:srgbClr val="44475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B5C93"/>
                </a:buClr>
                <a:buFont typeface="Wingdings" pitchFamily="2" charset="2"/>
                <a:buChar char="ü"/>
                <a:defRPr lang="en-US" sz="2000" kern="1200" baseline="0" dirty="0" smtClean="0">
                  <a:solidFill>
                    <a:srgbClr val="444751"/>
                  </a:solidFill>
                  <a:latin typeface="Arial" pitchFamily="34" charset="0"/>
                  <a:ea typeface="+mn-ea"/>
                  <a:cs typeface="Arial" pitchFamily="34" charset="0"/>
                </a:defRPr>
              </a:lvl4pPr>
              <a:lvl5pPr marL="2057400" indent="-228600" algn="l" defTabSz="914400" rtl="0" eaLnBrk="1" latinLnBrk="0" hangingPunct="1">
                <a:spcBef>
                  <a:spcPct val="20000"/>
                </a:spcBef>
                <a:buClr>
                  <a:srgbClr val="4CACD6"/>
                </a:buClr>
                <a:buFont typeface="Arial" pitchFamily="34" charset="0"/>
                <a:buChar char="»"/>
                <a:defRPr lang="en-GB"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Chapter 2</a:t>
              </a:r>
              <a:endParaRPr lang="en-US" dirty="0"/>
            </a:p>
          </p:txBody>
        </p:sp>
      </p:gr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908721"/>
            <a:ext cx="8458310" cy="5300826"/>
          </a:xfrm>
          <a:prstGeom prst="rect">
            <a:avLst/>
          </a:prstGeom>
          <a:effectLst>
            <a:softEdge rad="0"/>
          </a:effectLst>
        </p:spPr>
      </p:pic>
      <p:pic>
        <p:nvPicPr>
          <p:cNvPr id="19" name="Picture 18">
            <a:hlinkClick r:id="rId6" action="ppaction://hlinksldjump" tooltip="Go to chapter table of contents"/>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7788" y="5719809"/>
            <a:ext cx="760562" cy="998587"/>
          </a:xfrm>
          <a:prstGeom prst="rect">
            <a:avLst/>
          </a:prstGeom>
          <a:effectLst>
            <a:outerShdw blurRad="76200" dist="50800" dir="2700000" algn="ctr" rotWithShape="0">
              <a:schemeClr val="tx1">
                <a:alpha val="60000"/>
              </a:schemeClr>
            </a:outerShdw>
          </a:effectLst>
        </p:spPr>
      </p:pic>
      <p:sp>
        <p:nvSpPr>
          <p:cNvPr id="2" name="Rectangle 1"/>
          <p:cNvSpPr/>
          <p:nvPr/>
        </p:nvSpPr>
        <p:spPr>
          <a:xfrm>
            <a:off x="395536" y="1484784"/>
            <a:ext cx="3024336" cy="1015663"/>
          </a:xfrm>
          <a:prstGeom prst="rect">
            <a:avLst/>
          </a:prstGeom>
        </p:spPr>
        <p:txBody>
          <a:bodyPr wrap="square">
            <a:spAutoFit/>
          </a:bodyPr>
          <a:lstStyle/>
          <a:p>
            <a:r>
              <a:rPr lang="en-US" sz="1500" dirty="0">
                <a:solidFill>
                  <a:srgbClr val="FF0000"/>
                </a:solidFill>
              </a:rPr>
              <a:t>In-group collectivism is "the degree to which individuals express pride, loyalty, and cohesiveness </a:t>
            </a:r>
            <a:r>
              <a:rPr lang="en-US" sz="1500" dirty="0" smtClean="0">
                <a:solidFill>
                  <a:srgbClr val="FF0000"/>
                </a:solidFill>
              </a:rPr>
              <a:t>/ unified in </a:t>
            </a:r>
            <a:r>
              <a:rPr lang="en-US" sz="1500" dirty="0">
                <a:solidFill>
                  <a:srgbClr val="FF0000"/>
                </a:solidFill>
              </a:rPr>
              <a:t>their organizations or families</a:t>
            </a:r>
          </a:p>
        </p:txBody>
      </p:sp>
      <p:sp>
        <p:nvSpPr>
          <p:cNvPr id="3" name="Rectangle 2"/>
          <p:cNvSpPr/>
          <p:nvPr/>
        </p:nvSpPr>
        <p:spPr>
          <a:xfrm>
            <a:off x="6804248" y="1340768"/>
            <a:ext cx="1233540"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563888" y="1556792"/>
            <a:ext cx="1089524"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68144" y="2060848"/>
            <a:ext cx="1552874"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520" y="2828836"/>
            <a:ext cx="3312368" cy="954107"/>
          </a:xfrm>
          <a:prstGeom prst="rect">
            <a:avLst/>
          </a:prstGeom>
        </p:spPr>
        <p:txBody>
          <a:bodyPr wrap="square">
            <a:spAutoFit/>
          </a:bodyPr>
          <a:lstStyle/>
          <a:p>
            <a:r>
              <a:rPr lang="en-US" sz="1400" dirty="0">
                <a:solidFill>
                  <a:srgbClr val="FF0000"/>
                </a:solidFill>
              </a:rPr>
              <a:t>Gender </a:t>
            </a:r>
            <a:r>
              <a:rPr lang="en-US" sz="1400" dirty="0" smtClean="0">
                <a:solidFill>
                  <a:srgbClr val="FF0000"/>
                </a:solidFill>
              </a:rPr>
              <a:t>equality/ gender egalitarianism</a:t>
            </a:r>
            <a:r>
              <a:rPr lang="en-US" sz="1400" dirty="0">
                <a:solidFill>
                  <a:srgbClr val="FF0000"/>
                </a:solidFill>
              </a:rPr>
              <a:t> </a:t>
            </a:r>
            <a:r>
              <a:rPr lang="en-US" sz="1400" dirty="0" smtClean="0">
                <a:solidFill>
                  <a:srgbClr val="FF0000"/>
                </a:solidFill>
              </a:rPr>
              <a:t>is </a:t>
            </a:r>
            <a:r>
              <a:rPr lang="en-US" sz="1400" dirty="0">
                <a:solidFill>
                  <a:srgbClr val="FF0000"/>
                </a:solidFill>
              </a:rPr>
              <a:t>the view that everyone should receive equal treatment and not be discriminated against based on their gender.</a:t>
            </a:r>
          </a:p>
        </p:txBody>
      </p:sp>
      <p:sp>
        <p:nvSpPr>
          <p:cNvPr id="9" name="Rectangle 8"/>
          <p:cNvSpPr/>
          <p:nvPr/>
        </p:nvSpPr>
        <p:spPr>
          <a:xfrm>
            <a:off x="251520" y="3861048"/>
            <a:ext cx="3168352" cy="1169551"/>
          </a:xfrm>
          <a:prstGeom prst="rect">
            <a:avLst/>
          </a:prstGeom>
        </p:spPr>
        <p:txBody>
          <a:bodyPr wrap="square">
            <a:spAutoFit/>
          </a:bodyPr>
          <a:lstStyle/>
          <a:p>
            <a:r>
              <a:rPr lang="en-US" sz="1400" dirty="0">
                <a:solidFill>
                  <a:srgbClr val="FF0000"/>
                </a:solidFill>
              </a:rPr>
              <a:t>U</a:t>
            </a:r>
            <a:r>
              <a:rPr lang="en-US" sz="1400" dirty="0" smtClean="0">
                <a:solidFill>
                  <a:srgbClr val="FF0000"/>
                </a:solidFill>
              </a:rPr>
              <a:t>ncertainty </a:t>
            </a:r>
            <a:r>
              <a:rPr lang="en-US" sz="1400" dirty="0">
                <a:solidFill>
                  <a:srgbClr val="FF0000"/>
                </a:solidFill>
              </a:rPr>
              <a:t>avoidance is a society's tolerance for </a:t>
            </a:r>
            <a:r>
              <a:rPr lang="en-US" sz="1400" dirty="0" smtClean="0">
                <a:solidFill>
                  <a:srgbClr val="FF0000"/>
                </a:solidFill>
              </a:rPr>
              <a:t>uncertainty. </a:t>
            </a:r>
            <a:r>
              <a:rPr lang="en-US" sz="1400" dirty="0">
                <a:solidFill>
                  <a:srgbClr val="FF0000"/>
                </a:solidFill>
              </a:rPr>
              <a:t>It reflects the extent to which members of a society attempt to cope with anxiety by </a:t>
            </a:r>
            <a:r>
              <a:rPr lang="en-US" sz="1400" dirty="0" smtClean="0">
                <a:solidFill>
                  <a:srgbClr val="FF0000"/>
                </a:solidFill>
              </a:rPr>
              <a:t>minimizing uncertainty</a:t>
            </a:r>
            <a:r>
              <a:rPr lang="en-US" sz="1400" dirty="0">
                <a:solidFill>
                  <a:srgbClr val="FF0000"/>
                </a:solidFill>
              </a:rPr>
              <a:t>.</a:t>
            </a:r>
          </a:p>
        </p:txBody>
      </p:sp>
      <p:sp>
        <p:nvSpPr>
          <p:cNvPr id="10" name="Rectangle 9"/>
          <p:cNvSpPr/>
          <p:nvPr/>
        </p:nvSpPr>
        <p:spPr>
          <a:xfrm>
            <a:off x="395536" y="5517232"/>
            <a:ext cx="3024336" cy="1169551"/>
          </a:xfrm>
          <a:prstGeom prst="rect">
            <a:avLst/>
          </a:prstGeom>
        </p:spPr>
        <p:txBody>
          <a:bodyPr wrap="square">
            <a:spAutoFit/>
          </a:bodyPr>
          <a:lstStyle/>
          <a:p>
            <a:r>
              <a:rPr lang="en-US" sz="1400" dirty="0" smtClean="0">
                <a:solidFill>
                  <a:srgbClr val="FF0000"/>
                </a:solidFill>
              </a:rPr>
              <a:t>Collectivism is the </a:t>
            </a:r>
            <a:r>
              <a:rPr lang="en-US" sz="1400" dirty="0">
                <a:solidFill>
                  <a:srgbClr val="FF0000"/>
                </a:solidFill>
              </a:rPr>
              <a:t>practice or principle of giving a group priority over each individual in </a:t>
            </a:r>
            <a:r>
              <a:rPr lang="en-US" sz="1400" dirty="0" smtClean="0">
                <a:solidFill>
                  <a:srgbClr val="FF0000"/>
                </a:solidFill>
              </a:rPr>
              <a:t>it</a:t>
            </a:r>
          </a:p>
          <a:p>
            <a:r>
              <a:rPr lang="en-US" sz="1400" dirty="0" smtClean="0">
                <a:solidFill>
                  <a:srgbClr val="FF0000"/>
                </a:solidFill>
              </a:rPr>
              <a:t>Individualism:favouring </a:t>
            </a:r>
            <a:r>
              <a:rPr lang="en-US" sz="1400" dirty="0">
                <a:solidFill>
                  <a:srgbClr val="FF0000"/>
                </a:solidFill>
              </a:rPr>
              <a:t>freedom of action for individuals over collective</a:t>
            </a:r>
          </a:p>
        </p:txBody>
      </p:sp>
      <p:sp>
        <p:nvSpPr>
          <p:cNvPr id="20" name="Rectangle 19"/>
          <p:cNvSpPr/>
          <p:nvPr/>
        </p:nvSpPr>
        <p:spPr>
          <a:xfrm>
            <a:off x="4427984" y="2696726"/>
            <a:ext cx="2376264"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27984" y="3200782"/>
            <a:ext cx="2376264"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27984" y="3776846"/>
            <a:ext cx="2448272"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27984" y="4568934"/>
            <a:ext cx="2448272"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283968" y="5373216"/>
            <a:ext cx="1584176"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83968" y="5678658"/>
            <a:ext cx="1728192" cy="228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415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274" y="2520280"/>
            <a:ext cx="8686799" cy="908720"/>
          </a:xfrm>
        </p:spPr>
        <p:txBody>
          <a:bodyPr/>
          <a:lstStyle/>
          <a:p>
            <a:r>
              <a:rPr lang="en-US" b="1" dirty="0" smtClean="0"/>
              <a:t>The GLOBE study</a:t>
            </a:r>
            <a:endParaRPr lang="en-US" b="1" dirty="0"/>
          </a:p>
        </p:txBody>
      </p:sp>
    </p:spTree>
    <p:extLst>
      <p:ext uri="{BB962C8B-B14F-4D97-AF65-F5344CB8AC3E}">
        <p14:creationId xmlns:p14="http://schemas.microsoft.com/office/powerpoint/2010/main" val="1392040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686800" cy="896913"/>
          </a:xfrm>
        </p:spPr>
        <p:txBody>
          <a:bodyPr/>
          <a:lstStyle/>
          <a:p>
            <a:r>
              <a:rPr lang="en-US" dirty="0" smtClean="0"/>
              <a:t>GLOBE’s 8 culture dimensions</a:t>
            </a:r>
            <a:endParaRPr lang="en-US" dirty="0"/>
          </a:p>
        </p:txBody>
      </p:sp>
      <p:sp>
        <p:nvSpPr>
          <p:cNvPr id="3" name="Content Placeholder 2"/>
          <p:cNvSpPr>
            <a:spLocks noGrp="1"/>
          </p:cNvSpPr>
          <p:nvPr>
            <p:ph idx="1"/>
          </p:nvPr>
        </p:nvSpPr>
        <p:spPr>
          <a:xfrm>
            <a:off x="685800" y="908720"/>
            <a:ext cx="7772400" cy="5328592"/>
          </a:xfrm>
        </p:spPr>
        <p:txBody>
          <a:bodyPr/>
          <a:lstStyle/>
          <a:p>
            <a:pPr marL="514350" indent="-514350">
              <a:buClr>
                <a:srgbClr val="265392"/>
              </a:buClr>
              <a:buFont typeface="+mj-lt"/>
              <a:buAutoNum type="arabicPeriod"/>
            </a:pPr>
            <a:r>
              <a:rPr lang="en-US" sz="1600" dirty="0"/>
              <a:t>Institutional </a:t>
            </a:r>
            <a:r>
              <a:rPr lang="en-US" sz="1600" dirty="0" smtClean="0"/>
              <a:t>collectivism: </a:t>
            </a:r>
            <a:r>
              <a:rPr lang="en-US" sz="1600" dirty="0">
                <a:solidFill>
                  <a:srgbClr val="FF0000"/>
                </a:solidFill>
              </a:rPr>
              <a:t>the degree to which organizational and societal institutional practices encourage and reward collective distribution of resources and collective </a:t>
            </a:r>
            <a:r>
              <a:rPr lang="en-US" sz="1600" dirty="0" smtClean="0">
                <a:solidFill>
                  <a:srgbClr val="FF0000"/>
                </a:solidFill>
              </a:rPr>
              <a:t>action</a:t>
            </a:r>
            <a:br>
              <a:rPr lang="en-US" sz="1600" dirty="0" smtClean="0">
                <a:solidFill>
                  <a:srgbClr val="FF0000"/>
                </a:solidFill>
              </a:rPr>
            </a:br>
            <a:endParaRPr lang="en-US" sz="1600" dirty="0" smtClean="0">
              <a:solidFill>
                <a:srgbClr val="FF0000"/>
              </a:solidFill>
            </a:endParaRPr>
          </a:p>
          <a:p>
            <a:pPr marL="514350" indent="-514350">
              <a:buClr>
                <a:srgbClr val="265392"/>
              </a:buClr>
              <a:buFont typeface="+mj-lt"/>
              <a:buAutoNum type="arabicPeriod"/>
            </a:pPr>
            <a:r>
              <a:rPr lang="en-US" sz="1600" dirty="0" smtClean="0"/>
              <a:t>In-group collectivism</a:t>
            </a:r>
            <a:r>
              <a:rPr lang="en-US" sz="1600" dirty="0" smtClean="0">
                <a:solidFill>
                  <a:srgbClr val="FF0000"/>
                </a:solidFill>
              </a:rPr>
              <a:t>: </a:t>
            </a:r>
            <a:r>
              <a:rPr lang="en-US" sz="1600" dirty="0">
                <a:solidFill>
                  <a:srgbClr val="FF0000"/>
                </a:solidFill>
              </a:rPr>
              <a:t>the degree to which individuals express pride, loyalty, and cohesiveness in their organizations or </a:t>
            </a:r>
            <a:r>
              <a:rPr lang="en-US" sz="1600" dirty="0" smtClean="0">
                <a:solidFill>
                  <a:srgbClr val="FF0000"/>
                </a:solidFill>
              </a:rPr>
              <a:t>families</a:t>
            </a:r>
            <a:br>
              <a:rPr lang="en-US" sz="1600" dirty="0" smtClean="0">
                <a:solidFill>
                  <a:srgbClr val="FF0000"/>
                </a:solidFill>
              </a:rPr>
            </a:br>
            <a:endParaRPr lang="en-US" sz="1600" dirty="0">
              <a:solidFill>
                <a:srgbClr val="FF0000"/>
              </a:solidFill>
            </a:endParaRPr>
          </a:p>
          <a:p>
            <a:pPr marL="514350" indent="-514350">
              <a:buClr>
                <a:srgbClr val="265392"/>
              </a:buClr>
              <a:buFont typeface="+mj-lt"/>
              <a:buAutoNum type="arabicPeriod"/>
            </a:pPr>
            <a:r>
              <a:rPr lang="en-US" sz="1600" dirty="0" smtClean="0"/>
              <a:t>Uncertainty avoidance</a:t>
            </a:r>
            <a:r>
              <a:rPr lang="en-US" sz="1600" dirty="0" smtClean="0">
                <a:solidFill>
                  <a:srgbClr val="FF0000"/>
                </a:solidFill>
              </a:rPr>
              <a:t>: </a:t>
            </a:r>
            <a:r>
              <a:rPr lang="en-US" sz="1600" dirty="0">
                <a:solidFill>
                  <a:srgbClr val="FF0000"/>
                </a:solidFill>
              </a:rPr>
              <a:t>is a society's tolerance for </a:t>
            </a:r>
            <a:r>
              <a:rPr lang="en-US" sz="1600" dirty="0" smtClean="0">
                <a:solidFill>
                  <a:srgbClr val="FF0000"/>
                </a:solidFill>
              </a:rPr>
              <a:t>uncertainty</a:t>
            </a:r>
            <a:br>
              <a:rPr lang="en-US" sz="1600" dirty="0" smtClean="0">
                <a:solidFill>
                  <a:srgbClr val="FF0000"/>
                </a:solidFill>
              </a:rPr>
            </a:br>
            <a:r>
              <a:rPr lang="en-US" sz="1600" dirty="0">
                <a:solidFill>
                  <a:srgbClr val="FF0000"/>
                </a:solidFill>
              </a:rPr>
              <a:t> </a:t>
            </a:r>
          </a:p>
          <a:p>
            <a:pPr marL="514350" indent="-514350">
              <a:buClr>
                <a:srgbClr val="265392"/>
              </a:buClr>
              <a:buFont typeface="+mj-lt"/>
              <a:buAutoNum type="arabicPeriod"/>
            </a:pPr>
            <a:r>
              <a:rPr lang="en-US" sz="1600" dirty="0" smtClean="0"/>
              <a:t>Power distance: </a:t>
            </a:r>
            <a:r>
              <a:rPr lang="en-US" sz="1600" dirty="0" smtClean="0">
                <a:solidFill>
                  <a:srgbClr val="FF0000"/>
                </a:solidFill>
              </a:rPr>
              <a:t>Describes </a:t>
            </a:r>
            <a:r>
              <a:rPr lang="en-US" sz="1600" dirty="0">
                <a:solidFill>
                  <a:srgbClr val="FF0000"/>
                </a:solidFill>
              </a:rPr>
              <a:t>how people belonging to a specific culture view powerrelationships - superior/subordinate </a:t>
            </a:r>
            <a:r>
              <a:rPr lang="en-US" sz="1600" dirty="0" smtClean="0">
                <a:solidFill>
                  <a:srgbClr val="FF0000"/>
                </a:solidFill>
              </a:rPr>
              <a:t>relationships</a:t>
            </a:r>
            <a:br>
              <a:rPr lang="en-US" sz="1600" dirty="0" smtClean="0">
                <a:solidFill>
                  <a:srgbClr val="FF0000"/>
                </a:solidFill>
              </a:rPr>
            </a:br>
            <a:endParaRPr lang="en-US" sz="1600" dirty="0" smtClean="0">
              <a:solidFill>
                <a:srgbClr val="FF0000"/>
              </a:solidFill>
            </a:endParaRPr>
          </a:p>
          <a:p>
            <a:pPr marL="514350" indent="-514350">
              <a:buClr>
                <a:srgbClr val="265392"/>
              </a:buClr>
              <a:buFont typeface="+mj-lt"/>
              <a:buAutoNum type="arabicPeriod"/>
            </a:pPr>
            <a:r>
              <a:rPr lang="en-US" sz="1600" dirty="0" smtClean="0"/>
              <a:t>Gender egalitarianism: </a:t>
            </a:r>
            <a:r>
              <a:rPr lang="en-US" sz="1600" dirty="0">
                <a:solidFill>
                  <a:srgbClr val="FF0000"/>
                </a:solidFill>
              </a:rPr>
              <a:t>equality and equal treatment across </a:t>
            </a:r>
            <a:r>
              <a:rPr lang="en-US" sz="1600" dirty="0" smtClean="0">
                <a:solidFill>
                  <a:srgbClr val="FF0000"/>
                </a:solidFill>
              </a:rPr>
              <a:t>gender</a:t>
            </a:r>
            <a:br>
              <a:rPr lang="en-US" sz="1600" dirty="0" smtClean="0">
                <a:solidFill>
                  <a:srgbClr val="FF0000"/>
                </a:solidFill>
              </a:rPr>
            </a:br>
            <a:endParaRPr lang="en-US" sz="1600" dirty="0">
              <a:solidFill>
                <a:srgbClr val="FF0000"/>
              </a:solidFill>
            </a:endParaRPr>
          </a:p>
          <a:p>
            <a:pPr marL="514350" indent="-514350">
              <a:buClr>
                <a:srgbClr val="265392"/>
              </a:buClr>
              <a:buFont typeface="+mj-lt"/>
              <a:buAutoNum type="arabicPeriod"/>
            </a:pPr>
            <a:r>
              <a:rPr lang="en-US" sz="1600" dirty="0" smtClean="0"/>
              <a:t>Assertiveness: </a:t>
            </a:r>
            <a:r>
              <a:rPr lang="en-US" sz="1600" dirty="0" smtClean="0">
                <a:solidFill>
                  <a:srgbClr val="FF0000"/>
                </a:solidFill>
              </a:rPr>
              <a:t>quality of being self-assured and confident without being aggressive</a:t>
            </a:r>
            <a:br>
              <a:rPr lang="en-US" sz="1600" dirty="0" smtClean="0">
                <a:solidFill>
                  <a:srgbClr val="FF0000"/>
                </a:solidFill>
              </a:rPr>
            </a:br>
            <a:endParaRPr lang="en-US" sz="1600" dirty="0" smtClean="0">
              <a:solidFill>
                <a:srgbClr val="FF0000"/>
              </a:solidFill>
            </a:endParaRPr>
          </a:p>
          <a:p>
            <a:pPr marL="514350" indent="-514350">
              <a:buClr>
                <a:srgbClr val="265392"/>
              </a:buClr>
              <a:buFont typeface="+mj-lt"/>
              <a:buAutoNum type="arabicPeriod"/>
            </a:pPr>
            <a:r>
              <a:rPr lang="en-US" sz="1600" dirty="0" smtClean="0"/>
              <a:t>Performance orientation: </a:t>
            </a:r>
            <a:r>
              <a:rPr lang="en-US" sz="1600" dirty="0" smtClean="0">
                <a:solidFill>
                  <a:srgbClr val="FF0000"/>
                </a:solidFill>
              </a:rPr>
              <a:t>is </a:t>
            </a:r>
            <a:r>
              <a:rPr lang="en-US" sz="1600" dirty="0">
                <a:solidFill>
                  <a:srgbClr val="FF0000"/>
                </a:solidFill>
              </a:rPr>
              <a:t>characterized by the belief </a:t>
            </a:r>
            <a:r>
              <a:rPr lang="en-US" sz="1600" dirty="0" smtClean="0">
                <a:solidFill>
                  <a:srgbClr val="FF0000"/>
                </a:solidFill>
              </a:rPr>
              <a:t/>
            </a:r>
            <a:br>
              <a:rPr lang="en-US" sz="1600" dirty="0" smtClean="0">
                <a:solidFill>
                  <a:srgbClr val="FF0000"/>
                </a:solidFill>
              </a:rPr>
            </a:br>
            <a:r>
              <a:rPr lang="en-US" sz="1600" dirty="0" smtClean="0">
                <a:solidFill>
                  <a:srgbClr val="FF0000"/>
                </a:solidFill>
              </a:rPr>
              <a:t>that </a:t>
            </a:r>
            <a:r>
              <a:rPr lang="en-US" sz="1600" dirty="0">
                <a:solidFill>
                  <a:srgbClr val="FF0000"/>
                </a:solidFill>
              </a:rPr>
              <a:t>success is the result of superior ability and of surpassing one's </a:t>
            </a:r>
            <a:r>
              <a:rPr lang="en-US" sz="1600" dirty="0" smtClean="0">
                <a:solidFill>
                  <a:srgbClr val="FF0000"/>
                </a:solidFill>
              </a:rPr>
              <a:t>peers</a:t>
            </a:r>
            <a:br>
              <a:rPr lang="en-US" sz="1600" dirty="0" smtClean="0">
                <a:solidFill>
                  <a:srgbClr val="FF0000"/>
                </a:solidFill>
              </a:rPr>
            </a:br>
            <a:endParaRPr lang="en-US" sz="1600" dirty="0" smtClean="0">
              <a:solidFill>
                <a:srgbClr val="FF0000"/>
              </a:solidFill>
            </a:endParaRPr>
          </a:p>
          <a:p>
            <a:pPr marL="514350" indent="-514350">
              <a:buClr>
                <a:srgbClr val="265392"/>
              </a:buClr>
              <a:buFont typeface="+mj-lt"/>
              <a:buAutoNum type="arabicPeriod"/>
            </a:pPr>
            <a:r>
              <a:rPr lang="en-US" sz="1600" dirty="0" smtClean="0"/>
              <a:t>Humane orientation: </a:t>
            </a:r>
            <a:r>
              <a:rPr lang="en-US" sz="1600" dirty="0">
                <a:solidFill>
                  <a:srgbClr val="FF0000"/>
                </a:solidFill>
              </a:rPr>
              <a:t>Degree to which an organization or society </a:t>
            </a:r>
            <a:r>
              <a:rPr lang="en-US" sz="1600" dirty="0" smtClean="0">
                <a:solidFill>
                  <a:srgbClr val="FF0000"/>
                </a:solidFill>
              </a:rPr>
              <a:t>encourages </a:t>
            </a:r>
            <a:r>
              <a:rPr lang="en-US" sz="1600" dirty="0">
                <a:solidFill>
                  <a:srgbClr val="FF0000"/>
                </a:solidFill>
              </a:rPr>
              <a:t>and rewards individuals for being fair, altruistic, friendly, generous, caring, and kind to others</a:t>
            </a:r>
          </a:p>
          <a:p>
            <a:pPr marL="514350" indent="-514350">
              <a:buClr>
                <a:srgbClr val="265392"/>
              </a:buClr>
              <a:buFont typeface="+mj-lt"/>
              <a:buAutoNum type="arabicPeriod"/>
            </a:pPr>
            <a:endParaRPr lang="en-US" sz="1600" dirty="0" smtClean="0">
              <a:solidFill>
                <a:srgbClr val="FF0000"/>
              </a:solidFill>
            </a:endParaRPr>
          </a:p>
        </p:txBody>
      </p:sp>
    </p:spTree>
    <p:extLst>
      <p:ext uri="{BB962C8B-B14F-4D97-AF65-F5344CB8AC3E}">
        <p14:creationId xmlns:p14="http://schemas.microsoft.com/office/powerpoint/2010/main" val="4212073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686800" cy="896913"/>
          </a:xfrm>
        </p:spPr>
        <p:txBody>
          <a:bodyPr/>
          <a:lstStyle/>
          <a:p>
            <a:r>
              <a:rPr lang="en-US" dirty="0" smtClean="0"/>
              <a:t>Cultures change</a:t>
            </a:r>
            <a:endParaRPr lang="en-US" dirty="0"/>
          </a:p>
        </p:txBody>
      </p:sp>
      <p:sp>
        <p:nvSpPr>
          <p:cNvPr id="3" name="Content Placeholder 2"/>
          <p:cNvSpPr>
            <a:spLocks noGrp="1"/>
          </p:cNvSpPr>
          <p:nvPr>
            <p:ph idx="1"/>
          </p:nvPr>
        </p:nvSpPr>
        <p:spPr>
          <a:xfrm>
            <a:off x="457200" y="908720"/>
            <a:ext cx="8686800" cy="2331150"/>
          </a:xfrm>
        </p:spPr>
        <p:txBody>
          <a:bodyPr/>
          <a:lstStyle/>
          <a:p>
            <a:pPr marL="0" indent="0">
              <a:buClr>
                <a:srgbClr val="265392"/>
              </a:buClr>
              <a:buNone/>
            </a:pPr>
            <a:r>
              <a:rPr lang="en-US" sz="2200" dirty="0" smtClean="0"/>
              <a:t>There is increasing</a:t>
            </a:r>
          </a:p>
          <a:p>
            <a:pPr marL="349250" indent="-349250">
              <a:buClr>
                <a:srgbClr val="265392"/>
              </a:buClr>
              <a:buFont typeface="+mj-lt"/>
              <a:buAutoNum type="arabicPeriod"/>
            </a:pPr>
            <a:r>
              <a:rPr lang="en-US" sz="2200" dirty="0" smtClean="0"/>
              <a:t>International connectedness. E.g. Social networking sites</a:t>
            </a:r>
          </a:p>
          <a:p>
            <a:pPr marL="349250" indent="-349250">
              <a:buClr>
                <a:srgbClr val="265392"/>
              </a:buClr>
              <a:buFont typeface="+mj-lt"/>
              <a:buAutoNum type="arabicPeriod"/>
            </a:pPr>
            <a:r>
              <a:rPr lang="en-US" sz="2200" dirty="0" smtClean="0"/>
              <a:t>Global economy coordination</a:t>
            </a:r>
          </a:p>
          <a:p>
            <a:pPr marL="349250" indent="-349250">
              <a:buClr>
                <a:srgbClr val="265392"/>
              </a:buClr>
              <a:buFont typeface="+mj-lt"/>
              <a:buAutoNum type="arabicPeriod"/>
            </a:pPr>
            <a:r>
              <a:rPr lang="en-US" sz="2200" dirty="0" smtClean="0"/>
              <a:t>Harmonization/ Coordination/ </a:t>
            </a:r>
            <a:r>
              <a:rPr lang="en-US" sz="2200" dirty="0" err="1" smtClean="0"/>
              <a:t>Syncronization</a:t>
            </a:r>
            <a:r>
              <a:rPr lang="en-US" sz="2200" dirty="0" smtClean="0"/>
              <a:t> of laws &amp; regulations</a:t>
            </a:r>
          </a:p>
          <a:p>
            <a:pPr marL="349250" indent="-349250">
              <a:buClr>
                <a:srgbClr val="265392"/>
              </a:buClr>
              <a:buFont typeface="+mj-lt"/>
              <a:buAutoNum type="arabicPeriod"/>
            </a:pPr>
            <a:r>
              <a:rPr lang="en-US" sz="2200" dirty="0" smtClean="0"/>
              <a:t>Migration</a:t>
            </a:r>
            <a:r>
              <a:rPr lang="en-US" sz="2200" smtClean="0"/>
              <a:t>/ Relocation</a:t>
            </a:r>
            <a:endParaRPr lang="en-US" sz="2200" dirty="0" smtClean="0"/>
          </a:p>
        </p:txBody>
      </p:sp>
    </p:spTree>
    <p:extLst>
      <p:ext uri="{BB962C8B-B14F-4D97-AF65-F5344CB8AC3E}">
        <p14:creationId xmlns:p14="http://schemas.microsoft.com/office/powerpoint/2010/main" val="2661348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71345" cy="451520"/>
          </a:xfrm>
        </p:spPr>
        <p:txBody>
          <a:bodyPr/>
          <a:lstStyle/>
          <a:p>
            <a:r>
              <a:rPr lang="en-US" dirty="0"/>
              <a:t>DISCUSSION </a:t>
            </a:r>
            <a:r>
              <a:rPr lang="en-US" dirty="0" smtClean="0"/>
              <a:t>QUESTIONS Chapter 2</a:t>
            </a:r>
            <a:r>
              <a:rPr lang="en-US" dirty="0"/>
              <a:t/>
            </a:r>
            <a:br>
              <a:rPr lang="en-US" dirty="0"/>
            </a:br>
            <a:endParaRPr lang="ar-SA" dirty="0"/>
          </a:p>
        </p:txBody>
      </p:sp>
      <p:sp>
        <p:nvSpPr>
          <p:cNvPr id="3" name="Content Placeholder 2"/>
          <p:cNvSpPr>
            <a:spLocks noGrp="1"/>
          </p:cNvSpPr>
          <p:nvPr>
            <p:ph idx="1"/>
          </p:nvPr>
        </p:nvSpPr>
        <p:spPr>
          <a:xfrm>
            <a:off x="76200" y="908720"/>
            <a:ext cx="8733927" cy="5873080"/>
          </a:xfrm>
        </p:spPr>
        <p:txBody>
          <a:bodyPr/>
          <a:lstStyle/>
          <a:p>
            <a:pPr marL="0" indent="0">
              <a:buNone/>
            </a:pPr>
            <a:r>
              <a:rPr lang="en-US" sz="2800" dirty="0" smtClean="0"/>
              <a:t>1- </a:t>
            </a:r>
            <a:r>
              <a:rPr lang="en-US" sz="2800" dirty="0"/>
              <a:t>Define culture. How can culture </a:t>
            </a:r>
            <a:r>
              <a:rPr lang="en-US" sz="2800" dirty="0" smtClean="0"/>
              <a:t>be </a:t>
            </a:r>
            <a:r>
              <a:rPr lang="en-US" sz="2800" dirty="0" err="1" smtClean="0"/>
              <a:t>conceptionalized</a:t>
            </a:r>
            <a:r>
              <a:rPr lang="en-US" sz="2800" dirty="0"/>
              <a:t>?</a:t>
            </a:r>
          </a:p>
          <a:p>
            <a:pPr marL="0" indent="0">
              <a:buNone/>
            </a:pPr>
            <a:r>
              <a:rPr lang="en-US" sz="2800" dirty="0" smtClean="0"/>
              <a:t>2- </a:t>
            </a:r>
            <a:r>
              <a:rPr lang="en-US" sz="2800" dirty="0"/>
              <a:t>Outline the cross-cultural management study </a:t>
            </a:r>
            <a:r>
              <a:rPr lang="en-US" sz="2800" dirty="0" smtClean="0"/>
              <a:t>by </a:t>
            </a:r>
            <a:r>
              <a:rPr lang="en-US" sz="2800" dirty="0" err="1" smtClean="0"/>
              <a:t>Hofstede</a:t>
            </a:r>
            <a:r>
              <a:rPr lang="en-US" sz="2800" dirty="0" smtClean="0"/>
              <a:t> </a:t>
            </a:r>
            <a:r>
              <a:rPr lang="en-US" sz="2800" dirty="0"/>
              <a:t>and discuss </a:t>
            </a:r>
            <a:r>
              <a:rPr lang="en-US" sz="2800" dirty="0" smtClean="0"/>
              <a:t>it</a:t>
            </a:r>
            <a:r>
              <a:rPr lang="en-US" sz="2800" dirty="0"/>
              <a:t>?</a:t>
            </a:r>
          </a:p>
          <a:p>
            <a:pPr marL="0" indent="0">
              <a:buNone/>
            </a:pPr>
            <a:r>
              <a:rPr lang="en-US" sz="2800" dirty="0" smtClean="0"/>
              <a:t>3- </a:t>
            </a:r>
            <a:r>
              <a:rPr lang="en-US" sz="2800" dirty="0"/>
              <a:t>Outline the methodical procedure and the results of</a:t>
            </a:r>
          </a:p>
          <a:p>
            <a:pPr marL="0" indent="0">
              <a:buNone/>
            </a:pPr>
            <a:r>
              <a:rPr lang="en-US" sz="2800" dirty="0"/>
              <a:t>the GLOBE </a:t>
            </a:r>
            <a:r>
              <a:rPr lang="en-US" sz="2800" dirty="0" smtClean="0"/>
              <a:t>study</a:t>
            </a:r>
            <a:r>
              <a:rPr lang="en-US" sz="2800" dirty="0"/>
              <a:t>?</a:t>
            </a:r>
          </a:p>
          <a:p>
            <a:pPr marL="0" indent="0">
              <a:buNone/>
            </a:pPr>
            <a:r>
              <a:rPr lang="en-US" sz="2800" dirty="0" smtClean="0"/>
              <a:t>4- </a:t>
            </a:r>
            <a:r>
              <a:rPr lang="en-US" sz="2800" dirty="0"/>
              <a:t>Compare cross-cultural management studies and list</a:t>
            </a:r>
          </a:p>
          <a:p>
            <a:pPr marL="0" indent="0">
              <a:buNone/>
            </a:pPr>
            <a:r>
              <a:rPr lang="en-US" sz="2800" dirty="0"/>
              <a:t>advantages and </a:t>
            </a:r>
            <a:r>
              <a:rPr lang="en-US" sz="2800" dirty="0" smtClean="0"/>
              <a:t>disadvantages</a:t>
            </a:r>
            <a:r>
              <a:rPr lang="en-US" sz="2800" dirty="0"/>
              <a:t>?</a:t>
            </a:r>
          </a:p>
          <a:p>
            <a:pPr marL="0" indent="0">
              <a:buNone/>
            </a:pPr>
            <a:r>
              <a:rPr lang="en-US" sz="2800" dirty="0" smtClean="0"/>
              <a:t>5- </a:t>
            </a:r>
            <a:r>
              <a:rPr lang="en-US" sz="2800" dirty="0"/>
              <a:t>To what extent do cultures undergo </a:t>
            </a:r>
            <a:r>
              <a:rPr lang="en-US" sz="2800" dirty="0" smtClean="0"/>
              <a:t>changes Illustrate </a:t>
            </a:r>
            <a:r>
              <a:rPr lang="en-US" sz="2800" dirty="0"/>
              <a:t>your statement by an </a:t>
            </a:r>
            <a:r>
              <a:rPr lang="en-US" sz="2800" dirty="0" smtClean="0"/>
              <a:t>example</a:t>
            </a:r>
            <a:r>
              <a:rPr lang="en-US" sz="2800" dirty="0"/>
              <a:t>?</a:t>
            </a:r>
          </a:p>
          <a:p>
            <a:pPr marL="0" indent="0">
              <a:buNone/>
            </a:pPr>
            <a:r>
              <a:rPr lang="en-US" sz="2800" dirty="0" smtClean="0"/>
              <a:t>6- </a:t>
            </a:r>
            <a:r>
              <a:rPr lang="en-US" sz="2800" dirty="0"/>
              <a:t>What do you think about the statement: ‘Cultures in</a:t>
            </a:r>
          </a:p>
          <a:p>
            <a:pPr marL="0" indent="0">
              <a:buNone/>
            </a:pPr>
            <a:r>
              <a:rPr lang="en-US" sz="2800" dirty="0"/>
              <a:t>Europe are becoming more similar</a:t>
            </a:r>
            <a:r>
              <a:rPr lang="en-US" sz="2800" dirty="0" smtClean="0"/>
              <a:t>?</a:t>
            </a:r>
            <a:endParaRPr lang="ar-SA" sz="2800" dirty="0"/>
          </a:p>
        </p:txBody>
      </p:sp>
    </p:spTree>
    <p:extLst>
      <p:ext uri="{BB962C8B-B14F-4D97-AF65-F5344CB8AC3E}">
        <p14:creationId xmlns:p14="http://schemas.microsoft.com/office/powerpoint/2010/main" val="26451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807"/>
            <a:ext cx="8795320" cy="896913"/>
          </a:xfrm>
        </p:spPr>
        <p:txBody>
          <a:bodyPr/>
          <a:lstStyle/>
          <a:p>
            <a:r>
              <a:rPr lang="en-US" sz="4100" dirty="0" smtClean="0"/>
              <a:t>Morgan’s “3-D” definition of IHRM</a:t>
            </a:r>
            <a:endParaRPr lang="en-US" sz="4100" dirty="0"/>
          </a:p>
        </p:txBody>
      </p:sp>
      <p:sp>
        <p:nvSpPr>
          <p:cNvPr id="5" name="Content Placeholder 4"/>
          <p:cNvSpPr>
            <a:spLocks noGrp="1"/>
          </p:cNvSpPr>
          <p:nvPr>
            <p:ph idx="1"/>
          </p:nvPr>
        </p:nvSpPr>
        <p:spPr>
          <a:xfrm>
            <a:off x="457200" y="908720"/>
            <a:ext cx="8352927" cy="4248472"/>
          </a:xfrm>
        </p:spPr>
        <p:txBody>
          <a:bodyPr>
            <a:normAutofit fontScale="92500" lnSpcReduction="10000"/>
          </a:bodyPr>
          <a:lstStyle/>
          <a:p>
            <a:pPr marL="514350" indent="-514350">
              <a:buClr>
                <a:srgbClr val="265392"/>
              </a:buClr>
              <a:buFont typeface="+mj-lt"/>
              <a:buAutoNum type="arabicPeriod"/>
            </a:pPr>
            <a:r>
              <a:rPr lang="en-US" dirty="0" smtClean="0"/>
              <a:t>The HR activities of</a:t>
            </a:r>
            <a:br>
              <a:rPr lang="en-US" dirty="0" smtClean="0"/>
            </a:br>
            <a:r>
              <a:rPr lang="en-US" dirty="0" smtClean="0"/>
              <a:t>procurement, allocation &amp; utilization</a:t>
            </a:r>
          </a:p>
          <a:p>
            <a:pPr marL="514350" indent="-514350">
              <a:buClr>
                <a:srgbClr val="265392"/>
              </a:buClr>
              <a:buFont typeface="+mj-lt"/>
              <a:buAutoNum type="arabicPeriod"/>
            </a:pPr>
            <a:r>
              <a:rPr lang="en-US" dirty="0" smtClean="0"/>
              <a:t>The countries where IHRM occurs:</a:t>
            </a:r>
          </a:p>
          <a:p>
            <a:pPr marL="1027112" lvl="2" indent="-514350">
              <a:lnSpc>
                <a:spcPct val="90000"/>
              </a:lnSpc>
              <a:spcBef>
                <a:spcPts val="500"/>
              </a:spcBef>
              <a:buClr>
                <a:srgbClr val="265392"/>
              </a:buClr>
            </a:pPr>
            <a:r>
              <a:rPr lang="en-US" dirty="0" smtClean="0"/>
              <a:t>Host-country where subsidiary may be located</a:t>
            </a:r>
          </a:p>
          <a:p>
            <a:pPr marL="1027112" lvl="2" indent="-514350">
              <a:lnSpc>
                <a:spcPct val="90000"/>
              </a:lnSpc>
              <a:spcBef>
                <a:spcPts val="500"/>
              </a:spcBef>
              <a:buClr>
                <a:srgbClr val="265392"/>
              </a:buClr>
            </a:pPr>
            <a:r>
              <a:rPr lang="en-US" dirty="0" smtClean="0"/>
              <a:t>Parent-country where firm is headquartered</a:t>
            </a:r>
          </a:p>
          <a:p>
            <a:pPr marL="1027112" lvl="2" indent="-514350">
              <a:lnSpc>
                <a:spcPct val="90000"/>
              </a:lnSpc>
              <a:spcBef>
                <a:spcPts val="500"/>
              </a:spcBef>
              <a:buClr>
                <a:srgbClr val="265392"/>
              </a:buClr>
            </a:pPr>
            <a:r>
              <a:rPr lang="en-US" dirty="0" smtClean="0"/>
              <a:t>Other-countries that may be</a:t>
            </a:r>
            <a:br>
              <a:rPr lang="en-US" dirty="0" smtClean="0"/>
            </a:br>
            <a:r>
              <a:rPr lang="en-US" dirty="0" smtClean="0"/>
              <a:t>source of labor, finance &amp; other inputs</a:t>
            </a:r>
          </a:p>
          <a:p>
            <a:pPr marL="514350" indent="-514350">
              <a:buClr>
                <a:srgbClr val="265392"/>
              </a:buClr>
              <a:buFont typeface="+mj-lt"/>
              <a:buAutoNum type="arabicPeriod"/>
            </a:pPr>
            <a:r>
              <a:rPr lang="en-US" dirty="0" smtClean="0"/>
              <a:t>The employees of an international firm:</a:t>
            </a:r>
          </a:p>
          <a:p>
            <a:pPr marL="1027112" lvl="2" indent="-514350">
              <a:lnSpc>
                <a:spcPct val="90000"/>
              </a:lnSpc>
              <a:spcBef>
                <a:spcPts val="500"/>
              </a:spcBef>
              <a:buClr>
                <a:srgbClr val="265392"/>
              </a:buClr>
            </a:pPr>
            <a:r>
              <a:rPr lang="en-US" dirty="0" smtClean="0"/>
              <a:t>HCNs (host country nationals)</a:t>
            </a:r>
          </a:p>
          <a:p>
            <a:pPr marL="1027112" lvl="2" indent="-514350">
              <a:lnSpc>
                <a:spcPct val="90000"/>
              </a:lnSpc>
              <a:spcBef>
                <a:spcPts val="500"/>
              </a:spcBef>
              <a:buClr>
                <a:srgbClr val="265392"/>
              </a:buClr>
            </a:pPr>
            <a:r>
              <a:rPr lang="en-US" dirty="0" smtClean="0"/>
              <a:t>PCNs (parent    ..        ..      )</a:t>
            </a:r>
          </a:p>
          <a:p>
            <a:pPr marL="1027112" lvl="2" indent="-514350">
              <a:lnSpc>
                <a:spcPct val="90000"/>
              </a:lnSpc>
              <a:spcBef>
                <a:spcPts val="500"/>
              </a:spcBef>
              <a:buClr>
                <a:srgbClr val="265392"/>
              </a:buClr>
            </a:pPr>
            <a:r>
              <a:rPr lang="en-US" dirty="0" smtClean="0"/>
              <a:t>TCNs-Third Country Nationals (host  country nationals)</a:t>
            </a:r>
            <a:endParaRPr lang="en-US" dirty="0"/>
          </a:p>
        </p:txBody>
      </p:sp>
      <p:sp>
        <p:nvSpPr>
          <p:cNvPr id="2" name="Rectangle 1"/>
          <p:cNvSpPr/>
          <p:nvPr/>
        </p:nvSpPr>
        <p:spPr>
          <a:xfrm>
            <a:off x="899592" y="5169901"/>
            <a:ext cx="6408712" cy="646331"/>
          </a:xfrm>
          <a:prstGeom prst="rect">
            <a:avLst/>
          </a:prstGeom>
        </p:spPr>
        <p:txBody>
          <a:bodyPr wrap="square">
            <a:spAutoFit/>
          </a:bodyPr>
          <a:lstStyle/>
          <a:p>
            <a:r>
              <a:rPr lang="en-US" sz="1200" b="1" dirty="0" smtClean="0"/>
              <a:t>In </a:t>
            </a:r>
            <a:r>
              <a:rPr lang="en-US" sz="1200" b="1" dirty="0"/>
              <a:t>an international firm, a TCN is a person whose nationality is different from that of the firm, and of the country in which the firm is operating: for example, a UK manager working for an Australian-based subsidiary of a Japanese company.</a:t>
            </a:r>
          </a:p>
        </p:txBody>
      </p:sp>
    </p:spTree>
    <p:extLst>
      <p:ext uri="{BB962C8B-B14F-4D97-AF65-F5344CB8AC3E}">
        <p14:creationId xmlns:p14="http://schemas.microsoft.com/office/powerpoint/2010/main" val="30376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59644"/>
            <a:ext cx="8208912" cy="4856326"/>
          </a:xfrm>
          <a:prstGeom prst="rect">
            <a:avLst/>
          </a:prstGeom>
        </p:spPr>
      </p:pic>
      <p:sp>
        <p:nvSpPr>
          <p:cNvPr id="10" name="Text Placeholder 9"/>
          <p:cNvSpPr>
            <a:spLocks noGrp="1"/>
          </p:cNvSpPr>
          <p:nvPr>
            <p:ph type="body" sz="quarter" idx="11"/>
          </p:nvPr>
        </p:nvSpPr>
        <p:spPr/>
        <p:txBody>
          <a:bodyPr/>
          <a:lstStyle/>
          <a:p>
            <a:pPr>
              <a:lnSpc>
                <a:spcPct val="90000"/>
              </a:lnSpc>
            </a:pPr>
            <a:r>
              <a:rPr lang="en-US" sz="2400" b="0" dirty="0" smtClean="0"/>
              <a:t>International assignments create expatriates</a:t>
            </a:r>
          </a:p>
        </p:txBody>
      </p:sp>
      <p:sp>
        <p:nvSpPr>
          <p:cNvPr id="2" name="Title 1"/>
          <p:cNvSpPr>
            <a:spLocks noGrp="1"/>
          </p:cNvSpPr>
          <p:nvPr>
            <p:ph type="title"/>
          </p:nvPr>
        </p:nvSpPr>
        <p:spPr/>
        <p:txBody>
          <a:bodyPr/>
          <a:lstStyle/>
          <a:p>
            <a:r>
              <a:rPr lang="en-US" dirty="0" smtClean="0"/>
              <a:t>Figure 1.2</a:t>
            </a:r>
            <a:endParaRPr lang="en-US" dirty="0"/>
          </a:p>
        </p:txBody>
      </p:sp>
      <p:pic>
        <p:nvPicPr>
          <p:cNvPr id="5" name="Picture 4">
            <a:hlinkClick r:id="rId3" action="ppaction://hlinksldjump" tooltip="Go to chapter table of contents"/>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368" y="5044837"/>
            <a:ext cx="1284889" cy="1687006"/>
          </a:xfrm>
          <a:prstGeom prst="rect">
            <a:avLst/>
          </a:prstGeom>
          <a:effectLst/>
        </p:spPr>
      </p:pic>
    </p:spTree>
    <p:extLst>
      <p:ext uri="{BB962C8B-B14F-4D97-AF65-F5344CB8AC3E}">
        <p14:creationId xmlns:p14="http://schemas.microsoft.com/office/powerpoint/2010/main" val="83954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07"/>
            <a:ext cx="8939336" cy="896913"/>
          </a:xfrm>
        </p:spPr>
        <p:txBody>
          <a:bodyPr/>
          <a:lstStyle/>
          <a:p>
            <a:r>
              <a:rPr lang="en-US" sz="3900" dirty="0" smtClean="0"/>
              <a:t>Stahl-Björkman-Morris def. of IHRM</a:t>
            </a:r>
            <a:endParaRPr lang="en-US" sz="3900" dirty="0"/>
          </a:p>
        </p:txBody>
      </p:sp>
      <p:sp>
        <p:nvSpPr>
          <p:cNvPr id="3" name="Content Placeholder 2"/>
          <p:cNvSpPr>
            <a:spLocks noGrp="1"/>
          </p:cNvSpPr>
          <p:nvPr>
            <p:ph idx="1"/>
          </p:nvPr>
        </p:nvSpPr>
        <p:spPr>
          <a:xfrm>
            <a:off x="457200" y="908720"/>
            <a:ext cx="8352927" cy="3933384"/>
          </a:xfrm>
        </p:spPr>
        <p:txBody>
          <a:bodyPr>
            <a:spAutoFit/>
          </a:bodyPr>
          <a:lstStyle/>
          <a:p>
            <a:pPr marL="0" indent="0">
              <a:buNone/>
            </a:pPr>
            <a:r>
              <a:rPr lang="en-US" dirty="0" smtClean="0"/>
              <a:t>The field of IHRM covers</a:t>
            </a:r>
          </a:p>
          <a:p>
            <a:pPr>
              <a:buClr>
                <a:srgbClr val="265392"/>
              </a:buClr>
            </a:pPr>
            <a:r>
              <a:rPr lang="en-US" dirty="0"/>
              <a:t>A</a:t>
            </a:r>
            <a:r>
              <a:rPr lang="en-US" dirty="0" smtClean="0"/>
              <a:t>ll issues related to firm outcomes</a:t>
            </a:r>
          </a:p>
          <a:p>
            <a:pPr>
              <a:buClr>
                <a:srgbClr val="265392"/>
              </a:buClr>
            </a:pPr>
            <a:r>
              <a:rPr lang="en-US" dirty="0" smtClean="0"/>
              <a:t>A wide range of HR issues facing MNEs in different parts of their organizations</a:t>
            </a:r>
          </a:p>
          <a:p>
            <a:pPr>
              <a:buClr>
                <a:srgbClr val="265392"/>
              </a:buClr>
            </a:pPr>
            <a:endParaRPr lang="en-US" dirty="0"/>
          </a:p>
          <a:p>
            <a:pPr marL="0" indent="0">
              <a:buNone/>
            </a:pPr>
            <a:r>
              <a:rPr lang="en-US" dirty="0" smtClean="0">
                <a:solidFill>
                  <a:srgbClr val="265392"/>
                </a:solidFill>
              </a:rPr>
              <a:t>This definition includes comparative analyses of HRM in different countries.</a:t>
            </a:r>
          </a:p>
        </p:txBody>
      </p:sp>
    </p:spTree>
    <p:extLst>
      <p:ext uri="{BB962C8B-B14F-4D97-AF65-F5344CB8AC3E}">
        <p14:creationId xmlns:p14="http://schemas.microsoft.com/office/powerpoint/2010/main" val="938306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Domestic vs. </a:t>
            </a:r>
            <a:r>
              <a:rPr lang="en-US" dirty="0" smtClean="0"/>
              <a:t>international - HRM</a:t>
            </a:r>
            <a:endParaRPr lang="en-US" dirty="0"/>
          </a:p>
        </p:txBody>
      </p:sp>
      <p:sp>
        <p:nvSpPr>
          <p:cNvPr id="5" name="Text Placeholder 2"/>
          <p:cNvSpPr>
            <a:spLocks noGrp="1"/>
          </p:cNvSpPr>
          <p:nvPr>
            <p:ph idx="1"/>
          </p:nvPr>
        </p:nvSpPr>
        <p:spPr>
          <a:prstGeom prst="rect">
            <a:avLst/>
          </a:prstGeom>
        </p:spPr>
        <p:txBody>
          <a:bodyPr vert="horz" lIns="91440" tIns="45720" rIns="91440" bIns="45720" rtlCol="0">
            <a:normAutofit fontScale="92500"/>
          </a:bodyPr>
          <a:lstStyle>
            <a:lvl2pPr marL="576263" indent="-514350">
              <a:buClr>
                <a:srgbClr val="0B5C93"/>
              </a:buClr>
              <a:buFont typeface="Arial" pitchFamily="34" charset="0"/>
              <a:buChar char="■"/>
              <a:defRPr sz="3200" baseline="0">
                <a:solidFill>
                  <a:srgbClr val="444751"/>
                </a:solidFill>
              </a:defRPr>
            </a:lvl2pPr>
            <a:lvl3pPr>
              <a:buClr>
                <a:srgbClr val="0B5C93"/>
              </a:buClr>
              <a:buFont typeface="Arial" pitchFamily="34" charset="0"/>
              <a:buChar char="■"/>
              <a:defRPr sz="2800">
                <a:solidFill>
                  <a:srgbClr val="444751"/>
                </a:solidFill>
              </a:defRPr>
            </a:lvl3pPr>
            <a:lvl4pPr marL="1371600" indent="0">
              <a:buClr>
                <a:srgbClr val="0B5C93"/>
              </a:buClr>
              <a:buFont typeface="Arial" pitchFamily="34" charset="0"/>
              <a:buChar char="»"/>
              <a:defRPr>
                <a:solidFill>
                  <a:srgbClr val="444751"/>
                </a:solidFill>
              </a:defRPr>
            </a:lvl4pPr>
          </a:lstStyle>
          <a:p>
            <a:pPr marL="0" lvl="1" indent="0">
              <a:spcBef>
                <a:spcPts val="1800"/>
              </a:spcBef>
              <a:buNone/>
            </a:pPr>
            <a:r>
              <a:rPr lang="en-US" i="1" dirty="0" smtClean="0">
                <a:solidFill>
                  <a:srgbClr val="265392"/>
                </a:solidFill>
              </a:rPr>
              <a:t>IHRM has …</a:t>
            </a:r>
          </a:p>
          <a:p>
            <a:pPr marL="514350" lvl="1">
              <a:spcBef>
                <a:spcPts val="1800"/>
              </a:spcBef>
              <a:buFont typeface="+mj-lt"/>
              <a:buAutoNum type="arabicPeriod"/>
            </a:pPr>
            <a:r>
              <a:rPr lang="en-US" dirty="0" smtClean="0">
                <a:solidFill>
                  <a:srgbClr val="FF0000"/>
                </a:solidFill>
              </a:rPr>
              <a:t>more</a:t>
            </a:r>
            <a:r>
              <a:rPr lang="en-US" dirty="0" smtClean="0"/>
              <a:t> HR activities</a:t>
            </a:r>
          </a:p>
          <a:p>
            <a:pPr marL="514350" lvl="1">
              <a:spcBef>
                <a:spcPts val="1800"/>
              </a:spcBef>
              <a:buFont typeface="+mj-lt"/>
              <a:buAutoNum type="arabicPeriod"/>
            </a:pPr>
            <a:r>
              <a:rPr lang="en-US" dirty="0"/>
              <a:t>a</a:t>
            </a:r>
            <a:r>
              <a:rPr lang="en-US" dirty="0" smtClean="0"/>
              <a:t> need for a </a:t>
            </a:r>
            <a:r>
              <a:rPr lang="en-US" dirty="0" smtClean="0">
                <a:solidFill>
                  <a:srgbClr val="FF0000"/>
                </a:solidFill>
              </a:rPr>
              <a:t>broader perspective</a:t>
            </a:r>
          </a:p>
          <a:p>
            <a:pPr marL="514350" lvl="1">
              <a:spcBef>
                <a:spcPts val="1800"/>
              </a:spcBef>
              <a:buFont typeface="+mj-lt"/>
              <a:buAutoNum type="arabicPeriod"/>
            </a:pPr>
            <a:r>
              <a:rPr lang="en-US" dirty="0">
                <a:solidFill>
                  <a:srgbClr val="FF0000"/>
                </a:solidFill>
              </a:rPr>
              <a:t>m</a:t>
            </a:r>
            <a:r>
              <a:rPr lang="en-US" dirty="0" smtClean="0">
                <a:solidFill>
                  <a:srgbClr val="FF0000"/>
                </a:solidFill>
              </a:rPr>
              <a:t>ore involvement </a:t>
            </a:r>
            <a:r>
              <a:rPr lang="en-US" dirty="0" smtClean="0"/>
              <a:t>in employees’ personal lives</a:t>
            </a:r>
          </a:p>
          <a:p>
            <a:pPr marL="514350" lvl="1">
              <a:spcBef>
                <a:spcPts val="1800"/>
              </a:spcBef>
              <a:buFont typeface="+mj-lt"/>
              <a:buAutoNum type="arabicPeriod"/>
            </a:pPr>
            <a:r>
              <a:rPr lang="en-US" dirty="0" smtClean="0">
                <a:solidFill>
                  <a:srgbClr val="FF0000"/>
                </a:solidFill>
              </a:rPr>
              <a:t>changes of emphasis </a:t>
            </a:r>
            <a:r>
              <a:rPr lang="en-US" dirty="0" smtClean="0"/>
              <a:t>as</a:t>
            </a:r>
            <a:br>
              <a:rPr lang="en-US" dirty="0" smtClean="0"/>
            </a:br>
            <a:r>
              <a:rPr lang="en-US" dirty="0" smtClean="0"/>
              <a:t>the mix of expatriates &amp; locals varies</a:t>
            </a:r>
          </a:p>
          <a:p>
            <a:pPr marL="514350" lvl="1">
              <a:spcBef>
                <a:spcPts val="1800"/>
              </a:spcBef>
              <a:buFont typeface="+mj-lt"/>
              <a:buAutoNum type="arabicPeriod"/>
            </a:pPr>
            <a:r>
              <a:rPr lang="en-US" dirty="0" smtClean="0">
                <a:solidFill>
                  <a:srgbClr val="FF0000"/>
                </a:solidFill>
              </a:rPr>
              <a:t>more risk </a:t>
            </a:r>
            <a:r>
              <a:rPr lang="en-US" dirty="0" smtClean="0"/>
              <a:t>exposure</a:t>
            </a:r>
          </a:p>
          <a:p>
            <a:pPr marL="514350" lvl="1">
              <a:spcBef>
                <a:spcPts val="1800"/>
              </a:spcBef>
              <a:buFont typeface="+mj-lt"/>
              <a:buAutoNum type="arabicPeriod"/>
            </a:pPr>
            <a:r>
              <a:rPr lang="en-US" dirty="0" smtClean="0"/>
              <a:t>broader external influences</a:t>
            </a:r>
          </a:p>
        </p:txBody>
      </p:sp>
    </p:spTree>
    <p:extLst>
      <p:ext uri="{BB962C8B-B14F-4D97-AF65-F5344CB8AC3E}">
        <p14:creationId xmlns:p14="http://schemas.microsoft.com/office/powerpoint/2010/main" val="176855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4294967295"/>
          </p:nvPr>
        </p:nvSpPr>
        <p:spPr>
          <a:xfrm>
            <a:off x="457200" y="905256"/>
            <a:ext cx="8568953" cy="5043774"/>
          </a:xfrm>
          <a:prstGeom prst="rect">
            <a:avLst/>
          </a:prstGeom>
        </p:spPr>
        <p:txBody>
          <a:bodyPr vert="horz" lIns="91440" tIns="45720" rIns="91440" bIns="45720" rtlCol="0">
            <a:normAutofit/>
          </a:bodyPr>
          <a:lstStyle>
            <a:lvl2pPr marL="576263" indent="-514350">
              <a:buClr>
                <a:srgbClr val="0B5C93"/>
              </a:buClr>
              <a:buFont typeface="Arial" pitchFamily="34" charset="0"/>
              <a:buChar char="■"/>
              <a:defRPr sz="3200" baseline="0">
                <a:solidFill>
                  <a:srgbClr val="444751"/>
                </a:solidFill>
              </a:defRPr>
            </a:lvl2pPr>
            <a:lvl3pPr>
              <a:buClr>
                <a:srgbClr val="0B5C93"/>
              </a:buClr>
              <a:buFont typeface="Arial" pitchFamily="34" charset="0"/>
              <a:buChar char="■"/>
              <a:defRPr sz="2800">
                <a:solidFill>
                  <a:srgbClr val="444751"/>
                </a:solidFill>
              </a:defRPr>
            </a:lvl3pPr>
            <a:lvl4pPr marL="1371600" indent="0">
              <a:buClr>
                <a:srgbClr val="0B5C93"/>
              </a:buClr>
              <a:buFont typeface="Arial" pitchFamily="34" charset="0"/>
              <a:buChar char="»"/>
              <a:defRPr>
                <a:solidFill>
                  <a:srgbClr val="444751"/>
                </a:solidFill>
              </a:defRPr>
            </a:lvl4pPr>
          </a:lstStyle>
          <a:p>
            <a:pPr marL="406400" lvl="1" indent="-406400">
              <a:spcBef>
                <a:spcPts val="1800"/>
              </a:spcBef>
            </a:pPr>
            <a:r>
              <a:rPr lang="en-US" dirty="0" smtClean="0"/>
              <a:t>International </a:t>
            </a:r>
            <a:r>
              <a:rPr lang="en-US" dirty="0" smtClean="0">
                <a:solidFill>
                  <a:srgbClr val="FF0000"/>
                </a:solidFill>
              </a:rPr>
              <a:t>taxation</a:t>
            </a:r>
          </a:p>
          <a:p>
            <a:pPr marL="406400" lvl="1" indent="-406400">
              <a:spcBef>
                <a:spcPts val="1800"/>
              </a:spcBef>
            </a:pPr>
            <a:r>
              <a:rPr lang="en-US" dirty="0" smtClean="0"/>
              <a:t>International </a:t>
            </a:r>
            <a:r>
              <a:rPr lang="en-US" dirty="0" smtClean="0">
                <a:solidFill>
                  <a:srgbClr val="FF0000"/>
                </a:solidFill>
              </a:rPr>
              <a:t>relocation &amp; orientation</a:t>
            </a:r>
          </a:p>
          <a:p>
            <a:pPr marL="406400" lvl="1" indent="-406400">
              <a:spcBef>
                <a:spcPts val="1800"/>
              </a:spcBef>
            </a:pPr>
            <a:r>
              <a:rPr lang="en-US" dirty="0" smtClean="0">
                <a:solidFill>
                  <a:srgbClr val="FF0000"/>
                </a:solidFill>
              </a:rPr>
              <a:t>Administrative services </a:t>
            </a:r>
            <a:r>
              <a:rPr lang="en-US" dirty="0" smtClean="0"/>
              <a:t>for expatriates</a:t>
            </a:r>
          </a:p>
          <a:p>
            <a:pPr marL="406400" lvl="1" indent="-406400">
              <a:spcBef>
                <a:spcPts val="1800"/>
              </a:spcBef>
            </a:pPr>
            <a:r>
              <a:rPr lang="en-US" dirty="0" smtClean="0"/>
              <a:t>Host-government </a:t>
            </a:r>
            <a:r>
              <a:rPr lang="en-US" dirty="0" smtClean="0">
                <a:solidFill>
                  <a:srgbClr val="FF0000"/>
                </a:solidFill>
              </a:rPr>
              <a:t>relations</a:t>
            </a:r>
          </a:p>
          <a:p>
            <a:pPr marL="406400" lvl="1" indent="-406400">
              <a:spcBef>
                <a:spcPts val="1800"/>
              </a:spcBef>
            </a:pPr>
            <a:r>
              <a:rPr lang="en-US" dirty="0" smtClean="0">
                <a:solidFill>
                  <a:srgbClr val="FF0000"/>
                </a:solidFill>
              </a:rPr>
              <a:t>Language translation </a:t>
            </a:r>
            <a:r>
              <a:rPr lang="en-US" dirty="0" smtClean="0"/>
              <a:t>services</a:t>
            </a:r>
          </a:p>
        </p:txBody>
      </p:sp>
      <p:sp>
        <p:nvSpPr>
          <p:cNvPr id="3" name="Title 2"/>
          <p:cNvSpPr>
            <a:spLocks noGrp="1"/>
          </p:cNvSpPr>
          <p:nvPr>
            <p:ph type="title"/>
          </p:nvPr>
        </p:nvSpPr>
        <p:spPr>
          <a:xfrm>
            <a:off x="457200" y="11807"/>
            <a:ext cx="9083352" cy="896913"/>
          </a:xfrm>
        </p:spPr>
        <p:txBody>
          <a:bodyPr/>
          <a:lstStyle/>
          <a:p>
            <a:r>
              <a:rPr lang="en-US" sz="3800" b="1" kern="1200" dirty="0" smtClean="0">
                <a:solidFill>
                  <a:srgbClr val="00D600"/>
                </a:solidFill>
                <a:effectLst/>
                <a:latin typeface="Arial"/>
                <a:cs typeface="Arial"/>
              </a:rPr>
              <a:t>IHRM has international HR activities</a:t>
            </a:r>
            <a:endParaRPr lang="en-US" sz="3800" dirty="0"/>
          </a:p>
        </p:txBody>
      </p:sp>
    </p:spTree>
    <p:extLst>
      <p:ext uri="{BB962C8B-B14F-4D97-AF65-F5344CB8AC3E}">
        <p14:creationId xmlns:p14="http://schemas.microsoft.com/office/powerpoint/2010/main" val="261052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4294967295"/>
          </p:nvPr>
        </p:nvSpPr>
        <p:spPr>
          <a:xfrm>
            <a:off x="457200" y="905256"/>
            <a:ext cx="8568953" cy="5043774"/>
          </a:xfrm>
          <a:prstGeom prst="rect">
            <a:avLst/>
          </a:prstGeom>
        </p:spPr>
        <p:txBody>
          <a:bodyPr vert="horz" lIns="91440" tIns="45720" rIns="91440" bIns="45720" rtlCol="0">
            <a:normAutofit/>
          </a:bodyPr>
          <a:lstStyle>
            <a:lvl2pPr marL="576263" indent="-514350">
              <a:buClr>
                <a:srgbClr val="0B5C93"/>
              </a:buClr>
              <a:buFont typeface="Arial" pitchFamily="34" charset="0"/>
              <a:buChar char="■"/>
              <a:defRPr sz="3200" baseline="0">
                <a:solidFill>
                  <a:srgbClr val="444751"/>
                </a:solidFill>
              </a:defRPr>
            </a:lvl2pPr>
            <a:lvl3pPr>
              <a:buClr>
                <a:srgbClr val="0B5C93"/>
              </a:buClr>
              <a:buFont typeface="Arial" pitchFamily="34" charset="0"/>
              <a:buChar char="■"/>
              <a:defRPr sz="2800">
                <a:solidFill>
                  <a:srgbClr val="444751"/>
                </a:solidFill>
              </a:defRPr>
            </a:lvl3pPr>
            <a:lvl4pPr marL="1371600" indent="0">
              <a:buClr>
                <a:srgbClr val="0B5C93"/>
              </a:buClr>
              <a:buFont typeface="Arial" pitchFamily="34" charset="0"/>
              <a:buChar char="»"/>
              <a:defRPr>
                <a:solidFill>
                  <a:srgbClr val="444751"/>
                </a:solidFill>
              </a:defRPr>
            </a:lvl4pPr>
          </a:lstStyle>
          <a:p>
            <a:pPr marL="406400" lvl="1" indent="-406400">
              <a:spcBef>
                <a:spcPts val="1800"/>
              </a:spcBef>
            </a:pPr>
            <a:r>
              <a:rPr lang="en-US" dirty="0" smtClean="0"/>
              <a:t>Arranging for </a:t>
            </a:r>
            <a:r>
              <a:rPr lang="en-US" dirty="0" smtClean="0">
                <a:solidFill>
                  <a:srgbClr val="FF0000"/>
                </a:solidFill>
              </a:rPr>
              <a:t>pre-departure training</a:t>
            </a:r>
          </a:p>
          <a:p>
            <a:pPr marL="406400" lvl="1" indent="-406400">
              <a:spcBef>
                <a:spcPts val="1800"/>
              </a:spcBef>
            </a:pPr>
            <a:r>
              <a:rPr lang="en-US" dirty="0" smtClean="0"/>
              <a:t>Providing </a:t>
            </a:r>
            <a:r>
              <a:rPr lang="en-US" dirty="0" smtClean="0">
                <a:solidFill>
                  <a:srgbClr val="FF0000"/>
                </a:solidFill>
              </a:rPr>
              <a:t>immigration &amp; travel details</a:t>
            </a:r>
          </a:p>
          <a:p>
            <a:pPr marL="406400" lvl="1" indent="-406400">
              <a:spcBef>
                <a:spcPts val="1800"/>
              </a:spcBef>
            </a:pPr>
            <a:r>
              <a:rPr lang="en-US" dirty="0" smtClean="0"/>
              <a:t>Providing </a:t>
            </a:r>
            <a:r>
              <a:rPr lang="en-US" dirty="0" smtClean="0">
                <a:solidFill>
                  <a:srgbClr val="FF0000"/>
                </a:solidFill>
              </a:rPr>
              <a:t>housing, shopping, medical care, recreation &amp; schooling information</a:t>
            </a:r>
          </a:p>
          <a:p>
            <a:pPr marL="406400" lvl="1" indent="-406400">
              <a:spcBef>
                <a:spcPts val="1800"/>
              </a:spcBef>
            </a:pPr>
            <a:r>
              <a:rPr lang="en-US" dirty="0" smtClean="0">
                <a:solidFill>
                  <a:srgbClr val="FF0000"/>
                </a:solidFill>
              </a:rPr>
              <a:t>Finalizing compensation </a:t>
            </a:r>
            <a:r>
              <a:rPr lang="en-US" dirty="0" smtClean="0"/>
              <a:t>details such as:</a:t>
            </a:r>
          </a:p>
          <a:p>
            <a:pPr marL="806450" lvl="2" indent="-406400">
              <a:lnSpc>
                <a:spcPct val="90000"/>
              </a:lnSpc>
              <a:spcBef>
                <a:spcPts val="900"/>
              </a:spcBef>
              <a:buClr>
                <a:srgbClr val="265392"/>
              </a:buClr>
              <a:buFont typeface="Wingdings" pitchFamily="2" charset="2"/>
              <a:buChar char="ü"/>
            </a:pPr>
            <a:r>
              <a:rPr lang="en-US" sz="2400" dirty="0" smtClean="0"/>
              <a:t>Delivery of salary overseas</a:t>
            </a:r>
          </a:p>
          <a:p>
            <a:pPr marL="806450" lvl="2" indent="-406400">
              <a:lnSpc>
                <a:spcPct val="90000"/>
              </a:lnSpc>
              <a:spcBef>
                <a:spcPts val="900"/>
              </a:spcBef>
              <a:buClr>
                <a:srgbClr val="265392"/>
              </a:buClr>
              <a:buFont typeface="Wingdings" pitchFamily="2" charset="2"/>
              <a:buChar char="ü"/>
            </a:pPr>
            <a:r>
              <a:rPr lang="en-US" sz="2400" dirty="0" smtClean="0"/>
              <a:t>Determination of overseas allowances</a:t>
            </a:r>
          </a:p>
          <a:p>
            <a:pPr marL="806450" lvl="2" indent="-406400">
              <a:lnSpc>
                <a:spcPct val="90000"/>
              </a:lnSpc>
              <a:spcBef>
                <a:spcPts val="900"/>
              </a:spcBef>
              <a:buClr>
                <a:srgbClr val="265392"/>
              </a:buClr>
              <a:buFont typeface="Wingdings" pitchFamily="2" charset="2"/>
              <a:buChar char="ü"/>
            </a:pPr>
            <a:r>
              <a:rPr lang="en-US" sz="2400" dirty="0" smtClean="0"/>
              <a:t>Taxation treatment</a:t>
            </a:r>
          </a:p>
        </p:txBody>
      </p:sp>
      <p:sp>
        <p:nvSpPr>
          <p:cNvPr id="3" name="Title 2"/>
          <p:cNvSpPr>
            <a:spLocks noGrp="1"/>
          </p:cNvSpPr>
          <p:nvPr>
            <p:ph type="title"/>
          </p:nvPr>
        </p:nvSpPr>
        <p:spPr/>
        <p:txBody>
          <a:bodyPr/>
          <a:lstStyle/>
          <a:p>
            <a:r>
              <a:rPr lang="en-US" sz="4200" dirty="0"/>
              <a:t>International </a:t>
            </a:r>
            <a:r>
              <a:rPr lang="en-US" sz="4200" dirty="0" smtClean="0"/>
              <a:t>relocation involves:</a:t>
            </a:r>
            <a:endParaRPr lang="en-US" sz="4200" dirty="0"/>
          </a:p>
        </p:txBody>
      </p:sp>
    </p:spTree>
    <p:extLst>
      <p:ext uri="{BB962C8B-B14F-4D97-AF65-F5344CB8AC3E}">
        <p14:creationId xmlns:p14="http://schemas.microsoft.com/office/powerpoint/2010/main" val="2084351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IHRM 6e">
      <a:dk1>
        <a:sysClr val="windowText" lastClr="000000"/>
      </a:dk1>
      <a:lt1>
        <a:sysClr val="window" lastClr="FFFFFF"/>
      </a:lt1>
      <a:dk2>
        <a:srgbClr val="B4ECFC"/>
      </a:dk2>
      <a:lt2>
        <a:srgbClr val="DBF5F9"/>
      </a:lt2>
      <a:accent1>
        <a:srgbClr val="0F6FC6"/>
      </a:accent1>
      <a:accent2>
        <a:srgbClr val="009DD9"/>
      </a:accent2>
      <a:accent3>
        <a:srgbClr val="0BD0D9"/>
      </a:accent3>
      <a:accent4>
        <a:srgbClr val="10CF9B"/>
      </a:accent4>
      <a:accent5>
        <a:srgbClr val="7CCA62"/>
      </a:accent5>
      <a:accent6>
        <a:srgbClr val="A5C249"/>
      </a:accent6>
      <a:hlink>
        <a:srgbClr val="265392"/>
      </a:hlink>
      <a:folHlink>
        <a:srgbClr val="26539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none" lIns="91440" tIns="45720" rIns="91440" bIns="45720" rtlCol="0" anchor="ctr">
        <a:noAutofit/>
      </a:bodyPr>
      <a:lstStyle>
        <a:defPPr>
          <a:defRPr sz="2800" b="0" dirty="0" smtClean="0">
            <a:solidFill>
              <a:srgbClr val="44475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1297</Words>
  <Application>Microsoft Office PowerPoint</Application>
  <PresentationFormat>On-screen Show (4:3)</PresentationFormat>
  <Paragraphs>190</Paragraphs>
  <Slides>39</Slides>
  <Notes>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DEFINING HRM   HRM refers to those activities undertaken by an organization to effectively utilize its human resources by:  1-Human resource planning. 2- Staffing (recruitment, selection, placement). </vt:lpstr>
      <vt:lpstr>3- Performance management. 4- Training and development. 5 -Compensation (remuneration) and benefits. 6 -Industrial relations.</vt:lpstr>
      <vt:lpstr>PowerPoint Presentation</vt:lpstr>
      <vt:lpstr>Morgan’s “3-D” definition of IHRM</vt:lpstr>
      <vt:lpstr>Figure 1.2</vt:lpstr>
      <vt:lpstr>Stahl-Björkman-Morris def. of IHRM</vt:lpstr>
      <vt:lpstr>Domestic vs. international - HRM</vt:lpstr>
      <vt:lpstr>IHRM has international HR activities</vt:lpstr>
      <vt:lpstr>International relocation involves:</vt:lpstr>
      <vt:lpstr>Four more moderators in addition to IHRM complexity</vt:lpstr>
      <vt:lpstr>Figure 1.3</vt:lpstr>
      <vt:lpstr>DISCUSSION QUESTIONS Chapter 1 </vt:lpstr>
      <vt:lpstr>THE CULTURAL CONTEXT OF IHRM</vt:lpstr>
      <vt:lpstr>Key Objectives</vt:lpstr>
      <vt:lpstr>Historical events of Culture studies </vt:lpstr>
      <vt:lpstr>Goals of cross-cultural management studies made in the early 1960s. </vt:lpstr>
      <vt:lpstr>Definition of culture</vt:lpstr>
      <vt:lpstr>Kluckhohn &amp; Kroeber def. of culture</vt:lpstr>
      <vt:lpstr>Geert Hofstede def. of culture</vt:lpstr>
      <vt:lpstr>Hansen’s 4 elements of culture:</vt:lpstr>
      <vt:lpstr>Schein’s concept of culture</vt:lpstr>
      <vt:lpstr>Intro to cross-cultural mgmt.  research</vt:lpstr>
      <vt:lpstr>Goals of cross-cultural mgmt. studies</vt:lpstr>
      <vt:lpstr>The Hofstede study</vt:lpstr>
      <vt:lpstr>3- In total, the analysis was based on 116 000 questionnaires from IBM employees. The surveyed employees represented all hierarchical levels of the company and possessed various qualifications, from unskilled workers to university graduates. Employees from a total of 38 various profession groups were surveyed. In addition, the study was conducted during two different periods in IBM subsidiaries  (1967–1969 and 1971–1973).  4- The questionnaire was translated into 20 different languages in total.32 Out of 150 questions, 60 were based on convictions and values of the respondents.  </vt:lpstr>
      <vt:lpstr>PowerPoint Presentation</vt:lpstr>
      <vt:lpstr>Hofstede’s 5 culture dimensions</vt:lpstr>
      <vt:lpstr>Power distance</vt:lpstr>
      <vt:lpstr>Uncertainty avoidance</vt:lpstr>
      <vt:lpstr>Femininity vs. masculinity</vt:lpstr>
      <vt:lpstr>Individualism vs. collectivism</vt:lpstr>
      <vt:lpstr>Confucianism or long-term orientation</vt:lpstr>
      <vt:lpstr>Long-term cultures characterized by:</vt:lpstr>
      <vt:lpstr>Short-term cultures characterized by:</vt:lpstr>
      <vt:lpstr>Table 2.1</vt:lpstr>
      <vt:lpstr>The GLOBE study</vt:lpstr>
      <vt:lpstr>GLOBE’s 8 culture dimensions</vt:lpstr>
      <vt:lpstr>Cultures change</vt:lpstr>
      <vt:lpstr>DISCUSSION QUESTIONS Chapter 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KSU</cp:lastModifiedBy>
  <cp:revision>26</cp:revision>
  <dcterms:created xsi:type="dcterms:W3CDTF">2006-08-16T00:00:00Z</dcterms:created>
  <dcterms:modified xsi:type="dcterms:W3CDTF">2018-09-10T06:21:38Z</dcterms:modified>
</cp:coreProperties>
</file>