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88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6400" cy="496887"/>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49687" y="0"/>
            <a:ext cx="2946400" cy="496887"/>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15987" y="744537"/>
            <a:ext cx="4965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9428162"/>
            <a:ext cx="2946400" cy="49688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5251847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a:t>
            </a:fld>
            <a:endParaRPr sz="1400" b="0" i="0" u="none" strike="noStrike" cap="none">
              <a:solidFill>
                <a:srgbClr val="000000"/>
              </a:solidFill>
              <a:latin typeface="Arial"/>
              <a:ea typeface="Arial"/>
              <a:cs typeface="Arial"/>
              <a:sym typeface="Arial"/>
            </a:endParaRPr>
          </a:p>
        </p:txBody>
      </p:sp>
      <p:sp>
        <p:nvSpPr>
          <p:cNvPr id="77" name="Google Shape;77;p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8" name="Google Shape;78;p1: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0: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6" name="Google Shape;146;p10:notes"/>
          <p:cNvSpPr txBox="1">
            <a:spLocks noGrp="1"/>
          </p:cNvSpPr>
          <p:nvPr>
            <p:ph type="body" idx="1"/>
          </p:nvPr>
        </p:nvSpPr>
        <p:spPr>
          <a:xfrm>
            <a:off x="679450" y="4714875"/>
            <a:ext cx="5438700" cy="4467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10:notes"/>
          <p:cNvSpPr txBox="1">
            <a:spLocks noGrp="1"/>
          </p:cNvSpPr>
          <p:nvPr>
            <p:ph type="sldNum" idx="12"/>
          </p:nvPr>
        </p:nvSpPr>
        <p:spPr>
          <a:xfrm>
            <a:off x="3849687" y="9428162"/>
            <a:ext cx="2946300" cy="4968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sz="1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4" name="Google Shape;154;p11:notes"/>
          <p:cNvSpPr txBox="1">
            <a:spLocks noGrp="1"/>
          </p:cNvSpPr>
          <p:nvPr>
            <p:ph type="body" idx="1"/>
          </p:nvPr>
        </p:nvSpPr>
        <p:spPr>
          <a:xfrm>
            <a:off x="679450" y="4714875"/>
            <a:ext cx="5438700" cy="4467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5" name="Google Shape;155;p11:notes"/>
          <p:cNvSpPr txBox="1">
            <a:spLocks noGrp="1"/>
          </p:cNvSpPr>
          <p:nvPr>
            <p:ph type="sldNum" idx="12"/>
          </p:nvPr>
        </p:nvSpPr>
        <p:spPr>
          <a:xfrm>
            <a:off x="3849687" y="9428162"/>
            <a:ext cx="2946300" cy="4968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sz="14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2: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2" name="Google Shape;162;p1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3: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9" name="Google Shape;169;p1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4: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6" name="Google Shape;176;p1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p1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6: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p1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7: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7" name="Google Shape;197;p1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8: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4" name="Google Shape;204;p1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9: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1" name="Google Shape;211;p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5" name="Google Shape;85;p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0: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8" name="Google Shape;218;p20: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1: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5" name="Google Shape;225;p2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2: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2" name="Google Shape;232;p2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3: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9" name="Google Shape;239;p2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4: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6" name="Google Shape;246;p2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25: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3" name="Google Shape;253;p2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6: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0" name="Google Shape;260;p2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7: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7" name="Google Shape;267;p2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8: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4" name="Google Shape;274;p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9: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1" name="Google Shape;281;p2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30: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8" name="Google Shape;288;p30: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1: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5" name="Google Shape;295;p3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3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02" name="Google Shape;302;p32:notes"/>
          <p:cNvSpPr txBox="1">
            <a:spLocks noGrp="1"/>
          </p:cNvSpPr>
          <p:nvPr>
            <p:ph type="body" idx="1"/>
          </p:nvPr>
        </p:nvSpPr>
        <p:spPr>
          <a:xfrm>
            <a:off x="679450" y="4714875"/>
            <a:ext cx="5438700" cy="4467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3" name="Google Shape;303;p32:notes"/>
          <p:cNvSpPr txBox="1">
            <a:spLocks noGrp="1"/>
          </p:cNvSpPr>
          <p:nvPr>
            <p:ph type="sldNum" idx="12"/>
          </p:nvPr>
        </p:nvSpPr>
        <p:spPr>
          <a:xfrm>
            <a:off x="3849687" y="9428162"/>
            <a:ext cx="2946300" cy="4968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32</a:t>
            </a:fld>
            <a:endParaRPr sz="14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3:notes"/>
          <p:cNvSpPr txBox="1">
            <a:spLocks noGrp="1"/>
          </p:cNvSpPr>
          <p:nvPr>
            <p:ph type="body" idx="1"/>
          </p:nvPr>
        </p:nvSpPr>
        <p:spPr>
          <a:xfrm>
            <a:off x="679450" y="4714875"/>
            <a:ext cx="5438700" cy="4467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0" name="Google Shape;310;p3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34: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7" name="Google Shape;317;p3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35: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4" name="Google Shape;324;p3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36:notes"/>
          <p:cNvSpPr txBox="1">
            <a:spLocks noGrp="1"/>
          </p:cNvSpPr>
          <p:nvPr>
            <p:ph type="body" idx="1"/>
          </p:nvPr>
        </p:nvSpPr>
        <p:spPr>
          <a:xfrm>
            <a:off x="679450" y="4714875"/>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p3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38: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8" name="Google Shape;338;p3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39: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5" name="Google Shape;345;p3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40:notes"/>
          <p:cNvSpPr txBox="1">
            <a:spLocks noGrp="1"/>
          </p:cNvSpPr>
          <p:nvPr>
            <p:ph type="body" idx="1"/>
          </p:nvPr>
        </p:nvSpPr>
        <p:spPr>
          <a:xfrm>
            <a:off x="882220" y="4969886"/>
            <a:ext cx="5033100" cy="4224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2" name="Google Shape;352;p40:notes"/>
          <p:cNvSpPr>
            <a:spLocks noGrp="1" noRot="1" noChangeAspect="1"/>
          </p:cNvSpPr>
          <p:nvPr>
            <p:ph type="sldImg" idx="2"/>
          </p:nvPr>
        </p:nvSpPr>
        <p:spPr>
          <a:xfrm>
            <a:off x="804863" y="895350"/>
            <a:ext cx="5210175" cy="3908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41:notes"/>
          <p:cNvSpPr txBox="1">
            <a:spLocks noGrp="1"/>
          </p:cNvSpPr>
          <p:nvPr>
            <p:ph type="body" idx="1"/>
          </p:nvPr>
        </p:nvSpPr>
        <p:spPr>
          <a:xfrm>
            <a:off x="882220" y="4969886"/>
            <a:ext cx="5033100" cy="4224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7" name="Google Shape;357;p41:notes"/>
          <p:cNvSpPr>
            <a:spLocks noGrp="1" noRot="1" noChangeAspect="1"/>
          </p:cNvSpPr>
          <p:nvPr>
            <p:ph type="sldImg" idx="2"/>
          </p:nvPr>
        </p:nvSpPr>
        <p:spPr>
          <a:xfrm>
            <a:off x="804863" y="895350"/>
            <a:ext cx="5210175" cy="3908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42:notes"/>
          <p:cNvSpPr txBox="1">
            <a:spLocks noGrp="1"/>
          </p:cNvSpPr>
          <p:nvPr>
            <p:ph type="body" idx="1"/>
          </p:nvPr>
        </p:nvSpPr>
        <p:spPr>
          <a:xfrm>
            <a:off x="882220" y="4969886"/>
            <a:ext cx="5033100" cy="4224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5" name="Google Shape;365;p42:notes"/>
          <p:cNvSpPr>
            <a:spLocks noGrp="1" noRot="1" noChangeAspect="1"/>
          </p:cNvSpPr>
          <p:nvPr>
            <p:ph type="sldImg" idx="2"/>
          </p:nvPr>
        </p:nvSpPr>
        <p:spPr>
          <a:xfrm>
            <a:off x="804863" y="895350"/>
            <a:ext cx="5210175" cy="3908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43:notes"/>
          <p:cNvSpPr txBox="1">
            <a:spLocks noGrp="1"/>
          </p:cNvSpPr>
          <p:nvPr>
            <p:ph type="body" idx="1"/>
          </p:nvPr>
        </p:nvSpPr>
        <p:spPr>
          <a:xfrm>
            <a:off x="882220" y="4969886"/>
            <a:ext cx="5033100" cy="4224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2" name="Google Shape;372;p43:notes"/>
          <p:cNvSpPr>
            <a:spLocks noGrp="1" noRot="1" noChangeAspect="1"/>
          </p:cNvSpPr>
          <p:nvPr>
            <p:ph type="sldImg" idx="2"/>
          </p:nvPr>
        </p:nvSpPr>
        <p:spPr>
          <a:xfrm>
            <a:off x="804863" y="895350"/>
            <a:ext cx="5210175" cy="3908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44:notes"/>
          <p:cNvSpPr txBox="1">
            <a:spLocks noGrp="1"/>
          </p:cNvSpPr>
          <p:nvPr>
            <p:ph type="body" idx="1"/>
          </p:nvPr>
        </p:nvSpPr>
        <p:spPr>
          <a:xfrm>
            <a:off x="882220" y="4969886"/>
            <a:ext cx="5033100" cy="4224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1" name="Google Shape;381;p44:notes"/>
          <p:cNvSpPr>
            <a:spLocks noGrp="1" noRot="1" noChangeAspect="1"/>
          </p:cNvSpPr>
          <p:nvPr>
            <p:ph type="sldImg" idx="2"/>
          </p:nvPr>
        </p:nvSpPr>
        <p:spPr>
          <a:xfrm>
            <a:off x="804863" y="895350"/>
            <a:ext cx="5210175" cy="3908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45:notes"/>
          <p:cNvSpPr txBox="1">
            <a:spLocks noGrp="1"/>
          </p:cNvSpPr>
          <p:nvPr>
            <p:ph type="body" idx="1"/>
          </p:nvPr>
        </p:nvSpPr>
        <p:spPr>
          <a:xfrm>
            <a:off x="882220" y="4969886"/>
            <a:ext cx="5033100" cy="4224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9" name="Google Shape;389;p45:notes"/>
          <p:cNvSpPr>
            <a:spLocks noGrp="1" noRot="1" noChangeAspect="1"/>
          </p:cNvSpPr>
          <p:nvPr>
            <p:ph type="sldImg" idx="2"/>
          </p:nvPr>
        </p:nvSpPr>
        <p:spPr>
          <a:xfrm>
            <a:off x="804863" y="895350"/>
            <a:ext cx="5210175" cy="3908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46:notes"/>
          <p:cNvSpPr txBox="1">
            <a:spLocks noGrp="1"/>
          </p:cNvSpPr>
          <p:nvPr>
            <p:ph type="body" idx="1"/>
          </p:nvPr>
        </p:nvSpPr>
        <p:spPr>
          <a:xfrm>
            <a:off x="882220" y="4969886"/>
            <a:ext cx="5033100" cy="4224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6" name="Google Shape;396;p46:notes"/>
          <p:cNvSpPr>
            <a:spLocks noGrp="1" noRot="1" noChangeAspect="1"/>
          </p:cNvSpPr>
          <p:nvPr>
            <p:ph type="sldImg" idx="2"/>
          </p:nvPr>
        </p:nvSpPr>
        <p:spPr>
          <a:xfrm>
            <a:off x="804863" y="895350"/>
            <a:ext cx="5210175" cy="3908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6" name="Google Shape;106;p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3" name="Google Shape;113;p6:notes"/>
          <p:cNvSpPr txBox="1">
            <a:spLocks noGrp="1"/>
          </p:cNvSpPr>
          <p:nvPr>
            <p:ph type="body" idx="1"/>
          </p:nvPr>
        </p:nvSpPr>
        <p:spPr>
          <a:xfrm>
            <a:off x="679450" y="4714875"/>
            <a:ext cx="5438700" cy="4467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4" name="Google Shape;114;p6:notes"/>
          <p:cNvSpPr txBox="1">
            <a:spLocks noGrp="1"/>
          </p:cNvSpPr>
          <p:nvPr>
            <p:ph type="sldNum" idx="12"/>
          </p:nvPr>
        </p:nvSpPr>
        <p:spPr>
          <a:xfrm>
            <a:off x="3849687" y="9428162"/>
            <a:ext cx="2946300" cy="4968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2" name="Google Shape;122;p7:notes"/>
          <p:cNvSpPr txBox="1">
            <a:spLocks noGrp="1"/>
          </p:cNvSpPr>
          <p:nvPr>
            <p:ph type="body" idx="1"/>
          </p:nvPr>
        </p:nvSpPr>
        <p:spPr>
          <a:xfrm>
            <a:off x="679450" y="4714875"/>
            <a:ext cx="5438700" cy="4467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7:notes"/>
          <p:cNvSpPr txBox="1">
            <a:spLocks noGrp="1"/>
          </p:cNvSpPr>
          <p:nvPr>
            <p:ph type="sldNum" idx="12"/>
          </p:nvPr>
        </p:nvSpPr>
        <p:spPr>
          <a:xfrm>
            <a:off x="3849687" y="9428162"/>
            <a:ext cx="2946300" cy="4968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0" name="Google Shape;130;p8:notes"/>
          <p:cNvSpPr txBox="1">
            <a:spLocks noGrp="1"/>
          </p:cNvSpPr>
          <p:nvPr>
            <p:ph type="body" idx="1"/>
          </p:nvPr>
        </p:nvSpPr>
        <p:spPr>
          <a:xfrm>
            <a:off x="679450" y="4714875"/>
            <a:ext cx="5438700" cy="4467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1" name="Google Shape;131;p8:notes"/>
          <p:cNvSpPr txBox="1">
            <a:spLocks noGrp="1"/>
          </p:cNvSpPr>
          <p:nvPr>
            <p:ph type="sldNum" idx="12"/>
          </p:nvPr>
        </p:nvSpPr>
        <p:spPr>
          <a:xfrm>
            <a:off x="3849687" y="9428162"/>
            <a:ext cx="2946300" cy="4968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8" name="Google Shape;138;p9:notes"/>
          <p:cNvSpPr txBox="1">
            <a:spLocks noGrp="1"/>
          </p:cNvSpPr>
          <p:nvPr>
            <p:ph type="body" idx="1"/>
          </p:nvPr>
        </p:nvSpPr>
        <p:spPr>
          <a:xfrm>
            <a:off x="679450" y="4714875"/>
            <a:ext cx="5438700" cy="4467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9" name="Google Shape;139;p9:notes"/>
          <p:cNvSpPr txBox="1">
            <a:spLocks noGrp="1"/>
          </p:cNvSpPr>
          <p:nvPr>
            <p:ph type="sldNum" idx="12"/>
          </p:nvPr>
        </p:nvSpPr>
        <p:spPr>
          <a:xfrm>
            <a:off x="3849687" y="9428162"/>
            <a:ext cx="2946300" cy="4968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5" name="Google Shape;15;p2"/>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6" name="Google Shape;16;p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59" name="Google Shape;59;p1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0"/>
        <p:cNvGrpSpPr/>
        <p:nvPr/>
      </p:nvGrpSpPr>
      <p:grpSpPr>
        <a:xfrm>
          <a:off x="0" y="0"/>
          <a:ext cx="0" cy="0"/>
          <a:chOff x="0" y="0"/>
          <a:chExt cx="0" cy="0"/>
        </a:xfrm>
      </p:grpSpPr>
      <p:sp>
        <p:nvSpPr>
          <p:cNvPr id="61" name="Google Shape;61;p12"/>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p12"/>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63" name="Google Shape;63;p12"/>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12"/>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65" name="Google Shape;65;p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3"/>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lstStyle>
            <a:lvl1pPr marL="457200" lvl="0" indent="-228600" algn="l">
              <a:lnSpc>
                <a:spcPct val="100000"/>
              </a:lnSpc>
              <a:spcBef>
                <a:spcPts val="0"/>
              </a:spcBef>
              <a:spcAft>
                <a:spcPts val="0"/>
              </a:spcAft>
              <a:buSzPts val="1800"/>
              <a:buNone/>
              <a:defRPr/>
            </a:lvl1pPr>
          </a:lstStyle>
          <a:p>
            <a:endParaRPr/>
          </a:p>
        </p:txBody>
      </p:sp>
      <p:sp>
        <p:nvSpPr>
          <p:cNvPr id="68" name="Google Shape;68;p1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9"/>
        <p:cNvGrpSpPr/>
        <p:nvPr/>
      </p:nvGrpSpPr>
      <p:grpSpPr>
        <a:xfrm>
          <a:off x="0" y="0"/>
          <a:ext cx="0" cy="0"/>
          <a:chOff x="0" y="0"/>
          <a:chExt cx="0" cy="0"/>
        </a:xfrm>
      </p:grpSpPr>
      <p:sp>
        <p:nvSpPr>
          <p:cNvPr id="70" name="Google Shape;70;p14"/>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71" name="Google Shape;71;p14"/>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72" name="Google Shape;72;p1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3"/>
        <p:cNvGrpSpPr/>
        <p:nvPr/>
      </p:nvGrpSpPr>
      <p:grpSpPr>
        <a:xfrm>
          <a:off x="0" y="0"/>
          <a:ext cx="0" cy="0"/>
          <a:chOff x="0" y="0"/>
          <a:chExt cx="0" cy="0"/>
        </a:xfrm>
      </p:grpSpPr>
      <p:sp>
        <p:nvSpPr>
          <p:cNvPr id="74" name="Google Shape;74;p15"/>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
        <p:nvSpPr>
          <p:cNvPr id="19" name="Google Shape;19;p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lstStyle>
            <a:lvl1pPr marL="457200" lvl="0" indent="-342900" algn="l">
              <a:lnSpc>
                <a:spcPct val="115000"/>
              </a:lnSpc>
              <a:spcBef>
                <a:spcPts val="360"/>
              </a:spcBef>
              <a:spcAft>
                <a:spcPts val="0"/>
              </a:spcAft>
              <a:buClr>
                <a:schemeClr val="dk1"/>
              </a:buClr>
              <a:buSzPts val="1800"/>
              <a:buChar char="●"/>
              <a:defRPr/>
            </a:lvl1pPr>
            <a:lvl2pPr marL="914400" lvl="1" indent="-342900" algn="l">
              <a:lnSpc>
                <a:spcPct val="115000"/>
              </a:lnSpc>
              <a:spcBef>
                <a:spcPts val="360"/>
              </a:spcBef>
              <a:spcAft>
                <a:spcPts val="0"/>
              </a:spcAft>
              <a:buClr>
                <a:schemeClr val="dk1"/>
              </a:buClr>
              <a:buSzPts val="1800"/>
              <a:buChar char="○"/>
              <a:defRPr/>
            </a:lvl2pPr>
            <a:lvl3pPr marL="1371600" lvl="2" indent="-342900" algn="l">
              <a:lnSpc>
                <a:spcPct val="115000"/>
              </a:lnSpc>
              <a:spcBef>
                <a:spcPts val="360"/>
              </a:spcBef>
              <a:spcAft>
                <a:spcPts val="0"/>
              </a:spcAft>
              <a:buClr>
                <a:schemeClr val="dk1"/>
              </a:buClr>
              <a:buSzPts val="1800"/>
              <a:buChar char="■"/>
              <a:defRPr/>
            </a:lvl3pPr>
            <a:lvl4pPr marL="1828800" lvl="3" indent="-342900" algn="l">
              <a:lnSpc>
                <a:spcPct val="115000"/>
              </a:lnSpc>
              <a:spcBef>
                <a:spcPts val="360"/>
              </a:spcBef>
              <a:spcAft>
                <a:spcPts val="0"/>
              </a:spcAft>
              <a:buClr>
                <a:schemeClr val="dk1"/>
              </a:buClr>
              <a:buSzPts val="1800"/>
              <a:buChar char="●"/>
              <a:defRPr/>
            </a:lvl4pPr>
            <a:lvl5pPr marL="2286000" lvl="4" indent="-342900" algn="l">
              <a:lnSpc>
                <a:spcPct val="115000"/>
              </a:lnSpc>
              <a:spcBef>
                <a:spcPts val="36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1600"/>
              </a:spcBef>
              <a:spcAft>
                <a:spcPts val="0"/>
              </a:spcAft>
              <a:buClr>
                <a:schemeClr val="dk1"/>
              </a:buClr>
              <a:buSzPts val="1800"/>
              <a:buChar char="●"/>
              <a:defRPr/>
            </a:lvl7pPr>
            <a:lvl8pPr marL="3657600" lvl="7" indent="-342900" algn="r" rtl="1">
              <a:lnSpc>
                <a:spcPct val="90000"/>
              </a:lnSpc>
              <a:spcBef>
                <a:spcPts val="1600"/>
              </a:spcBef>
              <a:spcAft>
                <a:spcPts val="0"/>
              </a:spcAft>
              <a:buClr>
                <a:schemeClr val="dk1"/>
              </a:buClr>
              <a:buSzPts val="1800"/>
              <a:buChar char="○"/>
              <a:defRPr/>
            </a:lvl8pPr>
            <a:lvl9pPr marL="4114800" lvl="8" indent="-342900" algn="r" rtl="1">
              <a:lnSpc>
                <a:spcPct val="90000"/>
              </a:lnSpc>
              <a:spcBef>
                <a:spcPts val="1600"/>
              </a:spcBef>
              <a:spcAft>
                <a:spcPts val="1600"/>
              </a:spcAft>
              <a:buClr>
                <a:schemeClr val="dk1"/>
              </a:buClr>
              <a:buSzPts val="1800"/>
              <a:buChar char="■"/>
              <a:defRPr/>
            </a:lvl9pPr>
          </a:lstStyle>
          <a:p>
            <a:endParaRPr/>
          </a:p>
        </p:txBody>
      </p:sp>
      <p:sp>
        <p:nvSpPr>
          <p:cNvPr id="20" name="Google Shape;20;p3"/>
          <p:cNvSpPr txBox="1">
            <a:spLocks noGrp="1"/>
          </p:cNvSpPr>
          <p:nvPr>
            <p:ph type="dt" idx="10"/>
          </p:nvPr>
        </p:nvSpPr>
        <p:spPr>
          <a:xfrm>
            <a:off x="457200" y="6245225"/>
            <a:ext cx="2133600" cy="4761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1" name="Google Shape;21;p3"/>
          <p:cNvSpPr txBox="1">
            <a:spLocks noGrp="1"/>
          </p:cNvSpPr>
          <p:nvPr>
            <p:ph type="ftr" idx="11"/>
          </p:nvPr>
        </p:nvSpPr>
        <p:spPr>
          <a:xfrm>
            <a:off x="3124200" y="6245225"/>
            <a:ext cx="2895600" cy="4761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2" name="Google Shape;22;p3"/>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000">
              <a:solidFill>
                <a:schemeClr val="dk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ونص، واثنان من المحتوى" type="txAndTwoObj">
  <p:cSld name="TEXT_AND_TWO_OBJECTS">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
        <p:nvSpPr>
          <p:cNvPr id="25" name="Google Shape;25;p4"/>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lstStyle>
            <a:lvl1pPr marL="457200" lvl="0" indent="-342900" algn="l">
              <a:lnSpc>
                <a:spcPct val="115000"/>
              </a:lnSpc>
              <a:spcBef>
                <a:spcPts val="360"/>
              </a:spcBef>
              <a:spcAft>
                <a:spcPts val="0"/>
              </a:spcAft>
              <a:buClr>
                <a:schemeClr val="dk1"/>
              </a:buClr>
              <a:buSzPts val="1800"/>
              <a:buChar char="●"/>
              <a:defRPr/>
            </a:lvl1pPr>
            <a:lvl2pPr marL="914400" lvl="1" indent="-342900" algn="l">
              <a:lnSpc>
                <a:spcPct val="115000"/>
              </a:lnSpc>
              <a:spcBef>
                <a:spcPts val="360"/>
              </a:spcBef>
              <a:spcAft>
                <a:spcPts val="0"/>
              </a:spcAft>
              <a:buClr>
                <a:schemeClr val="dk1"/>
              </a:buClr>
              <a:buSzPts val="1800"/>
              <a:buChar char="○"/>
              <a:defRPr/>
            </a:lvl2pPr>
            <a:lvl3pPr marL="1371600" lvl="2" indent="-342900" algn="l">
              <a:lnSpc>
                <a:spcPct val="115000"/>
              </a:lnSpc>
              <a:spcBef>
                <a:spcPts val="360"/>
              </a:spcBef>
              <a:spcAft>
                <a:spcPts val="0"/>
              </a:spcAft>
              <a:buClr>
                <a:schemeClr val="dk1"/>
              </a:buClr>
              <a:buSzPts val="1800"/>
              <a:buChar char="■"/>
              <a:defRPr/>
            </a:lvl3pPr>
            <a:lvl4pPr marL="1828800" lvl="3" indent="-342900" algn="l">
              <a:lnSpc>
                <a:spcPct val="115000"/>
              </a:lnSpc>
              <a:spcBef>
                <a:spcPts val="360"/>
              </a:spcBef>
              <a:spcAft>
                <a:spcPts val="0"/>
              </a:spcAft>
              <a:buClr>
                <a:schemeClr val="dk1"/>
              </a:buClr>
              <a:buSzPts val="1800"/>
              <a:buChar char="●"/>
              <a:defRPr/>
            </a:lvl4pPr>
            <a:lvl5pPr marL="2286000" lvl="4" indent="-342900" algn="l">
              <a:lnSpc>
                <a:spcPct val="115000"/>
              </a:lnSpc>
              <a:spcBef>
                <a:spcPts val="36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1600"/>
              </a:spcBef>
              <a:spcAft>
                <a:spcPts val="0"/>
              </a:spcAft>
              <a:buClr>
                <a:schemeClr val="dk1"/>
              </a:buClr>
              <a:buSzPts val="1800"/>
              <a:buChar char="●"/>
              <a:defRPr/>
            </a:lvl7pPr>
            <a:lvl8pPr marL="3657600" lvl="7" indent="-342900" algn="r" rtl="1">
              <a:lnSpc>
                <a:spcPct val="90000"/>
              </a:lnSpc>
              <a:spcBef>
                <a:spcPts val="1600"/>
              </a:spcBef>
              <a:spcAft>
                <a:spcPts val="0"/>
              </a:spcAft>
              <a:buClr>
                <a:schemeClr val="dk1"/>
              </a:buClr>
              <a:buSzPts val="1800"/>
              <a:buChar char="○"/>
              <a:defRPr/>
            </a:lvl8pPr>
            <a:lvl9pPr marL="4114800" lvl="8" indent="-342900" algn="r" rtl="1">
              <a:lnSpc>
                <a:spcPct val="90000"/>
              </a:lnSpc>
              <a:spcBef>
                <a:spcPts val="1600"/>
              </a:spcBef>
              <a:spcAft>
                <a:spcPts val="1600"/>
              </a:spcAft>
              <a:buClr>
                <a:schemeClr val="dk1"/>
              </a:buClr>
              <a:buSzPts val="1800"/>
              <a:buChar char="■"/>
              <a:defRPr/>
            </a:lvl9pPr>
          </a:lstStyle>
          <a:p>
            <a:endParaRPr/>
          </a:p>
        </p:txBody>
      </p:sp>
      <p:sp>
        <p:nvSpPr>
          <p:cNvPr id="26" name="Google Shape;26;p4"/>
          <p:cNvSpPr txBox="1">
            <a:spLocks noGrp="1"/>
          </p:cNvSpPr>
          <p:nvPr>
            <p:ph type="body" idx="2"/>
          </p:nvPr>
        </p:nvSpPr>
        <p:spPr>
          <a:xfrm>
            <a:off x="4648200" y="1600200"/>
            <a:ext cx="4038600" cy="2186100"/>
          </a:xfrm>
          <a:prstGeom prst="rect">
            <a:avLst/>
          </a:prstGeom>
          <a:noFill/>
          <a:ln>
            <a:noFill/>
          </a:ln>
        </p:spPr>
        <p:txBody>
          <a:bodyPr spcFirstLastPara="1" wrap="square" lIns="91425" tIns="45700" rIns="91425" bIns="45700" anchor="t" anchorCtr="0"/>
          <a:lstStyle>
            <a:lvl1pPr marL="457200" lvl="0" indent="-342900" algn="l">
              <a:lnSpc>
                <a:spcPct val="115000"/>
              </a:lnSpc>
              <a:spcBef>
                <a:spcPts val="360"/>
              </a:spcBef>
              <a:spcAft>
                <a:spcPts val="0"/>
              </a:spcAft>
              <a:buClr>
                <a:schemeClr val="dk1"/>
              </a:buClr>
              <a:buSzPts val="1800"/>
              <a:buChar char="●"/>
              <a:defRPr/>
            </a:lvl1pPr>
            <a:lvl2pPr marL="914400" lvl="1" indent="-342900" algn="l">
              <a:lnSpc>
                <a:spcPct val="115000"/>
              </a:lnSpc>
              <a:spcBef>
                <a:spcPts val="360"/>
              </a:spcBef>
              <a:spcAft>
                <a:spcPts val="0"/>
              </a:spcAft>
              <a:buClr>
                <a:schemeClr val="dk1"/>
              </a:buClr>
              <a:buSzPts val="1800"/>
              <a:buChar char="○"/>
              <a:defRPr/>
            </a:lvl2pPr>
            <a:lvl3pPr marL="1371600" lvl="2" indent="-342900" algn="l">
              <a:lnSpc>
                <a:spcPct val="115000"/>
              </a:lnSpc>
              <a:spcBef>
                <a:spcPts val="360"/>
              </a:spcBef>
              <a:spcAft>
                <a:spcPts val="0"/>
              </a:spcAft>
              <a:buClr>
                <a:schemeClr val="dk1"/>
              </a:buClr>
              <a:buSzPts val="1800"/>
              <a:buChar char="■"/>
              <a:defRPr/>
            </a:lvl3pPr>
            <a:lvl4pPr marL="1828800" lvl="3" indent="-342900" algn="l">
              <a:lnSpc>
                <a:spcPct val="115000"/>
              </a:lnSpc>
              <a:spcBef>
                <a:spcPts val="360"/>
              </a:spcBef>
              <a:spcAft>
                <a:spcPts val="0"/>
              </a:spcAft>
              <a:buClr>
                <a:schemeClr val="dk1"/>
              </a:buClr>
              <a:buSzPts val="1800"/>
              <a:buChar char="●"/>
              <a:defRPr/>
            </a:lvl4pPr>
            <a:lvl5pPr marL="2286000" lvl="4" indent="-342900" algn="l">
              <a:lnSpc>
                <a:spcPct val="115000"/>
              </a:lnSpc>
              <a:spcBef>
                <a:spcPts val="36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1600"/>
              </a:spcBef>
              <a:spcAft>
                <a:spcPts val="0"/>
              </a:spcAft>
              <a:buClr>
                <a:schemeClr val="dk1"/>
              </a:buClr>
              <a:buSzPts val="1800"/>
              <a:buChar char="●"/>
              <a:defRPr/>
            </a:lvl7pPr>
            <a:lvl8pPr marL="3657600" lvl="7" indent="-342900" algn="r" rtl="1">
              <a:lnSpc>
                <a:spcPct val="90000"/>
              </a:lnSpc>
              <a:spcBef>
                <a:spcPts val="1600"/>
              </a:spcBef>
              <a:spcAft>
                <a:spcPts val="0"/>
              </a:spcAft>
              <a:buClr>
                <a:schemeClr val="dk1"/>
              </a:buClr>
              <a:buSzPts val="1800"/>
              <a:buChar char="○"/>
              <a:defRPr/>
            </a:lvl8pPr>
            <a:lvl9pPr marL="4114800" lvl="8" indent="-342900" algn="r" rtl="1">
              <a:lnSpc>
                <a:spcPct val="90000"/>
              </a:lnSpc>
              <a:spcBef>
                <a:spcPts val="1600"/>
              </a:spcBef>
              <a:spcAft>
                <a:spcPts val="1600"/>
              </a:spcAft>
              <a:buClr>
                <a:schemeClr val="dk1"/>
              </a:buClr>
              <a:buSzPts val="1800"/>
              <a:buChar char="■"/>
              <a:defRPr/>
            </a:lvl9pPr>
          </a:lstStyle>
          <a:p>
            <a:endParaRPr/>
          </a:p>
        </p:txBody>
      </p:sp>
      <p:sp>
        <p:nvSpPr>
          <p:cNvPr id="27" name="Google Shape;27;p4"/>
          <p:cNvSpPr txBox="1">
            <a:spLocks noGrp="1"/>
          </p:cNvSpPr>
          <p:nvPr>
            <p:ph type="body" idx="3"/>
          </p:nvPr>
        </p:nvSpPr>
        <p:spPr>
          <a:xfrm>
            <a:off x="4648200" y="3938588"/>
            <a:ext cx="4038600" cy="2187600"/>
          </a:xfrm>
          <a:prstGeom prst="rect">
            <a:avLst/>
          </a:prstGeom>
          <a:noFill/>
          <a:ln>
            <a:noFill/>
          </a:ln>
        </p:spPr>
        <p:txBody>
          <a:bodyPr spcFirstLastPara="1" wrap="square" lIns="91425" tIns="45700" rIns="91425" bIns="45700" anchor="t" anchorCtr="0"/>
          <a:lstStyle>
            <a:lvl1pPr marL="457200" lvl="0" indent="-342900" algn="l">
              <a:lnSpc>
                <a:spcPct val="115000"/>
              </a:lnSpc>
              <a:spcBef>
                <a:spcPts val="360"/>
              </a:spcBef>
              <a:spcAft>
                <a:spcPts val="0"/>
              </a:spcAft>
              <a:buClr>
                <a:schemeClr val="dk1"/>
              </a:buClr>
              <a:buSzPts val="1800"/>
              <a:buChar char="●"/>
              <a:defRPr/>
            </a:lvl1pPr>
            <a:lvl2pPr marL="914400" lvl="1" indent="-342900" algn="l">
              <a:lnSpc>
                <a:spcPct val="115000"/>
              </a:lnSpc>
              <a:spcBef>
                <a:spcPts val="360"/>
              </a:spcBef>
              <a:spcAft>
                <a:spcPts val="0"/>
              </a:spcAft>
              <a:buClr>
                <a:schemeClr val="dk1"/>
              </a:buClr>
              <a:buSzPts val="1800"/>
              <a:buChar char="○"/>
              <a:defRPr/>
            </a:lvl2pPr>
            <a:lvl3pPr marL="1371600" lvl="2" indent="-342900" algn="l">
              <a:lnSpc>
                <a:spcPct val="115000"/>
              </a:lnSpc>
              <a:spcBef>
                <a:spcPts val="360"/>
              </a:spcBef>
              <a:spcAft>
                <a:spcPts val="0"/>
              </a:spcAft>
              <a:buClr>
                <a:schemeClr val="dk1"/>
              </a:buClr>
              <a:buSzPts val="1800"/>
              <a:buChar char="■"/>
              <a:defRPr/>
            </a:lvl3pPr>
            <a:lvl4pPr marL="1828800" lvl="3" indent="-342900" algn="l">
              <a:lnSpc>
                <a:spcPct val="115000"/>
              </a:lnSpc>
              <a:spcBef>
                <a:spcPts val="360"/>
              </a:spcBef>
              <a:spcAft>
                <a:spcPts val="0"/>
              </a:spcAft>
              <a:buClr>
                <a:schemeClr val="dk1"/>
              </a:buClr>
              <a:buSzPts val="1800"/>
              <a:buChar char="●"/>
              <a:defRPr/>
            </a:lvl4pPr>
            <a:lvl5pPr marL="2286000" lvl="4" indent="-342900" algn="l">
              <a:lnSpc>
                <a:spcPct val="115000"/>
              </a:lnSpc>
              <a:spcBef>
                <a:spcPts val="36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1600"/>
              </a:spcBef>
              <a:spcAft>
                <a:spcPts val="0"/>
              </a:spcAft>
              <a:buClr>
                <a:schemeClr val="dk1"/>
              </a:buClr>
              <a:buSzPts val="1800"/>
              <a:buChar char="●"/>
              <a:defRPr/>
            </a:lvl7pPr>
            <a:lvl8pPr marL="3657600" lvl="7" indent="-342900" algn="r" rtl="1">
              <a:lnSpc>
                <a:spcPct val="90000"/>
              </a:lnSpc>
              <a:spcBef>
                <a:spcPts val="1600"/>
              </a:spcBef>
              <a:spcAft>
                <a:spcPts val="0"/>
              </a:spcAft>
              <a:buClr>
                <a:schemeClr val="dk1"/>
              </a:buClr>
              <a:buSzPts val="1800"/>
              <a:buChar char="○"/>
              <a:defRPr/>
            </a:lvl8pPr>
            <a:lvl9pPr marL="4114800" lvl="8" indent="-342900" algn="r" rtl="1">
              <a:lnSpc>
                <a:spcPct val="90000"/>
              </a:lnSpc>
              <a:spcBef>
                <a:spcPts val="1600"/>
              </a:spcBef>
              <a:spcAft>
                <a:spcPts val="1600"/>
              </a:spcAft>
              <a:buClr>
                <a:schemeClr val="dk1"/>
              </a:buClr>
              <a:buSzPts val="1800"/>
              <a:buChar char="■"/>
              <a:defRPr/>
            </a:lvl9pPr>
          </a:lstStyle>
          <a:p>
            <a:endParaRPr/>
          </a:p>
        </p:txBody>
      </p:sp>
      <p:sp>
        <p:nvSpPr>
          <p:cNvPr id="28" name="Google Shape;28;p4"/>
          <p:cNvSpPr txBox="1">
            <a:spLocks noGrp="1"/>
          </p:cNvSpPr>
          <p:nvPr>
            <p:ph type="dt" idx="10"/>
          </p:nvPr>
        </p:nvSpPr>
        <p:spPr>
          <a:xfrm>
            <a:off x="457200" y="6245225"/>
            <a:ext cx="2133600" cy="4761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9" name="Google Shape;29;p4"/>
          <p:cNvSpPr txBox="1">
            <a:spLocks noGrp="1"/>
          </p:cNvSpPr>
          <p:nvPr>
            <p:ph type="ftr" idx="11"/>
          </p:nvPr>
        </p:nvSpPr>
        <p:spPr>
          <a:xfrm>
            <a:off x="3124200" y="6245225"/>
            <a:ext cx="2895600" cy="4761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Google Shape;30;p4"/>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000">
              <a:solidFill>
                <a:schemeClr val="dk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عنوان، ونص، ومحتوى" type="txAndObj">
  <p:cSld name="TEXT_AND_OBJECT">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
        <p:nvSpPr>
          <p:cNvPr id="33" name="Google Shape;33;p5"/>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lstStyle>
            <a:lvl1pPr marL="457200" lvl="0" indent="-342900" algn="l">
              <a:lnSpc>
                <a:spcPct val="115000"/>
              </a:lnSpc>
              <a:spcBef>
                <a:spcPts val="360"/>
              </a:spcBef>
              <a:spcAft>
                <a:spcPts val="0"/>
              </a:spcAft>
              <a:buClr>
                <a:schemeClr val="dk1"/>
              </a:buClr>
              <a:buSzPts val="1800"/>
              <a:buChar char="●"/>
              <a:defRPr/>
            </a:lvl1pPr>
            <a:lvl2pPr marL="914400" lvl="1" indent="-342900" algn="l">
              <a:lnSpc>
                <a:spcPct val="115000"/>
              </a:lnSpc>
              <a:spcBef>
                <a:spcPts val="360"/>
              </a:spcBef>
              <a:spcAft>
                <a:spcPts val="0"/>
              </a:spcAft>
              <a:buClr>
                <a:schemeClr val="dk1"/>
              </a:buClr>
              <a:buSzPts val="1800"/>
              <a:buChar char="○"/>
              <a:defRPr/>
            </a:lvl2pPr>
            <a:lvl3pPr marL="1371600" lvl="2" indent="-342900" algn="l">
              <a:lnSpc>
                <a:spcPct val="115000"/>
              </a:lnSpc>
              <a:spcBef>
                <a:spcPts val="360"/>
              </a:spcBef>
              <a:spcAft>
                <a:spcPts val="0"/>
              </a:spcAft>
              <a:buClr>
                <a:schemeClr val="dk1"/>
              </a:buClr>
              <a:buSzPts val="1800"/>
              <a:buChar char="■"/>
              <a:defRPr/>
            </a:lvl3pPr>
            <a:lvl4pPr marL="1828800" lvl="3" indent="-342900" algn="l">
              <a:lnSpc>
                <a:spcPct val="115000"/>
              </a:lnSpc>
              <a:spcBef>
                <a:spcPts val="360"/>
              </a:spcBef>
              <a:spcAft>
                <a:spcPts val="0"/>
              </a:spcAft>
              <a:buClr>
                <a:schemeClr val="dk1"/>
              </a:buClr>
              <a:buSzPts val="1800"/>
              <a:buChar char="●"/>
              <a:defRPr/>
            </a:lvl4pPr>
            <a:lvl5pPr marL="2286000" lvl="4" indent="-342900" algn="l">
              <a:lnSpc>
                <a:spcPct val="115000"/>
              </a:lnSpc>
              <a:spcBef>
                <a:spcPts val="36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1600"/>
              </a:spcBef>
              <a:spcAft>
                <a:spcPts val="0"/>
              </a:spcAft>
              <a:buClr>
                <a:schemeClr val="dk1"/>
              </a:buClr>
              <a:buSzPts val="1800"/>
              <a:buChar char="●"/>
              <a:defRPr/>
            </a:lvl7pPr>
            <a:lvl8pPr marL="3657600" lvl="7" indent="-342900" algn="r" rtl="1">
              <a:lnSpc>
                <a:spcPct val="90000"/>
              </a:lnSpc>
              <a:spcBef>
                <a:spcPts val="1600"/>
              </a:spcBef>
              <a:spcAft>
                <a:spcPts val="0"/>
              </a:spcAft>
              <a:buClr>
                <a:schemeClr val="dk1"/>
              </a:buClr>
              <a:buSzPts val="1800"/>
              <a:buChar char="○"/>
              <a:defRPr/>
            </a:lvl8pPr>
            <a:lvl9pPr marL="4114800" lvl="8" indent="-342900" algn="r" rtl="1">
              <a:lnSpc>
                <a:spcPct val="90000"/>
              </a:lnSpc>
              <a:spcBef>
                <a:spcPts val="1600"/>
              </a:spcBef>
              <a:spcAft>
                <a:spcPts val="1600"/>
              </a:spcAft>
              <a:buClr>
                <a:schemeClr val="dk1"/>
              </a:buClr>
              <a:buSzPts val="1800"/>
              <a:buChar char="■"/>
              <a:defRPr/>
            </a:lvl9pPr>
          </a:lstStyle>
          <a:p>
            <a:endParaRPr/>
          </a:p>
        </p:txBody>
      </p:sp>
      <p:sp>
        <p:nvSpPr>
          <p:cNvPr id="34" name="Google Shape;34;p5"/>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lstStyle>
            <a:lvl1pPr marL="457200" lvl="0" indent="-342900" algn="l">
              <a:lnSpc>
                <a:spcPct val="115000"/>
              </a:lnSpc>
              <a:spcBef>
                <a:spcPts val="360"/>
              </a:spcBef>
              <a:spcAft>
                <a:spcPts val="0"/>
              </a:spcAft>
              <a:buClr>
                <a:schemeClr val="dk1"/>
              </a:buClr>
              <a:buSzPts val="1800"/>
              <a:buChar char="●"/>
              <a:defRPr/>
            </a:lvl1pPr>
            <a:lvl2pPr marL="914400" lvl="1" indent="-342900" algn="l">
              <a:lnSpc>
                <a:spcPct val="115000"/>
              </a:lnSpc>
              <a:spcBef>
                <a:spcPts val="360"/>
              </a:spcBef>
              <a:spcAft>
                <a:spcPts val="0"/>
              </a:spcAft>
              <a:buClr>
                <a:schemeClr val="dk1"/>
              </a:buClr>
              <a:buSzPts val="1800"/>
              <a:buChar char="○"/>
              <a:defRPr/>
            </a:lvl2pPr>
            <a:lvl3pPr marL="1371600" lvl="2" indent="-342900" algn="l">
              <a:lnSpc>
                <a:spcPct val="115000"/>
              </a:lnSpc>
              <a:spcBef>
                <a:spcPts val="360"/>
              </a:spcBef>
              <a:spcAft>
                <a:spcPts val="0"/>
              </a:spcAft>
              <a:buClr>
                <a:schemeClr val="dk1"/>
              </a:buClr>
              <a:buSzPts val="1800"/>
              <a:buChar char="■"/>
              <a:defRPr/>
            </a:lvl3pPr>
            <a:lvl4pPr marL="1828800" lvl="3" indent="-342900" algn="l">
              <a:lnSpc>
                <a:spcPct val="115000"/>
              </a:lnSpc>
              <a:spcBef>
                <a:spcPts val="360"/>
              </a:spcBef>
              <a:spcAft>
                <a:spcPts val="0"/>
              </a:spcAft>
              <a:buClr>
                <a:schemeClr val="dk1"/>
              </a:buClr>
              <a:buSzPts val="1800"/>
              <a:buChar char="●"/>
              <a:defRPr/>
            </a:lvl4pPr>
            <a:lvl5pPr marL="2286000" lvl="4" indent="-342900" algn="l">
              <a:lnSpc>
                <a:spcPct val="115000"/>
              </a:lnSpc>
              <a:spcBef>
                <a:spcPts val="36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1600"/>
              </a:spcBef>
              <a:spcAft>
                <a:spcPts val="0"/>
              </a:spcAft>
              <a:buClr>
                <a:schemeClr val="dk1"/>
              </a:buClr>
              <a:buSzPts val="1800"/>
              <a:buChar char="●"/>
              <a:defRPr/>
            </a:lvl7pPr>
            <a:lvl8pPr marL="3657600" lvl="7" indent="-342900" algn="r" rtl="1">
              <a:lnSpc>
                <a:spcPct val="90000"/>
              </a:lnSpc>
              <a:spcBef>
                <a:spcPts val="1600"/>
              </a:spcBef>
              <a:spcAft>
                <a:spcPts val="0"/>
              </a:spcAft>
              <a:buClr>
                <a:schemeClr val="dk1"/>
              </a:buClr>
              <a:buSzPts val="1800"/>
              <a:buChar char="○"/>
              <a:defRPr/>
            </a:lvl8pPr>
            <a:lvl9pPr marL="4114800" lvl="8" indent="-342900" algn="r" rtl="1">
              <a:lnSpc>
                <a:spcPct val="90000"/>
              </a:lnSpc>
              <a:spcBef>
                <a:spcPts val="1600"/>
              </a:spcBef>
              <a:spcAft>
                <a:spcPts val="1600"/>
              </a:spcAft>
              <a:buClr>
                <a:schemeClr val="dk1"/>
              </a:buClr>
              <a:buSzPts val="1800"/>
              <a:buChar char="■"/>
              <a:defRPr/>
            </a:lvl9pPr>
          </a:lstStyle>
          <a:p>
            <a:endParaRPr/>
          </a:p>
        </p:txBody>
      </p:sp>
      <p:sp>
        <p:nvSpPr>
          <p:cNvPr id="35" name="Google Shape;35;p5"/>
          <p:cNvSpPr txBox="1">
            <a:spLocks noGrp="1"/>
          </p:cNvSpPr>
          <p:nvPr>
            <p:ph type="dt" idx="10"/>
          </p:nvPr>
        </p:nvSpPr>
        <p:spPr>
          <a:xfrm>
            <a:off x="457200" y="6245225"/>
            <a:ext cx="2133600" cy="4761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6" name="Google Shape;36;p5"/>
          <p:cNvSpPr txBox="1">
            <a:spLocks noGrp="1"/>
          </p:cNvSpPr>
          <p:nvPr>
            <p:ph type="ftr" idx="11"/>
          </p:nvPr>
        </p:nvSpPr>
        <p:spPr>
          <a:xfrm>
            <a:off x="3124200" y="6245225"/>
            <a:ext cx="2895600" cy="4761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7" name="Google Shape;37;p5"/>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000">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0" name="Google Shape;40;p6"/>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1" name="Google Shape;41;p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4" name="Google Shape;44;p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47" name="Google Shape;47;p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sp>
        <p:nvSpPr>
          <p:cNvPr id="49" name="Google Shape;49;p9"/>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50" name="Google Shape;50;p9"/>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51" name="Google Shape;51;p9"/>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52" name="Google Shape;52;p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3"/>
        <p:cNvGrpSpPr/>
        <p:nvPr/>
      </p:nvGrpSpPr>
      <p:grpSpPr>
        <a:xfrm>
          <a:off x="0" y="0"/>
          <a:ext cx="0" cy="0"/>
          <a:chOff x="0" y="0"/>
          <a:chExt cx="0" cy="0"/>
        </a:xfrm>
      </p:grpSpPr>
      <p:sp>
        <p:nvSpPr>
          <p:cNvPr id="54" name="Google Shape;54;p10"/>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55" name="Google Shape;55;p10"/>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56" name="Google Shape;56;p10"/>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2.xml"/><Relationship Id="rId1" Type="http://schemas.openxmlformats.org/officeDocument/2006/relationships/slideLayout" Target="../slideLayouts/slideLayout5.xml"/><Relationship Id="rId4" Type="http://schemas.openxmlformats.org/officeDocument/2006/relationships/image" Target="../media/image6.jp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a:solidFill>
                  <a:schemeClr val="dk2"/>
                </a:solidFill>
                <a:latin typeface="Arial"/>
                <a:ea typeface="Arial"/>
                <a:cs typeface="Arial"/>
                <a:sym typeface="Arial"/>
              </a:rPr>
              <a:t>Chapter 12 Wireless Sensor Networks</a:t>
            </a:r>
            <a:endParaRPr/>
          </a:p>
        </p:txBody>
      </p:sp>
      <p:sp>
        <p:nvSpPr>
          <p:cNvPr id="81" name="Google Shape;81;p16"/>
          <p:cNvSpPr txBox="1">
            <a:spLocks noGrp="1"/>
          </p:cNvSpPr>
          <p:nvPr>
            <p:ph type="subTitle" idx="1"/>
          </p:nvPr>
        </p:nvSpPr>
        <p:spPr>
          <a:xfrm>
            <a:off x="311700" y="3778833"/>
            <a:ext cx="8520600" cy="10569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2400"/>
              <a:buFont typeface="Arial"/>
              <a:buNone/>
            </a:pPr>
            <a:endParaRPr sz="2400"/>
          </a:p>
        </p:txBody>
      </p:sp>
      <p:sp>
        <p:nvSpPr>
          <p:cNvPr id="82" name="Google Shape;82;p16"/>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1</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2800"/>
              <a:buNone/>
            </a:pPr>
            <a:endParaRPr/>
          </a:p>
        </p:txBody>
      </p:sp>
      <p:sp>
        <p:nvSpPr>
          <p:cNvPr id="150" name="Google Shape;150;p2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lvl="0" indent="0" algn="just" rtl="0">
              <a:lnSpc>
                <a:spcPct val="140000"/>
              </a:lnSpc>
              <a:spcBef>
                <a:spcPts val="0"/>
              </a:spcBef>
              <a:spcAft>
                <a:spcPts val="0"/>
              </a:spcAft>
              <a:buClr>
                <a:schemeClr val="dk1"/>
              </a:buClr>
              <a:buSzPts val="1100"/>
              <a:buFont typeface="Arial"/>
              <a:buNone/>
            </a:pPr>
            <a:r>
              <a:rPr lang="en-US" sz="1650" b="1">
                <a:solidFill>
                  <a:srgbClr val="333333"/>
                </a:solidFill>
              </a:rPr>
              <a:t>Characteristics of Wireless Sensor Network</a:t>
            </a:r>
            <a:endParaRPr sz="1650" b="1">
              <a:solidFill>
                <a:srgbClr val="333333"/>
              </a:solidFill>
            </a:endParaRPr>
          </a:p>
          <a:p>
            <a:pPr marL="0" lvl="0" indent="0" algn="just" rtl="0">
              <a:lnSpc>
                <a:spcPct val="162500"/>
              </a:lnSpc>
              <a:spcBef>
                <a:spcPts val="800"/>
              </a:spcBef>
              <a:spcAft>
                <a:spcPts val="0"/>
              </a:spcAft>
              <a:buClr>
                <a:schemeClr val="dk1"/>
              </a:buClr>
              <a:buSzPts val="1100"/>
              <a:buFont typeface="Arial"/>
              <a:buNone/>
            </a:pPr>
            <a:r>
              <a:rPr lang="en-US" sz="1200">
                <a:solidFill>
                  <a:srgbClr val="333333"/>
                </a:solidFill>
              </a:rPr>
              <a:t>The characteristics of WSN include the following.</a:t>
            </a:r>
            <a:endParaRPr sz="1200">
              <a:solidFill>
                <a:srgbClr val="333333"/>
              </a:solidFill>
            </a:endParaRPr>
          </a:p>
          <a:p>
            <a:pPr marL="647700" lvl="0" indent="-304800" algn="just" rtl="0">
              <a:lnSpc>
                <a:spcPct val="115000"/>
              </a:lnSpc>
              <a:spcBef>
                <a:spcPts val="1800"/>
              </a:spcBef>
              <a:spcAft>
                <a:spcPts val="0"/>
              </a:spcAft>
              <a:buClr>
                <a:srgbClr val="333333"/>
              </a:buClr>
              <a:buSzPts val="1200"/>
              <a:buChar char="●"/>
            </a:pPr>
            <a:r>
              <a:rPr lang="en-US" sz="1200">
                <a:solidFill>
                  <a:srgbClr val="333333"/>
                </a:solidFill>
              </a:rPr>
              <a:t>The consumption of Power limits for nodes with batteries</a:t>
            </a:r>
            <a:endParaRPr sz="1200">
              <a:solidFill>
                <a:srgbClr val="333333"/>
              </a:solidFill>
            </a:endParaRPr>
          </a:p>
          <a:p>
            <a:pPr marL="647700" lvl="0" indent="-304800" algn="just" rtl="0">
              <a:lnSpc>
                <a:spcPct val="115000"/>
              </a:lnSpc>
              <a:spcBef>
                <a:spcPts val="0"/>
              </a:spcBef>
              <a:spcAft>
                <a:spcPts val="0"/>
              </a:spcAft>
              <a:buClr>
                <a:srgbClr val="333333"/>
              </a:buClr>
              <a:buSzPts val="1200"/>
              <a:buChar char="●"/>
            </a:pPr>
            <a:r>
              <a:rPr lang="en-US" sz="1200">
                <a:solidFill>
                  <a:srgbClr val="333333"/>
                </a:solidFill>
              </a:rPr>
              <a:t>Capacity to handle with node failures</a:t>
            </a:r>
            <a:endParaRPr sz="1200">
              <a:solidFill>
                <a:srgbClr val="333333"/>
              </a:solidFill>
            </a:endParaRPr>
          </a:p>
          <a:p>
            <a:pPr marL="647700" lvl="0" indent="-304800" algn="just" rtl="0">
              <a:lnSpc>
                <a:spcPct val="115000"/>
              </a:lnSpc>
              <a:spcBef>
                <a:spcPts val="0"/>
              </a:spcBef>
              <a:spcAft>
                <a:spcPts val="0"/>
              </a:spcAft>
              <a:buClr>
                <a:srgbClr val="333333"/>
              </a:buClr>
              <a:buSzPts val="1200"/>
              <a:buChar char="●"/>
            </a:pPr>
            <a:r>
              <a:rPr lang="en-US" sz="1200">
                <a:solidFill>
                  <a:srgbClr val="333333"/>
                </a:solidFill>
              </a:rPr>
              <a:t>Some mobility of nodes and Heterogeneity of nodes</a:t>
            </a:r>
            <a:endParaRPr sz="1200">
              <a:solidFill>
                <a:srgbClr val="333333"/>
              </a:solidFill>
            </a:endParaRPr>
          </a:p>
          <a:p>
            <a:pPr marL="647700" lvl="0" indent="-304800" algn="just" rtl="0">
              <a:lnSpc>
                <a:spcPct val="115000"/>
              </a:lnSpc>
              <a:spcBef>
                <a:spcPts val="0"/>
              </a:spcBef>
              <a:spcAft>
                <a:spcPts val="0"/>
              </a:spcAft>
              <a:buClr>
                <a:srgbClr val="333333"/>
              </a:buClr>
              <a:buSzPts val="1200"/>
              <a:buChar char="●"/>
            </a:pPr>
            <a:r>
              <a:rPr lang="en-US" sz="1200">
                <a:solidFill>
                  <a:srgbClr val="333333"/>
                </a:solidFill>
              </a:rPr>
              <a:t>Scalability to large scale of distribution</a:t>
            </a:r>
            <a:endParaRPr sz="1200">
              <a:solidFill>
                <a:srgbClr val="333333"/>
              </a:solidFill>
            </a:endParaRPr>
          </a:p>
          <a:p>
            <a:pPr marL="647700" lvl="0" indent="-304800" algn="just" rtl="0">
              <a:lnSpc>
                <a:spcPct val="115000"/>
              </a:lnSpc>
              <a:spcBef>
                <a:spcPts val="0"/>
              </a:spcBef>
              <a:spcAft>
                <a:spcPts val="0"/>
              </a:spcAft>
              <a:buClr>
                <a:srgbClr val="333333"/>
              </a:buClr>
              <a:buSzPts val="1200"/>
              <a:buChar char="●"/>
            </a:pPr>
            <a:r>
              <a:rPr lang="en-US" sz="1200">
                <a:solidFill>
                  <a:srgbClr val="333333"/>
                </a:solidFill>
              </a:rPr>
              <a:t>Capability to ensure strict environmental conditions</a:t>
            </a:r>
            <a:endParaRPr sz="1200">
              <a:solidFill>
                <a:srgbClr val="333333"/>
              </a:solidFill>
            </a:endParaRPr>
          </a:p>
          <a:p>
            <a:pPr marL="647700" lvl="0" indent="-304800" algn="just" rtl="0">
              <a:lnSpc>
                <a:spcPct val="115000"/>
              </a:lnSpc>
              <a:spcBef>
                <a:spcPts val="0"/>
              </a:spcBef>
              <a:spcAft>
                <a:spcPts val="0"/>
              </a:spcAft>
              <a:buClr>
                <a:srgbClr val="333333"/>
              </a:buClr>
              <a:buSzPts val="1200"/>
              <a:buChar char="●"/>
            </a:pPr>
            <a:r>
              <a:rPr lang="en-US" sz="1200">
                <a:solidFill>
                  <a:srgbClr val="333333"/>
                </a:solidFill>
              </a:rPr>
              <a:t>Simple to use</a:t>
            </a:r>
            <a:endParaRPr sz="1200">
              <a:solidFill>
                <a:srgbClr val="333333"/>
              </a:solidFill>
            </a:endParaRPr>
          </a:p>
          <a:p>
            <a:pPr marL="647700" lvl="0" indent="-304800" algn="just" rtl="0">
              <a:lnSpc>
                <a:spcPct val="115000"/>
              </a:lnSpc>
              <a:spcBef>
                <a:spcPts val="0"/>
              </a:spcBef>
              <a:spcAft>
                <a:spcPts val="0"/>
              </a:spcAft>
              <a:buClr>
                <a:srgbClr val="333333"/>
              </a:buClr>
              <a:buSzPts val="1200"/>
              <a:buChar char="●"/>
            </a:pPr>
            <a:r>
              <a:rPr lang="en-US" sz="1200">
                <a:solidFill>
                  <a:srgbClr val="333333"/>
                </a:solidFill>
              </a:rPr>
              <a:t>Cross-layer design</a:t>
            </a:r>
            <a:endParaRPr sz="1200">
              <a:solidFill>
                <a:srgbClr val="333333"/>
              </a:solidFill>
            </a:endParaRPr>
          </a:p>
          <a:p>
            <a:pPr marL="0" lvl="0" indent="0" algn="l" rtl="0">
              <a:lnSpc>
                <a:spcPct val="115000"/>
              </a:lnSpc>
              <a:spcBef>
                <a:spcPts val="3600"/>
              </a:spcBef>
              <a:spcAft>
                <a:spcPts val="0"/>
              </a:spcAft>
              <a:buSzPts val="1800"/>
              <a:buNone/>
            </a:pPr>
            <a:endParaRPr/>
          </a:p>
        </p:txBody>
      </p:sp>
      <p:sp>
        <p:nvSpPr>
          <p:cNvPr id="151" name="Google Shape;151;p25"/>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chemeClr val="dk1"/>
              </a:buClr>
              <a:buSzPts val="1400"/>
              <a:buFont typeface="Arial"/>
              <a:buNone/>
            </a:pPr>
            <a:fld id="{00000000-1234-1234-1234-123412341234}" type="slidenum">
              <a:rPr lang="en-US"/>
              <a:t>10</a:t>
            </a:fld>
            <a:endParaRPr sz="10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2800"/>
              <a:buNone/>
            </a:pPr>
            <a:endParaRPr/>
          </a:p>
        </p:txBody>
      </p:sp>
      <p:sp>
        <p:nvSpPr>
          <p:cNvPr id="158" name="Google Shape;158;p26"/>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140000"/>
              </a:lnSpc>
              <a:spcBef>
                <a:spcPts val="0"/>
              </a:spcBef>
              <a:spcAft>
                <a:spcPts val="0"/>
              </a:spcAft>
              <a:buClr>
                <a:schemeClr val="dk1"/>
              </a:buClr>
              <a:buSzPts val="1100"/>
              <a:buFont typeface="Arial"/>
              <a:buNone/>
            </a:pPr>
            <a:r>
              <a:rPr lang="en-US" sz="1650" b="1">
                <a:solidFill>
                  <a:srgbClr val="333333"/>
                </a:solidFill>
              </a:rPr>
              <a:t>Advantages of Wireless Sensor Networks</a:t>
            </a:r>
            <a:endParaRPr sz="1650" b="1">
              <a:solidFill>
                <a:srgbClr val="333333"/>
              </a:solidFill>
            </a:endParaRPr>
          </a:p>
          <a:p>
            <a:pPr marL="0" lvl="0" indent="0" algn="l" rtl="0">
              <a:lnSpc>
                <a:spcPct val="162500"/>
              </a:lnSpc>
              <a:spcBef>
                <a:spcPts val="800"/>
              </a:spcBef>
              <a:spcAft>
                <a:spcPts val="0"/>
              </a:spcAft>
              <a:buClr>
                <a:schemeClr val="dk1"/>
              </a:buClr>
              <a:buSzPts val="1100"/>
              <a:buFont typeface="Arial"/>
              <a:buNone/>
            </a:pPr>
            <a:r>
              <a:rPr lang="en-US" sz="1200">
                <a:solidFill>
                  <a:srgbClr val="333333"/>
                </a:solidFill>
              </a:rPr>
              <a:t>The advantages of WSN include the following</a:t>
            </a:r>
            <a:endParaRPr sz="1200">
              <a:solidFill>
                <a:srgbClr val="333333"/>
              </a:solidFill>
            </a:endParaRPr>
          </a:p>
          <a:p>
            <a:pPr marL="647700" lvl="0" indent="-304800" algn="l" rtl="0">
              <a:lnSpc>
                <a:spcPct val="115000"/>
              </a:lnSpc>
              <a:spcBef>
                <a:spcPts val="1800"/>
              </a:spcBef>
              <a:spcAft>
                <a:spcPts val="0"/>
              </a:spcAft>
              <a:buClr>
                <a:srgbClr val="333333"/>
              </a:buClr>
              <a:buSzPts val="1200"/>
              <a:buChar char="●"/>
            </a:pPr>
            <a:r>
              <a:rPr lang="en-US" sz="1200">
                <a:solidFill>
                  <a:srgbClr val="333333"/>
                </a:solidFill>
              </a:rPr>
              <a:t>Network arrangements can be carried out without immovable infrastructure.</a:t>
            </a:r>
            <a:endParaRPr sz="1200">
              <a:solidFill>
                <a:srgbClr val="333333"/>
              </a:solidFill>
            </a:endParaRPr>
          </a:p>
          <a:p>
            <a:pPr marL="647700" lvl="0" indent="-304800" algn="l" rtl="0">
              <a:lnSpc>
                <a:spcPct val="115000"/>
              </a:lnSpc>
              <a:spcBef>
                <a:spcPts val="0"/>
              </a:spcBef>
              <a:spcAft>
                <a:spcPts val="0"/>
              </a:spcAft>
              <a:buClr>
                <a:srgbClr val="333333"/>
              </a:buClr>
              <a:buSzPts val="1200"/>
              <a:buChar char="●"/>
            </a:pPr>
            <a:r>
              <a:rPr lang="en-US" sz="1200">
                <a:solidFill>
                  <a:srgbClr val="333333"/>
                </a:solidFill>
              </a:rPr>
              <a:t>Apt for the non-reachable places like mountains, over the sea, rural areas and deep forests.</a:t>
            </a:r>
            <a:endParaRPr sz="1200">
              <a:solidFill>
                <a:srgbClr val="333333"/>
              </a:solidFill>
            </a:endParaRPr>
          </a:p>
          <a:p>
            <a:pPr marL="647700" lvl="0" indent="-304800" algn="l" rtl="0">
              <a:lnSpc>
                <a:spcPct val="115000"/>
              </a:lnSpc>
              <a:spcBef>
                <a:spcPts val="0"/>
              </a:spcBef>
              <a:spcAft>
                <a:spcPts val="0"/>
              </a:spcAft>
              <a:buClr>
                <a:srgbClr val="333333"/>
              </a:buClr>
              <a:buSzPts val="1200"/>
              <a:buChar char="●"/>
            </a:pPr>
            <a:r>
              <a:rPr lang="en-US" sz="1200">
                <a:solidFill>
                  <a:srgbClr val="333333"/>
                </a:solidFill>
              </a:rPr>
              <a:t>Flexible if there is a casual situation when an additional workstation is required.</a:t>
            </a:r>
            <a:endParaRPr sz="1200">
              <a:solidFill>
                <a:srgbClr val="333333"/>
              </a:solidFill>
            </a:endParaRPr>
          </a:p>
          <a:p>
            <a:pPr marL="647700" lvl="0" indent="-304800" algn="l" rtl="0">
              <a:lnSpc>
                <a:spcPct val="115000"/>
              </a:lnSpc>
              <a:spcBef>
                <a:spcPts val="0"/>
              </a:spcBef>
              <a:spcAft>
                <a:spcPts val="0"/>
              </a:spcAft>
              <a:buClr>
                <a:srgbClr val="333333"/>
              </a:buClr>
              <a:buSzPts val="1200"/>
              <a:buChar char="●"/>
            </a:pPr>
            <a:r>
              <a:rPr lang="en-US" sz="1200">
                <a:solidFill>
                  <a:srgbClr val="333333"/>
                </a:solidFill>
              </a:rPr>
              <a:t>Execution pricing is inexpensive.</a:t>
            </a:r>
            <a:endParaRPr sz="1200">
              <a:solidFill>
                <a:srgbClr val="333333"/>
              </a:solidFill>
            </a:endParaRPr>
          </a:p>
          <a:p>
            <a:pPr marL="647700" lvl="0" indent="-304800" algn="l" rtl="0">
              <a:lnSpc>
                <a:spcPct val="115000"/>
              </a:lnSpc>
              <a:spcBef>
                <a:spcPts val="0"/>
              </a:spcBef>
              <a:spcAft>
                <a:spcPts val="0"/>
              </a:spcAft>
              <a:buClr>
                <a:srgbClr val="333333"/>
              </a:buClr>
              <a:buSzPts val="1200"/>
              <a:buChar char="●"/>
            </a:pPr>
            <a:r>
              <a:rPr lang="en-US" sz="1200">
                <a:solidFill>
                  <a:srgbClr val="333333"/>
                </a:solidFill>
              </a:rPr>
              <a:t>It avoids plenty of wiring.</a:t>
            </a:r>
            <a:endParaRPr sz="1200">
              <a:solidFill>
                <a:srgbClr val="333333"/>
              </a:solidFill>
            </a:endParaRPr>
          </a:p>
          <a:p>
            <a:pPr marL="647700" lvl="0" indent="-304800" algn="l" rtl="0">
              <a:lnSpc>
                <a:spcPct val="115000"/>
              </a:lnSpc>
              <a:spcBef>
                <a:spcPts val="0"/>
              </a:spcBef>
              <a:spcAft>
                <a:spcPts val="0"/>
              </a:spcAft>
              <a:buClr>
                <a:srgbClr val="333333"/>
              </a:buClr>
              <a:buSzPts val="1200"/>
              <a:buChar char="●"/>
            </a:pPr>
            <a:r>
              <a:rPr lang="en-US" sz="1200">
                <a:solidFill>
                  <a:srgbClr val="333333"/>
                </a:solidFill>
              </a:rPr>
              <a:t>It might provide accommodations for the new devices at any time.</a:t>
            </a:r>
            <a:endParaRPr sz="1200">
              <a:solidFill>
                <a:srgbClr val="333333"/>
              </a:solidFill>
            </a:endParaRPr>
          </a:p>
          <a:p>
            <a:pPr marL="647700" lvl="0" indent="-304800" algn="l" rtl="0">
              <a:lnSpc>
                <a:spcPct val="115000"/>
              </a:lnSpc>
              <a:spcBef>
                <a:spcPts val="0"/>
              </a:spcBef>
              <a:spcAft>
                <a:spcPts val="0"/>
              </a:spcAft>
              <a:buClr>
                <a:srgbClr val="333333"/>
              </a:buClr>
              <a:buSzPts val="1200"/>
              <a:buChar char="●"/>
            </a:pPr>
            <a:r>
              <a:rPr lang="en-US" sz="1200">
                <a:solidFill>
                  <a:srgbClr val="333333"/>
                </a:solidFill>
              </a:rPr>
              <a:t>It can be opened by using a centralized monitoring.</a:t>
            </a:r>
            <a:endParaRPr sz="1200">
              <a:solidFill>
                <a:srgbClr val="333333"/>
              </a:solidFill>
            </a:endParaRPr>
          </a:p>
          <a:p>
            <a:pPr marL="0" lvl="0" indent="0" algn="l" rtl="0">
              <a:lnSpc>
                <a:spcPct val="115000"/>
              </a:lnSpc>
              <a:spcBef>
                <a:spcPts val="3600"/>
              </a:spcBef>
              <a:spcAft>
                <a:spcPts val="0"/>
              </a:spcAft>
              <a:buSzPts val="1800"/>
              <a:buNone/>
            </a:pPr>
            <a:endParaRPr/>
          </a:p>
        </p:txBody>
      </p:sp>
      <p:sp>
        <p:nvSpPr>
          <p:cNvPr id="159" name="Google Shape;159;p26"/>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chemeClr val="dk1"/>
              </a:buClr>
              <a:buSzPts val="1400"/>
              <a:buFont typeface="Arial"/>
              <a:buNone/>
            </a:pPr>
            <a:fld id="{00000000-1234-1234-1234-123412341234}" type="slidenum">
              <a:rPr lang="en-US"/>
              <a:t>11</a:t>
            </a:fld>
            <a:endParaRPr sz="1000">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400"/>
              <a:buFont typeface="Arial"/>
              <a:buNone/>
            </a:pPr>
            <a:r>
              <a:rPr lang="en-US" sz="2400" b="0" i="0" u="none">
                <a:solidFill>
                  <a:schemeClr val="dk2"/>
                </a:solidFill>
                <a:latin typeface="Arial"/>
                <a:ea typeface="Arial"/>
                <a:cs typeface="Arial"/>
                <a:sym typeface="Arial"/>
              </a:rPr>
              <a:t>12.1.3 Issues and Challenges in </a:t>
            </a:r>
            <a:br>
              <a:rPr lang="en-US" sz="2400" b="0" i="0" u="none">
                <a:solidFill>
                  <a:schemeClr val="dk2"/>
                </a:solidFill>
                <a:latin typeface="Arial"/>
                <a:ea typeface="Arial"/>
                <a:cs typeface="Arial"/>
                <a:sym typeface="Arial"/>
              </a:rPr>
            </a:br>
            <a:r>
              <a:rPr lang="en-US" sz="2400" b="0" i="0" u="none">
                <a:solidFill>
                  <a:schemeClr val="dk2"/>
                </a:solidFill>
                <a:latin typeface="Arial"/>
                <a:ea typeface="Arial"/>
                <a:cs typeface="Arial"/>
                <a:sym typeface="Arial"/>
              </a:rPr>
              <a:t>Designing a Sensor Network</a:t>
            </a:r>
            <a:r>
              <a:rPr lang="en-US" sz="4000" b="0" i="0" u="none">
                <a:solidFill>
                  <a:schemeClr val="dk2"/>
                </a:solidFill>
                <a:latin typeface="Arial"/>
                <a:ea typeface="Arial"/>
                <a:cs typeface="Arial"/>
                <a:sym typeface="Arial"/>
              </a:rPr>
              <a:t> </a:t>
            </a:r>
            <a:endParaRPr/>
          </a:p>
        </p:txBody>
      </p:sp>
      <p:sp>
        <p:nvSpPr>
          <p:cNvPr id="165" name="Google Shape;165;p2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000"/>
              <a:buFont typeface="Arial"/>
              <a:buChar char="•"/>
            </a:pPr>
            <a:r>
              <a:rPr lang="en-US" sz="2000" b="1" i="0" u="none">
                <a:solidFill>
                  <a:schemeClr val="dk1"/>
                </a:solidFill>
                <a:latin typeface="Arial"/>
                <a:ea typeface="Arial"/>
                <a:cs typeface="Arial"/>
                <a:sym typeface="Arial"/>
              </a:rPr>
              <a:t>Issues and Challenges</a:t>
            </a:r>
            <a:endParaRPr/>
          </a:p>
          <a:p>
            <a:pPr marL="342900" lvl="0" indent="-342900" algn="l" rtl="0">
              <a:lnSpc>
                <a:spcPct val="9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More energy-efficient</a:t>
            </a:r>
            <a:endParaRPr/>
          </a:p>
          <a:p>
            <a:pPr marL="742950" lvl="1" indent="-285750" algn="l" rtl="0">
              <a:lnSpc>
                <a:spcPct val="9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Self-sufficiency in power supply </a:t>
            </a:r>
            <a:r>
              <a:rPr lang="en-US" sz="1800"/>
              <a:t>.</a:t>
            </a:r>
            <a:endParaRPr sz="1800"/>
          </a:p>
          <a:p>
            <a:pPr marL="742950" lvl="1" indent="-285750" algn="l" rtl="0">
              <a:lnSpc>
                <a:spcPct val="9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Design more energy-efficient of the circuit, or to adopt more energy-efficient electronic components</a:t>
            </a:r>
            <a:endParaRPr/>
          </a:p>
          <a:p>
            <a:pPr marL="742950" lvl="1" indent="-171450" algn="l" rtl="0">
              <a:lnSpc>
                <a:spcPct val="90000"/>
              </a:lnSpc>
              <a:spcBef>
                <a:spcPts val="36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342900" lvl="0" indent="-342900" algn="l" rtl="0">
              <a:lnSpc>
                <a:spcPct val="9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Integrating more sensors</a:t>
            </a:r>
            <a:endParaRPr/>
          </a:p>
          <a:p>
            <a:pPr marL="742950" lvl="1" indent="-285750" algn="l" rtl="0">
              <a:lnSpc>
                <a:spcPct val="9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For multiple purposes such as detecting human’s motion, temperature, blood pressure and heartbeat at the same time</a:t>
            </a:r>
            <a:r>
              <a:rPr lang="en-US" sz="1600" b="0" i="0" u="none">
                <a:solidFill>
                  <a:schemeClr val="dk1"/>
                </a:solidFill>
                <a:latin typeface="Arial"/>
                <a:ea typeface="Arial"/>
                <a:cs typeface="Arial"/>
                <a:sym typeface="Arial"/>
              </a:rPr>
              <a:t>  </a:t>
            </a:r>
            <a:endParaRPr/>
          </a:p>
          <a:p>
            <a:pPr marL="742950" lvl="1" indent="-184150" algn="l" rtl="0">
              <a:lnSpc>
                <a:spcPct val="90000"/>
              </a:lnSpc>
              <a:spcBef>
                <a:spcPts val="32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342900" lvl="0" indent="-342900" algn="l" rtl="0">
              <a:lnSpc>
                <a:spcPct val="9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Higher processing performance</a:t>
            </a:r>
            <a:endParaRPr/>
          </a:p>
          <a:p>
            <a:pPr marL="742950" lvl="1" indent="-285750" algn="l" rtl="0">
              <a:lnSpc>
                <a:spcPct val="9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In future, more complex application need more powerful computation</a:t>
            </a:r>
            <a:endParaRPr/>
          </a:p>
          <a:p>
            <a:pPr marL="342900" lvl="0" indent="-228600" algn="l" rtl="0">
              <a:lnSpc>
                <a:spcPct val="115000"/>
              </a:lnSpc>
              <a:spcBef>
                <a:spcPts val="36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p:txBody>
      </p:sp>
      <p:sp>
        <p:nvSpPr>
          <p:cNvPr id="166" name="Google Shape;166;p27"/>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12</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2800"/>
              <a:buNone/>
            </a:pPr>
            <a:endParaRPr sz="4400">
              <a:solidFill>
                <a:schemeClr val="dk2"/>
              </a:solidFill>
              <a:latin typeface="Arial"/>
              <a:ea typeface="Arial"/>
              <a:cs typeface="Arial"/>
              <a:sym typeface="Arial"/>
            </a:endParaRPr>
          </a:p>
        </p:txBody>
      </p:sp>
      <p:sp>
        <p:nvSpPr>
          <p:cNvPr id="172" name="Google Shape;172;p2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More Robust and Secure </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Not easy damaged or be destroyed</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Secure transmission of sensing data and not easy being tapped</a:t>
            </a:r>
            <a:endParaRPr/>
          </a:p>
          <a:p>
            <a:pPr marL="742950" marR="0" lvl="1" indent="-171450" algn="l" rtl="0">
              <a:lnSpc>
                <a:spcPct val="10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Easy to buy and deployment</a:t>
            </a:r>
            <a:endParaRPr/>
          </a:p>
          <a:p>
            <a:pPr marL="742950" marR="0" lvl="1" indent="-285750" algn="l" rtl="0">
              <a:lnSpc>
                <a:spcPct val="10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Low price and easy to use</a:t>
            </a:r>
            <a:endParaRPr/>
          </a:p>
          <a:p>
            <a:pPr marL="342900" marR="0" lvl="0" indent="-228600" algn="l" rtl="0">
              <a:lnSpc>
                <a:spcPct val="115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3" name="Google Shape;173;p28"/>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13</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1" i="0" u="none">
                <a:solidFill>
                  <a:schemeClr val="dk2"/>
                </a:solidFill>
                <a:latin typeface="Arial"/>
                <a:ea typeface="Arial"/>
                <a:cs typeface="Arial"/>
                <a:sym typeface="Arial"/>
              </a:rPr>
              <a:t>12.2 Sensor Network Architecture</a:t>
            </a:r>
            <a:endParaRPr/>
          </a:p>
        </p:txBody>
      </p:sp>
      <p:sp>
        <p:nvSpPr>
          <p:cNvPr id="179" name="Google Shape;179;p2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The two basic kinds of sensor network architecture</a:t>
            </a:r>
            <a:endParaRPr/>
          </a:p>
          <a:p>
            <a:pPr marL="342900" lvl="0" indent="-190500" algn="l" rtl="0">
              <a:lnSpc>
                <a:spcPct val="100000"/>
              </a:lnSpc>
              <a:spcBef>
                <a:spcPts val="48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742950" lvl="1" indent="-285750" algn="l" rtl="0">
              <a:lnSpc>
                <a:spcPct val="100000"/>
              </a:lnSpc>
              <a:spcBef>
                <a:spcPts val="44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Layered Architecture</a:t>
            </a:r>
            <a:endParaRPr/>
          </a:p>
          <a:p>
            <a:pPr marL="742950" lvl="1" indent="-146050" algn="l" rtl="0">
              <a:lnSpc>
                <a:spcPct val="100000"/>
              </a:lnSpc>
              <a:spcBef>
                <a:spcPts val="440"/>
              </a:spcBef>
              <a:spcAft>
                <a:spcPts val="0"/>
              </a:spcAft>
              <a:buClr>
                <a:schemeClr val="dk1"/>
              </a:buClr>
              <a:buSzPts val="2200"/>
              <a:buFont typeface="Arial"/>
              <a:buNone/>
            </a:pPr>
            <a:endParaRPr sz="2200" b="0" i="0" u="none">
              <a:solidFill>
                <a:schemeClr val="dk1"/>
              </a:solidFill>
              <a:latin typeface="Arial"/>
              <a:ea typeface="Arial"/>
              <a:cs typeface="Arial"/>
              <a:sym typeface="Arial"/>
            </a:endParaRPr>
          </a:p>
          <a:p>
            <a:pPr marL="742950" lvl="1" indent="-285750" algn="l" rtl="0">
              <a:lnSpc>
                <a:spcPct val="100000"/>
              </a:lnSpc>
              <a:spcBef>
                <a:spcPts val="44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Clustered Architecture</a:t>
            </a:r>
            <a:endParaRPr/>
          </a:p>
        </p:txBody>
      </p:sp>
      <p:sp>
        <p:nvSpPr>
          <p:cNvPr id="180" name="Google Shape;180;p29"/>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14</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0" i="0" u="none">
                <a:solidFill>
                  <a:schemeClr val="dk2"/>
                </a:solidFill>
                <a:latin typeface="Arial"/>
                <a:ea typeface="Arial"/>
                <a:cs typeface="Arial"/>
                <a:sym typeface="Arial"/>
              </a:rPr>
              <a:t>12.2.1 Layered Architecture</a:t>
            </a:r>
            <a:r>
              <a:rPr lang="en-US" sz="4400" b="0" i="0" u="none">
                <a:solidFill>
                  <a:schemeClr val="dk2"/>
                </a:solidFill>
                <a:latin typeface="Arial"/>
                <a:ea typeface="Arial"/>
                <a:cs typeface="Arial"/>
                <a:sym typeface="Arial"/>
              </a:rPr>
              <a:t> </a:t>
            </a:r>
            <a:endParaRPr/>
          </a:p>
        </p:txBody>
      </p:sp>
      <p:sp>
        <p:nvSpPr>
          <p:cNvPr id="186" name="Google Shape;186;p3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A layered architecture has a single powerful base station (BS), and the layers of sensor nodes around it correspond to the nodes that have the same </a:t>
            </a:r>
            <a:r>
              <a:rPr lang="en-US" sz="2000"/>
              <a:t>distance </a:t>
            </a:r>
            <a:r>
              <a:rPr lang="en-US" sz="2000" b="0" i="0" u="none">
                <a:solidFill>
                  <a:schemeClr val="dk1"/>
                </a:solidFill>
                <a:latin typeface="Arial"/>
                <a:ea typeface="Arial"/>
                <a:cs typeface="Arial"/>
                <a:sym typeface="Arial"/>
              </a:rPr>
              <a:t>to the BS.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a:t>T</a:t>
            </a:r>
            <a:r>
              <a:rPr lang="en-US" sz="2000" b="0" i="0" u="none">
                <a:solidFill>
                  <a:schemeClr val="dk1"/>
                </a:solidFill>
                <a:latin typeface="Arial"/>
                <a:ea typeface="Arial"/>
                <a:cs typeface="Arial"/>
                <a:sym typeface="Arial"/>
              </a:rPr>
              <a:t>he BS acts an access point to a wired network, and small nodes form a wireless backbone to provide wireless connectivity.</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advantage of a layered architecture is that each node is involved only in short-distance, low-power transmissions to nodes of the neighboring layers.</a:t>
            </a:r>
            <a:endParaRPr/>
          </a:p>
        </p:txBody>
      </p:sp>
      <p:sp>
        <p:nvSpPr>
          <p:cNvPr id="187" name="Google Shape;187;p30"/>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15</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Arial"/>
              <a:buNone/>
            </a:pPr>
            <a:r>
              <a:rPr lang="en-US" sz="2000" b="0" i="0" u="none">
                <a:solidFill>
                  <a:schemeClr val="dk2"/>
                </a:solidFill>
                <a:latin typeface="Arial"/>
                <a:ea typeface="Arial"/>
                <a:cs typeface="Arial"/>
                <a:sym typeface="Arial"/>
              </a:rPr>
              <a:t>Figure 12.2 Layered architecture</a:t>
            </a:r>
            <a:endParaRPr/>
          </a:p>
        </p:txBody>
      </p:sp>
      <p:pic>
        <p:nvPicPr>
          <p:cNvPr id="193" name="Google Shape;193;p31"/>
          <p:cNvPicPr preferRelativeResize="0">
            <a:picLocks noGrp="1"/>
          </p:cNvPicPr>
          <p:nvPr>
            <p:ph type="body" idx="1"/>
          </p:nvPr>
        </p:nvPicPr>
        <p:blipFill rotWithShape="1">
          <a:blip r:embed="rId3">
            <a:alphaModFix/>
          </a:blip>
          <a:srcRect/>
          <a:stretch/>
        </p:blipFill>
        <p:spPr>
          <a:xfrm>
            <a:off x="2884487" y="1600200"/>
            <a:ext cx="3375025" cy="4525962"/>
          </a:xfrm>
          <a:prstGeom prst="rect">
            <a:avLst/>
          </a:prstGeom>
          <a:noFill/>
          <a:ln>
            <a:noFill/>
          </a:ln>
        </p:spPr>
      </p:pic>
      <p:sp>
        <p:nvSpPr>
          <p:cNvPr id="194" name="Google Shape;194;p31"/>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16</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Arial"/>
              <a:buNone/>
            </a:pPr>
            <a:r>
              <a:rPr lang="en-US" sz="2800" b="0" i="0" u="none">
                <a:solidFill>
                  <a:schemeClr val="dk2"/>
                </a:solidFill>
                <a:latin typeface="Arial"/>
                <a:ea typeface="Arial"/>
                <a:cs typeface="Arial"/>
                <a:sym typeface="Arial"/>
              </a:rPr>
              <a:t>Unified Network Protocol Framework (UNPF)</a:t>
            </a:r>
            <a:endParaRPr/>
          </a:p>
        </p:txBody>
      </p:sp>
      <p:sp>
        <p:nvSpPr>
          <p:cNvPr id="200" name="Google Shape;200;p3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UNPF is a set of protocols for complete implementation of a layered architecture for sensor networks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UNPF integrates three operations in its protocol structure:</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Network initialization and maintenance</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MAC protocol</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Routing protocol</a:t>
            </a:r>
            <a:endParaRPr/>
          </a:p>
        </p:txBody>
      </p:sp>
      <p:sp>
        <p:nvSpPr>
          <p:cNvPr id="201" name="Google Shape;201;p32"/>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17</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Arial"/>
              <a:buNone/>
            </a:pPr>
            <a:r>
              <a:rPr lang="en-US" sz="2800" b="0" i="0" u="none">
                <a:solidFill>
                  <a:schemeClr val="dk2"/>
                </a:solidFill>
                <a:latin typeface="Arial"/>
                <a:ea typeface="Arial"/>
                <a:cs typeface="Arial"/>
                <a:sym typeface="Arial"/>
              </a:rPr>
              <a:t>Network initialization and maintenance</a:t>
            </a:r>
            <a:endParaRPr/>
          </a:p>
        </p:txBody>
      </p:sp>
      <p:sp>
        <p:nvSpPr>
          <p:cNvPr id="207" name="Google Shape;207;p3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BS broadcasts its ID using a known code on the common control channel.</a:t>
            </a:r>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All node which hear this broadcast then record the BS ID. They send a signal with their own IDs at their low default power levels.</a:t>
            </a:r>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Those nodes which the BS can hear form layer one</a:t>
            </a:r>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BS broadcasts  a control packet with all layer one node IDs. </a:t>
            </a: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All nodes send a signal again.</a:t>
            </a:r>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layer one nodes record the IDs which they hear (form layer two) and inform the BS of the layer two nodes IDs.</a:t>
            </a:r>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Periodic </a:t>
            </a:r>
            <a:r>
              <a:rPr lang="en-US" sz="2000"/>
              <a:t>signaling</a:t>
            </a:r>
            <a:r>
              <a:rPr lang="en-US" sz="2000" b="0" i="0" u="none">
                <a:solidFill>
                  <a:schemeClr val="dk1"/>
                </a:solidFill>
                <a:latin typeface="Arial"/>
                <a:ea typeface="Arial"/>
                <a:cs typeface="Arial"/>
                <a:sym typeface="Arial"/>
              </a:rPr>
              <a:t> updates neighbor information and change the layer structure if nodes die out or move out of range.</a:t>
            </a:r>
            <a:endParaRPr/>
          </a:p>
        </p:txBody>
      </p:sp>
      <p:sp>
        <p:nvSpPr>
          <p:cNvPr id="208" name="Google Shape;208;p33"/>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18</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4"/>
          <p:cNvSpPr txBox="1">
            <a:spLocks noGrp="1"/>
          </p:cNvSpPr>
          <p:nvPr>
            <p:ph type="title"/>
          </p:nvPr>
        </p:nvSpPr>
        <p:spPr>
          <a:xfrm>
            <a:off x="457200" y="1984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200"/>
              <a:buFont typeface="Arial"/>
              <a:buNone/>
            </a:pPr>
            <a:r>
              <a:rPr lang="en-US" sz="3200" b="0" i="0" u="none">
                <a:solidFill>
                  <a:schemeClr val="dk2"/>
                </a:solidFill>
                <a:latin typeface="Arial"/>
                <a:ea typeface="Arial"/>
                <a:cs typeface="Arial"/>
                <a:sym typeface="Arial"/>
              </a:rPr>
              <a:t>MAC protocol</a:t>
            </a:r>
            <a:endParaRPr/>
          </a:p>
        </p:txBody>
      </p:sp>
      <p:sp>
        <p:nvSpPr>
          <p:cNvPr id="214" name="Google Shape;214;p3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During the data transmission phase, the distributed TDMA receiver oriented channel (DTROC) assignment MAC protocol is used.</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Two steps of DTROC :</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Channel allocation : Each node is assigned a reception channel by the BS, and channel reuse is such that collisions are avoided.</a:t>
            </a:r>
            <a:endParaRPr/>
          </a:p>
          <a:p>
            <a:pPr marL="742950" lvl="1" indent="-171450" algn="l" rtl="0">
              <a:lnSpc>
                <a:spcPct val="100000"/>
              </a:lnSpc>
              <a:spcBef>
                <a:spcPts val="36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Channel scheduling : The node schedules transmission slots for all its neighbors and broadcasts the schedule. This enables collision-free transmission and saves energy, as nodes can turn off when they are not involved on a send/receive operation.</a:t>
            </a:r>
            <a:endParaRPr/>
          </a:p>
          <a:p>
            <a:pPr marL="342900" lvl="0" indent="-228600" algn="l" rtl="0">
              <a:lnSpc>
                <a:spcPct val="115000"/>
              </a:lnSpc>
              <a:spcBef>
                <a:spcPts val="36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p:txBody>
      </p:sp>
      <p:sp>
        <p:nvSpPr>
          <p:cNvPr id="215" name="Google Shape;215;p34"/>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19</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a:solidFill>
                  <a:schemeClr val="dk2"/>
                </a:solidFill>
                <a:latin typeface="Arial"/>
                <a:ea typeface="Arial"/>
                <a:cs typeface="Arial"/>
                <a:sym typeface="Arial"/>
              </a:rPr>
              <a:t>Outline</a:t>
            </a:r>
            <a:endParaRPr/>
          </a:p>
        </p:txBody>
      </p:sp>
      <p:sp>
        <p:nvSpPr>
          <p:cNvPr id="88" name="Google Shape;88;p1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800"/>
              <a:buFont typeface="Arial"/>
              <a:buChar char="•"/>
            </a:pPr>
            <a:r>
              <a:rPr lang="en-US" sz="2800" b="1" i="0" u="none">
                <a:solidFill>
                  <a:schemeClr val="dk1"/>
                </a:solidFill>
                <a:latin typeface="Arial"/>
                <a:ea typeface="Arial"/>
                <a:cs typeface="Arial"/>
                <a:sym typeface="Arial"/>
              </a:rPr>
              <a:t>12.1 Introduction</a:t>
            </a:r>
            <a:endParaRPr/>
          </a:p>
          <a:p>
            <a:pPr marL="342900" lvl="0" indent="-342900" algn="l" rtl="0">
              <a:lnSpc>
                <a:spcPct val="90000"/>
              </a:lnSpc>
              <a:spcBef>
                <a:spcPts val="560"/>
              </a:spcBef>
              <a:spcAft>
                <a:spcPts val="0"/>
              </a:spcAft>
              <a:buClr>
                <a:schemeClr val="dk1"/>
              </a:buClr>
              <a:buSzPts val="2800"/>
              <a:buFont typeface="Arial"/>
              <a:buChar char="•"/>
            </a:pPr>
            <a:r>
              <a:rPr lang="en-US" sz="2800" b="1" i="0" u="none">
                <a:solidFill>
                  <a:schemeClr val="dk1"/>
                </a:solidFill>
                <a:latin typeface="Arial"/>
                <a:ea typeface="Arial"/>
                <a:cs typeface="Arial"/>
                <a:sym typeface="Arial"/>
              </a:rPr>
              <a:t>12.2 Sensor Network Architecture</a:t>
            </a:r>
            <a:endParaRPr/>
          </a:p>
          <a:p>
            <a:pPr marL="342900" lvl="0" indent="-342900" algn="l" rtl="0">
              <a:lnSpc>
                <a:spcPct val="90000"/>
              </a:lnSpc>
              <a:spcBef>
                <a:spcPts val="560"/>
              </a:spcBef>
              <a:spcAft>
                <a:spcPts val="0"/>
              </a:spcAft>
              <a:buClr>
                <a:schemeClr val="dk1"/>
              </a:buClr>
              <a:buSzPts val="2800"/>
              <a:buFont typeface="Arial"/>
              <a:buChar char="•"/>
            </a:pPr>
            <a:r>
              <a:rPr lang="en-US" sz="2800" b="1" i="0" u="none">
                <a:solidFill>
                  <a:schemeClr val="dk1"/>
                </a:solidFill>
                <a:latin typeface="Arial"/>
                <a:ea typeface="Arial"/>
                <a:cs typeface="Arial"/>
                <a:sym typeface="Arial"/>
              </a:rPr>
              <a:t>12.3 Data Dissemination</a:t>
            </a:r>
            <a:endParaRPr/>
          </a:p>
          <a:p>
            <a:pPr marL="342900" lvl="0" indent="-342900" algn="l" rtl="0">
              <a:lnSpc>
                <a:spcPct val="90000"/>
              </a:lnSpc>
              <a:spcBef>
                <a:spcPts val="560"/>
              </a:spcBef>
              <a:spcAft>
                <a:spcPts val="0"/>
              </a:spcAft>
              <a:buClr>
                <a:schemeClr val="dk1"/>
              </a:buClr>
              <a:buSzPts val="2800"/>
              <a:buFont typeface="Arial"/>
              <a:buChar char="•"/>
            </a:pPr>
            <a:r>
              <a:rPr lang="en-US" sz="2800" b="1" i="0" u="none">
                <a:solidFill>
                  <a:schemeClr val="dk1"/>
                </a:solidFill>
                <a:latin typeface="Arial"/>
                <a:ea typeface="Arial"/>
                <a:cs typeface="Arial"/>
                <a:sym typeface="Arial"/>
              </a:rPr>
              <a:t>12.4 Data Gathering</a:t>
            </a:r>
            <a:endParaRPr/>
          </a:p>
          <a:p>
            <a:pPr marL="342900" lvl="0" indent="-342900" algn="l" rtl="0">
              <a:lnSpc>
                <a:spcPct val="90000"/>
              </a:lnSpc>
              <a:spcBef>
                <a:spcPts val="560"/>
              </a:spcBef>
              <a:spcAft>
                <a:spcPts val="0"/>
              </a:spcAft>
              <a:buClr>
                <a:schemeClr val="dk1"/>
              </a:buClr>
              <a:buSzPts val="2800"/>
              <a:buFont typeface="Arial"/>
              <a:buChar char="•"/>
            </a:pPr>
            <a:r>
              <a:rPr lang="en-US" sz="2800" b="1" i="0" u="none">
                <a:solidFill>
                  <a:schemeClr val="dk1"/>
                </a:solidFill>
                <a:latin typeface="Arial"/>
                <a:ea typeface="Arial"/>
                <a:cs typeface="Arial"/>
                <a:sym typeface="Arial"/>
              </a:rPr>
              <a:t>12.5 MAC Protocols for Sensor Networks</a:t>
            </a:r>
            <a:endParaRPr/>
          </a:p>
          <a:p>
            <a:pPr marL="342900" lvl="0" indent="-342900" algn="l" rtl="0">
              <a:lnSpc>
                <a:spcPct val="90000"/>
              </a:lnSpc>
              <a:spcBef>
                <a:spcPts val="560"/>
              </a:spcBef>
              <a:spcAft>
                <a:spcPts val="0"/>
              </a:spcAft>
              <a:buClr>
                <a:schemeClr val="dk1"/>
              </a:buClr>
              <a:buSzPts val="2800"/>
              <a:buFont typeface="Arial"/>
              <a:buChar char="•"/>
            </a:pPr>
            <a:r>
              <a:rPr lang="en-US" sz="2800" b="1" i="0" u="none">
                <a:solidFill>
                  <a:schemeClr val="dk1"/>
                </a:solidFill>
                <a:latin typeface="Arial"/>
                <a:ea typeface="Arial"/>
                <a:cs typeface="Arial"/>
                <a:sym typeface="Arial"/>
              </a:rPr>
              <a:t>12.6 Location Discovery</a:t>
            </a:r>
            <a:endParaRPr/>
          </a:p>
          <a:p>
            <a:pPr marL="342900" lvl="0" indent="-342900" algn="l" rtl="0">
              <a:lnSpc>
                <a:spcPct val="90000"/>
              </a:lnSpc>
              <a:spcBef>
                <a:spcPts val="560"/>
              </a:spcBef>
              <a:spcAft>
                <a:spcPts val="0"/>
              </a:spcAft>
              <a:buClr>
                <a:schemeClr val="dk1"/>
              </a:buClr>
              <a:buSzPts val="2800"/>
              <a:buFont typeface="Arial"/>
              <a:buChar char="•"/>
            </a:pPr>
            <a:r>
              <a:rPr lang="en-US" sz="2800" b="1" i="0" u="none">
                <a:solidFill>
                  <a:schemeClr val="dk1"/>
                </a:solidFill>
                <a:latin typeface="Arial"/>
                <a:ea typeface="Arial"/>
                <a:cs typeface="Arial"/>
                <a:sym typeface="Arial"/>
              </a:rPr>
              <a:t>12.7 Quality of a Sensor Network</a:t>
            </a:r>
            <a:endParaRPr/>
          </a:p>
          <a:p>
            <a:pPr marL="342900" lvl="0" indent="-342900" algn="l" rtl="0">
              <a:lnSpc>
                <a:spcPct val="90000"/>
              </a:lnSpc>
              <a:spcBef>
                <a:spcPts val="560"/>
              </a:spcBef>
              <a:spcAft>
                <a:spcPts val="0"/>
              </a:spcAft>
              <a:buClr>
                <a:schemeClr val="dk1"/>
              </a:buClr>
              <a:buSzPts val="2800"/>
              <a:buFont typeface="Arial"/>
              <a:buChar char="•"/>
            </a:pPr>
            <a:r>
              <a:rPr lang="en-US" sz="2800" b="1" i="0" u="none">
                <a:solidFill>
                  <a:schemeClr val="dk1"/>
                </a:solidFill>
                <a:latin typeface="Arial"/>
                <a:ea typeface="Arial"/>
                <a:cs typeface="Arial"/>
                <a:sym typeface="Arial"/>
              </a:rPr>
              <a:t>12.8 Evolving Standards</a:t>
            </a:r>
            <a:endParaRPr/>
          </a:p>
          <a:p>
            <a:pPr marL="342900" lvl="0" indent="-342900" algn="l" rtl="0">
              <a:lnSpc>
                <a:spcPct val="90000"/>
              </a:lnSpc>
              <a:spcBef>
                <a:spcPts val="560"/>
              </a:spcBef>
              <a:spcAft>
                <a:spcPts val="0"/>
              </a:spcAft>
              <a:buClr>
                <a:schemeClr val="dk1"/>
              </a:buClr>
              <a:buSzPts val="2800"/>
              <a:buFont typeface="Arial"/>
              <a:buChar char="•"/>
            </a:pPr>
            <a:r>
              <a:rPr lang="en-US" sz="2800" b="1" i="0" u="none">
                <a:solidFill>
                  <a:schemeClr val="dk1"/>
                </a:solidFill>
                <a:latin typeface="Arial"/>
                <a:ea typeface="Arial"/>
                <a:cs typeface="Arial"/>
                <a:sym typeface="Arial"/>
              </a:rPr>
              <a:t>12.9 Other Issues</a:t>
            </a:r>
            <a:endParaRPr/>
          </a:p>
        </p:txBody>
      </p:sp>
      <p:sp>
        <p:nvSpPr>
          <p:cNvPr id="89" name="Google Shape;89;p17"/>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200"/>
              <a:buFont typeface="Arial"/>
              <a:buNone/>
            </a:pPr>
            <a:r>
              <a:rPr lang="en-US" sz="3200" b="0" i="0" u="none">
                <a:solidFill>
                  <a:schemeClr val="dk2"/>
                </a:solidFill>
                <a:latin typeface="Arial"/>
                <a:ea typeface="Arial"/>
                <a:cs typeface="Arial"/>
                <a:sym typeface="Arial"/>
              </a:rPr>
              <a:t>Routing protocol</a:t>
            </a:r>
            <a:endParaRPr/>
          </a:p>
        </p:txBody>
      </p:sp>
      <p:sp>
        <p:nvSpPr>
          <p:cNvPr id="221" name="Google Shape;221;p35"/>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Downlink from the BS is by direct broadcast on the control channel. Uplink from the sensor nodes to BS is by multi-hop data forwarding.</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node to which a packet is to be forwarded is selected considering the remaining energy of the nodes. This achieves a higher network lifetime.</a:t>
            </a:r>
            <a:endParaRPr/>
          </a:p>
        </p:txBody>
      </p:sp>
      <p:sp>
        <p:nvSpPr>
          <p:cNvPr id="222" name="Google Shape;222;p35"/>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20</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200"/>
              <a:buFont typeface="Arial"/>
              <a:buNone/>
            </a:pPr>
            <a:r>
              <a:rPr lang="en-US" sz="3200" b="0" i="0" u="none">
                <a:solidFill>
                  <a:schemeClr val="dk2"/>
                </a:solidFill>
                <a:latin typeface="Arial"/>
                <a:ea typeface="Arial"/>
                <a:cs typeface="Arial"/>
                <a:sym typeface="Arial"/>
              </a:rPr>
              <a:t>UNPF-R</a:t>
            </a:r>
            <a:endParaRPr/>
          </a:p>
        </p:txBody>
      </p:sp>
      <p:sp>
        <p:nvSpPr>
          <p:cNvPr id="228" name="Google Shape;228;p36"/>
          <p:cNvSpPr txBox="1">
            <a:spLocks noGrp="1"/>
          </p:cNvSpPr>
          <p:nvPr>
            <p:ph type="body" idx="1"/>
          </p:nvPr>
        </p:nvSpPr>
        <p:spPr>
          <a:xfrm>
            <a:off x="457200" y="1600200"/>
            <a:ext cx="793115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Optimize the network performance by make the sensor nodes adaptively vary their transmission range.</a:t>
            </a:r>
            <a:endParaRPr/>
          </a:p>
          <a:p>
            <a:pPr marL="342900" lvl="0" indent="-34290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Because while a very small transmission range cause network partitioning, a very large transmission range reduce the spatial reuse of frequencies.</a:t>
            </a:r>
            <a:endParaRPr/>
          </a:p>
          <a:p>
            <a:pPr marL="742950" lvl="1" indent="-28575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     </a:t>
            </a:r>
            <a:endParaRPr/>
          </a:p>
          <a:p>
            <a:pPr marL="342900" lvl="0" indent="-241300" algn="l" rtl="0">
              <a:lnSpc>
                <a:spcPct val="115000"/>
              </a:lnSpc>
              <a:spcBef>
                <a:spcPts val="32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p:txBody>
      </p:sp>
      <p:sp>
        <p:nvSpPr>
          <p:cNvPr id="229" name="Google Shape;229;p36"/>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21</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0" i="0" u="none">
                <a:solidFill>
                  <a:schemeClr val="dk2"/>
                </a:solidFill>
                <a:latin typeface="Arial"/>
                <a:ea typeface="Arial"/>
                <a:cs typeface="Arial"/>
                <a:sym typeface="Arial"/>
              </a:rPr>
              <a:t>12.2.2 Clustered Architecture</a:t>
            </a:r>
            <a:r>
              <a:rPr lang="en-US" sz="4400" b="0" i="0" u="none">
                <a:solidFill>
                  <a:schemeClr val="dk2"/>
                </a:solidFill>
                <a:latin typeface="Arial"/>
                <a:ea typeface="Arial"/>
                <a:cs typeface="Arial"/>
                <a:sym typeface="Arial"/>
              </a:rPr>
              <a:t> </a:t>
            </a:r>
            <a:endParaRPr/>
          </a:p>
        </p:txBody>
      </p:sp>
      <p:sp>
        <p:nvSpPr>
          <p:cNvPr id="235" name="Google Shape;235;p3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A clustered architecture organizes the sensor nodes into clusters, each governed by a cluster-head. </a:t>
            </a:r>
            <a:endParaRPr sz="2000" b="0" i="0" u="none">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nodes in each cluster are involved in message exchanges with their cluster-heads, and these heads send message to a BS.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Clustered architecture is useful for sensor networks because of its inherent suitability for data fusion. </a:t>
            </a: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data gathered by all member of the cluster can be fused at the cluster-head, and only the resulting information needs to be communicated to the BS.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cluster formation and election of cluster-heads must be an autonomous, distributed process.</a:t>
            </a:r>
            <a:endParaRPr/>
          </a:p>
        </p:txBody>
      </p:sp>
      <p:sp>
        <p:nvSpPr>
          <p:cNvPr id="236" name="Google Shape;236;p37"/>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22</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Arial"/>
              <a:buNone/>
            </a:pPr>
            <a:r>
              <a:rPr lang="en-US" sz="2000" b="0" i="0" u="none">
                <a:solidFill>
                  <a:schemeClr val="dk2"/>
                </a:solidFill>
                <a:latin typeface="Arial"/>
                <a:ea typeface="Arial"/>
                <a:cs typeface="Arial"/>
                <a:sym typeface="Arial"/>
              </a:rPr>
              <a:t>Figure 12.3 Clustered architecture</a:t>
            </a:r>
            <a:endParaRPr/>
          </a:p>
        </p:txBody>
      </p:sp>
      <p:pic>
        <p:nvPicPr>
          <p:cNvPr id="242" name="Google Shape;242;p38"/>
          <p:cNvPicPr preferRelativeResize="0">
            <a:picLocks noGrp="1"/>
          </p:cNvPicPr>
          <p:nvPr>
            <p:ph type="body" idx="1"/>
          </p:nvPr>
        </p:nvPicPr>
        <p:blipFill rotWithShape="1">
          <a:blip r:embed="rId3">
            <a:alphaModFix/>
          </a:blip>
          <a:srcRect/>
          <a:stretch/>
        </p:blipFill>
        <p:spPr>
          <a:xfrm>
            <a:off x="2879725" y="1557337"/>
            <a:ext cx="3384550" cy="4568825"/>
          </a:xfrm>
          <a:prstGeom prst="rect">
            <a:avLst/>
          </a:prstGeom>
          <a:noFill/>
          <a:ln>
            <a:noFill/>
          </a:ln>
        </p:spPr>
      </p:pic>
      <p:sp>
        <p:nvSpPr>
          <p:cNvPr id="243" name="Google Shape;243;p38"/>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23</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400"/>
              <a:buFont typeface="Arial"/>
              <a:buNone/>
            </a:pPr>
            <a:r>
              <a:rPr lang="en-US" sz="2400" b="0" i="0" u="none">
                <a:solidFill>
                  <a:schemeClr val="dk2"/>
                </a:solidFill>
                <a:latin typeface="Arial"/>
                <a:ea typeface="Arial"/>
                <a:cs typeface="Arial"/>
                <a:sym typeface="Arial"/>
              </a:rPr>
              <a:t>Low-Energy Adaptive Clustering Hierarchy (LEACH)</a:t>
            </a:r>
            <a:endParaRPr/>
          </a:p>
        </p:txBody>
      </p:sp>
      <p:sp>
        <p:nvSpPr>
          <p:cNvPr id="249" name="Google Shape;249;p39"/>
          <p:cNvSpPr txBox="1">
            <a:spLocks noGrp="1"/>
          </p:cNvSpPr>
          <p:nvPr>
            <p:ph type="body" idx="1"/>
          </p:nvPr>
        </p:nvSpPr>
        <p:spPr>
          <a:xfrm>
            <a:off x="457200" y="1600200"/>
            <a:ext cx="814705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LEACH is a clustering-based protocol that minimizes energy waste in sensor networks. </a:t>
            </a:r>
            <a:endParaRPr sz="1800" b="0" i="0" u="none">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The operation of LEACH is spilt into two phases : setup and steady.</a:t>
            </a:r>
            <a:endParaRPr/>
          </a:p>
          <a:p>
            <a:pPr marL="742950" lvl="1" indent="-285750" algn="l" rtl="0">
              <a:lnSpc>
                <a:spcPct val="100000"/>
              </a:lnSpc>
              <a:spcBef>
                <a:spcPts val="320"/>
              </a:spcBef>
              <a:spcAft>
                <a:spcPts val="0"/>
              </a:spcAft>
              <a:buClr>
                <a:schemeClr val="dk1"/>
              </a:buClr>
              <a:buSzPts val="1600"/>
              <a:buFont typeface="Arial"/>
              <a:buChar char="–"/>
            </a:pPr>
            <a:r>
              <a:rPr lang="en-US" sz="1600" b="1" i="0" u="none">
                <a:solidFill>
                  <a:schemeClr val="dk1"/>
                </a:solidFill>
              </a:rPr>
              <a:t>Setup phase</a:t>
            </a:r>
            <a:r>
              <a:rPr lang="en-US" sz="1600" b="0" i="0" u="none">
                <a:solidFill>
                  <a:schemeClr val="dk1"/>
                </a:solidFill>
                <a:latin typeface="Arial"/>
                <a:ea typeface="Arial"/>
                <a:cs typeface="Arial"/>
                <a:sym typeface="Arial"/>
              </a:rPr>
              <a:t>: </a:t>
            </a:r>
            <a:endParaRPr sz="1600" b="0" i="0" u="none">
              <a:solidFill>
                <a:schemeClr val="dk1"/>
              </a:solidFill>
              <a:latin typeface="Arial"/>
              <a:ea typeface="Arial"/>
              <a:cs typeface="Arial"/>
              <a:sym typeface="Arial"/>
            </a:endParaRPr>
          </a:p>
          <a:p>
            <a:pPr marL="1143000" lvl="2" indent="-215900" algn="l" rtl="0">
              <a:lnSpc>
                <a:spcPct val="100000"/>
              </a:lnSpc>
              <a:spcBef>
                <a:spcPts val="320"/>
              </a:spcBef>
              <a:spcAft>
                <a:spcPts val="0"/>
              </a:spcAft>
              <a:buClr>
                <a:schemeClr val="dk1"/>
              </a:buClr>
              <a:buSzPts val="1600"/>
              <a:buFont typeface="Arial"/>
              <a:buChar char="•"/>
            </a:pPr>
            <a:r>
              <a:rPr lang="en-US" sz="1600"/>
              <a:t>Cluster heads are selected.</a:t>
            </a:r>
            <a:endParaRPr sz="1600"/>
          </a:p>
          <a:p>
            <a:pPr marL="1143000" lvl="2" indent="-215900" algn="l" rtl="0">
              <a:lnSpc>
                <a:spcPct val="100000"/>
              </a:lnSpc>
              <a:spcBef>
                <a:spcPts val="320"/>
              </a:spcBef>
              <a:spcAft>
                <a:spcPts val="0"/>
              </a:spcAft>
              <a:buClr>
                <a:schemeClr val="dk1"/>
              </a:buClr>
              <a:buSzPts val="1600"/>
              <a:buFont typeface="Arial"/>
              <a:buChar char="•"/>
            </a:pPr>
            <a:r>
              <a:rPr lang="en-US" sz="1600"/>
              <a:t>T</a:t>
            </a:r>
            <a:r>
              <a:rPr lang="en-US" sz="1600" b="0" i="0" u="none">
                <a:solidFill>
                  <a:schemeClr val="dk1"/>
                </a:solidFill>
                <a:latin typeface="Arial"/>
                <a:ea typeface="Arial"/>
                <a:cs typeface="Arial"/>
                <a:sym typeface="Arial"/>
              </a:rPr>
              <a:t>he cluster-heads advertise their selection to all nodes. </a:t>
            </a:r>
            <a:endParaRPr sz="1600" b="0" i="0" u="none">
              <a:solidFill>
                <a:schemeClr val="dk1"/>
              </a:solidFill>
              <a:latin typeface="Arial"/>
              <a:ea typeface="Arial"/>
              <a:cs typeface="Arial"/>
              <a:sym typeface="Arial"/>
            </a:endParaRPr>
          </a:p>
          <a:p>
            <a:pPr marL="1143000" lvl="2" indent="-215900" algn="l" rtl="0">
              <a:lnSpc>
                <a:spcPct val="100000"/>
              </a:lnSpc>
              <a:spcBef>
                <a:spcPts val="320"/>
              </a:spcBef>
              <a:spcAft>
                <a:spcPts val="0"/>
              </a:spcAft>
              <a:buClr>
                <a:schemeClr val="dk1"/>
              </a:buClr>
              <a:buSzPts val="1600"/>
              <a:buFont typeface="Arial"/>
              <a:buChar char="•"/>
            </a:pPr>
            <a:r>
              <a:rPr lang="en-US" sz="1600" b="0" i="0" u="none">
                <a:solidFill>
                  <a:schemeClr val="dk1"/>
                </a:solidFill>
                <a:latin typeface="Arial"/>
                <a:ea typeface="Arial"/>
                <a:cs typeface="Arial"/>
                <a:sym typeface="Arial"/>
              </a:rPr>
              <a:t>All nodes choose their nearest cluster-head by signal strength. </a:t>
            </a:r>
            <a:endParaRPr sz="1600" b="0" i="0" u="none">
              <a:solidFill>
                <a:schemeClr val="dk1"/>
              </a:solidFill>
              <a:latin typeface="Arial"/>
              <a:ea typeface="Arial"/>
              <a:cs typeface="Arial"/>
              <a:sym typeface="Arial"/>
            </a:endParaRPr>
          </a:p>
          <a:p>
            <a:pPr marL="1143000" lvl="2" indent="-215900" algn="l" rtl="0">
              <a:lnSpc>
                <a:spcPct val="100000"/>
              </a:lnSpc>
              <a:spcBef>
                <a:spcPts val="320"/>
              </a:spcBef>
              <a:spcAft>
                <a:spcPts val="0"/>
              </a:spcAft>
              <a:buClr>
                <a:schemeClr val="dk1"/>
              </a:buClr>
              <a:buSzPts val="1600"/>
              <a:buFont typeface="Arial"/>
              <a:buChar char="•"/>
            </a:pPr>
            <a:r>
              <a:rPr lang="en-US" sz="1600" b="0" i="0" u="none">
                <a:solidFill>
                  <a:schemeClr val="dk1"/>
                </a:solidFill>
                <a:latin typeface="Arial"/>
                <a:ea typeface="Arial"/>
                <a:cs typeface="Arial"/>
                <a:sym typeface="Arial"/>
              </a:rPr>
              <a:t>The cluster-heads then assign a</a:t>
            </a:r>
            <a:r>
              <a:rPr lang="en-US" sz="1600"/>
              <a:t> </a:t>
            </a:r>
            <a:r>
              <a:rPr lang="en-US" sz="1600" b="0" i="0" u="none">
                <a:solidFill>
                  <a:schemeClr val="dk1"/>
                </a:solidFill>
                <a:latin typeface="Arial"/>
                <a:ea typeface="Arial"/>
                <a:cs typeface="Arial"/>
                <a:sym typeface="Arial"/>
              </a:rPr>
              <a:t>schedule for their cluster members.</a:t>
            </a:r>
            <a:endParaRPr sz="1600" b="0" i="0" u="none">
              <a:solidFill>
                <a:schemeClr val="dk1"/>
              </a:solidFill>
              <a:latin typeface="Arial"/>
              <a:ea typeface="Arial"/>
              <a:cs typeface="Arial"/>
              <a:sym typeface="Arial"/>
            </a:endParaRPr>
          </a:p>
          <a:p>
            <a:pPr marL="742950" lvl="1" indent="-285750" algn="l" rtl="0">
              <a:lnSpc>
                <a:spcPct val="115000"/>
              </a:lnSpc>
              <a:spcBef>
                <a:spcPts val="0"/>
              </a:spcBef>
              <a:spcAft>
                <a:spcPts val="0"/>
              </a:spcAft>
              <a:buSzPts val="1800"/>
              <a:buChar char="–"/>
            </a:pPr>
            <a:r>
              <a:rPr lang="en-US" sz="1800" b="1"/>
              <a:t>Steady phase:</a:t>
            </a:r>
            <a:r>
              <a:rPr lang="en-US" sz="1800"/>
              <a:t> </a:t>
            </a:r>
            <a:endParaRPr sz="1800"/>
          </a:p>
          <a:p>
            <a:pPr marL="1143000" lvl="2" indent="-228600" algn="l" rtl="0">
              <a:lnSpc>
                <a:spcPct val="115000"/>
              </a:lnSpc>
              <a:spcBef>
                <a:spcPts val="0"/>
              </a:spcBef>
              <a:spcAft>
                <a:spcPts val="0"/>
              </a:spcAft>
              <a:buSzPts val="1800"/>
              <a:buChar char="•"/>
            </a:pPr>
            <a:r>
              <a:rPr lang="en-US" sz="1800"/>
              <a:t>Data transmission takes place based on the schedule.</a:t>
            </a:r>
            <a:endParaRPr sz="1800"/>
          </a:p>
          <a:p>
            <a:pPr marL="1143000" lvl="2" indent="-228600" algn="l" rtl="0">
              <a:lnSpc>
                <a:spcPct val="115000"/>
              </a:lnSpc>
              <a:spcBef>
                <a:spcPts val="0"/>
              </a:spcBef>
              <a:spcAft>
                <a:spcPts val="0"/>
              </a:spcAft>
              <a:buSzPts val="1800"/>
              <a:buChar char="•"/>
            </a:pPr>
            <a:r>
              <a:rPr lang="en-US" sz="1800"/>
              <a:t>The cluster-heads perform data aggregation/fusion. </a:t>
            </a:r>
            <a:endParaRPr/>
          </a:p>
          <a:p>
            <a:pPr marL="1143000" lvl="2" indent="-228600" algn="l" rtl="0">
              <a:lnSpc>
                <a:spcPct val="115000"/>
              </a:lnSpc>
              <a:spcBef>
                <a:spcPts val="0"/>
              </a:spcBef>
              <a:spcAft>
                <a:spcPts val="0"/>
              </a:spcAft>
              <a:buSzPts val="1800"/>
              <a:buChar char="•"/>
            </a:pPr>
            <a:r>
              <a:rPr lang="en-US" sz="1800"/>
              <a:t>After a certain period of time in the steady phase, cluster-heads are selected again through the setup phase.</a:t>
            </a:r>
            <a:endParaRPr sz="1600"/>
          </a:p>
        </p:txBody>
      </p:sp>
      <p:sp>
        <p:nvSpPr>
          <p:cNvPr id="250" name="Google Shape;250;p39"/>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24</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1" i="0" u="none">
                <a:solidFill>
                  <a:schemeClr val="dk2"/>
                </a:solidFill>
                <a:latin typeface="Arial"/>
                <a:ea typeface="Arial"/>
                <a:cs typeface="Arial"/>
                <a:sym typeface="Arial"/>
              </a:rPr>
              <a:t>12.3 Data </a:t>
            </a:r>
            <a:r>
              <a:rPr lang="en-US" sz="3600" b="1"/>
              <a:t>Dissemination</a:t>
            </a:r>
            <a:endParaRPr/>
          </a:p>
        </p:txBody>
      </p:sp>
      <p:sp>
        <p:nvSpPr>
          <p:cNvPr id="256" name="Google Shape;256;p4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1" i="0" u="none">
                <a:solidFill>
                  <a:schemeClr val="dk1"/>
                </a:solidFill>
              </a:rPr>
              <a:t>Dat</a:t>
            </a:r>
            <a:r>
              <a:rPr lang="en-US" sz="2000" b="1"/>
              <a:t>a dissemination:</a:t>
            </a:r>
            <a:r>
              <a:rPr lang="en-US" sz="2000" b="0" i="0" u="none">
                <a:solidFill>
                  <a:schemeClr val="dk1"/>
                </a:solidFill>
                <a:latin typeface="Arial"/>
                <a:ea typeface="Arial"/>
                <a:cs typeface="Arial"/>
                <a:sym typeface="Arial"/>
              </a:rPr>
              <a:t> is the process by which queries or data are routed in the sensor network. </a:t>
            </a:r>
            <a:endParaRPr sz="2000" b="0" i="0" u="none">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data collected by sensor nodes has to be communicated to the node which interested in the data.</a:t>
            </a:r>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node that generates data is called </a:t>
            </a:r>
            <a:r>
              <a:rPr lang="en-US" sz="2000" b="1" i="0" u="none">
                <a:solidFill>
                  <a:schemeClr val="dk1"/>
                </a:solidFill>
              </a:rPr>
              <a:t>source.</a:t>
            </a:r>
            <a:endParaRPr sz="2000"/>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information to be reported is called an </a:t>
            </a:r>
            <a:r>
              <a:rPr lang="en-US" sz="2000" b="1" i="0" u="none">
                <a:solidFill>
                  <a:schemeClr val="dk1"/>
                </a:solidFill>
              </a:rPr>
              <a:t>event</a:t>
            </a:r>
            <a:r>
              <a:rPr lang="en-US" sz="2000" b="0" i="0" u="none">
                <a:solidFill>
                  <a:schemeClr val="dk1"/>
                </a:solidFill>
                <a:latin typeface="Arial"/>
                <a:ea typeface="Arial"/>
                <a:cs typeface="Arial"/>
                <a:sym typeface="Arial"/>
              </a:rPr>
              <a:t>. </a:t>
            </a: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A node which interested in an event is called </a:t>
            </a:r>
            <a:r>
              <a:rPr lang="en-US" sz="2000" b="1" i="0" u="none">
                <a:solidFill>
                  <a:schemeClr val="dk1"/>
                </a:solidFill>
              </a:rPr>
              <a:t>sink</a:t>
            </a:r>
            <a:r>
              <a:rPr lang="en-US" sz="2000" b="0" i="0" u="none">
                <a:solidFill>
                  <a:schemeClr val="dk1"/>
                </a:solidFill>
                <a:latin typeface="Arial"/>
                <a:ea typeface="Arial"/>
                <a:cs typeface="Arial"/>
                <a:sym typeface="Arial"/>
              </a:rPr>
              <a:t>.</a:t>
            </a:r>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Data </a:t>
            </a:r>
            <a:r>
              <a:rPr lang="en-US" sz="2000"/>
              <a:t>dissemination</a:t>
            </a:r>
            <a:r>
              <a:rPr lang="en-US" sz="2000" b="0" i="0" u="none">
                <a:solidFill>
                  <a:schemeClr val="dk1"/>
                </a:solidFill>
                <a:latin typeface="Arial"/>
                <a:ea typeface="Arial"/>
                <a:cs typeface="Arial"/>
                <a:sym typeface="Arial"/>
              </a:rPr>
              <a:t> consist of a two-step process: interest propagation and data propagation.</a:t>
            </a:r>
            <a:endParaRPr/>
          </a:p>
          <a:p>
            <a:pPr marL="742950" lvl="1" indent="-285750" algn="l" rtl="0">
              <a:lnSpc>
                <a:spcPct val="100000"/>
              </a:lnSpc>
              <a:spcBef>
                <a:spcPts val="360"/>
              </a:spcBef>
              <a:spcAft>
                <a:spcPts val="0"/>
              </a:spcAft>
              <a:buClr>
                <a:schemeClr val="dk1"/>
              </a:buClr>
              <a:buSzPts val="1800"/>
              <a:buFont typeface="Arial"/>
              <a:buAutoNum type="alphaLcPeriod"/>
            </a:pPr>
            <a:r>
              <a:rPr lang="en-US" sz="1800" b="1" i="0" u="none">
                <a:solidFill>
                  <a:schemeClr val="dk1"/>
                </a:solidFill>
              </a:rPr>
              <a:t>Interest propagation: </a:t>
            </a:r>
            <a:r>
              <a:rPr lang="en-US" sz="1800" b="0" i="0" u="none">
                <a:solidFill>
                  <a:schemeClr val="dk1"/>
                </a:solidFill>
                <a:latin typeface="Arial"/>
                <a:ea typeface="Arial"/>
                <a:cs typeface="Arial"/>
                <a:sym typeface="Arial"/>
              </a:rPr>
              <a:t>for every event that a sink is interested in, it broadcasts its interest to is neighbor, and across the network. </a:t>
            </a:r>
            <a:endParaRPr/>
          </a:p>
          <a:p>
            <a:pPr marL="742950" lvl="1" indent="-285750" algn="l" rtl="0">
              <a:lnSpc>
                <a:spcPct val="100000"/>
              </a:lnSpc>
              <a:spcBef>
                <a:spcPts val="360"/>
              </a:spcBef>
              <a:spcAft>
                <a:spcPts val="0"/>
              </a:spcAft>
              <a:buClr>
                <a:schemeClr val="dk1"/>
              </a:buClr>
              <a:buSzPts val="1800"/>
              <a:buFont typeface="Arial"/>
              <a:buAutoNum type="alphaLcPeriod"/>
            </a:pPr>
            <a:r>
              <a:rPr lang="en-US" sz="1800" b="1" i="0" u="none">
                <a:solidFill>
                  <a:schemeClr val="dk1"/>
                </a:solidFill>
              </a:rPr>
              <a:t>Data dissemination:</a:t>
            </a:r>
            <a:r>
              <a:rPr lang="en-US" sz="1800" b="0" i="0" u="none">
                <a:solidFill>
                  <a:schemeClr val="dk1"/>
                </a:solidFill>
                <a:latin typeface="Arial"/>
                <a:ea typeface="Arial"/>
                <a:cs typeface="Arial"/>
                <a:sym typeface="Arial"/>
              </a:rPr>
              <a:t> When an event is detected, it is reported to the interested nodes (sink). </a:t>
            </a:r>
            <a:endParaRPr/>
          </a:p>
        </p:txBody>
      </p:sp>
      <p:sp>
        <p:nvSpPr>
          <p:cNvPr id="257" name="Google Shape;257;p40"/>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25</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0" i="0" u="none">
                <a:solidFill>
                  <a:schemeClr val="dk2"/>
                </a:solidFill>
                <a:latin typeface="Arial"/>
                <a:ea typeface="Arial"/>
                <a:cs typeface="Arial"/>
                <a:sym typeface="Arial"/>
              </a:rPr>
              <a:t>12.3.1 Flooding</a:t>
            </a:r>
            <a:r>
              <a:rPr lang="en-US" sz="4400" b="0" i="0" u="none">
                <a:solidFill>
                  <a:schemeClr val="dk2"/>
                </a:solidFill>
                <a:latin typeface="Arial"/>
                <a:ea typeface="Arial"/>
                <a:cs typeface="Arial"/>
                <a:sym typeface="Arial"/>
              </a:rPr>
              <a:t> </a:t>
            </a:r>
            <a:endParaRPr/>
          </a:p>
        </p:txBody>
      </p:sp>
      <p:sp>
        <p:nvSpPr>
          <p:cNvPr id="263" name="Google Shape;263;p41"/>
          <p:cNvSpPr txBox="1">
            <a:spLocks noGrp="1"/>
          </p:cNvSpPr>
          <p:nvPr>
            <p:ph type="body" idx="1"/>
          </p:nvPr>
        </p:nvSpPr>
        <p:spPr>
          <a:xfrm>
            <a:off x="457200" y="1439475"/>
            <a:ext cx="8229600" cy="4153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US" sz="2000" b="0" i="0" u="none">
                <a:solidFill>
                  <a:schemeClr val="dk1"/>
                </a:solidFill>
                <a:latin typeface="Arial"/>
                <a:ea typeface="Arial"/>
                <a:cs typeface="Arial"/>
                <a:sym typeface="Arial"/>
              </a:rPr>
              <a:t>Each node which receives a packet (queries/data) broadcasts it</a:t>
            </a:r>
            <a:r>
              <a:rPr lang="en-US" sz="2000"/>
              <a:t> until</a:t>
            </a:r>
            <a:r>
              <a:rPr lang="en-US" sz="2000" b="0" i="0" u="none">
                <a:solidFill>
                  <a:schemeClr val="dk1"/>
                </a:solidFill>
                <a:latin typeface="Arial"/>
                <a:ea typeface="Arial"/>
                <a:cs typeface="Arial"/>
                <a:sym typeface="Arial"/>
              </a:rPr>
              <a:t> the packet reaches the destination node.</a:t>
            </a:r>
            <a:endParaRPr/>
          </a:p>
          <a:p>
            <a:pPr marL="0" lvl="0" indent="0" algn="l" rtl="0">
              <a:lnSpc>
                <a:spcPct val="100000"/>
              </a:lnSpc>
              <a:spcBef>
                <a:spcPts val="400"/>
              </a:spcBef>
              <a:spcAft>
                <a:spcPts val="0"/>
              </a:spcAft>
              <a:buSzPts val="1800"/>
              <a:buNone/>
            </a:pPr>
            <a:r>
              <a:rPr lang="en-US" sz="2000" b="0" i="0" u="none">
                <a:solidFill>
                  <a:schemeClr val="dk1"/>
                </a:solidFill>
                <a:latin typeface="Arial"/>
                <a:ea typeface="Arial"/>
                <a:cs typeface="Arial"/>
                <a:sym typeface="Arial"/>
              </a:rPr>
              <a:t>Disadvantages :</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Implosion : </a:t>
            </a:r>
            <a:endParaRPr sz="1800"/>
          </a:p>
          <a:p>
            <a:pPr marL="1143000" lvl="2" indent="-228600" algn="l" rtl="0">
              <a:lnSpc>
                <a:spcPct val="100000"/>
              </a:lnSpc>
              <a:spcBef>
                <a:spcPts val="360"/>
              </a:spcBef>
              <a:spcAft>
                <a:spcPts val="0"/>
              </a:spcAft>
              <a:buClr>
                <a:schemeClr val="dk1"/>
              </a:buClr>
              <a:buSzPts val="1800"/>
              <a:buFont typeface="Arial"/>
              <a:buChar char="■"/>
            </a:pPr>
            <a:r>
              <a:rPr lang="en-US" sz="1800"/>
              <a:t>Happens</a:t>
            </a:r>
            <a:r>
              <a:rPr lang="en-US" sz="1800" b="0" i="0" u="none">
                <a:solidFill>
                  <a:schemeClr val="dk1"/>
                </a:solidFill>
                <a:latin typeface="Arial"/>
                <a:ea typeface="Arial"/>
                <a:cs typeface="Arial"/>
                <a:sym typeface="Arial"/>
              </a:rPr>
              <a:t> when duplicate messages sen</a:t>
            </a:r>
            <a:r>
              <a:rPr lang="en-US" sz="1800"/>
              <a:t>t</a:t>
            </a:r>
            <a:r>
              <a:rPr lang="en-US" sz="1800" b="0" i="0" u="none">
                <a:solidFill>
                  <a:schemeClr val="dk1"/>
                </a:solidFill>
                <a:latin typeface="Arial"/>
                <a:ea typeface="Arial"/>
                <a:cs typeface="Arial"/>
                <a:sym typeface="Arial"/>
              </a:rPr>
              <a:t> to the same node. </a:t>
            </a:r>
            <a:endParaRPr sz="1800" b="0" i="0" u="none">
              <a:solidFill>
                <a:schemeClr val="dk1"/>
              </a:solidFill>
              <a:latin typeface="Arial"/>
              <a:ea typeface="Arial"/>
              <a:cs typeface="Arial"/>
              <a:sym typeface="Arial"/>
            </a:endParaRPr>
          </a:p>
          <a:p>
            <a:pPr marL="1143000" lvl="2" indent="-228600" algn="l" rtl="0">
              <a:lnSpc>
                <a:spcPct val="100000"/>
              </a:lnSpc>
              <a:spcBef>
                <a:spcPts val="360"/>
              </a:spcBef>
              <a:spcAft>
                <a:spcPts val="0"/>
              </a:spcAft>
              <a:buClr>
                <a:schemeClr val="dk1"/>
              </a:buClr>
              <a:buSzPts val="1800"/>
              <a:buFont typeface="Arial"/>
              <a:buChar char="■"/>
            </a:pPr>
            <a:r>
              <a:rPr lang="en-US" sz="1800"/>
              <a:t>O</a:t>
            </a:r>
            <a:r>
              <a:rPr lang="en-US" sz="1800" b="0" i="0" u="none">
                <a:solidFill>
                  <a:schemeClr val="dk1"/>
                </a:solidFill>
                <a:latin typeface="Arial"/>
                <a:ea typeface="Arial"/>
                <a:cs typeface="Arial"/>
                <a:sym typeface="Arial"/>
              </a:rPr>
              <a:t>ccurs when a node receives copies of the same messages from many of its neighbors.</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Overlap : </a:t>
            </a:r>
            <a:endParaRPr sz="1800" b="0" i="0" u="none">
              <a:solidFill>
                <a:schemeClr val="dk1"/>
              </a:solidFill>
              <a:latin typeface="Arial"/>
              <a:ea typeface="Arial"/>
              <a:cs typeface="Arial"/>
              <a:sym typeface="Arial"/>
            </a:endParaRPr>
          </a:p>
          <a:p>
            <a:pPr marL="1143000" lvl="2" indent="-22860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the same event may be sensed by more than one node due to overlapping regions of coverage. </a:t>
            </a:r>
            <a:endParaRPr sz="1800" b="0" i="0" u="none">
              <a:solidFill>
                <a:schemeClr val="dk1"/>
              </a:solidFill>
              <a:latin typeface="Arial"/>
              <a:ea typeface="Arial"/>
              <a:cs typeface="Arial"/>
              <a:sym typeface="Arial"/>
            </a:endParaRPr>
          </a:p>
          <a:p>
            <a:pPr marL="1143000" lvl="2" indent="-22860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This results in their neighbors receiving duplicate reports of the same event.</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Resource blindness : the flooding protocol does not consider the available energy at the nodes and results in many redundant transmissions. Hence, it reduces the network lifetime.</a:t>
            </a:r>
            <a:endParaRPr/>
          </a:p>
        </p:txBody>
      </p:sp>
      <p:sp>
        <p:nvSpPr>
          <p:cNvPr id="264" name="Google Shape;264;p41"/>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26</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0" i="0" u="none">
                <a:solidFill>
                  <a:schemeClr val="dk2"/>
                </a:solidFill>
                <a:latin typeface="Arial"/>
                <a:ea typeface="Arial"/>
                <a:cs typeface="Arial"/>
                <a:sym typeface="Arial"/>
              </a:rPr>
              <a:t>12.3.2 Gossiping</a:t>
            </a:r>
            <a:r>
              <a:rPr lang="en-US" sz="4400" b="0" i="0" u="none">
                <a:solidFill>
                  <a:schemeClr val="dk2"/>
                </a:solidFill>
                <a:latin typeface="Arial"/>
                <a:ea typeface="Arial"/>
                <a:cs typeface="Arial"/>
                <a:sym typeface="Arial"/>
              </a:rPr>
              <a:t> </a:t>
            </a:r>
            <a:endParaRPr/>
          </a:p>
        </p:txBody>
      </p:sp>
      <p:sp>
        <p:nvSpPr>
          <p:cNvPr id="270" name="Google Shape;270;p4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Modified version of </a:t>
            </a:r>
            <a:r>
              <a:rPr lang="en-US" sz="2000"/>
              <a:t>f</a:t>
            </a:r>
            <a:r>
              <a:rPr lang="en-US" sz="2000" b="0" i="0" u="none">
                <a:solidFill>
                  <a:schemeClr val="dk1"/>
                </a:solidFill>
                <a:latin typeface="Arial"/>
                <a:ea typeface="Arial"/>
                <a:cs typeface="Arial"/>
                <a:sym typeface="Arial"/>
              </a:rPr>
              <a:t>looding</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nodes do not broadcast a packet, but send it to a randomly selected neighbor.</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Avoid the problem of implosion</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It takes a long time for message to propagate throughout the network.</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It does not guarantee that all nodes of network will receive the message.</a:t>
            </a:r>
            <a:endParaRPr/>
          </a:p>
        </p:txBody>
      </p:sp>
      <p:sp>
        <p:nvSpPr>
          <p:cNvPr id="271" name="Google Shape;271;p42"/>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27</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1" i="0" u="none">
                <a:solidFill>
                  <a:schemeClr val="dk2"/>
                </a:solidFill>
                <a:latin typeface="Arial"/>
                <a:ea typeface="Arial"/>
                <a:cs typeface="Arial"/>
                <a:sym typeface="Arial"/>
              </a:rPr>
              <a:t>12.4 Data Gathering</a:t>
            </a:r>
            <a:r>
              <a:rPr lang="en-US" sz="4400" b="0" i="0" u="none">
                <a:solidFill>
                  <a:schemeClr val="dk2"/>
                </a:solidFill>
                <a:latin typeface="Arial"/>
                <a:ea typeface="Arial"/>
                <a:cs typeface="Arial"/>
                <a:sym typeface="Arial"/>
              </a:rPr>
              <a:t> </a:t>
            </a:r>
            <a:endParaRPr/>
          </a:p>
        </p:txBody>
      </p:sp>
      <p:sp>
        <p:nvSpPr>
          <p:cNvPr id="277" name="Google Shape;277;p4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objective of the data gathering problem is to transmit the sensed data from each sensor node to a BS.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goal of algorithm which implement data gathering is </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maximize the lifetime of network</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Minimum energy should be consumed</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The transmission occur with minimum delay</a:t>
            </a:r>
            <a:endParaRPr/>
          </a:p>
          <a:p>
            <a:pPr marL="742950" lvl="1" indent="-171450" algn="l" rtl="0">
              <a:lnSpc>
                <a:spcPct val="100000"/>
              </a:lnSpc>
              <a:spcBef>
                <a:spcPts val="36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342900" lvl="0" indent="-215900" algn="l" rtl="0">
              <a:lnSpc>
                <a:spcPct val="100000"/>
              </a:lnSpc>
              <a:spcBef>
                <a:spcPts val="400"/>
              </a:spcBef>
              <a:spcAft>
                <a:spcPts val="0"/>
              </a:spcAft>
              <a:buClr>
                <a:schemeClr val="dk1"/>
              </a:buClr>
              <a:buSzPts val="2000"/>
              <a:buFont typeface="Arial"/>
              <a:buNone/>
            </a:pPr>
            <a:endParaRPr/>
          </a:p>
        </p:txBody>
      </p:sp>
      <p:sp>
        <p:nvSpPr>
          <p:cNvPr id="278" name="Google Shape;278;p43"/>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28</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3200"/>
              <a:buFont typeface="Arial"/>
              <a:buNone/>
            </a:pPr>
            <a:r>
              <a:rPr lang="en-US" sz="3200" b="1" i="0" u="none">
                <a:solidFill>
                  <a:schemeClr val="dk2"/>
                </a:solidFill>
                <a:latin typeface="Arial"/>
                <a:ea typeface="Arial"/>
                <a:cs typeface="Arial"/>
                <a:sym typeface="Arial"/>
              </a:rPr>
              <a:t>MAC Protocols for Sensor Networks</a:t>
            </a:r>
            <a:endParaRPr/>
          </a:p>
        </p:txBody>
      </p:sp>
      <p:sp>
        <p:nvSpPr>
          <p:cNvPr id="284" name="Google Shape;284;p4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challenges posed by sensor network MAC protocol</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No single controlling authority, so global synchronization is difficult</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Power efficiency issue</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Frequent topology changes due to mobility and failure</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There are three kinds of MAC protocols used in sensor network:</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Fixed-allocation</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Demand-based</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Contention-based</a:t>
            </a:r>
            <a:endParaRPr/>
          </a:p>
        </p:txBody>
      </p:sp>
      <p:sp>
        <p:nvSpPr>
          <p:cNvPr id="285" name="Google Shape;285;p44"/>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29</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1" i="0" u="none">
                <a:solidFill>
                  <a:schemeClr val="dk2"/>
                </a:solidFill>
                <a:latin typeface="Arial"/>
                <a:ea typeface="Arial"/>
                <a:cs typeface="Arial"/>
                <a:sym typeface="Arial"/>
              </a:rPr>
              <a:t>12.1 Introduction</a:t>
            </a:r>
            <a:endParaRPr/>
          </a:p>
        </p:txBody>
      </p:sp>
      <p:sp>
        <p:nvSpPr>
          <p:cNvPr id="95" name="Google Shape;95;p1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Sensor networks are highly distributed networks of small, lightweight wireless node, deployed in large numbers to monitor the environment or system.</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Each node of the sensor networks consist of three subsystem: </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Sensor subsystem: senses the environment</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Processing subsystem: performs local computations on the sensed data</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Communication subsystem: responsible for message exchange with neighboring sensor nodes</a:t>
            </a:r>
            <a:endParaRPr/>
          </a:p>
          <a:p>
            <a:pPr marL="742950" lvl="1" indent="-285750" algn="l" rtl="0">
              <a:lnSpc>
                <a:spcPct val="100000"/>
              </a:lnSpc>
              <a:spcBef>
                <a:spcPts val="36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features of sensor nodes</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Limited sensing region, processing power, energy</a:t>
            </a:r>
            <a:endParaRPr/>
          </a:p>
          <a:p>
            <a:pPr marL="342900" lvl="0" indent="-228600" algn="l" rtl="0">
              <a:lnSpc>
                <a:spcPct val="115000"/>
              </a:lnSpc>
              <a:spcBef>
                <a:spcPts val="36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p:txBody>
      </p:sp>
      <p:sp>
        <p:nvSpPr>
          <p:cNvPr id="96" name="Google Shape;96;p18"/>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2800"/>
              <a:buNone/>
            </a:pPr>
            <a:r>
              <a:rPr lang="en-US" sz="3000">
                <a:solidFill>
                  <a:schemeClr val="dk1"/>
                </a:solidFill>
              </a:rPr>
              <a:t>Fixed-allocation MAC protocol</a:t>
            </a:r>
            <a:endParaRPr sz="3000">
              <a:solidFill>
                <a:schemeClr val="dk1"/>
              </a:solidFill>
            </a:endParaRPr>
          </a:p>
          <a:p>
            <a:pPr marL="0" lvl="0" indent="0" algn="ctr" rtl="0">
              <a:lnSpc>
                <a:spcPct val="100000"/>
              </a:lnSpc>
              <a:spcBef>
                <a:spcPts val="0"/>
              </a:spcBef>
              <a:spcAft>
                <a:spcPts val="0"/>
              </a:spcAft>
              <a:buSzPts val="2800"/>
              <a:buNone/>
            </a:pPr>
            <a:endParaRPr sz="3000">
              <a:solidFill>
                <a:schemeClr val="dk1"/>
              </a:solidFill>
            </a:endParaRPr>
          </a:p>
        </p:txBody>
      </p:sp>
      <p:sp>
        <p:nvSpPr>
          <p:cNvPr id="291" name="Google Shape;291;p45"/>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Share the common medium through a predetermined assignment.</a:t>
            </a:r>
            <a:endParaRPr sz="2400"/>
          </a:p>
          <a:p>
            <a:pPr marL="742950" lvl="1" indent="-323850" algn="l" rtl="0">
              <a:lnSpc>
                <a:spcPct val="100000"/>
              </a:lnSpc>
              <a:spcBef>
                <a:spcPts val="36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It is suitable for sensor network that continuously monitor and generate deterministic data traffic</a:t>
            </a:r>
            <a:endParaRPr sz="2400"/>
          </a:p>
          <a:p>
            <a:pPr marL="742950" lvl="1" indent="-323850" algn="l" rtl="0">
              <a:lnSpc>
                <a:spcPct val="100000"/>
              </a:lnSpc>
              <a:spcBef>
                <a:spcPts val="36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Provide a </a:t>
            </a:r>
            <a:r>
              <a:rPr lang="en-US" sz="2400"/>
              <a:t>specific</a:t>
            </a:r>
            <a:r>
              <a:rPr lang="en-US" sz="2400" b="0" i="0" u="none">
                <a:solidFill>
                  <a:schemeClr val="dk1"/>
                </a:solidFill>
                <a:latin typeface="Arial"/>
                <a:ea typeface="Arial"/>
                <a:cs typeface="Arial"/>
                <a:sym typeface="Arial"/>
              </a:rPr>
              <a:t> delay values for each node</a:t>
            </a:r>
            <a:endParaRPr sz="2400"/>
          </a:p>
          <a:p>
            <a:pPr marL="742950" lvl="1" indent="-171450" algn="l" rtl="0">
              <a:lnSpc>
                <a:spcPct val="100000"/>
              </a:lnSpc>
              <a:spcBef>
                <a:spcPts val="360"/>
              </a:spcBef>
              <a:spcAft>
                <a:spcPts val="0"/>
              </a:spcAft>
              <a:buClr>
                <a:schemeClr val="dk1"/>
              </a:buClr>
              <a:buSzPts val="1800"/>
              <a:buFont typeface="Arial"/>
              <a:buNone/>
            </a:pPr>
            <a:endParaRPr sz="2400" b="0" i="0" u="none">
              <a:solidFill>
                <a:schemeClr val="dk1"/>
              </a:solidFill>
              <a:latin typeface="Arial"/>
              <a:ea typeface="Arial"/>
              <a:cs typeface="Arial"/>
              <a:sym typeface="Arial"/>
            </a:endParaRPr>
          </a:p>
          <a:p>
            <a:pPr marL="742950" lvl="1" indent="-323850" algn="l" rtl="0">
              <a:lnSpc>
                <a:spcPct val="100000"/>
              </a:lnSpc>
              <a:spcBef>
                <a:spcPts val="360"/>
              </a:spcBef>
              <a:spcAft>
                <a:spcPts val="0"/>
              </a:spcAft>
              <a:buClr>
                <a:schemeClr val="dk1"/>
              </a:buClr>
              <a:buSzPts val="2400"/>
              <a:buFont typeface="Arial"/>
              <a:buChar char="–"/>
            </a:pPr>
            <a:r>
              <a:rPr lang="en-US" sz="2400"/>
              <a:t>Fixed-allocation MAC protocol is not good </a:t>
            </a:r>
            <a:r>
              <a:rPr lang="en-US" sz="2400" b="0" i="0" u="none">
                <a:solidFill>
                  <a:schemeClr val="dk1"/>
                </a:solidFill>
                <a:latin typeface="Arial"/>
                <a:ea typeface="Arial"/>
                <a:cs typeface="Arial"/>
                <a:sym typeface="Arial"/>
              </a:rPr>
              <a:t>in </a:t>
            </a:r>
            <a:r>
              <a:rPr lang="en-US" sz="2400"/>
              <a:t>for</a:t>
            </a:r>
            <a:r>
              <a:rPr lang="en-US" sz="2400" b="0" i="0" u="none">
                <a:solidFill>
                  <a:schemeClr val="dk1"/>
                </a:solidFill>
                <a:latin typeface="Arial"/>
                <a:ea typeface="Arial"/>
                <a:cs typeface="Arial"/>
                <a:sym typeface="Arial"/>
              </a:rPr>
              <a:t> bursty traffic.</a:t>
            </a:r>
            <a:endParaRPr sz="2400"/>
          </a:p>
        </p:txBody>
      </p:sp>
      <p:sp>
        <p:nvSpPr>
          <p:cNvPr id="292" name="Google Shape;292;p45"/>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30</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4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2800"/>
              <a:buNone/>
            </a:pPr>
            <a:r>
              <a:rPr lang="en-US" sz="3600">
                <a:solidFill>
                  <a:schemeClr val="dk1"/>
                </a:solidFill>
              </a:rPr>
              <a:t>Demand-based MAC protocol</a:t>
            </a:r>
            <a:endParaRPr sz="3600"/>
          </a:p>
        </p:txBody>
      </p:sp>
      <p:sp>
        <p:nvSpPr>
          <p:cNvPr id="298" name="Google Shape;298;p4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285750" lvl="0" indent="-285750" algn="l" rtl="0">
              <a:lnSpc>
                <a:spcPct val="150000"/>
              </a:lnSpc>
              <a:spcBef>
                <a:spcPts val="360"/>
              </a:spcBef>
              <a:spcAft>
                <a:spcPts val="0"/>
              </a:spcAft>
              <a:buSzPts val="2400"/>
              <a:buFont typeface="Arial"/>
              <a:buChar char="–"/>
            </a:pPr>
            <a:r>
              <a:rPr lang="en-US" sz="2800" b="0" i="0" u="none">
                <a:solidFill>
                  <a:schemeClr val="dk1"/>
                </a:solidFill>
                <a:latin typeface="Arial"/>
                <a:ea typeface="Arial"/>
                <a:cs typeface="Arial"/>
                <a:sym typeface="Arial"/>
              </a:rPr>
              <a:t>Used in such cases, where the channel is allocated according to the demand of the node</a:t>
            </a:r>
            <a:endParaRPr sz="2800"/>
          </a:p>
          <a:p>
            <a:pPr marL="285750" lvl="0" indent="-285750" algn="l" rtl="0">
              <a:lnSpc>
                <a:spcPct val="150000"/>
              </a:lnSpc>
              <a:spcBef>
                <a:spcPts val="360"/>
              </a:spcBef>
              <a:spcAft>
                <a:spcPts val="0"/>
              </a:spcAft>
              <a:buSzPts val="2400"/>
              <a:buFont typeface="Arial"/>
              <a:buChar char="–"/>
            </a:pPr>
            <a:r>
              <a:rPr lang="en-US" sz="2800" b="0" i="0" u="none">
                <a:solidFill>
                  <a:schemeClr val="dk1"/>
                </a:solidFill>
                <a:latin typeface="Arial"/>
                <a:ea typeface="Arial"/>
                <a:cs typeface="Arial"/>
                <a:sym typeface="Arial"/>
              </a:rPr>
              <a:t>Variable rate traffic can be efficiently transmitted</a:t>
            </a:r>
            <a:endParaRPr sz="2400" b="0" i="0" u="none">
              <a:solidFill>
                <a:schemeClr val="dk1"/>
              </a:solidFill>
              <a:latin typeface="Arial"/>
              <a:ea typeface="Arial"/>
              <a:cs typeface="Arial"/>
              <a:sym typeface="Arial"/>
            </a:endParaRPr>
          </a:p>
          <a:p>
            <a:pPr marL="285750" lvl="0" indent="-285750" algn="l" rtl="0">
              <a:lnSpc>
                <a:spcPct val="150000"/>
              </a:lnSpc>
              <a:spcBef>
                <a:spcPts val="360"/>
              </a:spcBef>
              <a:spcAft>
                <a:spcPts val="0"/>
              </a:spcAft>
              <a:buSzPts val="2400"/>
              <a:buFont typeface="Arial"/>
              <a:buChar char="–"/>
            </a:pPr>
            <a:r>
              <a:rPr lang="en-US" sz="2800" b="0" i="0" u="none">
                <a:solidFill>
                  <a:schemeClr val="dk1"/>
                </a:solidFill>
                <a:latin typeface="Arial"/>
                <a:ea typeface="Arial"/>
                <a:cs typeface="Arial"/>
                <a:sym typeface="Arial"/>
              </a:rPr>
              <a:t>Require the additional overhead of a reservation process</a:t>
            </a:r>
            <a:endParaRPr sz="2800"/>
          </a:p>
          <a:p>
            <a:pPr marL="0" marR="0" lvl="0" indent="0" algn="l" rtl="0">
              <a:lnSpc>
                <a:spcPct val="150000"/>
              </a:lnSpc>
              <a:spcBef>
                <a:spcPts val="400"/>
              </a:spcBef>
              <a:spcAft>
                <a:spcPts val="0"/>
              </a:spcAft>
              <a:buSzPts val="1800"/>
              <a:buNone/>
            </a:pPr>
            <a:endParaRPr sz="2400"/>
          </a:p>
        </p:txBody>
      </p:sp>
      <p:sp>
        <p:nvSpPr>
          <p:cNvPr id="299" name="Google Shape;299;p46"/>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31</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4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400"/>
              </a:spcBef>
              <a:spcAft>
                <a:spcPts val="0"/>
              </a:spcAft>
              <a:buSzPts val="2800"/>
              <a:buNone/>
            </a:pPr>
            <a:r>
              <a:rPr lang="en-US" sz="3600"/>
              <a:t>Contention-based MAC protocol</a:t>
            </a:r>
            <a:endParaRPr sz="3600"/>
          </a:p>
        </p:txBody>
      </p:sp>
      <p:sp>
        <p:nvSpPr>
          <p:cNvPr id="306" name="Google Shape;306;p47"/>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457200" algn="l" rtl="0">
              <a:lnSpc>
                <a:spcPct val="200000"/>
              </a:lnSpc>
              <a:spcBef>
                <a:spcPts val="360"/>
              </a:spcBef>
              <a:spcAft>
                <a:spcPts val="0"/>
              </a:spcAft>
              <a:buSzPts val="2400"/>
              <a:buChar char="●"/>
            </a:pPr>
            <a:r>
              <a:rPr lang="en-US" sz="2400">
                <a:solidFill>
                  <a:schemeClr val="dk1"/>
                </a:solidFill>
              </a:rPr>
              <a:t>Random-access-based contention/competition for the channel when packets need to be transmitted</a:t>
            </a:r>
            <a:endParaRPr sz="2400">
              <a:solidFill>
                <a:schemeClr val="dk1"/>
              </a:solidFill>
            </a:endParaRPr>
          </a:p>
          <a:p>
            <a:pPr marL="457200" lvl="0" indent="-457200" algn="l" rtl="0">
              <a:lnSpc>
                <a:spcPct val="200000"/>
              </a:lnSpc>
              <a:spcBef>
                <a:spcPts val="360"/>
              </a:spcBef>
              <a:spcAft>
                <a:spcPts val="0"/>
              </a:spcAft>
              <a:buSzPts val="2400"/>
              <a:buChar char="●"/>
            </a:pPr>
            <a:r>
              <a:rPr lang="en-US" sz="2400">
                <a:solidFill>
                  <a:schemeClr val="dk1"/>
                </a:solidFill>
              </a:rPr>
              <a:t>Suitable for bursty traffic</a:t>
            </a:r>
            <a:endParaRPr sz="2000">
              <a:solidFill>
                <a:schemeClr val="dk1"/>
              </a:solidFill>
            </a:endParaRPr>
          </a:p>
          <a:p>
            <a:pPr marL="457200" lvl="0" indent="-457200" algn="l" rtl="0">
              <a:lnSpc>
                <a:spcPct val="200000"/>
              </a:lnSpc>
              <a:spcBef>
                <a:spcPts val="360"/>
              </a:spcBef>
              <a:spcAft>
                <a:spcPts val="0"/>
              </a:spcAft>
              <a:buSzPts val="2400"/>
              <a:buChar char="●"/>
            </a:pPr>
            <a:r>
              <a:rPr lang="en-US" sz="2400">
                <a:solidFill>
                  <a:schemeClr val="dk1"/>
                </a:solidFill>
              </a:rPr>
              <a:t>Susceptible to collisions and no delay guarantees</a:t>
            </a:r>
            <a:endParaRPr/>
          </a:p>
          <a:p>
            <a:pPr marL="457200" lvl="0" indent="-457200" algn="l" rtl="0">
              <a:lnSpc>
                <a:spcPct val="200000"/>
              </a:lnSpc>
              <a:spcBef>
                <a:spcPts val="360"/>
              </a:spcBef>
              <a:spcAft>
                <a:spcPts val="0"/>
              </a:spcAft>
              <a:buSzPts val="2400"/>
              <a:buChar char="●"/>
            </a:pPr>
            <a:r>
              <a:rPr lang="en-US" sz="2400">
                <a:solidFill>
                  <a:schemeClr val="dk1"/>
                </a:solidFill>
              </a:rPr>
              <a:t>Not suitable for delay-sensitive or real-time traffic</a:t>
            </a:r>
            <a:endParaRPr sz="2400">
              <a:solidFill>
                <a:schemeClr val="dk1"/>
              </a:solidFill>
            </a:endParaRPr>
          </a:p>
          <a:p>
            <a:pPr marL="0" lvl="0" indent="0" algn="l" rtl="0">
              <a:lnSpc>
                <a:spcPct val="200000"/>
              </a:lnSpc>
              <a:spcBef>
                <a:spcPts val="360"/>
              </a:spcBef>
              <a:spcAft>
                <a:spcPts val="0"/>
              </a:spcAft>
              <a:buSzPts val="1800"/>
              <a:buNone/>
            </a:pPr>
            <a:endParaRPr sz="2000">
              <a:solidFill>
                <a:schemeClr val="dk1"/>
              </a:solidFill>
            </a:endParaRPr>
          </a:p>
        </p:txBody>
      </p:sp>
      <p:sp>
        <p:nvSpPr>
          <p:cNvPr id="307" name="Google Shape;307;p47"/>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chemeClr val="dk1"/>
              </a:buClr>
              <a:buSzPts val="1400"/>
              <a:buFont typeface="Arial"/>
              <a:buNone/>
            </a:pPr>
            <a:fld id="{00000000-1234-1234-1234-123412341234}" type="slidenum">
              <a:rPr lang="en-US"/>
              <a:t>32</a:t>
            </a:fld>
            <a:endParaRPr sz="1000">
              <a:solidFill>
                <a:schemeClr val="dk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200"/>
              <a:buFont typeface="Arial"/>
              <a:buNone/>
            </a:pPr>
            <a:r>
              <a:rPr lang="en-US" sz="3200" b="0" i="0" u="none">
                <a:solidFill>
                  <a:schemeClr val="dk2"/>
                </a:solidFill>
                <a:latin typeface="Arial"/>
                <a:ea typeface="Arial"/>
                <a:cs typeface="Arial"/>
                <a:sym typeface="Arial"/>
              </a:rPr>
              <a:t>Security Threats</a:t>
            </a:r>
            <a:r>
              <a:rPr lang="en-US" sz="4400" b="0" i="0" u="none">
                <a:solidFill>
                  <a:schemeClr val="dk2"/>
                </a:solidFill>
                <a:latin typeface="Arial"/>
                <a:ea typeface="Arial"/>
                <a:cs typeface="Arial"/>
                <a:sym typeface="Arial"/>
              </a:rPr>
              <a:t> </a:t>
            </a:r>
            <a:endParaRPr/>
          </a:p>
        </p:txBody>
      </p:sp>
      <p:sp>
        <p:nvSpPr>
          <p:cNvPr id="313" name="Google Shape;313;p48"/>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Sybil attack</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When a single node presents itself as multiple entities to the network. This can affect the fault tolerance of the network and mislead geographic routing algorithms.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A selective forwarding attack</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When certain nodes do not forward any of messages they receive</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Sinkhole attack</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A node act as BS or a very favorable to the routing</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And do not forward any of messages it receive</a:t>
            </a:r>
            <a:endParaRPr/>
          </a:p>
        </p:txBody>
      </p:sp>
      <p:sp>
        <p:nvSpPr>
          <p:cNvPr id="314" name="Google Shape;314;p48"/>
          <p:cNvSpPr txBox="1"/>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33</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4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2800"/>
              <a:buNone/>
            </a:pPr>
            <a:r>
              <a:rPr lang="en-US" sz="4400">
                <a:solidFill>
                  <a:schemeClr val="dk2"/>
                </a:solidFill>
                <a:latin typeface="Arial"/>
                <a:ea typeface="Arial"/>
                <a:cs typeface="Arial"/>
                <a:sym typeface="Arial"/>
              </a:rPr>
              <a:t>Security Threats</a:t>
            </a:r>
            <a:endParaRPr sz="4400">
              <a:solidFill>
                <a:schemeClr val="dk2"/>
              </a:solidFill>
              <a:latin typeface="Arial"/>
              <a:ea typeface="Arial"/>
              <a:cs typeface="Arial"/>
              <a:sym typeface="Arial"/>
            </a:endParaRPr>
          </a:p>
        </p:txBody>
      </p:sp>
      <p:sp>
        <p:nvSpPr>
          <p:cNvPr id="320" name="Google Shape;320;p4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Wormhole attack</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Make the traffic go through a very long path by giving false information to the node about the distance between them.</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Increase latency</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Hello flood attack</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Broadcast a Hello packet with very high power, so that a large number of node even far away in the network choose it as the parent.</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Increase delay</a:t>
            </a:r>
            <a:endParaRPr/>
          </a:p>
        </p:txBody>
      </p:sp>
      <p:sp>
        <p:nvSpPr>
          <p:cNvPr id="321" name="Google Shape;321;p49"/>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34</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50"/>
          <p:cNvSpPr txBox="1">
            <a:spLocks noGrp="1"/>
          </p:cNvSpPr>
          <p:nvPr>
            <p:ph type="title"/>
          </p:nvPr>
        </p:nvSpPr>
        <p:spPr>
          <a:xfrm>
            <a:off x="457200" y="3508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400"/>
              <a:buFont typeface="Arial"/>
              <a:buNone/>
            </a:pPr>
            <a:r>
              <a:rPr lang="en-US" sz="2400" b="0" i="0" u="none">
                <a:solidFill>
                  <a:schemeClr val="dk2"/>
                </a:solidFill>
                <a:latin typeface="Arial"/>
                <a:ea typeface="Arial"/>
                <a:cs typeface="Arial"/>
                <a:sym typeface="Arial"/>
              </a:rPr>
              <a:t>Localized Encryption and Authentication Protocol (LEAP)</a:t>
            </a:r>
            <a:endParaRPr/>
          </a:p>
        </p:txBody>
      </p:sp>
      <p:sp>
        <p:nvSpPr>
          <p:cNvPr id="327" name="Google Shape;327;p50"/>
          <p:cNvSpPr txBox="1">
            <a:spLocks noGrp="1"/>
          </p:cNvSpPr>
          <p:nvPr>
            <p:ph type="body" idx="1"/>
          </p:nvPr>
        </p:nvSpPr>
        <p:spPr>
          <a:xfrm>
            <a:off x="457200" y="1545608"/>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50000"/>
              </a:lnSpc>
              <a:spcBef>
                <a:spcPts val="0"/>
              </a:spcBef>
              <a:spcAft>
                <a:spcPts val="0"/>
              </a:spcAft>
              <a:buClr>
                <a:schemeClr val="dk1"/>
              </a:buClr>
              <a:buSzPts val="2000"/>
              <a:buFont typeface="Arial"/>
              <a:buChar char="•"/>
            </a:pPr>
            <a:r>
              <a:rPr lang="en-US" sz="2300" b="0" i="0" u="none">
                <a:solidFill>
                  <a:schemeClr val="dk1"/>
                </a:solidFill>
              </a:rPr>
              <a:t>LEAP uses different keying mechanisms for different packets depending on their security requirements.</a:t>
            </a:r>
            <a:endParaRPr sz="2300"/>
          </a:p>
          <a:p>
            <a:pPr marL="342900" lvl="0" indent="-342900" algn="l" rtl="0">
              <a:lnSpc>
                <a:spcPct val="150000"/>
              </a:lnSpc>
              <a:spcBef>
                <a:spcPts val="400"/>
              </a:spcBef>
              <a:spcAft>
                <a:spcPts val="0"/>
              </a:spcAft>
              <a:buClr>
                <a:schemeClr val="dk1"/>
              </a:buClr>
              <a:buSzPts val="2000"/>
              <a:buFont typeface="Arial"/>
              <a:buChar char="•"/>
            </a:pPr>
            <a:r>
              <a:rPr lang="en-US" sz="2300" b="0" i="0" u="none">
                <a:solidFill>
                  <a:schemeClr val="dk1"/>
                </a:solidFill>
              </a:rPr>
              <a:t>Every sensor node maintains four types of keys:</a:t>
            </a:r>
            <a:endParaRPr sz="2300"/>
          </a:p>
          <a:p>
            <a:pPr marL="742950" lvl="1" indent="-285750" algn="l" rtl="0">
              <a:lnSpc>
                <a:spcPct val="150000"/>
              </a:lnSpc>
              <a:spcBef>
                <a:spcPts val="360"/>
              </a:spcBef>
              <a:spcAft>
                <a:spcPts val="0"/>
              </a:spcAft>
              <a:buClr>
                <a:schemeClr val="dk1"/>
              </a:buClr>
              <a:buSzPts val="1800"/>
              <a:buFont typeface="Arial"/>
              <a:buChar char="–"/>
            </a:pPr>
            <a:r>
              <a:rPr lang="en-US" sz="2300" b="1" i="0" u="none">
                <a:solidFill>
                  <a:schemeClr val="dk1"/>
                </a:solidFill>
              </a:rPr>
              <a:t>Individual key </a:t>
            </a:r>
            <a:r>
              <a:rPr lang="en-US" sz="2300" b="0" i="0" u="none">
                <a:solidFill>
                  <a:schemeClr val="dk1"/>
                </a:solidFill>
              </a:rPr>
              <a:t>:share with BS, loaded into the node before deployment</a:t>
            </a:r>
            <a:endParaRPr sz="2300"/>
          </a:p>
          <a:p>
            <a:pPr marL="742950" lvl="1" indent="-285750" algn="l" rtl="0">
              <a:lnSpc>
                <a:spcPct val="150000"/>
              </a:lnSpc>
              <a:spcBef>
                <a:spcPts val="360"/>
              </a:spcBef>
              <a:spcAft>
                <a:spcPts val="0"/>
              </a:spcAft>
              <a:buClr>
                <a:schemeClr val="dk1"/>
              </a:buClr>
              <a:buSzPts val="1800"/>
              <a:buFont typeface="Arial"/>
              <a:buChar char="–"/>
            </a:pPr>
            <a:r>
              <a:rPr lang="en-US" sz="2300" b="1" i="0" u="none">
                <a:solidFill>
                  <a:schemeClr val="dk1"/>
                </a:solidFill>
              </a:rPr>
              <a:t>Group key</a:t>
            </a:r>
            <a:r>
              <a:rPr lang="en-US" sz="2300" b="0" i="0" u="none">
                <a:solidFill>
                  <a:schemeClr val="dk1"/>
                </a:solidFill>
              </a:rPr>
              <a:t> :share with all node of the network &amp; BS</a:t>
            </a:r>
            <a:endParaRPr sz="2300"/>
          </a:p>
          <a:p>
            <a:pPr marL="742950" lvl="1" indent="-285750" algn="l" rtl="0">
              <a:lnSpc>
                <a:spcPct val="150000"/>
              </a:lnSpc>
              <a:spcBef>
                <a:spcPts val="360"/>
              </a:spcBef>
              <a:spcAft>
                <a:spcPts val="0"/>
              </a:spcAft>
              <a:buClr>
                <a:schemeClr val="dk1"/>
              </a:buClr>
              <a:buSzPts val="1800"/>
              <a:buFont typeface="Arial"/>
              <a:buChar char="–"/>
            </a:pPr>
            <a:r>
              <a:rPr lang="en-US" sz="2300" b="1" i="0" u="none">
                <a:solidFill>
                  <a:schemeClr val="dk1"/>
                </a:solidFill>
              </a:rPr>
              <a:t>Cluster key</a:t>
            </a:r>
            <a:r>
              <a:rPr lang="en-US" sz="2300" b="0" i="0" u="none">
                <a:solidFill>
                  <a:schemeClr val="dk1"/>
                </a:solidFill>
              </a:rPr>
              <a:t> :share between a node and its neighbor </a:t>
            </a:r>
            <a:endParaRPr sz="2300"/>
          </a:p>
          <a:p>
            <a:pPr marL="742950" lvl="1" indent="-285750" algn="l" rtl="0">
              <a:lnSpc>
                <a:spcPct val="150000"/>
              </a:lnSpc>
              <a:spcBef>
                <a:spcPts val="360"/>
              </a:spcBef>
              <a:spcAft>
                <a:spcPts val="0"/>
              </a:spcAft>
              <a:buClr>
                <a:schemeClr val="dk1"/>
              </a:buClr>
              <a:buSzPts val="1800"/>
              <a:buFont typeface="Arial"/>
              <a:buChar char="–"/>
            </a:pPr>
            <a:r>
              <a:rPr lang="en-US" sz="2300" b="1" i="0" u="none">
                <a:solidFill>
                  <a:schemeClr val="dk1"/>
                </a:solidFill>
              </a:rPr>
              <a:t>Pairwise share key </a:t>
            </a:r>
            <a:r>
              <a:rPr lang="en-US" sz="2300" b="0" i="0" u="none">
                <a:solidFill>
                  <a:schemeClr val="dk1"/>
                </a:solidFill>
              </a:rPr>
              <a:t>:share with each neighbor</a:t>
            </a:r>
            <a:endParaRPr sz="2300"/>
          </a:p>
        </p:txBody>
      </p:sp>
      <p:sp>
        <p:nvSpPr>
          <p:cNvPr id="328" name="Google Shape;328;p50"/>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35</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51"/>
          <p:cNvSpPr txBox="1">
            <a:spLocks noGrp="1"/>
          </p:cNvSpPr>
          <p:nvPr>
            <p:ph type="title"/>
          </p:nvPr>
        </p:nvSpPr>
        <p:spPr>
          <a:xfrm>
            <a:off x="457200" y="460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2800"/>
              <a:buNone/>
            </a:pPr>
            <a:r>
              <a:rPr lang="en-US">
                <a:solidFill>
                  <a:schemeClr val="dk2"/>
                </a:solidFill>
              </a:rPr>
              <a:t>Localized Encryption and Authentication Protocol (LEAP)</a:t>
            </a:r>
            <a:endParaRPr/>
          </a:p>
        </p:txBody>
      </p:sp>
      <p:sp>
        <p:nvSpPr>
          <p:cNvPr id="334" name="Google Shape;334;p51"/>
          <p:cNvSpPr txBox="1">
            <a:spLocks noGrp="1"/>
          </p:cNvSpPr>
          <p:nvPr>
            <p:ph type="body" idx="1"/>
          </p:nvPr>
        </p:nvSpPr>
        <p:spPr>
          <a:xfrm>
            <a:off x="457200" y="1145272"/>
            <a:ext cx="8229600" cy="4526100"/>
          </a:xfrm>
          <a:prstGeom prst="rect">
            <a:avLst/>
          </a:prstGeom>
          <a:noFill/>
          <a:ln>
            <a:noFill/>
          </a:ln>
        </p:spPr>
        <p:txBody>
          <a:bodyPr spcFirstLastPara="1" wrap="square" lIns="0" tIns="45700" rIns="91425" bIns="45700" anchor="t" anchorCtr="0">
            <a:noAutofit/>
          </a:bodyPr>
          <a:lstStyle/>
          <a:p>
            <a:pPr marL="457200" lvl="0" indent="-406400" algn="just" rtl="0">
              <a:lnSpc>
                <a:spcPct val="150000"/>
              </a:lnSpc>
              <a:spcBef>
                <a:spcPts val="400"/>
              </a:spcBef>
              <a:spcAft>
                <a:spcPts val="0"/>
              </a:spcAft>
              <a:buSzPts val="2800"/>
              <a:buAutoNum type="arabicPeriod"/>
            </a:pPr>
            <a:r>
              <a:rPr lang="en-US" sz="2800">
                <a:solidFill>
                  <a:schemeClr val="dk1"/>
                </a:solidFill>
              </a:rPr>
              <a:t>In this way, pairwise shared key are generated between all immediate neighbors.</a:t>
            </a:r>
            <a:endParaRPr sz="2800"/>
          </a:p>
          <a:p>
            <a:pPr marL="457200" lvl="0" indent="-406400" algn="just" rtl="0">
              <a:lnSpc>
                <a:spcPct val="150000"/>
              </a:lnSpc>
              <a:spcBef>
                <a:spcPts val="400"/>
              </a:spcBef>
              <a:spcAft>
                <a:spcPts val="0"/>
              </a:spcAft>
              <a:buSzPts val="2800"/>
              <a:buAutoNum type="arabicPeriod"/>
            </a:pPr>
            <a:r>
              <a:rPr lang="en-US" sz="2800">
                <a:solidFill>
                  <a:schemeClr val="dk1"/>
                </a:solidFill>
              </a:rPr>
              <a:t>The cluster key is established by a node after the pairwise key establishment.</a:t>
            </a:r>
            <a:endParaRPr sz="2800"/>
          </a:p>
          <a:p>
            <a:pPr marL="457200" lvl="0" indent="-406400" algn="just" rtl="0">
              <a:lnSpc>
                <a:spcPct val="150000"/>
              </a:lnSpc>
              <a:spcBef>
                <a:spcPts val="400"/>
              </a:spcBef>
              <a:spcAft>
                <a:spcPts val="0"/>
              </a:spcAft>
              <a:buSzPts val="2800"/>
              <a:buAutoNum type="arabicPeriod"/>
            </a:pPr>
            <a:r>
              <a:rPr lang="en-US" sz="2800">
                <a:solidFill>
                  <a:schemeClr val="dk1"/>
                </a:solidFill>
              </a:rPr>
              <a:t>Then group key is established by cluster key.</a:t>
            </a:r>
            <a:endParaRPr sz="2800"/>
          </a:p>
          <a:p>
            <a:pPr marL="0" lvl="0" indent="0" algn="l" rtl="0">
              <a:lnSpc>
                <a:spcPct val="150000"/>
              </a:lnSpc>
              <a:spcBef>
                <a:spcPts val="400"/>
              </a:spcBef>
              <a:spcAft>
                <a:spcPts val="0"/>
              </a:spcAft>
              <a:buNone/>
            </a:pPr>
            <a:endParaRPr sz="2800">
              <a:solidFill>
                <a:schemeClr val="dk1"/>
              </a:solidFill>
            </a:endParaRPr>
          </a:p>
          <a:p>
            <a:pPr marL="571500" lvl="0" indent="-342900" algn="l" rtl="0">
              <a:lnSpc>
                <a:spcPct val="150000"/>
              </a:lnSpc>
              <a:spcBef>
                <a:spcPts val="360"/>
              </a:spcBef>
              <a:spcAft>
                <a:spcPts val="0"/>
              </a:spcAft>
              <a:buSzPts val="1800"/>
              <a:buFont typeface="Arial"/>
              <a:buNone/>
            </a:pPr>
            <a:endParaRPr sz="2800"/>
          </a:p>
        </p:txBody>
      </p:sp>
      <p:sp>
        <p:nvSpPr>
          <p:cNvPr id="335" name="Google Shape;335;p51"/>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fld id="{00000000-1234-1234-1234-123412341234}" type="slidenum">
              <a:rPr lang="en-US"/>
              <a:t>36</a:t>
            </a:fld>
            <a:endParaRPr sz="1000">
              <a:solidFill>
                <a:schemeClr val="dk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5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200"/>
              <a:buFont typeface="Arial"/>
              <a:buNone/>
            </a:pPr>
            <a:r>
              <a:rPr lang="en-US" sz="2200" b="0" i="0" u="none">
                <a:solidFill>
                  <a:schemeClr val="dk2"/>
                </a:solidFill>
                <a:latin typeface="Arial"/>
                <a:ea typeface="Arial"/>
                <a:cs typeface="Arial"/>
                <a:sym typeface="Arial"/>
              </a:rPr>
              <a:t>Intrusion Tolerant Routing in Wireless Sensor Networks (INSENS)</a:t>
            </a:r>
            <a:endParaRPr/>
          </a:p>
        </p:txBody>
      </p:sp>
      <p:sp>
        <p:nvSpPr>
          <p:cNvPr id="341" name="Google Shape;341;p5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protocol cannot totally rule out attack on nodes, but minimizes the damage caused to network.</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It constructs routing tables at each node, </a:t>
            </a:r>
            <a:r>
              <a:rPr lang="en-US" sz="2000">
                <a:solidFill>
                  <a:schemeClr val="dk1"/>
                </a:solidFill>
              </a:rPr>
              <a:t>&amp; </a:t>
            </a:r>
            <a:r>
              <a:rPr lang="en-US" sz="2000" b="0" i="0" u="none">
                <a:solidFill>
                  <a:schemeClr val="dk1"/>
                </a:solidFill>
                <a:latin typeface="Arial"/>
                <a:ea typeface="Arial"/>
                <a:cs typeface="Arial"/>
                <a:sym typeface="Arial"/>
              </a:rPr>
              <a:t>passing malicious node in the network.</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Only BS is allowed to broadcast, no individual node can masquerade as the BS.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Control information about routing must be authenticated by BS, prevent injection of false data.</a:t>
            </a:r>
            <a:endParaRPr/>
          </a:p>
          <a:p>
            <a:pPr marL="342900" lvl="0" indent="-215900" algn="l" rtl="0">
              <a:lnSpc>
                <a:spcPct val="115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p:txBody>
      </p:sp>
      <p:sp>
        <p:nvSpPr>
          <p:cNvPr id="342" name="Google Shape;342;p52"/>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37</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5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SzPts val="2200"/>
              <a:buNone/>
            </a:pPr>
            <a:r>
              <a:rPr lang="en-US" sz="2200">
                <a:solidFill>
                  <a:schemeClr val="dk2"/>
                </a:solidFill>
              </a:rPr>
              <a:t>Intrusion Tolerant Routing in Wireless Sensor Networks (INSENS)</a:t>
            </a:r>
            <a:endParaRPr sz="4400">
              <a:solidFill>
                <a:schemeClr val="dk2"/>
              </a:solidFill>
            </a:endParaRPr>
          </a:p>
        </p:txBody>
      </p:sp>
      <p:sp>
        <p:nvSpPr>
          <p:cNvPr id="348" name="Google Shape;348;p53"/>
          <p:cNvSpPr txBox="1">
            <a:spLocks noGrp="1"/>
          </p:cNvSpPr>
          <p:nvPr>
            <p:ph type="body" idx="1"/>
          </p:nvPr>
        </p:nvSpPr>
        <p:spPr>
          <a:xfrm>
            <a:off x="457200" y="12954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2200" b="0" i="0" u="none">
                <a:solidFill>
                  <a:schemeClr val="dk1"/>
                </a:solidFill>
                <a:latin typeface="Arial"/>
                <a:ea typeface="Arial"/>
                <a:cs typeface="Arial"/>
                <a:sym typeface="Arial"/>
              </a:rPr>
              <a:t>INSENS has two phases:</a:t>
            </a:r>
            <a:endParaRPr sz="2200"/>
          </a:p>
          <a:p>
            <a:pPr marL="342900" lvl="0" indent="-355600" algn="l" rtl="0">
              <a:lnSpc>
                <a:spcPct val="100000"/>
              </a:lnSpc>
              <a:spcBef>
                <a:spcPts val="400"/>
              </a:spcBef>
              <a:spcAft>
                <a:spcPts val="0"/>
              </a:spcAft>
              <a:buClr>
                <a:schemeClr val="dk1"/>
              </a:buClr>
              <a:buSzPts val="2200"/>
              <a:buFont typeface="Arial"/>
              <a:buChar char="•"/>
            </a:pPr>
            <a:r>
              <a:rPr lang="en-US" sz="2200" b="1">
                <a:solidFill>
                  <a:schemeClr val="dk1"/>
                </a:solidFill>
              </a:rPr>
              <a:t>First Phase:</a:t>
            </a:r>
            <a:r>
              <a:rPr lang="en-US" sz="2200">
                <a:solidFill>
                  <a:schemeClr val="dk1"/>
                </a:solidFill>
              </a:rPr>
              <a:t> </a:t>
            </a:r>
            <a:r>
              <a:rPr lang="en-US" sz="2200" b="0" i="0" u="none">
                <a:solidFill>
                  <a:schemeClr val="dk1"/>
                </a:solidFill>
                <a:latin typeface="Arial"/>
                <a:ea typeface="Arial"/>
                <a:cs typeface="Arial"/>
                <a:sym typeface="Arial"/>
              </a:rPr>
              <a:t>Route discovery phase:</a:t>
            </a:r>
            <a:endParaRPr sz="2200"/>
          </a:p>
          <a:p>
            <a:pPr marL="742950" lvl="1" indent="-311150" algn="l" rtl="0">
              <a:lnSpc>
                <a:spcPct val="100000"/>
              </a:lnSpc>
              <a:spcBef>
                <a:spcPts val="36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BS send a request message to all node in the network by multi-hop</a:t>
            </a:r>
            <a:endParaRPr sz="2200"/>
          </a:p>
          <a:p>
            <a:pPr marL="742950" lvl="1" indent="-311150" algn="l" rtl="0">
              <a:lnSpc>
                <a:spcPct val="100000"/>
              </a:lnSpc>
              <a:spcBef>
                <a:spcPts val="36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Any node receiving a request, record the Id of sender.</a:t>
            </a:r>
            <a:endParaRPr sz="2200"/>
          </a:p>
          <a:p>
            <a:pPr marL="742950" lvl="1" indent="-311150" algn="l" rtl="0">
              <a:lnSpc>
                <a:spcPct val="100000"/>
              </a:lnSpc>
              <a:spcBef>
                <a:spcPts val="36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The nodes respond with their local topology by sending feedback</a:t>
            </a:r>
            <a:endParaRPr sz="2200"/>
          </a:p>
          <a:p>
            <a:pPr marL="742950" lvl="1" indent="-311150" algn="l" rtl="0">
              <a:lnSpc>
                <a:spcPct val="100000"/>
              </a:lnSpc>
              <a:spcBef>
                <a:spcPts val="36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The messages is protected using shared key mechanism.</a:t>
            </a:r>
            <a:endParaRPr sz="2200"/>
          </a:p>
          <a:p>
            <a:pPr marL="742950" lvl="1" indent="-311150" algn="l" rtl="0">
              <a:lnSpc>
                <a:spcPct val="100000"/>
              </a:lnSpc>
              <a:spcBef>
                <a:spcPts val="36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BS calculates forwarding table for all node</a:t>
            </a:r>
            <a:endParaRPr sz="2200"/>
          </a:p>
          <a:p>
            <a:pPr marL="342900" lvl="0" indent="-355600" algn="l" rtl="0">
              <a:lnSpc>
                <a:spcPct val="100000"/>
              </a:lnSpc>
              <a:spcBef>
                <a:spcPts val="400"/>
              </a:spcBef>
              <a:spcAft>
                <a:spcPts val="0"/>
              </a:spcAft>
              <a:buClr>
                <a:schemeClr val="dk1"/>
              </a:buClr>
              <a:buSzPts val="2200"/>
              <a:buFont typeface="Arial"/>
              <a:buChar char="•"/>
            </a:pPr>
            <a:r>
              <a:rPr lang="en-US" sz="2200" b="1">
                <a:solidFill>
                  <a:schemeClr val="dk1"/>
                </a:solidFill>
              </a:rPr>
              <a:t>Second Phase:</a:t>
            </a:r>
            <a:r>
              <a:rPr lang="en-US" sz="2200">
                <a:solidFill>
                  <a:schemeClr val="dk1"/>
                </a:solidFill>
              </a:rPr>
              <a:t> </a:t>
            </a:r>
            <a:r>
              <a:rPr lang="en-US" sz="2200" b="0" i="0" u="none">
                <a:solidFill>
                  <a:schemeClr val="dk1"/>
                </a:solidFill>
                <a:latin typeface="Arial"/>
                <a:ea typeface="Arial"/>
                <a:cs typeface="Arial"/>
                <a:sym typeface="Arial"/>
              </a:rPr>
              <a:t>Data forwarding phase:</a:t>
            </a:r>
            <a:endParaRPr sz="2200"/>
          </a:p>
          <a:p>
            <a:pPr marL="742950" lvl="1" indent="-311150" algn="l" rtl="0">
              <a:lnSpc>
                <a:spcPct val="100000"/>
              </a:lnSpc>
              <a:spcBef>
                <a:spcPts val="36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Transport data by the routing table.</a:t>
            </a:r>
            <a:endParaRPr sz="2200"/>
          </a:p>
        </p:txBody>
      </p:sp>
      <p:sp>
        <p:nvSpPr>
          <p:cNvPr id="349" name="Google Shape;349;p53"/>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38</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53"/>
        <p:cNvGrpSpPr/>
        <p:nvPr/>
      </p:nvGrpSpPr>
      <p:grpSpPr>
        <a:xfrm>
          <a:off x="0" y="0"/>
          <a:ext cx="0" cy="0"/>
          <a:chOff x="0" y="0"/>
          <a:chExt cx="0" cy="0"/>
        </a:xfrm>
      </p:grpSpPr>
      <p:sp>
        <p:nvSpPr>
          <p:cNvPr id="354" name="Google Shape;354;p54"/>
          <p:cNvSpPr txBox="1">
            <a:spLocks noGrp="1"/>
          </p:cNvSpPr>
          <p:nvPr>
            <p:ph type="ctrTitle"/>
          </p:nvPr>
        </p:nvSpPr>
        <p:spPr>
          <a:xfrm>
            <a:off x="963612" y="2306637"/>
            <a:ext cx="7772400" cy="2036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8000"/>
              </a:buClr>
              <a:buSzPts val="4400"/>
              <a:buFont typeface="Arial"/>
              <a:buNone/>
            </a:pPr>
            <a:r>
              <a:rPr lang="en-US" sz="4400" b="1" i="0" u="none">
                <a:solidFill>
                  <a:schemeClr val="dk1"/>
                </a:solidFill>
              </a:rPr>
              <a:t>What will Wireless Sensor Networks Look Like in the Near Future?</a:t>
            </a:r>
            <a:endParaRPr>
              <a:solidFill>
                <a:schemeClr val="dk1"/>
              </a:solidFill>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2800"/>
              <a:buNone/>
            </a:pPr>
            <a:endParaRPr sz="4400">
              <a:solidFill>
                <a:schemeClr val="dk2"/>
              </a:solidFill>
              <a:latin typeface="Arial"/>
              <a:ea typeface="Arial"/>
              <a:cs typeface="Arial"/>
              <a:sym typeface="Arial"/>
            </a:endParaRPr>
          </a:p>
        </p:txBody>
      </p:sp>
      <p:sp>
        <p:nvSpPr>
          <p:cNvPr id="102" name="Google Shape;102;p1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advantage of sensor networks</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Robust : a large number of sensors</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Reliable : </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Accurate :  sensor networks covering a wider region</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Fault-tolerant : many nodes are sensing the same event </a:t>
            </a:r>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Two important operations in a sensor networks</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Data dissemination : the propagation of data/queries throughout the network</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Data gathering : the collection of observed data from the individual sensor nodes to a sink</a:t>
            </a:r>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different types of sensors</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Seismic, thermal, visual, infrared</a:t>
            </a:r>
            <a:endParaRPr/>
          </a:p>
        </p:txBody>
      </p:sp>
      <p:sp>
        <p:nvSpPr>
          <p:cNvPr id="103" name="Google Shape;103;p19"/>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58"/>
        <p:cNvGrpSpPr/>
        <p:nvPr/>
      </p:nvGrpSpPr>
      <p:grpSpPr>
        <a:xfrm>
          <a:off x="0" y="0"/>
          <a:ext cx="0" cy="0"/>
          <a:chOff x="0" y="0"/>
          <a:chExt cx="0" cy="0"/>
        </a:xfrm>
      </p:grpSpPr>
      <p:sp>
        <p:nvSpPr>
          <p:cNvPr id="359" name="Google Shape;359;p55"/>
          <p:cNvSpPr txBox="1">
            <a:spLocks noGrp="1"/>
          </p:cNvSpPr>
          <p:nvPr>
            <p:ph type="sldNum" idx="12"/>
          </p:nvPr>
        </p:nvSpPr>
        <p:spPr>
          <a:xfrm>
            <a:off x="8472458" y="6217622"/>
            <a:ext cx="548700" cy="5247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100"/>
              <a:buFont typeface="Arial"/>
              <a:buNone/>
            </a:pPr>
            <a:fld id="{00000000-1234-1234-1234-123412341234}" type="slidenum">
              <a:rPr lang="en-US"/>
              <a:t>40</a:t>
            </a:fld>
            <a:endParaRPr/>
          </a:p>
        </p:txBody>
      </p:sp>
      <p:sp>
        <p:nvSpPr>
          <p:cNvPr id="360" name="Google Shape;360;p55"/>
          <p:cNvSpPr txBox="1">
            <a:spLocks noGrp="1"/>
          </p:cNvSpPr>
          <p:nvPr>
            <p:ph type="title"/>
          </p:nvPr>
        </p:nvSpPr>
        <p:spPr>
          <a:xfrm>
            <a:off x="311700" y="593367"/>
            <a:ext cx="8520600" cy="7635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8000"/>
              </a:buClr>
              <a:buSzPts val="3800"/>
              <a:buFont typeface="Arial"/>
              <a:buNone/>
            </a:pPr>
            <a:r>
              <a:rPr lang="en-US" sz="3800" b="1" i="0" u="none">
                <a:solidFill>
                  <a:srgbClr val="008000"/>
                </a:solidFill>
                <a:latin typeface="Arial"/>
                <a:ea typeface="Arial"/>
                <a:cs typeface="Arial"/>
                <a:sym typeface="Arial"/>
              </a:rPr>
              <a:t>Large-Scale Deployments</a:t>
            </a:r>
            <a:endParaRPr/>
          </a:p>
        </p:txBody>
      </p:sp>
      <p:sp>
        <p:nvSpPr>
          <p:cNvPr id="361" name="Google Shape;361;p55"/>
          <p:cNvSpPr txBox="1">
            <a:spLocks noGrp="1"/>
          </p:cNvSpPr>
          <p:nvPr>
            <p:ph type="body" idx="1"/>
          </p:nvPr>
        </p:nvSpPr>
        <p:spPr>
          <a:xfrm>
            <a:off x="990600" y="1828800"/>
            <a:ext cx="3810000" cy="4343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1"/>
              </a:buClr>
              <a:buSzPts val="3060"/>
              <a:buFont typeface="Noto Sans Symbols"/>
              <a:buChar char="✓"/>
            </a:pPr>
            <a:r>
              <a:rPr lang="en-US" sz="3400" b="0" i="0" u="none" strike="noStrike" cap="none">
                <a:solidFill>
                  <a:srgbClr val="000000"/>
                </a:solidFill>
                <a:latin typeface="Arial"/>
                <a:ea typeface="Arial"/>
                <a:cs typeface="Arial"/>
                <a:sym typeface="Arial"/>
              </a:rPr>
              <a:t>Sensor networks will </a:t>
            </a:r>
            <a:r>
              <a:rPr lang="en-US" sz="3400" b="0" i="0" u="none" strike="noStrike" cap="none">
                <a:solidFill>
                  <a:srgbClr val="000099"/>
                </a:solidFill>
                <a:latin typeface="Arial"/>
                <a:ea typeface="Arial"/>
                <a:cs typeface="Arial"/>
                <a:sym typeface="Arial"/>
              </a:rPr>
              <a:t>grow in size</a:t>
            </a:r>
            <a:r>
              <a:rPr lang="en-US" sz="3400" b="0" i="0" u="none" strike="noStrike" cap="none">
                <a:solidFill>
                  <a:srgbClr val="000000"/>
                </a:solidFill>
                <a:latin typeface="Arial"/>
                <a:ea typeface="Arial"/>
                <a:cs typeface="Arial"/>
                <a:sym typeface="Arial"/>
              </a:rPr>
              <a:t> because of:</a:t>
            </a:r>
            <a:endParaRPr/>
          </a:p>
          <a:p>
            <a:pPr marL="742950" marR="0" lvl="1" indent="-285750" algn="l" rtl="0">
              <a:lnSpc>
                <a:spcPct val="100000"/>
              </a:lnSpc>
              <a:spcBef>
                <a:spcPts val="600"/>
              </a:spcBef>
              <a:spcAft>
                <a:spcPts val="0"/>
              </a:spcAft>
              <a:buClr>
                <a:schemeClr val="accent1"/>
              </a:buClr>
              <a:buSzPts val="3000"/>
              <a:buFont typeface="Arial"/>
              <a:buChar char="–"/>
            </a:pPr>
            <a:r>
              <a:rPr lang="en-US" sz="3000" b="0" i="0" u="none" strike="noStrike" cap="none">
                <a:solidFill>
                  <a:srgbClr val="000000"/>
                </a:solidFill>
                <a:latin typeface="Arial"/>
                <a:ea typeface="Arial"/>
                <a:cs typeface="Arial"/>
                <a:sym typeface="Arial"/>
              </a:rPr>
              <a:t>Lower cost</a:t>
            </a:r>
            <a:endParaRPr/>
          </a:p>
          <a:p>
            <a:pPr marL="742950" marR="0" lvl="1" indent="-285750" algn="l" rtl="0">
              <a:lnSpc>
                <a:spcPct val="100000"/>
              </a:lnSpc>
              <a:spcBef>
                <a:spcPts val="600"/>
              </a:spcBef>
              <a:spcAft>
                <a:spcPts val="0"/>
              </a:spcAft>
              <a:buClr>
                <a:schemeClr val="accent1"/>
              </a:buClr>
              <a:buSzPts val="3000"/>
              <a:buFont typeface="Arial"/>
              <a:buChar char="–"/>
            </a:pPr>
            <a:r>
              <a:rPr lang="en-US" sz="3000" b="0" i="0" u="none" strike="noStrike" cap="none">
                <a:solidFill>
                  <a:srgbClr val="000000"/>
                </a:solidFill>
                <a:latin typeface="Arial"/>
                <a:ea typeface="Arial"/>
                <a:cs typeface="Arial"/>
                <a:sym typeface="Arial"/>
              </a:rPr>
              <a:t>Better protocols</a:t>
            </a:r>
            <a:endParaRPr/>
          </a:p>
          <a:p>
            <a:pPr marL="742950" marR="0" lvl="1" indent="-285750" algn="l" rtl="0">
              <a:lnSpc>
                <a:spcPct val="100000"/>
              </a:lnSpc>
              <a:spcBef>
                <a:spcPts val="600"/>
              </a:spcBef>
              <a:spcAft>
                <a:spcPts val="0"/>
              </a:spcAft>
              <a:buClr>
                <a:schemeClr val="accent1"/>
              </a:buClr>
              <a:buSzPts val="3000"/>
              <a:buFont typeface="Arial"/>
              <a:buChar char="–"/>
            </a:pPr>
            <a:r>
              <a:rPr lang="en-US" sz="3000" b="0" i="0" u="none" strike="noStrike" cap="none">
                <a:solidFill>
                  <a:srgbClr val="000000"/>
                </a:solidFill>
                <a:latin typeface="Arial"/>
                <a:ea typeface="Arial"/>
                <a:cs typeface="Arial"/>
                <a:sym typeface="Arial"/>
              </a:rPr>
              <a:t>Advantages of dense networks</a:t>
            </a:r>
            <a:endParaRPr/>
          </a:p>
        </p:txBody>
      </p:sp>
      <p:pic>
        <p:nvPicPr>
          <p:cNvPr id="362" name="Google Shape;362;p55"/>
          <p:cNvPicPr preferRelativeResize="0"/>
          <p:nvPr/>
        </p:nvPicPr>
        <p:blipFill rotWithShape="1">
          <a:blip r:embed="rId3">
            <a:alphaModFix/>
          </a:blip>
          <a:srcRect l="14744" t="6170" r="12870" b="39506"/>
          <a:stretch/>
        </p:blipFill>
        <p:spPr>
          <a:xfrm>
            <a:off x="4648200" y="1981200"/>
            <a:ext cx="4114799" cy="3352801"/>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66"/>
        <p:cNvGrpSpPr/>
        <p:nvPr/>
      </p:nvGrpSpPr>
      <p:grpSpPr>
        <a:xfrm>
          <a:off x="0" y="0"/>
          <a:ext cx="0" cy="0"/>
          <a:chOff x="0" y="0"/>
          <a:chExt cx="0" cy="0"/>
        </a:xfrm>
      </p:grpSpPr>
      <p:sp>
        <p:nvSpPr>
          <p:cNvPr id="367" name="Google Shape;367;p56"/>
          <p:cNvSpPr txBox="1">
            <a:spLocks noGrp="1"/>
          </p:cNvSpPr>
          <p:nvPr>
            <p:ph type="sldNum" idx="12"/>
          </p:nvPr>
        </p:nvSpPr>
        <p:spPr>
          <a:xfrm>
            <a:off x="8472458" y="6217622"/>
            <a:ext cx="548700" cy="5247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100"/>
              <a:buFont typeface="Arial"/>
              <a:buNone/>
            </a:pPr>
            <a:fld id="{00000000-1234-1234-1234-123412341234}" type="slidenum">
              <a:rPr lang="en-US"/>
              <a:t>41</a:t>
            </a:fld>
            <a:endParaRPr/>
          </a:p>
        </p:txBody>
      </p:sp>
      <p:sp>
        <p:nvSpPr>
          <p:cNvPr id="368" name="Google Shape;368;p56"/>
          <p:cNvSpPr txBox="1">
            <a:spLocks noGrp="1"/>
          </p:cNvSpPr>
          <p:nvPr>
            <p:ph type="title"/>
          </p:nvPr>
        </p:nvSpPr>
        <p:spPr>
          <a:xfrm>
            <a:off x="311700" y="593367"/>
            <a:ext cx="8520600" cy="7635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8000"/>
              </a:buClr>
              <a:buSzPts val="3800"/>
              <a:buFont typeface="Arial"/>
              <a:buNone/>
            </a:pPr>
            <a:r>
              <a:rPr lang="en-US" sz="3800" b="1" i="0" u="none">
                <a:solidFill>
                  <a:srgbClr val="008000"/>
                </a:solidFill>
                <a:latin typeface="Arial"/>
                <a:ea typeface="Arial"/>
                <a:cs typeface="Arial"/>
                <a:sym typeface="Arial"/>
              </a:rPr>
              <a:t>Heterogeneous Sensors</a:t>
            </a:r>
            <a:endParaRPr/>
          </a:p>
        </p:txBody>
      </p:sp>
      <p:sp>
        <p:nvSpPr>
          <p:cNvPr id="369" name="Google Shape;369;p56"/>
          <p:cNvSpPr txBox="1">
            <a:spLocks noGrp="1"/>
          </p:cNvSpPr>
          <p:nvPr>
            <p:ph type="body" idx="1"/>
          </p:nvPr>
        </p:nvSpPr>
        <p:spPr>
          <a:xfrm>
            <a:off x="1066800" y="1676400"/>
            <a:ext cx="76962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1"/>
              </a:buClr>
              <a:buSzPts val="2880"/>
              <a:buFont typeface="Noto Sans Symbols"/>
              <a:buChar char="✓"/>
            </a:pPr>
            <a:r>
              <a:rPr lang="en-US" sz="3200" b="0" i="0" u="none" strike="noStrike" cap="none">
                <a:solidFill>
                  <a:srgbClr val="000000"/>
                </a:solidFill>
                <a:latin typeface="Arial"/>
                <a:ea typeface="Arial"/>
                <a:cs typeface="Arial"/>
                <a:sym typeface="Arial"/>
              </a:rPr>
              <a:t>Homogeneous network of sensors has been the typical assumption, but </a:t>
            </a:r>
            <a:r>
              <a:rPr lang="en-US" sz="3200" b="0" i="0" u="none" strike="noStrike" cap="none">
                <a:solidFill>
                  <a:schemeClr val="accent2"/>
                </a:solidFill>
                <a:latin typeface="Arial"/>
                <a:ea typeface="Arial"/>
                <a:cs typeface="Arial"/>
                <a:sym typeface="Arial"/>
              </a:rPr>
              <a:t>not</a:t>
            </a:r>
            <a:r>
              <a:rPr lang="en-US" sz="3200" b="0" i="0" u="none" strike="noStrike" cap="none">
                <a:solidFill>
                  <a:srgbClr val="000000"/>
                </a:solidFill>
                <a:latin typeface="Arial"/>
                <a:ea typeface="Arial"/>
                <a:cs typeface="Arial"/>
                <a:sym typeface="Arial"/>
              </a:rPr>
              <a:t> the future!!</a:t>
            </a:r>
            <a:endParaRPr/>
          </a:p>
          <a:p>
            <a:pPr marL="742950" marR="0" lvl="1" indent="-285750" algn="l" rtl="0">
              <a:lnSpc>
                <a:spcPct val="100000"/>
              </a:lnSpc>
              <a:spcBef>
                <a:spcPts val="560"/>
              </a:spcBef>
              <a:spcAft>
                <a:spcPts val="0"/>
              </a:spcAft>
              <a:buClr>
                <a:schemeClr val="accent1"/>
              </a:buClr>
              <a:buSzPts val="2800"/>
              <a:buFont typeface="Arial"/>
              <a:buChar char="–"/>
            </a:pPr>
            <a:r>
              <a:rPr lang="en-US" sz="2800" b="0" i="0" u="none" strike="noStrike" cap="none">
                <a:solidFill>
                  <a:srgbClr val="000000"/>
                </a:solidFill>
                <a:latin typeface="Arial"/>
                <a:ea typeface="Arial"/>
                <a:cs typeface="Arial"/>
                <a:sym typeface="Arial"/>
              </a:rPr>
              <a:t>Combining sensors with </a:t>
            </a:r>
            <a:r>
              <a:rPr lang="en-US" sz="2800" b="0" i="0" u="none" strike="noStrike" cap="none">
                <a:solidFill>
                  <a:srgbClr val="33CC33"/>
                </a:solidFill>
                <a:latin typeface="Arial"/>
                <a:ea typeface="Arial"/>
                <a:cs typeface="Arial"/>
                <a:sym typeface="Arial"/>
              </a:rPr>
              <a:t>different functions</a:t>
            </a:r>
            <a:endParaRPr/>
          </a:p>
          <a:p>
            <a:pPr marL="742950" marR="0" lvl="1" indent="-285750" algn="l" rtl="0">
              <a:lnSpc>
                <a:spcPct val="100000"/>
              </a:lnSpc>
              <a:spcBef>
                <a:spcPts val="560"/>
              </a:spcBef>
              <a:spcAft>
                <a:spcPts val="0"/>
              </a:spcAft>
              <a:buClr>
                <a:schemeClr val="accent1"/>
              </a:buClr>
              <a:buSzPts val="2800"/>
              <a:buFont typeface="Arial"/>
              <a:buChar char="–"/>
            </a:pPr>
            <a:r>
              <a:rPr lang="en-US" sz="2800" b="0" i="0" u="none" strike="noStrike" cap="none">
                <a:solidFill>
                  <a:srgbClr val="000000"/>
                </a:solidFill>
                <a:latin typeface="Arial"/>
                <a:ea typeface="Arial"/>
                <a:cs typeface="Arial"/>
                <a:sym typeface="Arial"/>
              </a:rPr>
              <a:t>Hierarchy of sensors – a </a:t>
            </a:r>
            <a:r>
              <a:rPr lang="en-US" sz="2800" b="0" i="0" u="none" strike="noStrike" cap="none">
                <a:solidFill>
                  <a:schemeClr val="dk1"/>
                </a:solidFill>
                <a:latin typeface="Arial"/>
                <a:ea typeface="Arial"/>
                <a:cs typeface="Arial"/>
                <a:sym typeface="Arial"/>
              </a:rPr>
              <a:t>few expensive</a:t>
            </a:r>
            <a:r>
              <a:rPr lang="en-US" sz="2800" b="0" i="0" u="none" strike="noStrike" cap="none">
                <a:solidFill>
                  <a:srgbClr val="33CC33"/>
                </a:solidFill>
                <a:latin typeface="Arial"/>
                <a:ea typeface="Arial"/>
                <a:cs typeface="Arial"/>
                <a:sym typeface="Arial"/>
              </a:rPr>
              <a:t> powerful sensors</a:t>
            </a:r>
            <a:r>
              <a:rPr lang="en-US" sz="2800" b="0" i="0" u="none" strike="noStrike" cap="none">
                <a:solidFill>
                  <a:srgbClr val="000000"/>
                </a:solidFill>
                <a:latin typeface="Arial"/>
                <a:ea typeface="Arial"/>
                <a:cs typeface="Arial"/>
                <a:sym typeface="Arial"/>
              </a:rPr>
              <a:t> with more cheap sensors</a:t>
            </a:r>
            <a:endParaRPr/>
          </a:p>
          <a:p>
            <a:pPr marL="1143000" marR="0" lvl="2" indent="-228600" algn="l" rtl="0">
              <a:lnSpc>
                <a:spcPct val="100000"/>
              </a:lnSpc>
              <a:spcBef>
                <a:spcPts val="480"/>
              </a:spcBef>
              <a:spcAft>
                <a:spcPts val="0"/>
              </a:spcAft>
              <a:buClr>
                <a:schemeClr val="accent1"/>
              </a:buClr>
              <a:buSzPts val="2400"/>
              <a:buFont typeface="Arial"/>
              <a:buChar char="•"/>
            </a:pPr>
            <a:r>
              <a:rPr lang="en-US" sz="2400" b="0" i="0" u="none" strike="noStrike" cap="none">
                <a:solidFill>
                  <a:srgbClr val="000000"/>
                </a:solidFill>
                <a:latin typeface="Arial"/>
                <a:ea typeface="Arial"/>
                <a:cs typeface="Arial"/>
                <a:sym typeface="Arial"/>
              </a:rPr>
              <a:t>Useful for special </a:t>
            </a:r>
            <a:r>
              <a:rPr lang="en-US" sz="2400" b="0" i="0" u="none" strike="noStrike" cap="none">
                <a:solidFill>
                  <a:srgbClr val="000099"/>
                </a:solidFill>
                <a:latin typeface="Arial"/>
                <a:ea typeface="Arial"/>
                <a:cs typeface="Arial"/>
                <a:sym typeface="Arial"/>
              </a:rPr>
              <a:t>communication</a:t>
            </a:r>
            <a:r>
              <a:rPr lang="en-US" sz="2400" b="0" i="0" u="none" strike="noStrike" cap="none">
                <a:solidFill>
                  <a:srgbClr val="000000"/>
                </a:solidFill>
                <a:latin typeface="Arial"/>
                <a:ea typeface="Arial"/>
                <a:cs typeface="Arial"/>
                <a:sym typeface="Arial"/>
              </a:rPr>
              <a:t> nodes</a:t>
            </a:r>
            <a:endParaRPr/>
          </a:p>
          <a:p>
            <a:pPr marL="742950" marR="0" lvl="1" indent="-285750" algn="l" rtl="0">
              <a:lnSpc>
                <a:spcPct val="100000"/>
              </a:lnSpc>
              <a:spcBef>
                <a:spcPts val="560"/>
              </a:spcBef>
              <a:spcAft>
                <a:spcPts val="0"/>
              </a:spcAft>
              <a:buClr>
                <a:schemeClr val="accent1"/>
              </a:buClr>
              <a:buSzPts val="2800"/>
              <a:buFont typeface="Arial"/>
              <a:buChar char="–"/>
            </a:pPr>
            <a:r>
              <a:rPr lang="en-US" sz="2800" b="0" i="0" u="none" strike="noStrike" cap="none">
                <a:solidFill>
                  <a:srgbClr val="000000"/>
                </a:solidFill>
                <a:latin typeface="Arial"/>
                <a:ea typeface="Arial"/>
                <a:cs typeface="Arial"/>
                <a:sym typeface="Arial"/>
              </a:rPr>
              <a:t>A few sensor nodes with </a:t>
            </a:r>
            <a:r>
              <a:rPr lang="en-US" sz="2800" b="0" i="0" u="none" strike="noStrike" cap="none">
                <a:solidFill>
                  <a:srgbClr val="33CC33"/>
                </a:solidFill>
                <a:latin typeface="Arial"/>
                <a:ea typeface="Arial"/>
                <a:cs typeface="Arial"/>
                <a:sym typeface="Arial"/>
              </a:rPr>
              <a:t>expensive sensors</a:t>
            </a:r>
            <a:r>
              <a:rPr lang="en-US" sz="2800" b="0" i="0" u="none" strike="noStrike" cap="none">
                <a:solidFill>
                  <a:srgbClr val="000000"/>
                </a:solidFill>
                <a:latin typeface="Arial"/>
                <a:ea typeface="Arial"/>
                <a:cs typeface="Arial"/>
                <a:sym typeface="Arial"/>
              </a:rPr>
              <a:t>, such as GPS-equipped sensors</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3"/>
        <p:cNvGrpSpPr/>
        <p:nvPr/>
      </p:nvGrpSpPr>
      <p:grpSpPr>
        <a:xfrm>
          <a:off x="0" y="0"/>
          <a:ext cx="0" cy="0"/>
          <a:chOff x="0" y="0"/>
          <a:chExt cx="0" cy="0"/>
        </a:xfrm>
      </p:grpSpPr>
      <p:sp>
        <p:nvSpPr>
          <p:cNvPr id="374" name="Google Shape;374;p57"/>
          <p:cNvSpPr txBox="1">
            <a:spLocks noGrp="1"/>
          </p:cNvSpPr>
          <p:nvPr>
            <p:ph type="sldNum" idx="12"/>
          </p:nvPr>
        </p:nvSpPr>
        <p:spPr>
          <a:xfrm>
            <a:off x="8472458" y="6217622"/>
            <a:ext cx="548700" cy="5247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100"/>
              <a:buFont typeface="Arial"/>
              <a:buNone/>
            </a:pPr>
            <a:fld id="{00000000-1234-1234-1234-123412341234}" type="slidenum">
              <a:rPr lang="en-US"/>
              <a:t>42</a:t>
            </a:fld>
            <a:endParaRPr/>
          </a:p>
        </p:txBody>
      </p:sp>
      <p:sp>
        <p:nvSpPr>
          <p:cNvPr id="375" name="Google Shape;375;p57"/>
          <p:cNvSpPr txBox="1">
            <a:spLocks noGrp="1"/>
          </p:cNvSpPr>
          <p:nvPr>
            <p:ph type="title"/>
          </p:nvPr>
        </p:nvSpPr>
        <p:spPr>
          <a:xfrm>
            <a:off x="311700" y="593367"/>
            <a:ext cx="8520600" cy="7635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8000"/>
              </a:buClr>
              <a:buSzPts val="3800"/>
              <a:buFont typeface="Arial"/>
              <a:buNone/>
            </a:pPr>
            <a:r>
              <a:rPr lang="en-US" sz="3800" b="1" i="0" u="none">
                <a:solidFill>
                  <a:srgbClr val="008000"/>
                </a:solidFill>
                <a:latin typeface="Arial"/>
                <a:ea typeface="Arial"/>
                <a:cs typeface="Arial"/>
                <a:sym typeface="Arial"/>
              </a:rPr>
              <a:t>Mobile Sensors</a:t>
            </a:r>
            <a:endParaRPr/>
          </a:p>
        </p:txBody>
      </p:sp>
      <p:sp>
        <p:nvSpPr>
          <p:cNvPr id="376" name="Google Shape;376;p57"/>
          <p:cNvSpPr txBox="1">
            <a:spLocks noGrp="1"/>
          </p:cNvSpPr>
          <p:nvPr>
            <p:ph type="body" idx="1"/>
          </p:nvPr>
        </p:nvSpPr>
        <p:spPr>
          <a:xfrm>
            <a:off x="990600" y="1752600"/>
            <a:ext cx="7772400" cy="1306500"/>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accent1"/>
              </a:buClr>
              <a:buSzPts val="2880"/>
              <a:buFont typeface="Noto Sans Symbols"/>
              <a:buNone/>
            </a:pPr>
            <a:r>
              <a:rPr lang="en-US" sz="3200" b="0" i="0" u="none" strike="noStrike" cap="none">
                <a:solidFill>
                  <a:srgbClr val="000000"/>
                </a:solidFill>
                <a:latin typeface="Arial"/>
                <a:ea typeface="Arial"/>
                <a:cs typeface="Arial"/>
                <a:sym typeface="Arial"/>
              </a:rPr>
              <a:t>Sensors with </a:t>
            </a:r>
            <a:r>
              <a:rPr lang="en-US" sz="3200" b="0" i="0" u="none" strike="noStrike" cap="none">
                <a:solidFill>
                  <a:srgbClr val="33CC33"/>
                </a:solidFill>
                <a:latin typeface="Arial"/>
                <a:ea typeface="Arial"/>
                <a:cs typeface="Arial"/>
                <a:sym typeface="Arial"/>
              </a:rPr>
              <a:t>Micromachines</a:t>
            </a:r>
            <a:endParaRPr/>
          </a:p>
          <a:p>
            <a:pPr marL="342900" marR="0" lvl="0" indent="-342900" algn="ctr" rtl="0">
              <a:lnSpc>
                <a:spcPct val="100000"/>
              </a:lnSpc>
              <a:spcBef>
                <a:spcPts val="640"/>
              </a:spcBef>
              <a:spcAft>
                <a:spcPts val="0"/>
              </a:spcAft>
              <a:buClr>
                <a:schemeClr val="accent1"/>
              </a:buClr>
              <a:buSzPts val="2880"/>
              <a:buFont typeface="Noto Sans Symbols"/>
              <a:buNone/>
            </a:pPr>
            <a:r>
              <a:rPr lang="en-US" sz="3200" b="0" i="0" u="none" strike="noStrike" cap="none">
                <a:solidFill>
                  <a:srgbClr val="000000"/>
                </a:solidFill>
                <a:latin typeface="Arial"/>
                <a:ea typeface="Arial"/>
                <a:cs typeface="Arial"/>
                <a:sym typeface="Arial"/>
              </a:rPr>
              <a:t>Low-Power Motors that Support Mobility</a:t>
            </a:r>
            <a:endParaRPr/>
          </a:p>
        </p:txBody>
      </p:sp>
      <p:pic>
        <p:nvPicPr>
          <p:cNvPr id="377" name="Google Shape;377;p57"/>
          <p:cNvPicPr preferRelativeResize="0"/>
          <p:nvPr/>
        </p:nvPicPr>
        <p:blipFill rotWithShape="1">
          <a:blip r:embed="rId3">
            <a:alphaModFix/>
          </a:blip>
          <a:srcRect l="15625" r="12498"/>
          <a:stretch/>
        </p:blipFill>
        <p:spPr>
          <a:xfrm>
            <a:off x="5257800" y="2819400"/>
            <a:ext cx="3505200" cy="3657600"/>
          </a:xfrm>
          <a:prstGeom prst="rect">
            <a:avLst/>
          </a:prstGeom>
          <a:noFill/>
          <a:ln>
            <a:noFill/>
          </a:ln>
        </p:spPr>
      </p:pic>
      <p:pic>
        <p:nvPicPr>
          <p:cNvPr id="378" name="Google Shape;378;p57"/>
          <p:cNvPicPr preferRelativeResize="0"/>
          <p:nvPr/>
        </p:nvPicPr>
        <p:blipFill rotWithShape="1">
          <a:blip r:embed="rId4">
            <a:alphaModFix/>
          </a:blip>
          <a:srcRect l="6554" r="9831"/>
          <a:stretch/>
        </p:blipFill>
        <p:spPr>
          <a:xfrm>
            <a:off x="1143000" y="2819400"/>
            <a:ext cx="3886200" cy="3633787"/>
          </a:xfrm>
          <a:prstGeom prst="rect">
            <a:avLst/>
          </a:prstGeom>
          <a:noFill/>
          <a:ln>
            <a:noFill/>
          </a:ln>
        </p:spPr>
      </p:pic>
    </p:spTree>
  </p:cSld>
  <p:clrMapOvr>
    <a:masterClrMapping/>
  </p:clrMapOvr>
  <p:transition spd="slow">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82"/>
        <p:cNvGrpSpPr/>
        <p:nvPr/>
      </p:nvGrpSpPr>
      <p:grpSpPr>
        <a:xfrm>
          <a:off x="0" y="0"/>
          <a:ext cx="0" cy="0"/>
          <a:chOff x="0" y="0"/>
          <a:chExt cx="0" cy="0"/>
        </a:xfrm>
      </p:grpSpPr>
      <p:sp>
        <p:nvSpPr>
          <p:cNvPr id="383" name="Google Shape;383;p58"/>
          <p:cNvSpPr txBox="1">
            <a:spLocks noGrp="1"/>
          </p:cNvSpPr>
          <p:nvPr>
            <p:ph type="sldNum" idx="12"/>
          </p:nvPr>
        </p:nvSpPr>
        <p:spPr>
          <a:xfrm>
            <a:off x="8472458" y="6217622"/>
            <a:ext cx="548700" cy="5247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100"/>
              <a:buFont typeface="Arial"/>
              <a:buNone/>
            </a:pPr>
            <a:fld id="{00000000-1234-1234-1234-123412341234}" type="slidenum">
              <a:rPr lang="en-US"/>
              <a:t>43</a:t>
            </a:fld>
            <a:endParaRPr/>
          </a:p>
        </p:txBody>
      </p:sp>
      <p:sp>
        <p:nvSpPr>
          <p:cNvPr id="384" name="Google Shape;384;p58"/>
          <p:cNvSpPr txBox="1">
            <a:spLocks noGrp="1"/>
          </p:cNvSpPr>
          <p:nvPr>
            <p:ph type="title"/>
          </p:nvPr>
        </p:nvSpPr>
        <p:spPr>
          <a:xfrm>
            <a:off x="311700" y="593367"/>
            <a:ext cx="8520600" cy="7635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8000"/>
              </a:buClr>
              <a:buSzPts val="3800"/>
              <a:buFont typeface="Arial"/>
              <a:buNone/>
            </a:pPr>
            <a:r>
              <a:rPr lang="en-US" sz="3800" b="1" i="0" u="none">
                <a:solidFill>
                  <a:srgbClr val="008000"/>
                </a:solidFill>
                <a:latin typeface="Arial"/>
                <a:ea typeface="Arial"/>
                <a:cs typeface="Arial"/>
                <a:sym typeface="Arial"/>
              </a:rPr>
              <a:t>General Purpose Sensors</a:t>
            </a:r>
            <a:endParaRPr/>
          </a:p>
        </p:txBody>
      </p:sp>
      <p:sp>
        <p:nvSpPr>
          <p:cNvPr id="385" name="Google Shape;385;p58"/>
          <p:cNvSpPr txBox="1"/>
          <p:nvPr/>
        </p:nvSpPr>
        <p:spPr>
          <a:xfrm>
            <a:off x="1066800" y="1676400"/>
            <a:ext cx="6414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386" name="Google Shape;386;p58"/>
          <p:cNvSpPr txBox="1"/>
          <p:nvPr/>
        </p:nvSpPr>
        <p:spPr>
          <a:xfrm>
            <a:off x="1066800" y="1676400"/>
            <a:ext cx="76962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1"/>
              </a:buClr>
              <a:buSzPts val="2880"/>
              <a:buFont typeface="Noto Sans Symbols"/>
              <a:buChar char="✓"/>
            </a:pPr>
            <a:r>
              <a:rPr lang="en-US" sz="3200" b="0" i="0" u="none" strike="noStrike" cap="none">
                <a:solidFill>
                  <a:srgbClr val="000099"/>
                </a:solidFill>
                <a:latin typeface="Arial"/>
                <a:ea typeface="Arial"/>
                <a:cs typeface="Arial"/>
                <a:sym typeface="Arial"/>
              </a:rPr>
              <a:t>Single-purpose</a:t>
            </a:r>
            <a:r>
              <a:rPr lang="en-US" sz="3200" b="0" i="0" u="none" strike="noStrike" cap="none">
                <a:solidFill>
                  <a:srgbClr val="000000"/>
                </a:solidFill>
                <a:latin typeface="Arial"/>
                <a:ea typeface="Arial"/>
                <a:cs typeface="Arial"/>
                <a:sym typeface="Arial"/>
              </a:rPr>
              <a:t> network is the typical assumption, but </a:t>
            </a:r>
            <a:r>
              <a:rPr lang="en-US" sz="3200" b="0" i="0" u="none" strike="noStrike" cap="none">
                <a:solidFill>
                  <a:schemeClr val="accent2"/>
                </a:solidFill>
                <a:latin typeface="Arial"/>
                <a:ea typeface="Arial"/>
                <a:cs typeface="Arial"/>
                <a:sym typeface="Arial"/>
              </a:rPr>
              <a:t>not</a:t>
            </a:r>
            <a:r>
              <a:rPr lang="en-US" sz="3200" b="0" i="0" u="none" strike="noStrike" cap="none">
                <a:solidFill>
                  <a:srgbClr val="000000"/>
                </a:solidFill>
                <a:latin typeface="Arial"/>
                <a:ea typeface="Arial"/>
                <a:cs typeface="Arial"/>
                <a:sym typeface="Arial"/>
              </a:rPr>
              <a:t> the future!!</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560"/>
              </a:spcBef>
              <a:spcAft>
                <a:spcPts val="0"/>
              </a:spcAft>
              <a:buClr>
                <a:schemeClr val="accent1"/>
              </a:buClr>
              <a:buSzPts val="2800"/>
              <a:buFont typeface="Arial"/>
              <a:buChar char="–"/>
            </a:pPr>
            <a:r>
              <a:rPr lang="en-US" sz="2800" b="0" i="0" u="none" strike="noStrike" cap="none">
                <a:solidFill>
                  <a:srgbClr val="000000"/>
                </a:solidFill>
                <a:latin typeface="Arial"/>
                <a:ea typeface="Arial"/>
                <a:cs typeface="Arial"/>
                <a:sym typeface="Arial"/>
              </a:rPr>
              <a:t>Sensors for </a:t>
            </a:r>
            <a:r>
              <a:rPr lang="en-US" sz="2800" b="0" i="0" u="none" strike="noStrike" cap="none">
                <a:solidFill>
                  <a:srgbClr val="33CC33"/>
                </a:solidFill>
                <a:latin typeface="Arial"/>
                <a:ea typeface="Arial"/>
                <a:cs typeface="Arial"/>
                <a:sym typeface="Arial"/>
              </a:rPr>
              <a:t>evolving applications</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560"/>
              </a:spcBef>
              <a:spcAft>
                <a:spcPts val="0"/>
              </a:spcAft>
              <a:buClr>
                <a:schemeClr val="accent1"/>
              </a:buClr>
              <a:buSzPts val="2800"/>
              <a:buFont typeface="Arial"/>
              <a:buChar char="–"/>
            </a:pPr>
            <a:r>
              <a:rPr lang="en-US" sz="2800" b="0" i="0" u="none" strike="noStrike" cap="none">
                <a:solidFill>
                  <a:schemeClr val="dk1"/>
                </a:solidFill>
                <a:latin typeface="Arial"/>
                <a:ea typeface="Arial"/>
                <a:cs typeface="Arial"/>
                <a:sym typeface="Arial"/>
              </a:rPr>
              <a:t>Sensors that can </a:t>
            </a:r>
            <a:r>
              <a:rPr lang="en-US" sz="2800" b="0" i="0" u="none" strike="noStrike" cap="none">
                <a:solidFill>
                  <a:srgbClr val="33CC33"/>
                </a:solidFill>
                <a:latin typeface="Arial"/>
                <a:ea typeface="Arial"/>
                <a:cs typeface="Arial"/>
                <a:sym typeface="Arial"/>
              </a:rPr>
              <a:t>adapt</a:t>
            </a:r>
            <a:r>
              <a:rPr lang="en-US" sz="2800" b="0" i="0" u="none" strike="noStrike" cap="none">
                <a:solidFill>
                  <a:schemeClr val="dk1"/>
                </a:solidFill>
                <a:latin typeface="Arial"/>
                <a:ea typeface="Arial"/>
                <a:cs typeface="Arial"/>
                <a:sym typeface="Arial"/>
              </a:rPr>
              <a:t> to changing objectives</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560"/>
              </a:spcBef>
              <a:spcAft>
                <a:spcPts val="0"/>
              </a:spcAft>
              <a:buClr>
                <a:schemeClr val="accent1"/>
              </a:buClr>
              <a:buSzPts val="2800"/>
              <a:buFont typeface="Arial"/>
              <a:buChar char="–"/>
            </a:pPr>
            <a:r>
              <a:rPr lang="en-US" sz="2800" b="0" i="0" u="none" strike="noStrike" cap="none">
                <a:solidFill>
                  <a:srgbClr val="00FF00"/>
                </a:solidFill>
                <a:latin typeface="Arial"/>
                <a:ea typeface="Arial"/>
                <a:cs typeface="Arial"/>
                <a:sym typeface="Arial"/>
              </a:rPr>
              <a:t>More memory and CPU</a:t>
            </a:r>
            <a:r>
              <a:rPr lang="en-US" sz="2800" b="0" i="0" u="none" strike="noStrike" cap="none">
                <a:solidFill>
                  <a:schemeClr val="dk1"/>
                </a:solidFill>
                <a:latin typeface="Arial"/>
                <a:ea typeface="Arial"/>
                <a:cs typeface="Arial"/>
                <a:sym typeface="Arial"/>
              </a:rPr>
              <a:t> will allow more complex applications </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560"/>
              </a:spcBef>
              <a:spcAft>
                <a:spcPts val="0"/>
              </a:spcAft>
              <a:buClr>
                <a:schemeClr val="accent1"/>
              </a:buClr>
              <a:buSzPts val="2800"/>
              <a:buFont typeface="Arial"/>
              <a:buChar char="–"/>
            </a:pPr>
            <a:r>
              <a:rPr lang="en-US" sz="2800" b="0" i="0" u="none" strike="noStrike" cap="none">
                <a:solidFill>
                  <a:srgbClr val="000000"/>
                </a:solidFill>
                <a:latin typeface="Arial"/>
                <a:ea typeface="Arial"/>
                <a:cs typeface="Arial"/>
                <a:sym typeface="Arial"/>
              </a:rPr>
              <a:t>Flexibility increases </a:t>
            </a:r>
            <a:r>
              <a:rPr lang="en-US" sz="2800" b="0" i="0" u="none" strike="noStrike" cap="none">
                <a:solidFill>
                  <a:srgbClr val="33CC33"/>
                </a:solidFill>
                <a:latin typeface="Arial"/>
                <a:ea typeface="Arial"/>
                <a:cs typeface="Arial"/>
                <a:sym typeface="Arial"/>
              </a:rPr>
              <a:t>marketability</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90"/>
        <p:cNvGrpSpPr/>
        <p:nvPr/>
      </p:nvGrpSpPr>
      <p:grpSpPr>
        <a:xfrm>
          <a:off x="0" y="0"/>
          <a:ext cx="0" cy="0"/>
          <a:chOff x="0" y="0"/>
          <a:chExt cx="0" cy="0"/>
        </a:xfrm>
      </p:grpSpPr>
      <p:sp>
        <p:nvSpPr>
          <p:cNvPr id="391" name="Google Shape;391;p59"/>
          <p:cNvSpPr txBox="1">
            <a:spLocks noGrp="1"/>
          </p:cNvSpPr>
          <p:nvPr>
            <p:ph type="sldNum" idx="12"/>
          </p:nvPr>
        </p:nvSpPr>
        <p:spPr>
          <a:xfrm>
            <a:off x="8472458" y="6217622"/>
            <a:ext cx="548700" cy="5247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100"/>
              <a:buFont typeface="Arial"/>
              <a:buNone/>
            </a:pPr>
            <a:fld id="{00000000-1234-1234-1234-123412341234}" type="slidenum">
              <a:rPr lang="en-US"/>
              <a:t>44</a:t>
            </a:fld>
            <a:endParaRPr/>
          </a:p>
        </p:txBody>
      </p:sp>
      <p:sp>
        <p:nvSpPr>
          <p:cNvPr id="392" name="Google Shape;392;p59"/>
          <p:cNvSpPr txBox="1">
            <a:spLocks noGrp="1"/>
          </p:cNvSpPr>
          <p:nvPr>
            <p:ph type="title"/>
          </p:nvPr>
        </p:nvSpPr>
        <p:spPr>
          <a:xfrm>
            <a:off x="990600" y="533400"/>
            <a:ext cx="7315200" cy="990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8000"/>
              </a:buClr>
              <a:buSzPts val="3800"/>
              <a:buFont typeface="Arial"/>
              <a:buNone/>
            </a:pPr>
            <a:r>
              <a:rPr lang="en-US" sz="3800" b="1" i="0" u="none">
                <a:solidFill>
                  <a:srgbClr val="008000"/>
                </a:solidFill>
                <a:latin typeface="Arial"/>
                <a:ea typeface="Arial"/>
                <a:cs typeface="Arial"/>
                <a:sym typeface="Arial"/>
              </a:rPr>
              <a:t>Overlapping Coverage Areas</a:t>
            </a:r>
            <a:endParaRPr/>
          </a:p>
        </p:txBody>
      </p:sp>
      <p:sp>
        <p:nvSpPr>
          <p:cNvPr id="393" name="Google Shape;393;p59"/>
          <p:cNvSpPr txBox="1">
            <a:spLocks noGrp="1"/>
          </p:cNvSpPr>
          <p:nvPr>
            <p:ph type="body" idx="1"/>
          </p:nvPr>
        </p:nvSpPr>
        <p:spPr>
          <a:xfrm>
            <a:off x="990600" y="1600200"/>
            <a:ext cx="7772400" cy="5029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accent1"/>
              </a:buClr>
              <a:buSzPts val="2880"/>
              <a:buFont typeface="Noto Sans Symbols"/>
              <a:buChar char="✓"/>
            </a:pPr>
            <a:r>
              <a:rPr lang="en-US" sz="3200" b="0" i="0" u="none" strike="noStrike" cap="none">
                <a:solidFill>
                  <a:srgbClr val="000000"/>
                </a:solidFill>
                <a:latin typeface="Arial"/>
                <a:ea typeface="Arial"/>
                <a:cs typeface="Arial"/>
                <a:sym typeface="Arial"/>
              </a:rPr>
              <a:t>Sensors will be deployed for </a:t>
            </a:r>
            <a:r>
              <a:rPr lang="en-US" sz="3200" b="0" i="0" u="none" strike="noStrike" cap="none">
                <a:solidFill>
                  <a:srgbClr val="000099"/>
                </a:solidFill>
                <a:latin typeface="Arial"/>
                <a:ea typeface="Arial"/>
                <a:cs typeface="Arial"/>
                <a:sym typeface="Arial"/>
              </a:rPr>
              <a:t>specific applications</a:t>
            </a:r>
            <a:r>
              <a:rPr lang="en-US" sz="3200" b="0" i="0" u="none" strike="noStrike" cap="none">
                <a:solidFill>
                  <a:srgbClr val="000000"/>
                </a:solidFill>
                <a:latin typeface="Arial"/>
                <a:ea typeface="Arial"/>
                <a:cs typeface="Arial"/>
                <a:sym typeface="Arial"/>
              </a:rPr>
              <a:t>, but</a:t>
            </a:r>
            <a:endParaRPr/>
          </a:p>
          <a:p>
            <a:pPr marL="742950" marR="0" lvl="1" indent="-285750" algn="l" rtl="0">
              <a:lnSpc>
                <a:spcPct val="90000"/>
              </a:lnSpc>
              <a:spcBef>
                <a:spcPts val="600"/>
              </a:spcBef>
              <a:spcAft>
                <a:spcPts val="0"/>
              </a:spcAft>
              <a:buClr>
                <a:schemeClr val="accent1"/>
              </a:buClr>
              <a:buSzPts val="3000"/>
              <a:buFont typeface="Arial"/>
              <a:buChar char="–"/>
            </a:pPr>
            <a:r>
              <a:rPr lang="en-US" sz="3000" b="0" i="0" u="none" strike="noStrike" cap="none">
                <a:solidFill>
                  <a:srgbClr val="000000"/>
                </a:solidFill>
                <a:latin typeface="Arial"/>
                <a:ea typeface="Arial"/>
                <a:cs typeface="Arial"/>
                <a:sym typeface="Arial"/>
              </a:rPr>
              <a:t>These deployments will </a:t>
            </a:r>
            <a:r>
              <a:rPr lang="en-US" sz="3000" b="0" i="0" u="none" strike="noStrike" cap="none">
                <a:solidFill>
                  <a:srgbClr val="33CC33"/>
                </a:solidFill>
                <a:latin typeface="Arial"/>
                <a:ea typeface="Arial"/>
                <a:cs typeface="Arial"/>
                <a:sym typeface="Arial"/>
              </a:rPr>
              <a:t>overlap</a:t>
            </a:r>
            <a:r>
              <a:rPr lang="en-US" sz="3000" b="0" i="0" u="none" strike="noStrike" cap="none">
                <a:solidFill>
                  <a:schemeClr val="dk1"/>
                </a:solidFill>
                <a:latin typeface="Arial"/>
                <a:ea typeface="Arial"/>
                <a:cs typeface="Arial"/>
                <a:sym typeface="Arial"/>
              </a:rPr>
              <a:t> physically</a:t>
            </a:r>
            <a:endParaRPr sz="3000" b="0" i="0" u="none" strike="noStrike" cap="none">
              <a:solidFill>
                <a:srgbClr val="33CC33"/>
              </a:solidFill>
              <a:latin typeface="Arial"/>
              <a:ea typeface="Arial"/>
              <a:cs typeface="Arial"/>
              <a:sym typeface="Arial"/>
            </a:endParaRPr>
          </a:p>
          <a:p>
            <a:pPr marL="742950" marR="0" lvl="1" indent="-285750" algn="l" rtl="0">
              <a:lnSpc>
                <a:spcPct val="90000"/>
              </a:lnSpc>
              <a:spcBef>
                <a:spcPts val="600"/>
              </a:spcBef>
              <a:spcAft>
                <a:spcPts val="0"/>
              </a:spcAft>
              <a:buClr>
                <a:schemeClr val="accent1"/>
              </a:buClr>
              <a:buSzPts val="3000"/>
              <a:buFont typeface="Arial"/>
              <a:buChar char="–"/>
            </a:pPr>
            <a:r>
              <a:rPr lang="en-US" sz="3000" b="0" i="0" u="none" strike="noStrike" cap="none">
                <a:solidFill>
                  <a:srgbClr val="000000"/>
                </a:solidFill>
                <a:latin typeface="Arial"/>
                <a:ea typeface="Arial"/>
                <a:cs typeface="Arial"/>
                <a:sym typeface="Arial"/>
              </a:rPr>
              <a:t>Sensors will have </a:t>
            </a:r>
            <a:r>
              <a:rPr lang="en-US" sz="3000" b="0" i="0" u="none" strike="noStrike" cap="none">
                <a:solidFill>
                  <a:srgbClr val="00FF00"/>
                </a:solidFill>
                <a:latin typeface="Arial"/>
                <a:ea typeface="Arial"/>
                <a:cs typeface="Arial"/>
                <a:sym typeface="Arial"/>
              </a:rPr>
              <a:t>different </a:t>
            </a:r>
            <a:r>
              <a:rPr lang="en-US" sz="3000" b="0" i="0" u="none" strike="noStrike" cap="none">
                <a:solidFill>
                  <a:schemeClr val="dk1"/>
                </a:solidFill>
                <a:latin typeface="Arial"/>
                <a:ea typeface="Arial"/>
                <a:cs typeface="Arial"/>
                <a:sym typeface="Arial"/>
              </a:rPr>
              <a:t>properties</a:t>
            </a:r>
            <a:endParaRPr/>
          </a:p>
          <a:p>
            <a:pPr marL="742950" marR="0" lvl="1" indent="-285750" algn="l" rtl="0">
              <a:lnSpc>
                <a:spcPct val="90000"/>
              </a:lnSpc>
              <a:spcBef>
                <a:spcPts val="600"/>
              </a:spcBef>
              <a:spcAft>
                <a:spcPts val="0"/>
              </a:spcAft>
              <a:buClr>
                <a:schemeClr val="accent1"/>
              </a:buClr>
              <a:buSzPts val="3000"/>
              <a:buFont typeface="Arial"/>
              <a:buChar char="–"/>
            </a:pPr>
            <a:r>
              <a:rPr lang="en-US" sz="3000" b="0" i="0" u="none" strike="noStrike" cap="none">
                <a:solidFill>
                  <a:srgbClr val="000000"/>
                </a:solidFill>
                <a:latin typeface="Arial"/>
                <a:ea typeface="Arial"/>
                <a:cs typeface="Arial"/>
                <a:sym typeface="Arial"/>
              </a:rPr>
              <a:t>Users will want to </a:t>
            </a:r>
            <a:r>
              <a:rPr lang="en-US" sz="3000" b="0" i="0" u="none" strike="noStrike" cap="none">
                <a:solidFill>
                  <a:srgbClr val="33CC33"/>
                </a:solidFill>
                <a:latin typeface="Arial"/>
                <a:ea typeface="Arial"/>
                <a:cs typeface="Arial"/>
                <a:sym typeface="Arial"/>
              </a:rPr>
              <a:t>combine these different sensors</a:t>
            </a:r>
            <a:r>
              <a:rPr lang="en-US" sz="3000" b="0" i="0" u="none" strike="noStrike" cap="none">
                <a:solidFill>
                  <a:srgbClr val="000000"/>
                </a:solidFill>
                <a:latin typeface="Arial"/>
                <a:ea typeface="Arial"/>
                <a:cs typeface="Arial"/>
                <a:sym typeface="Arial"/>
              </a:rPr>
              <a:t> for new applications:</a:t>
            </a:r>
            <a:endParaRPr/>
          </a:p>
          <a:p>
            <a:pPr marL="1143000" marR="0" lvl="2" indent="-228600" algn="l" rtl="0">
              <a:lnSpc>
                <a:spcPct val="90000"/>
              </a:lnSpc>
              <a:spcBef>
                <a:spcPts val="520"/>
              </a:spcBef>
              <a:spcAft>
                <a:spcPts val="0"/>
              </a:spcAft>
              <a:buClr>
                <a:schemeClr val="accent1"/>
              </a:buClr>
              <a:buSzPts val="2600"/>
              <a:buFont typeface="Arial"/>
              <a:buChar char="•"/>
            </a:pPr>
            <a:r>
              <a:rPr lang="en-US" sz="2600" b="0" i="0" u="none" strike="noStrike" cap="none">
                <a:solidFill>
                  <a:srgbClr val="000000"/>
                </a:solidFill>
                <a:latin typeface="Arial"/>
                <a:ea typeface="Arial"/>
                <a:cs typeface="Arial"/>
                <a:sym typeface="Arial"/>
              </a:rPr>
              <a:t>Temperature sensors</a:t>
            </a:r>
            <a:endParaRPr/>
          </a:p>
          <a:p>
            <a:pPr marL="1143000" marR="0" lvl="2" indent="-228600" algn="l" rtl="0">
              <a:lnSpc>
                <a:spcPct val="90000"/>
              </a:lnSpc>
              <a:spcBef>
                <a:spcPts val="520"/>
              </a:spcBef>
              <a:spcAft>
                <a:spcPts val="0"/>
              </a:spcAft>
              <a:buClr>
                <a:schemeClr val="accent1"/>
              </a:buClr>
              <a:buSzPts val="2600"/>
              <a:buFont typeface="Arial"/>
              <a:buChar char="•"/>
            </a:pPr>
            <a:r>
              <a:rPr lang="en-US" sz="2600" b="0" i="0" u="none" strike="noStrike" cap="none">
                <a:solidFill>
                  <a:srgbClr val="000000"/>
                </a:solidFill>
                <a:latin typeface="Arial"/>
                <a:ea typeface="Arial"/>
                <a:cs typeface="Arial"/>
                <a:sym typeface="Arial"/>
              </a:rPr>
              <a:t>Location tracking of employees</a:t>
            </a:r>
            <a:endParaRPr/>
          </a:p>
          <a:p>
            <a:pPr marL="1143000" marR="0" lvl="2" indent="-228600" algn="l" rtl="0">
              <a:lnSpc>
                <a:spcPct val="90000"/>
              </a:lnSpc>
              <a:spcBef>
                <a:spcPts val="520"/>
              </a:spcBef>
              <a:spcAft>
                <a:spcPts val="0"/>
              </a:spcAft>
              <a:buClr>
                <a:schemeClr val="accent1"/>
              </a:buClr>
              <a:buSzPts val="2600"/>
              <a:buFont typeface="Arial"/>
              <a:buChar char="•"/>
            </a:pPr>
            <a:r>
              <a:rPr lang="en-US" sz="2600" b="0" i="0" u="none" strike="noStrike" cap="none">
                <a:solidFill>
                  <a:srgbClr val="000000"/>
                </a:solidFill>
                <a:latin typeface="Arial"/>
                <a:ea typeface="Arial"/>
                <a:cs typeface="Arial"/>
                <a:sym typeface="Arial"/>
              </a:rPr>
              <a:t>Combine these for fire rescue operations</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97"/>
        <p:cNvGrpSpPr/>
        <p:nvPr/>
      </p:nvGrpSpPr>
      <p:grpSpPr>
        <a:xfrm>
          <a:off x="0" y="0"/>
          <a:ext cx="0" cy="0"/>
          <a:chOff x="0" y="0"/>
          <a:chExt cx="0" cy="0"/>
        </a:xfrm>
      </p:grpSpPr>
      <p:sp>
        <p:nvSpPr>
          <p:cNvPr id="398" name="Google Shape;398;p60"/>
          <p:cNvSpPr txBox="1">
            <a:spLocks noGrp="1"/>
          </p:cNvSpPr>
          <p:nvPr>
            <p:ph type="sldNum" idx="12"/>
          </p:nvPr>
        </p:nvSpPr>
        <p:spPr>
          <a:xfrm>
            <a:off x="8472458" y="6217622"/>
            <a:ext cx="548700" cy="5247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100"/>
              <a:buFont typeface="Arial"/>
              <a:buNone/>
            </a:pPr>
            <a:fld id="{00000000-1234-1234-1234-123412341234}" type="slidenum">
              <a:rPr lang="en-US"/>
              <a:t>45</a:t>
            </a:fld>
            <a:endParaRPr/>
          </a:p>
        </p:txBody>
      </p:sp>
      <p:sp>
        <p:nvSpPr>
          <p:cNvPr id="399" name="Google Shape;399;p60"/>
          <p:cNvSpPr txBox="1">
            <a:spLocks noGrp="1"/>
          </p:cNvSpPr>
          <p:nvPr>
            <p:ph type="title"/>
          </p:nvPr>
        </p:nvSpPr>
        <p:spPr>
          <a:xfrm>
            <a:off x="311700" y="59967"/>
            <a:ext cx="8520600" cy="7635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8000"/>
              </a:buClr>
              <a:buSzPts val="3800"/>
              <a:buFont typeface="Arial"/>
              <a:buNone/>
            </a:pPr>
            <a:r>
              <a:rPr lang="en-US" sz="3800" b="1" i="0" u="none">
                <a:solidFill>
                  <a:srgbClr val="008000"/>
                </a:solidFill>
                <a:latin typeface="Arial"/>
                <a:ea typeface="Arial"/>
                <a:cs typeface="Arial"/>
                <a:sym typeface="Arial"/>
              </a:rPr>
              <a:t>Mixture of Wired and Wireless</a:t>
            </a:r>
            <a:endParaRPr/>
          </a:p>
        </p:txBody>
      </p:sp>
      <p:sp>
        <p:nvSpPr>
          <p:cNvPr id="400" name="Google Shape;400;p60"/>
          <p:cNvSpPr txBox="1">
            <a:spLocks noGrp="1"/>
          </p:cNvSpPr>
          <p:nvPr>
            <p:ph type="body" idx="1"/>
          </p:nvPr>
        </p:nvSpPr>
        <p:spPr>
          <a:xfrm>
            <a:off x="990600" y="990600"/>
            <a:ext cx="7848600" cy="5257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accent1"/>
              </a:buClr>
              <a:buSzPts val="2880"/>
              <a:buFont typeface="Noto Sans Symbols"/>
              <a:buChar char="✓"/>
            </a:pPr>
            <a:r>
              <a:rPr lang="en-US" sz="3200" b="0" i="0" u="none" strike="noStrike" cap="none">
                <a:solidFill>
                  <a:srgbClr val="000000"/>
                </a:solidFill>
                <a:latin typeface="Arial"/>
                <a:ea typeface="Arial"/>
                <a:cs typeface="Arial"/>
                <a:sym typeface="Arial"/>
              </a:rPr>
              <a:t>Wireless sensors will become a </a:t>
            </a:r>
            <a:r>
              <a:rPr lang="en-US" sz="3200" b="0" i="0" u="none" strike="noStrike" cap="none">
                <a:solidFill>
                  <a:srgbClr val="000099"/>
                </a:solidFill>
                <a:latin typeface="Arial"/>
                <a:ea typeface="Arial"/>
                <a:cs typeface="Arial"/>
                <a:sym typeface="Arial"/>
              </a:rPr>
              <a:t>seamless</a:t>
            </a:r>
            <a:r>
              <a:rPr lang="en-US" sz="3200" b="0" i="0" u="none" strike="noStrike" cap="none">
                <a:solidFill>
                  <a:srgbClr val="000000"/>
                </a:solidFill>
                <a:latin typeface="Arial"/>
                <a:ea typeface="Arial"/>
                <a:cs typeface="Arial"/>
                <a:sym typeface="Arial"/>
              </a:rPr>
              <a:t> </a:t>
            </a:r>
            <a:r>
              <a:rPr lang="en-US" sz="3200" b="0" i="0" u="none" strike="noStrike" cap="none">
                <a:solidFill>
                  <a:srgbClr val="000099"/>
                </a:solidFill>
                <a:latin typeface="Arial"/>
                <a:ea typeface="Arial"/>
                <a:cs typeface="Arial"/>
                <a:sym typeface="Arial"/>
              </a:rPr>
              <a:t>part</a:t>
            </a:r>
            <a:r>
              <a:rPr lang="en-US" sz="3200" b="0" i="0" u="none" strike="noStrike" cap="none">
                <a:solidFill>
                  <a:srgbClr val="000000"/>
                </a:solidFill>
                <a:latin typeface="Arial"/>
                <a:ea typeface="Arial"/>
                <a:cs typeface="Arial"/>
                <a:sym typeface="Arial"/>
              </a:rPr>
              <a:t> of larger networks!</a:t>
            </a:r>
            <a:endParaRPr/>
          </a:p>
          <a:p>
            <a:pPr marL="742950" marR="0" lvl="1" indent="-285750" algn="l" rtl="0">
              <a:lnSpc>
                <a:spcPct val="90000"/>
              </a:lnSpc>
              <a:spcBef>
                <a:spcPts val="560"/>
              </a:spcBef>
              <a:spcAft>
                <a:spcPts val="0"/>
              </a:spcAft>
              <a:buClr>
                <a:schemeClr val="accent1"/>
              </a:buClr>
              <a:buSzPts val="2800"/>
              <a:buFont typeface="Arial"/>
              <a:buChar char="–"/>
            </a:pPr>
            <a:r>
              <a:rPr lang="en-US" sz="2800" b="0" i="0" u="none" strike="noStrike" cap="none">
                <a:solidFill>
                  <a:schemeClr val="dk1"/>
                </a:solidFill>
                <a:latin typeface="Arial"/>
                <a:ea typeface="Arial"/>
                <a:cs typeface="Arial"/>
                <a:sym typeface="Arial"/>
              </a:rPr>
              <a:t>Combining</a:t>
            </a:r>
            <a:r>
              <a:rPr lang="en-US" sz="2800" b="0" i="0" u="none" strike="noStrike" cap="none">
                <a:solidFill>
                  <a:srgbClr val="000000"/>
                </a:solidFill>
                <a:latin typeface="Arial"/>
                <a:ea typeface="Arial"/>
                <a:cs typeface="Arial"/>
                <a:sym typeface="Arial"/>
              </a:rPr>
              <a:t> </a:t>
            </a:r>
            <a:r>
              <a:rPr lang="en-US" sz="2800" b="0" i="0" u="none" strike="noStrike" cap="none">
                <a:solidFill>
                  <a:srgbClr val="33CC33"/>
                </a:solidFill>
                <a:latin typeface="Arial"/>
                <a:ea typeface="Arial"/>
                <a:cs typeface="Arial"/>
                <a:sym typeface="Arial"/>
              </a:rPr>
              <a:t>wired sensors</a:t>
            </a:r>
            <a:r>
              <a:rPr lang="en-US" sz="2800" b="0" i="0" u="none" strike="noStrike" cap="none">
                <a:solidFill>
                  <a:srgbClr val="000000"/>
                </a:solidFill>
                <a:latin typeface="Arial"/>
                <a:ea typeface="Arial"/>
                <a:cs typeface="Arial"/>
                <a:sym typeface="Arial"/>
              </a:rPr>
              <a:t> with wireless sensors</a:t>
            </a:r>
            <a:endParaRPr/>
          </a:p>
          <a:p>
            <a:pPr marL="1143000" marR="0" lvl="2" indent="-228600" algn="l" rtl="0">
              <a:lnSpc>
                <a:spcPct val="90000"/>
              </a:lnSpc>
              <a:spcBef>
                <a:spcPts val="480"/>
              </a:spcBef>
              <a:spcAft>
                <a:spcPts val="0"/>
              </a:spcAft>
              <a:buClr>
                <a:schemeClr val="accent1"/>
              </a:buClr>
              <a:buSzPts val="2400"/>
              <a:buFont typeface="Arial"/>
              <a:buChar char="•"/>
            </a:pPr>
            <a:r>
              <a:rPr lang="en-US" sz="2400" b="0" i="0" u="none" strike="noStrike" cap="none">
                <a:solidFill>
                  <a:srgbClr val="000000"/>
                </a:solidFill>
                <a:latin typeface="Arial"/>
                <a:ea typeface="Arial"/>
                <a:cs typeface="Arial"/>
                <a:sym typeface="Arial"/>
              </a:rPr>
              <a:t>Wired sensors can have more power</a:t>
            </a:r>
            <a:endParaRPr/>
          </a:p>
          <a:p>
            <a:pPr marL="1143000" marR="0" lvl="2" indent="-228600" algn="l" rtl="0">
              <a:lnSpc>
                <a:spcPct val="90000"/>
              </a:lnSpc>
              <a:spcBef>
                <a:spcPts val="480"/>
              </a:spcBef>
              <a:spcAft>
                <a:spcPts val="0"/>
              </a:spcAft>
              <a:buClr>
                <a:schemeClr val="accent1"/>
              </a:buClr>
              <a:buSzPts val="2400"/>
              <a:buFont typeface="Arial"/>
              <a:buChar char="•"/>
            </a:pPr>
            <a:r>
              <a:rPr lang="en-US" sz="2400" b="0" i="0" u="none" strike="noStrike" cap="none">
                <a:solidFill>
                  <a:srgbClr val="000000"/>
                </a:solidFill>
                <a:latin typeface="Arial"/>
                <a:ea typeface="Arial"/>
                <a:cs typeface="Arial"/>
                <a:sym typeface="Arial"/>
              </a:rPr>
              <a:t>Wired sensors can run TCP/IP</a:t>
            </a:r>
            <a:endParaRPr/>
          </a:p>
          <a:p>
            <a:pPr marL="742950" marR="0" lvl="1" indent="-285750" algn="l" rtl="0">
              <a:lnSpc>
                <a:spcPct val="90000"/>
              </a:lnSpc>
              <a:spcBef>
                <a:spcPts val="560"/>
              </a:spcBef>
              <a:spcAft>
                <a:spcPts val="0"/>
              </a:spcAft>
              <a:buClr>
                <a:schemeClr val="accent1"/>
              </a:buClr>
              <a:buSzPts val="2800"/>
              <a:buFont typeface="Arial"/>
              <a:buChar char="–"/>
            </a:pPr>
            <a:r>
              <a:rPr lang="en-US" sz="2800" b="0" i="0" u="none" strike="noStrike" cap="none">
                <a:solidFill>
                  <a:srgbClr val="000000"/>
                </a:solidFill>
                <a:latin typeface="Arial"/>
                <a:ea typeface="Arial"/>
                <a:cs typeface="Arial"/>
                <a:sym typeface="Arial"/>
              </a:rPr>
              <a:t>Accessing wireless sensors through the </a:t>
            </a:r>
            <a:r>
              <a:rPr lang="en-US" sz="2800" b="0" i="0" u="none" strike="noStrike" cap="none">
                <a:solidFill>
                  <a:srgbClr val="33CC33"/>
                </a:solidFill>
                <a:latin typeface="Arial"/>
                <a:ea typeface="Arial"/>
                <a:cs typeface="Arial"/>
                <a:sym typeface="Arial"/>
              </a:rPr>
              <a:t>Internet</a:t>
            </a:r>
            <a:endParaRPr/>
          </a:p>
          <a:p>
            <a:pPr marL="1143000" marR="0" lvl="2" indent="-228600" algn="l" rtl="0">
              <a:lnSpc>
                <a:spcPct val="90000"/>
              </a:lnSpc>
              <a:spcBef>
                <a:spcPts val="480"/>
              </a:spcBef>
              <a:spcAft>
                <a:spcPts val="0"/>
              </a:spcAft>
              <a:buClr>
                <a:schemeClr val="accent1"/>
              </a:buClr>
              <a:buSzPts val="2400"/>
              <a:buFont typeface="Arial"/>
              <a:buChar char="•"/>
            </a:pPr>
            <a:r>
              <a:rPr lang="en-US" sz="2400" b="0" i="0" u="none" strike="noStrike" cap="none">
                <a:solidFill>
                  <a:srgbClr val="000000"/>
                </a:solidFill>
                <a:latin typeface="Arial"/>
                <a:ea typeface="Arial"/>
                <a:cs typeface="Arial"/>
                <a:sym typeface="Arial"/>
              </a:rPr>
              <a:t>Need a </a:t>
            </a:r>
            <a:r>
              <a:rPr lang="en-US" sz="2400" b="0" i="0" u="none" strike="noStrike" cap="none">
                <a:solidFill>
                  <a:srgbClr val="33CC33"/>
                </a:solidFill>
                <a:latin typeface="Arial"/>
                <a:ea typeface="Arial"/>
                <a:cs typeface="Arial"/>
                <a:sym typeface="Arial"/>
              </a:rPr>
              <a:t>gateway</a:t>
            </a:r>
            <a:r>
              <a:rPr lang="en-US" sz="2400" b="0" i="0" u="none" strike="noStrike" cap="none">
                <a:solidFill>
                  <a:srgbClr val="000000"/>
                </a:solidFill>
                <a:latin typeface="Arial"/>
                <a:ea typeface="Arial"/>
                <a:cs typeface="Arial"/>
                <a:sym typeface="Arial"/>
              </a:rPr>
              <a:t> to translate requests</a:t>
            </a:r>
            <a:endParaRPr/>
          </a:p>
          <a:p>
            <a:pPr marL="1143000" marR="0" lvl="2" indent="-228600" algn="l" rtl="0">
              <a:lnSpc>
                <a:spcPct val="90000"/>
              </a:lnSpc>
              <a:spcBef>
                <a:spcPts val="480"/>
              </a:spcBef>
              <a:spcAft>
                <a:spcPts val="0"/>
              </a:spcAft>
              <a:buClr>
                <a:schemeClr val="accent1"/>
              </a:buClr>
              <a:buSzPts val="2400"/>
              <a:buFont typeface="Arial"/>
              <a:buChar char="•"/>
            </a:pPr>
            <a:r>
              <a:rPr lang="en-US" sz="2400" b="0" i="0" u="none" strike="noStrike" cap="none">
                <a:solidFill>
                  <a:srgbClr val="000000"/>
                </a:solidFill>
                <a:latin typeface="Arial"/>
                <a:ea typeface="Arial"/>
                <a:cs typeface="Arial"/>
                <a:sym typeface="Arial"/>
              </a:rPr>
              <a:t>Uploading/downloading information remotely</a:t>
            </a:r>
            <a:endParaRPr/>
          </a:p>
          <a:p>
            <a:pPr marL="1143000" marR="0" lvl="2" indent="-228600" algn="l" rtl="0">
              <a:lnSpc>
                <a:spcPct val="90000"/>
              </a:lnSpc>
              <a:spcBef>
                <a:spcPts val="480"/>
              </a:spcBef>
              <a:spcAft>
                <a:spcPts val="0"/>
              </a:spcAft>
              <a:buClr>
                <a:schemeClr val="accent1"/>
              </a:buClr>
              <a:buSzPts val="2400"/>
              <a:buFont typeface="Arial"/>
              <a:buChar char="•"/>
            </a:pPr>
            <a:r>
              <a:rPr lang="en-US" sz="2400" b="0" i="0" u="none" strike="noStrike" cap="none">
                <a:solidFill>
                  <a:srgbClr val="000000"/>
                </a:solidFill>
                <a:latin typeface="Arial"/>
                <a:ea typeface="Arial"/>
                <a:cs typeface="Arial"/>
                <a:sym typeface="Arial"/>
              </a:rPr>
              <a:t>Modifying wireless sensor tasks remotely</a:t>
            </a:r>
            <a:endParaRPr/>
          </a:p>
          <a:p>
            <a:pPr marL="742950" marR="0" lvl="1" indent="-285750" algn="l" rtl="0">
              <a:lnSpc>
                <a:spcPct val="90000"/>
              </a:lnSpc>
              <a:spcBef>
                <a:spcPts val="560"/>
              </a:spcBef>
              <a:spcAft>
                <a:spcPts val="0"/>
              </a:spcAft>
              <a:buClr>
                <a:schemeClr val="accent1"/>
              </a:buClr>
              <a:buSzPts val="2800"/>
              <a:buFont typeface="Arial"/>
              <a:buChar char="–"/>
            </a:pPr>
            <a:r>
              <a:rPr lang="en-US" sz="2800" b="0" i="0" u="none" strike="noStrike" cap="none">
                <a:solidFill>
                  <a:srgbClr val="000000"/>
                </a:solidFill>
                <a:latin typeface="Arial"/>
                <a:ea typeface="Arial"/>
                <a:cs typeface="Arial"/>
                <a:sym typeface="Arial"/>
              </a:rPr>
              <a:t>Increased direct user interaction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400"/>
              <a:buFont typeface="Arial"/>
              <a:buNone/>
            </a:pPr>
            <a:r>
              <a:rPr lang="en-US" sz="2400" b="0" i="0" u="none">
                <a:solidFill>
                  <a:schemeClr val="dk2"/>
                </a:solidFill>
                <a:latin typeface="Arial"/>
                <a:ea typeface="Arial"/>
                <a:cs typeface="Arial"/>
                <a:sym typeface="Arial"/>
              </a:rPr>
              <a:t>12.1.2 Comparison with Ad Hoc Wireless Networks</a:t>
            </a:r>
            <a:r>
              <a:rPr lang="en-US" sz="4000" b="0" i="0" u="none">
                <a:solidFill>
                  <a:schemeClr val="dk2"/>
                </a:solidFill>
                <a:latin typeface="Arial"/>
                <a:ea typeface="Arial"/>
                <a:cs typeface="Arial"/>
                <a:sym typeface="Arial"/>
              </a:rPr>
              <a:t> </a:t>
            </a:r>
            <a:endParaRPr/>
          </a:p>
        </p:txBody>
      </p:sp>
      <p:sp>
        <p:nvSpPr>
          <p:cNvPr id="109" name="Google Shape;109;p2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Different from Ad Hoc wireless networks</a:t>
            </a:r>
            <a:endParaRPr/>
          </a:p>
          <a:p>
            <a:pPr marL="342900" lvl="0" indent="-215900" algn="l" rtl="0">
              <a:lnSpc>
                <a:spcPct val="9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742950" lvl="1" indent="-285750" algn="l" rtl="0">
              <a:lnSpc>
                <a:spcPct val="9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The number of nodes in sensor network </a:t>
            </a:r>
            <a:r>
              <a:rPr lang="en-US" sz="1800"/>
              <a:t>is</a:t>
            </a:r>
            <a:r>
              <a:rPr lang="en-US" sz="1800" b="0" i="0" u="none">
                <a:solidFill>
                  <a:schemeClr val="dk1"/>
                </a:solidFill>
                <a:latin typeface="Arial"/>
                <a:ea typeface="Arial"/>
                <a:cs typeface="Arial"/>
                <a:sym typeface="Arial"/>
              </a:rPr>
              <a:t> larger than the number of nodes in an ad hoc network.</a:t>
            </a:r>
            <a:endParaRPr/>
          </a:p>
          <a:p>
            <a:pPr marL="742950" lvl="1" indent="-285750" algn="l" rtl="0">
              <a:lnSpc>
                <a:spcPct val="9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Sensor nodes are more easy to failure and energy drain, and their battery sources are usually not replaceable or rechargeable.</a:t>
            </a:r>
            <a:endParaRPr/>
          </a:p>
          <a:p>
            <a:pPr marL="742950" lvl="1" indent="-285750" algn="l" rtl="0">
              <a:lnSpc>
                <a:spcPct val="9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Sensor nodes may not have unique global identifiers (ID), so unique addressing is not always </a:t>
            </a:r>
            <a:r>
              <a:rPr lang="en-US" sz="1800"/>
              <a:t>suitable</a:t>
            </a:r>
            <a:r>
              <a:rPr lang="en-US" sz="1800" b="0" i="0" u="none">
                <a:solidFill>
                  <a:schemeClr val="dk1"/>
                </a:solidFill>
                <a:latin typeface="Arial"/>
                <a:ea typeface="Arial"/>
                <a:cs typeface="Arial"/>
                <a:sym typeface="Arial"/>
              </a:rPr>
              <a:t> in sensor networks.</a:t>
            </a:r>
            <a:endParaRPr/>
          </a:p>
          <a:p>
            <a:pPr marL="742950" lvl="1" indent="-285750" algn="l" rtl="0">
              <a:lnSpc>
                <a:spcPct val="9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Sensor networks are data-centric, the queries in sensor networks are addressed to nodes which have data satisfying some conditions. Ad Hoc networks are address-centric, with queries addressed to particular nodes specified by their unique address.</a:t>
            </a:r>
            <a:endParaRPr/>
          </a:p>
          <a:p>
            <a:pPr marL="742950" lvl="1" indent="-285750" algn="l" rtl="0">
              <a:lnSpc>
                <a:spcPct val="9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Data fusion/</a:t>
            </a:r>
            <a:r>
              <a:rPr lang="en-US" sz="1800"/>
              <a:t>gathering</a:t>
            </a:r>
            <a:r>
              <a:rPr lang="en-US" sz="1800" b="0" i="0" u="none">
                <a:solidFill>
                  <a:schemeClr val="dk1"/>
                </a:solidFill>
                <a:latin typeface="Arial"/>
                <a:ea typeface="Arial"/>
                <a:cs typeface="Arial"/>
                <a:sym typeface="Arial"/>
              </a:rPr>
              <a:t>: the sensor nodes </a:t>
            </a:r>
            <a:r>
              <a:rPr lang="en-US" sz="1800"/>
              <a:t>gather</a:t>
            </a:r>
            <a:r>
              <a:rPr lang="en-US" sz="1800" b="0" i="0" u="none">
                <a:solidFill>
                  <a:schemeClr val="dk1"/>
                </a:solidFill>
                <a:latin typeface="Arial"/>
                <a:ea typeface="Arial"/>
                <a:cs typeface="Arial"/>
                <a:sym typeface="Arial"/>
              </a:rPr>
              <a:t> the local information before </a:t>
            </a:r>
            <a:r>
              <a:rPr lang="en-US" sz="1800"/>
              <a:t>moving</a:t>
            </a:r>
            <a:r>
              <a:rPr lang="en-US" sz="1800" b="0" i="0" u="none">
                <a:solidFill>
                  <a:schemeClr val="dk1"/>
                </a:solidFill>
                <a:latin typeface="Arial"/>
                <a:ea typeface="Arial"/>
                <a:cs typeface="Arial"/>
                <a:sym typeface="Arial"/>
              </a:rPr>
              <a:t>. The goals are reduce bandwidth consumption, media access delay, and power consumption for communication.</a:t>
            </a:r>
            <a:endParaRPr/>
          </a:p>
        </p:txBody>
      </p:sp>
      <p:sp>
        <p:nvSpPr>
          <p:cNvPr id="110" name="Google Shape;110;p20"/>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2800"/>
              <a:buNone/>
            </a:pPr>
            <a:endParaRPr/>
          </a:p>
        </p:txBody>
      </p:sp>
      <p:sp>
        <p:nvSpPr>
          <p:cNvPr id="117" name="Google Shape;117;p2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360"/>
              </a:spcBef>
              <a:spcAft>
                <a:spcPts val="0"/>
              </a:spcAft>
              <a:buSzPts val="1800"/>
              <a:buNone/>
            </a:pPr>
            <a:endParaRPr/>
          </a:p>
        </p:txBody>
      </p:sp>
      <p:sp>
        <p:nvSpPr>
          <p:cNvPr id="118" name="Google Shape;118;p21"/>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chemeClr val="dk1"/>
              </a:buClr>
              <a:buSzPts val="1400"/>
              <a:buFont typeface="Arial"/>
              <a:buNone/>
            </a:pPr>
            <a:fld id="{00000000-1234-1234-1234-123412341234}" type="slidenum">
              <a:rPr lang="en-US"/>
              <a:t>6</a:t>
            </a:fld>
            <a:endParaRPr sz="1000">
              <a:solidFill>
                <a:schemeClr val="dk2"/>
              </a:solidFill>
            </a:endParaRPr>
          </a:p>
        </p:txBody>
      </p:sp>
      <p:pic>
        <p:nvPicPr>
          <p:cNvPr id="119" name="Google Shape;119;p21"/>
          <p:cNvPicPr preferRelativeResize="0"/>
          <p:nvPr/>
        </p:nvPicPr>
        <p:blipFill rotWithShape="1">
          <a:blip r:embed="rId3">
            <a:alphaModFix/>
          </a:blip>
          <a:srcRect/>
          <a:stretch/>
        </p:blipFill>
        <p:spPr>
          <a:xfrm>
            <a:off x="2886075" y="1609725"/>
            <a:ext cx="3371850" cy="3638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2800"/>
              <a:buNone/>
            </a:pPr>
            <a:endParaRPr/>
          </a:p>
        </p:txBody>
      </p:sp>
      <p:sp>
        <p:nvSpPr>
          <p:cNvPr id="126" name="Google Shape;126;p2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lvl="0" indent="0" algn="just" rtl="0">
              <a:lnSpc>
                <a:spcPct val="140000"/>
              </a:lnSpc>
              <a:spcBef>
                <a:spcPts val="0"/>
              </a:spcBef>
              <a:spcAft>
                <a:spcPts val="0"/>
              </a:spcAft>
              <a:buClr>
                <a:schemeClr val="dk1"/>
              </a:buClr>
              <a:buSzPts val="1100"/>
              <a:buFont typeface="Arial"/>
              <a:buNone/>
            </a:pPr>
            <a:r>
              <a:rPr lang="en-US" sz="1500" b="1">
                <a:solidFill>
                  <a:srgbClr val="333333"/>
                </a:solidFill>
              </a:rPr>
              <a:t>Application Layer</a:t>
            </a:r>
            <a:endParaRPr sz="1500" b="1">
              <a:solidFill>
                <a:srgbClr val="333333"/>
              </a:solidFill>
            </a:endParaRPr>
          </a:p>
          <a:p>
            <a:pPr marL="0" lvl="0" indent="0" algn="just" rtl="0">
              <a:lnSpc>
                <a:spcPct val="162500"/>
              </a:lnSpc>
              <a:spcBef>
                <a:spcPts val="800"/>
              </a:spcBef>
              <a:spcAft>
                <a:spcPts val="0"/>
              </a:spcAft>
              <a:buClr>
                <a:schemeClr val="dk1"/>
              </a:buClr>
              <a:buSzPts val="1100"/>
              <a:buFont typeface="Arial"/>
              <a:buNone/>
            </a:pPr>
            <a:r>
              <a:rPr lang="en-US" sz="1200">
                <a:solidFill>
                  <a:srgbClr val="333333"/>
                </a:solidFill>
              </a:rPr>
              <a:t>The application layer is liable for traffic management and offers software for numerous applications that convert the data in a clear form to find positive information. Sensor networks arranged in numerous applications in different fields such as agricultural, military, environment, medical, etc.</a:t>
            </a:r>
            <a:endParaRPr sz="1200">
              <a:solidFill>
                <a:srgbClr val="333333"/>
              </a:solidFill>
            </a:endParaRPr>
          </a:p>
          <a:p>
            <a:pPr marL="0" lvl="0" indent="0" algn="just" rtl="0">
              <a:lnSpc>
                <a:spcPct val="140000"/>
              </a:lnSpc>
              <a:spcBef>
                <a:spcPts val="1800"/>
              </a:spcBef>
              <a:spcAft>
                <a:spcPts val="0"/>
              </a:spcAft>
              <a:buClr>
                <a:schemeClr val="dk1"/>
              </a:buClr>
              <a:buSzPts val="1100"/>
              <a:buFont typeface="Arial"/>
              <a:buNone/>
            </a:pPr>
            <a:r>
              <a:rPr lang="en-US" sz="1500" b="1">
                <a:solidFill>
                  <a:srgbClr val="333333"/>
                </a:solidFill>
              </a:rPr>
              <a:t>Transport Layer</a:t>
            </a:r>
            <a:endParaRPr sz="1500" b="1">
              <a:solidFill>
                <a:srgbClr val="333333"/>
              </a:solidFill>
            </a:endParaRPr>
          </a:p>
          <a:p>
            <a:pPr marL="0" lvl="0" indent="0" algn="just" rtl="0">
              <a:lnSpc>
                <a:spcPct val="162500"/>
              </a:lnSpc>
              <a:spcBef>
                <a:spcPts val="800"/>
              </a:spcBef>
              <a:spcAft>
                <a:spcPts val="0"/>
              </a:spcAft>
              <a:buClr>
                <a:schemeClr val="dk1"/>
              </a:buClr>
              <a:buSzPts val="1100"/>
              <a:buFont typeface="Arial"/>
              <a:buNone/>
            </a:pPr>
            <a:r>
              <a:rPr lang="en-US" sz="1200">
                <a:solidFill>
                  <a:srgbClr val="333333"/>
                </a:solidFill>
              </a:rPr>
              <a:t>The function of the transport layer is to deliver congestion avoidance and reliability where a lot of protocols intended to offer this function are either practical on the upstream. These protocols use dissimilar mechanisms for loss recognition and loss recovery. The transport layer is exactly needed when a system is planned to contact other networks.</a:t>
            </a:r>
            <a:endParaRPr sz="1200">
              <a:solidFill>
                <a:srgbClr val="333333"/>
              </a:solidFill>
            </a:endParaRPr>
          </a:p>
          <a:p>
            <a:pPr marL="0" lvl="0" indent="0" algn="just" rtl="0">
              <a:lnSpc>
                <a:spcPct val="162500"/>
              </a:lnSpc>
              <a:spcBef>
                <a:spcPts val="1800"/>
              </a:spcBef>
              <a:spcAft>
                <a:spcPts val="0"/>
              </a:spcAft>
              <a:buClr>
                <a:schemeClr val="dk1"/>
              </a:buClr>
              <a:buSzPts val="1100"/>
              <a:buFont typeface="Arial"/>
              <a:buNone/>
            </a:pPr>
            <a:r>
              <a:rPr lang="en-US" sz="1200">
                <a:solidFill>
                  <a:srgbClr val="333333"/>
                </a:solidFill>
              </a:rPr>
              <a:t>Providing a reliable loss recovery is more energy efficient and that is one of the main reasons why TCP is not fit for WSN. In general, Transport layers can be separated into Packet driven, Event driven. There are some popular protocols in the transport layer namely STCP (Sensor Transmission Control Protocol), PORT (Price-Oriented Reliable Transport Protocol and PSFQ (pump slow fetch quick).</a:t>
            </a:r>
            <a:endParaRPr sz="1200">
              <a:solidFill>
                <a:srgbClr val="333333"/>
              </a:solidFill>
            </a:endParaRPr>
          </a:p>
          <a:p>
            <a:pPr marL="0" lvl="0" indent="0" algn="l" rtl="0">
              <a:lnSpc>
                <a:spcPct val="115000"/>
              </a:lnSpc>
              <a:spcBef>
                <a:spcPts val="1800"/>
              </a:spcBef>
              <a:spcAft>
                <a:spcPts val="0"/>
              </a:spcAft>
              <a:buSzPts val="1800"/>
              <a:buNone/>
            </a:pPr>
            <a:endParaRPr/>
          </a:p>
        </p:txBody>
      </p:sp>
      <p:sp>
        <p:nvSpPr>
          <p:cNvPr id="127" name="Google Shape;127;p22"/>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chemeClr val="dk1"/>
              </a:buClr>
              <a:buSzPts val="1400"/>
              <a:buFont typeface="Arial"/>
              <a:buNone/>
            </a:pPr>
            <a:fld id="{00000000-1234-1234-1234-123412341234}" type="slidenum">
              <a:rPr lang="en-US"/>
              <a:t>7</a:t>
            </a:fld>
            <a:endParaRPr sz="10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2800"/>
              <a:buNone/>
            </a:pPr>
            <a:endParaRPr/>
          </a:p>
        </p:txBody>
      </p:sp>
      <p:sp>
        <p:nvSpPr>
          <p:cNvPr id="134" name="Google Shape;134;p2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lvl="0" indent="0" algn="just" rtl="0">
              <a:lnSpc>
                <a:spcPct val="140000"/>
              </a:lnSpc>
              <a:spcBef>
                <a:spcPts val="0"/>
              </a:spcBef>
              <a:spcAft>
                <a:spcPts val="0"/>
              </a:spcAft>
              <a:buClr>
                <a:schemeClr val="dk1"/>
              </a:buClr>
              <a:buSzPts val="1100"/>
              <a:buFont typeface="Arial"/>
              <a:buNone/>
            </a:pPr>
            <a:r>
              <a:rPr lang="en-US" sz="1500" b="1">
                <a:solidFill>
                  <a:srgbClr val="333333"/>
                </a:solidFill>
              </a:rPr>
              <a:t>Network Layer</a:t>
            </a:r>
            <a:endParaRPr sz="1500" b="1">
              <a:solidFill>
                <a:srgbClr val="333333"/>
              </a:solidFill>
            </a:endParaRPr>
          </a:p>
          <a:p>
            <a:pPr marL="0" lvl="0" indent="0" algn="just" rtl="0">
              <a:lnSpc>
                <a:spcPct val="162500"/>
              </a:lnSpc>
              <a:spcBef>
                <a:spcPts val="800"/>
              </a:spcBef>
              <a:spcAft>
                <a:spcPts val="0"/>
              </a:spcAft>
              <a:buClr>
                <a:schemeClr val="dk1"/>
              </a:buClr>
              <a:buSzPts val="1100"/>
              <a:buFont typeface="Arial"/>
              <a:buNone/>
            </a:pPr>
            <a:r>
              <a:rPr lang="en-US" sz="1200">
                <a:solidFill>
                  <a:srgbClr val="333333"/>
                </a:solidFill>
              </a:rPr>
              <a:t>The main function of the network layer is routing, it has a lot of tasks based on the application, but actually, the main tasks are in the power conserving, partial memory, buffers, and sensor don’t have a universal ID and have to be self-organized.</a:t>
            </a:r>
            <a:endParaRPr sz="1200">
              <a:solidFill>
                <a:srgbClr val="333333"/>
              </a:solidFill>
            </a:endParaRPr>
          </a:p>
          <a:p>
            <a:pPr marL="0" lvl="0" indent="0" algn="just" rtl="0">
              <a:lnSpc>
                <a:spcPct val="162500"/>
              </a:lnSpc>
              <a:spcBef>
                <a:spcPts val="1800"/>
              </a:spcBef>
              <a:spcAft>
                <a:spcPts val="0"/>
              </a:spcAft>
              <a:buClr>
                <a:schemeClr val="dk1"/>
              </a:buClr>
              <a:buSzPts val="1100"/>
              <a:buFont typeface="Arial"/>
              <a:buNone/>
            </a:pPr>
            <a:r>
              <a:rPr lang="en-US" sz="1200">
                <a:solidFill>
                  <a:srgbClr val="333333"/>
                </a:solidFill>
              </a:rPr>
              <a:t>The simple idea of the routing protocol is to explain a reliable lane and redundant lanes, according to a convinced scale called metric, which varies from protocol to protocol. There are a lot of existing protocols for this network layer, they can be separate into; flat routing and hierarchal routing or can be separated into time driven, query-driven &amp; event driven.</a:t>
            </a:r>
            <a:endParaRPr sz="1200">
              <a:solidFill>
                <a:srgbClr val="333333"/>
              </a:solidFill>
            </a:endParaRPr>
          </a:p>
          <a:p>
            <a:pPr marL="0" lvl="0" indent="0" algn="just" rtl="0">
              <a:lnSpc>
                <a:spcPct val="140000"/>
              </a:lnSpc>
              <a:spcBef>
                <a:spcPts val="1800"/>
              </a:spcBef>
              <a:spcAft>
                <a:spcPts val="0"/>
              </a:spcAft>
              <a:buClr>
                <a:schemeClr val="dk1"/>
              </a:buClr>
              <a:buSzPts val="1100"/>
              <a:buFont typeface="Arial"/>
              <a:buNone/>
            </a:pPr>
            <a:r>
              <a:rPr lang="en-US" sz="1500" b="1">
                <a:solidFill>
                  <a:srgbClr val="333333"/>
                </a:solidFill>
              </a:rPr>
              <a:t>Data Link Layer</a:t>
            </a:r>
            <a:endParaRPr sz="1500" b="1">
              <a:solidFill>
                <a:srgbClr val="333333"/>
              </a:solidFill>
            </a:endParaRPr>
          </a:p>
          <a:p>
            <a:pPr marL="0" lvl="0" indent="0" algn="just" rtl="0">
              <a:lnSpc>
                <a:spcPct val="162500"/>
              </a:lnSpc>
              <a:spcBef>
                <a:spcPts val="800"/>
              </a:spcBef>
              <a:spcAft>
                <a:spcPts val="0"/>
              </a:spcAft>
              <a:buClr>
                <a:schemeClr val="dk1"/>
              </a:buClr>
              <a:buSzPts val="1100"/>
              <a:buFont typeface="Arial"/>
              <a:buNone/>
            </a:pPr>
            <a:r>
              <a:rPr lang="en-US" sz="1200">
                <a:solidFill>
                  <a:srgbClr val="333333"/>
                </a:solidFill>
              </a:rPr>
              <a:t>The data link layer is liable for multiplexing data frame detection, data streams, MAC, &amp; error control, confirm the reliability of point–point (or) point– multipoint.</a:t>
            </a:r>
            <a:endParaRPr sz="1200">
              <a:solidFill>
                <a:srgbClr val="333333"/>
              </a:solidFill>
            </a:endParaRPr>
          </a:p>
          <a:p>
            <a:pPr marL="0" lvl="0" indent="0" algn="l" rtl="0">
              <a:lnSpc>
                <a:spcPct val="115000"/>
              </a:lnSpc>
              <a:spcBef>
                <a:spcPts val="1800"/>
              </a:spcBef>
              <a:spcAft>
                <a:spcPts val="0"/>
              </a:spcAft>
              <a:buSzPts val="1800"/>
              <a:buNone/>
            </a:pPr>
            <a:endParaRPr/>
          </a:p>
        </p:txBody>
      </p:sp>
      <p:sp>
        <p:nvSpPr>
          <p:cNvPr id="135" name="Google Shape;135;p23"/>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chemeClr val="dk1"/>
              </a:buClr>
              <a:buSzPts val="1400"/>
              <a:buFont typeface="Arial"/>
              <a:buNone/>
            </a:pPr>
            <a:fld id="{00000000-1234-1234-1234-123412341234}" type="slidenum">
              <a:rPr lang="en-US"/>
              <a:t>8</a:t>
            </a:fld>
            <a:endParaRPr sz="10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2800"/>
              <a:buNone/>
            </a:pPr>
            <a:endParaRPr/>
          </a:p>
        </p:txBody>
      </p:sp>
      <p:sp>
        <p:nvSpPr>
          <p:cNvPr id="142" name="Google Shape;142;p2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lvl="0" indent="0" algn="just" rtl="0">
              <a:lnSpc>
                <a:spcPct val="140000"/>
              </a:lnSpc>
              <a:spcBef>
                <a:spcPts val="0"/>
              </a:spcBef>
              <a:spcAft>
                <a:spcPts val="0"/>
              </a:spcAft>
              <a:buClr>
                <a:schemeClr val="dk1"/>
              </a:buClr>
              <a:buSzPts val="1100"/>
              <a:buFont typeface="Arial"/>
              <a:buNone/>
            </a:pPr>
            <a:r>
              <a:rPr lang="en-US" sz="1500" b="1">
                <a:solidFill>
                  <a:srgbClr val="333333"/>
                </a:solidFill>
              </a:rPr>
              <a:t>Physical Layer</a:t>
            </a:r>
            <a:endParaRPr sz="1500" b="1">
              <a:solidFill>
                <a:srgbClr val="333333"/>
              </a:solidFill>
            </a:endParaRPr>
          </a:p>
          <a:p>
            <a:pPr marL="0" lvl="0" indent="0" algn="just" rtl="0">
              <a:lnSpc>
                <a:spcPct val="162500"/>
              </a:lnSpc>
              <a:spcBef>
                <a:spcPts val="800"/>
              </a:spcBef>
              <a:spcAft>
                <a:spcPts val="0"/>
              </a:spcAft>
              <a:buClr>
                <a:schemeClr val="dk1"/>
              </a:buClr>
              <a:buSzPts val="1100"/>
              <a:buFont typeface="Arial"/>
              <a:buNone/>
            </a:pPr>
            <a:r>
              <a:rPr lang="en-US" sz="1200">
                <a:solidFill>
                  <a:srgbClr val="333333"/>
                </a:solidFill>
              </a:rPr>
              <a:t>The physical layer provides an edge for transferring a stream of bits above physical medium. This layer is responsible for the selection of frequency, generation of a carrier frequency, signal detection, Modulation &amp; data encryption. IEEE 802.15.4 is suggested as typical for low rate particular areas &amp; wireless sensor network with low cost, power consumption, density, the range of communication to improve the battery life. CSMA/CA is used to support star &amp; peer to peer topology. There are several versions of IEEE 802.15.4.V.</a:t>
            </a:r>
            <a:endParaRPr sz="1200">
              <a:solidFill>
                <a:srgbClr val="333333"/>
              </a:solidFill>
            </a:endParaRPr>
          </a:p>
          <a:p>
            <a:pPr marL="0" lvl="0" indent="0" algn="l" rtl="0">
              <a:lnSpc>
                <a:spcPct val="115000"/>
              </a:lnSpc>
              <a:spcBef>
                <a:spcPts val="1800"/>
              </a:spcBef>
              <a:spcAft>
                <a:spcPts val="0"/>
              </a:spcAft>
              <a:buSzPts val="1800"/>
              <a:buNone/>
            </a:pPr>
            <a:endParaRPr/>
          </a:p>
        </p:txBody>
      </p:sp>
      <p:sp>
        <p:nvSpPr>
          <p:cNvPr id="143" name="Google Shape;143;p24"/>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chemeClr val="dk1"/>
              </a:buClr>
              <a:buSzPts val="1400"/>
              <a:buFont typeface="Arial"/>
              <a:buNone/>
            </a:pPr>
            <a:fld id="{00000000-1234-1234-1234-123412341234}" type="slidenum">
              <a:rPr lang="en-US"/>
              <a:t>9</a:t>
            </a:fld>
            <a:endParaRPr sz="1000">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2883</Words>
  <Application>Microsoft Office PowerPoint</Application>
  <PresentationFormat>عرض على الشاشة (3:4)‏</PresentationFormat>
  <Paragraphs>350</Paragraphs>
  <Slides>45</Slides>
  <Notes>45</Notes>
  <HiddenSlides>0</HiddenSlides>
  <MMClips>0</MMClips>
  <ScaleCrop>false</ScaleCrop>
  <HeadingPairs>
    <vt:vector size="4" baseType="variant">
      <vt:variant>
        <vt:lpstr>نسق</vt:lpstr>
      </vt:variant>
      <vt:variant>
        <vt:i4>1</vt:i4>
      </vt:variant>
      <vt:variant>
        <vt:lpstr>عناوين الشرائح</vt:lpstr>
      </vt:variant>
      <vt:variant>
        <vt:i4>45</vt:i4>
      </vt:variant>
    </vt:vector>
  </HeadingPairs>
  <TitlesOfParts>
    <vt:vector size="46" baseType="lpstr">
      <vt:lpstr>Simple Light</vt:lpstr>
      <vt:lpstr>Chapter 12 Wireless Sensor Networks</vt:lpstr>
      <vt:lpstr>Outline</vt:lpstr>
      <vt:lpstr>12.1 Introduction</vt:lpstr>
      <vt:lpstr>عرض تقديمي في PowerPoint</vt:lpstr>
      <vt:lpstr>12.1.2 Comparison with Ad Hoc Wireless Networks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12.1.3 Issues and Challenges in  Designing a Sensor Network </vt:lpstr>
      <vt:lpstr>عرض تقديمي في PowerPoint</vt:lpstr>
      <vt:lpstr>12.2 Sensor Network Architecture</vt:lpstr>
      <vt:lpstr>12.2.1 Layered Architecture </vt:lpstr>
      <vt:lpstr>Figure 12.2 Layered architecture</vt:lpstr>
      <vt:lpstr>Unified Network Protocol Framework (UNPF)</vt:lpstr>
      <vt:lpstr>Network initialization and maintenance</vt:lpstr>
      <vt:lpstr>MAC protocol</vt:lpstr>
      <vt:lpstr>Routing protocol</vt:lpstr>
      <vt:lpstr>UNPF-R</vt:lpstr>
      <vt:lpstr>12.2.2 Clustered Architecture </vt:lpstr>
      <vt:lpstr>Figure 12.3 Clustered architecture</vt:lpstr>
      <vt:lpstr>Low-Energy Adaptive Clustering Hierarchy (LEACH)</vt:lpstr>
      <vt:lpstr>12.3 Data Dissemination</vt:lpstr>
      <vt:lpstr>12.3.1 Flooding </vt:lpstr>
      <vt:lpstr>12.3.2 Gossiping </vt:lpstr>
      <vt:lpstr>12.4 Data Gathering </vt:lpstr>
      <vt:lpstr>MAC Protocols for Sensor Networks</vt:lpstr>
      <vt:lpstr>Fixed-allocation MAC protocol </vt:lpstr>
      <vt:lpstr>Demand-based MAC protocol</vt:lpstr>
      <vt:lpstr>Contention-based MAC protocol</vt:lpstr>
      <vt:lpstr>Security Threats </vt:lpstr>
      <vt:lpstr>Security Threats</vt:lpstr>
      <vt:lpstr>Localized Encryption and Authentication Protocol (LEAP)</vt:lpstr>
      <vt:lpstr>Localized Encryption and Authentication Protocol (LEAP)</vt:lpstr>
      <vt:lpstr>Intrusion Tolerant Routing in Wireless Sensor Networks (INSENS)</vt:lpstr>
      <vt:lpstr>Intrusion Tolerant Routing in Wireless Sensor Networks (INSENS)</vt:lpstr>
      <vt:lpstr>What will Wireless Sensor Networks Look Like in the Near Future?</vt:lpstr>
      <vt:lpstr>Large-Scale Deployments</vt:lpstr>
      <vt:lpstr>Heterogeneous Sensors</vt:lpstr>
      <vt:lpstr>Mobile Sensors</vt:lpstr>
      <vt:lpstr>General Purpose Sensors</vt:lpstr>
      <vt:lpstr>Overlapping Coverage Areas</vt:lpstr>
      <vt:lpstr>Mixture of Wired and Wireless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Wireless Sensor Networks</dc:title>
  <dc:creator>user-8</dc:creator>
  <cp:lastModifiedBy>user-8</cp:lastModifiedBy>
  <cp:revision>1</cp:revision>
  <dcterms:modified xsi:type="dcterms:W3CDTF">2019-09-03T08:26:07Z</dcterms:modified>
</cp:coreProperties>
</file>