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68" r:id="rId4"/>
  </p:sldMasterIdLst>
  <p:notesMasterIdLst>
    <p:notesMasterId r:id="rId37"/>
  </p:notesMasterIdLst>
  <p:handoutMasterIdLst>
    <p:handoutMasterId r:id="rId38"/>
  </p:handoutMasterIdLst>
  <p:sldIdLst>
    <p:sldId id="276" r:id="rId5"/>
    <p:sldId id="257" r:id="rId6"/>
    <p:sldId id="292" r:id="rId7"/>
    <p:sldId id="310" r:id="rId8"/>
    <p:sldId id="259" r:id="rId9"/>
    <p:sldId id="260" r:id="rId10"/>
    <p:sldId id="261" r:id="rId11"/>
    <p:sldId id="263" r:id="rId12"/>
    <p:sldId id="311" r:id="rId13"/>
    <p:sldId id="309" r:id="rId14"/>
    <p:sldId id="265" r:id="rId15"/>
    <p:sldId id="312" r:id="rId16"/>
    <p:sldId id="340" r:id="rId17"/>
    <p:sldId id="341" r:id="rId18"/>
    <p:sldId id="335" r:id="rId19"/>
    <p:sldId id="337" r:id="rId20"/>
    <p:sldId id="339" r:id="rId21"/>
    <p:sldId id="320" r:id="rId22"/>
    <p:sldId id="321" r:id="rId23"/>
    <p:sldId id="317" r:id="rId24"/>
    <p:sldId id="318" r:id="rId25"/>
    <p:sldId id="319" r:id="rId26"/>
    <p:sldId id="315" r:id="rId27"/>
    <p:sldId id="322" r:id="rId28"/>
    <p:sldId id="268" r:id="rId29"/>
    <p:sldId id="269" r:id="rId30"/>
    <p:sldId id="333" r:id="rId31"/>
    <p:sldId id="330" r:id="rId32"/>
    <p:sldId id="334" r:id="rId33"/>
    <p:sldId id="295" r:id="rId34"/>
    <p:sldId id="282" r:id="rId35"/>
    <p:sldId id="308" r:id="rId36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712" autoAdjust="0"/>
  </p:normalViewPr>
  <p:slideViewPr>
    <p:cSldViewPr>
      <p:cViewPr>
        <p:scale>
          <a:sx n="77" d="100"/>
          <a:sy n="77" d="100"/>
        </p:scale>
        <p:origin x="-117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72" y="-102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39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037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35013"/>
            <a:ext cx="4905375" cy="36798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59313"/>
            <a:ext cx="5292725" cy="4416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5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292-7A5A-44EB-ADEC-AA767D00200F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E0BBF56-CA07-40D8-95F7-BE86A78DA9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4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616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0911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776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3484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284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3AE3B-0C05-416A-AFAD-AB6A2501CF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7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E39AB-A84F-4246-AFCC-2EEBE23C2B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1E040-9E2F-4B53-9DD0-CEE088A1B0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4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9D4D-0BFC-4907-B876-8D0F29D25B8B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8045E24-39C0-4D5C-AFBF-5672E1DA62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4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F7052DA-DFD0-45FB-A44C-CCEA5B4AACC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314DBB7-12F0-46A2-A6E3-6F653E7B57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9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7D980-7D47-4372-A672-5FDCE5AE20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7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C302E-AC35-4F3C-A1AE-B6093335EDA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E3A3B-27E8-44F4-A0CB-F7D50A5746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7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CA195CE-D61F-439C-96D1-58D4298DB8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0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683" r:id="rId15"/>
    <p:sldLayoutId id="2147484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2318112"/>
            <a:ext cx="6517482" cy="597023"/>
          </a:xfrm>
        </p:spPr>
        <p:txBody>
          <a:bodyPr>
            <a:normAutofit/>
          </a:bodyPr>
          <a:lstStyle/>
          <a:p>
            <a:r>
              <a:rPr lang="en-GB" altLang="en-US" sz="2800" b="1" dirty="0" smtClean="0">
                <a:latin typeface="Times" pitchFamily="18" charset="0"/>
              </a:rPr>
              <a:t>Chapter 1 &amp; 2</a:t>
            </a:r>
            <a:endParaRPr lang="en-GB" altLang="en-US" sz="2800" b="1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2126" y="3051464"/>
            <a:ext cx="6517482" cy="1371599"/>
          </a:xfrm>
        </p:spPr>
        <p:txBody>
          <a:bodyPr>
            <a:normAutofit/>
          </a:bodyPr>
          <a:lstStyle/>
          <a:p>
            <a:r>
              <a:rPr lang="en-GB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</a:rPr>
              <a:t>Introduction to Databases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11EE0-A251-4AAD-8D64-E0E630AB788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50" y="211207"/>
            <a:ext cx="4470298" cy="1970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939135"/>
            <a:ext cx="326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Edited by: Nada Alhirabi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Database Systems (DBS)</a:t>
            </a:r>
            <a:endParaRPr lang="en-GB" altLang="en-US" b="1" smtClean="0">
              <a:latin typeface="Times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76400"/>
            <a:ext cx="8497887" cy="4416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Database System (DBS): is a single large repository of data, defined once and managed using DBMS while used by many application programs (DBMS + Application Program).  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EB4F2A-1CB7-402B-BAA1-36F4DA7B53AC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677150" y="4275138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1844675" y="3803650"/>
            <a:ext cx="82232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468313" y="3644900"/>
            <a:ext cx="164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User 1 (Sales)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1752600" y="4198938"/>
            <a:ext cx="289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Sales Application Program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7448550" y="50371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Database</a:t>
            </a:r>
          </a:p>
        </p:txBody>
      </p: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539750" y="5084763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User 2 (HR)</a:t>
            </a:r>
          </a:p>
        </p:txBody>
      </p:sp>
      <p:sp>
        <p:nvSpPr>
          <p:cNvPr id="23564" name="Text Box 24"/>
          <p:cNvSpPr txBox="1">
            <a:spLocks noChangeArrowheads="1"/>
          </p:cNvSpPr>
          <p:nvPr/>
        </p:nvSpPr>
        <p:spPr bwMode="auto">
          <a:xfrm>
            <a:off x="1925638" y="5708650"/>
            <a:ext cx="264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HR Application Program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647950" y="3422650"/>
            <a:ext cx="990600" cy="776288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Entry &amp; </a:t>
            </a:r>
            <a:b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Reports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14950" y="4351338"/>
            <a:ext cx="1295400" cy="6858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prstClr val="black"/>
                </a:solidFill>
                <a:latin typeface="Arial" charset="0"/>
                <a:cs typeface="Arial" charset="0"/>
              </a:rPr>
              <a:t>DBMS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3714750" y="4808538"/>
            <a:ext cx="15240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714750" y="3741738"/>
            <a:ext cx="152400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6610350" y="4656138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2667000" y="4946650"/>
            <a:ext cx="990600" cy="776288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Entry &amp; </a:t>
            </a:r>
            <a:b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Reports</a:t>
            </a:r>
          </a:p>
        </p:txBody>
      </p:sp>
      <p:sp>
        <p:nvSpPr>
          <p:cNvPr id="37" name="Rectangle 1033"/>
          <p:cNvSpPr>
            <a:spLocks noChangeArrowheads="1"/>
          </p:cNvSpPr>
          <p:nvPr/>
        </p:nvSpPr>
        <p:spPr bwMode="auto">
          <a:xfrm>
            <a:off x="1752600" y="2946400"/>
            <a:ext cx="6780213" cy="32019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72" name="Text Box 1035"/>
          <p:cNvSpPr txBox="1">
            <a:spLocks noChangeArrowheads="1"/>
          </p:cNvSpPr>
          <p:nvPr/>
        </p:nvSpPr>
        <p:spPr bwMode="auto">
          <a:xfrm>
            <a:off x="1752600" y="2965450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DBS</a:t>
            </a: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828800" y="5327650"/>
            <a:ext cx="82232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3574" name="Picture 6" descr="C01NF07"/>
          <p:cNvPicPr>
            <a:picLocks noChangeAspect="1" noChangeArrowheads="1"/>
          </p:cNvPicPr>
          <p:nvPr/>
        </p:nvPicPr>
        <p:blipFill>
          <a:blip r:embed="rId2" cstate="print"/>
          <a:srcRect b="21014"/>
          <a:stretch>
            <a:fillRect/>
          </a:stretch>
        </p:blipFill>
        <p:spPr bwMode="auto">
          <a:xfrm>
            <a:off x="539750" y="2924175"/>
            <a:ext cx="8064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7584" y="147338"/>
            <a:ext cx="8038744" cy="1280890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Database Management System (DBMS)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20880" cy="5132040"/>
          </a:xfrm>
        </p:spPr>
        <p:txBody>
          <a:bodyPr>
            <a:normAutofit/>
          </a:bodyPr>
          <a:lstStyle/>
          <a:p>
            <a:r>
              <a:rPr lang="en-GB" altLang="en-US" b="1" dirty="0" smtClean="0">
                <a:latin typeface="Times" pitchFamily="18" charset="0"/>
              </a:rPr>
              <a:t>A software system that enables users to define, create, maintain, and control access to the database.</a:t>
            </a:r>
          </a:p>
          <a:p>
            <a:r>
              <a:rPr lang="en-US" altLang="en-US" sz="2400" b="1" dirty="0" smtClean="0">
                <a:latin typeface="Times" pitchFamily="18" charset="0"/>
              </a:rPr>
              <a:t>DBMS facilitates the following: </a:t>
            </a:r>
          </a:p>
          <a:p>
            <a:pPr lvl="1"/>
            <a:r>
              <a:rPr lang="en-US" altLang="en-US" sz="1800" dirty="0" smtClean="0">
                <a:latin typeface="Times" pitchFamily="18" charset="0"/>
              </a:rPr>
              <a:t>Create and Define a DB through </a:t>
            </a:r>
            <a:r>
              <a:rPr lang="en-US" altLang="en-US" sz="1800" b="1" dirty="0" smtClean="0">
                <a:latin typeface="Times" pitchFamily="18" charset="0"/>
              </a:rPr>
              <a:t>Data Definition Language </a:t>
            </a:r>
            <a:r>
              <a:rPr lang="en-US" altLang="en-US" sz="1800" dirty="0" smtClean="0">
                <a:latin typeface="Times" pitchFamily="18" charset="0"/>
              </a:rPr>
              <a:t>(DDL).</a:t>
            </a:r>
          </a:p>
          <a:p>
            <a:pPr lvl="1"/>
            <a:r>
              <a:rPr lang="en-US" altLang="en-US" sz="1800" dirty="0" smtClean="0">
                <a:latin typeface="Times" pitchFamily="18" charset="0"/>
              </a:rPr>
              <a:t>Construct and Load a DB contents.</a:t>
            </a:r>
          </a:p>
          <a:p>
            <a:pPr lvl="1"/>
            <a:r>
              <a:rPr lang="en-US" altLang="en-US" sz="1800" dirty="0" smtClean="0">
                <a:latin typeface="Times" pitchFamily="18" charset="0"/>
              </a:rPr>
              <a:t>Manipulate a DB -query &amp; update the DB- through </a:t>
            </a:r>
            <a:r>
              <a:rPr lang="en-US" altLang="en-US" sz="1800" b="1" dirty="0" smtClean="0">
                <a:latin typeface="Times" pitchFamily="18" charset="0"/>
              </a:rPr>
              <a:t>Data Manipulation Language</a:t>
            </a:r>
            <a:r>
              <a:rPr lang="en-US" altLang="en-US" sz="1800" dirty="0" smtClean="0">
                <a:latin typeface="Times" pitchFamily="18" charset="0"/>
              </a:rPr>
              <a:t> (DML).</a:t>
            </a:r>
          </a:p>
          <a:p>
            <a:pPr lvl="1"/>
            <a:r>
              <a:rPr lang="en-US" altLang="en-US" sz="1800" dirty="0" smtClean="0">
                <a:latin typeface="Times" pitchFamily="18" charset="0"/>
              </a:rPr>
              <a:t>Control access to data (security, integrity, concurrency, recovery)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" charset="0"/>
                <a:ea typeface="ＭＳ Ｐゴシック" charset="-128"/>
              </a:rPr>
              <a:t>Both DDL and DML are usually not considered distinct languages. Rather, they are included in a comprehensive integrated language.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" charset="0"/>
                <a:ea typeface="ＭＳ Ｐゴシック" charset="-128"/>
              </a:rPr>
              <a:t>For example, </a:t>
            </a:r>
            <a:r>
              <a:rPr lang="en-US" altLang="en-US" b="1" dirty="0">
                <a:latin typeface="Times" charset="0"/>
                <a:ea typeface="ＭＳ Ｐゴシック" charset="-128"/>
              </a:rPr>
              <a:t>SQL relational database language </a:t>
            </a:r>
            <a:r>
              <a:rPr lang="en-US" altLang="en-US" dirty="0">
                <a:latin typeface="Times" charset="0"/>
                <a:ea typeface="ＭＳ Ｐゴシック" charset="-128"/>
              </a:rPr>
              <a:t>is a comprehensive DB language which represents a combination of DDL and DML</a:t>
            </a:r>
            <a:r>
              <a:rPr lang="en-US" altLang="en-US" dirty="0" smtClean="0">
                <a:latin typeface="Times" charset="0"/>
                <a:ea typeface="ＭＳ Ｐゴシック" charset="-128"/>
              </a:rPr>
              <a:t>.</a:t>
            </a:r>
            <a:endParaRPr lang="en-US" altLang="en-US" sz="1600" dirty="0" smtClean="0">
              <a:latin typeface="Times" pitchFamily="18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GB" altLang="en-US" sz="2000" b="1" dirty="0" smtClean="0">
              <a:latin typeface="Times" pitchFamily="18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995B2-F373-4439-A8A9-AB0814F61CB4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lowchart: Magnetic Disk 19"/>
          <p:cNvSpPr>
            <a:spLocks noChangeArrowheads="1"/>
          </p:cNvSpPr>
          <p:nvPr/>
        </p:nvSpPr>
        <p:spPr bwMode="auto">
          <a:xfrm>
            <a:off x="2819400" y="4808538"/>
            <a:ext cx="3824288" cy="1428750"/>
          </a:xfrm>
          <a:prstGeom prst="flowChartMagneticDisk">
            <a:avLst/>
          </a:prstGeom>
          <a:solidFill>
            <a:schemeClr val="accent1">
              <a:alpha val="52156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en-US"/>
              <a:t>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" pitchFamily="18" charset="0"/>
              </a:rPr>
              <a:t>DBS Environment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D34AD7-D14D-4F7B-B6F2-2843496E479A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3810000" y="39624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Data Access</a:t>
            </a:r>
          </a:p>
        </p:txBody>
      </p:sp>
      <p:sp>
        <p:nvSpPr>
          <p:cNvPr id="24" name="Rectangle 1030"/>
          <p:cNvSpPr>
            <a:spLocks noChangeArrowheads="1"/>
          </p:cNvSpPr>
          <p:nvPr/>
        </p:nvSpPr>
        <p:spPr bwMode="auto">
          <a:xfrm>
            <a:off x="3810000" y="30480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Query Process</a:t>
            </a: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3429000" y="2209800"/>
            <a:ext cx="2667000" cy="4572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Application Programs</a:t>
            </a:r>
          </a:p>
        </p:txBody>
      </p:sp>
      <p:sp>
        <p:nvSpPr>
          <p:cNvPr id="26" name="Rectangle 1032"/>
          <p:cNvSpPr>
            <a:spLocks noChangeArrowheads="1"/>
          </p:cNvSpPr>
          <p:nvPr/>
        </p:nvSpPr>
        <p:spPr bwMode="auto">
          <a:xfrm>
            <a:off x="2819400" y="2819400"/>
            <a:ext cx="3733800" cy="1905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7" name="Rectangle 1033"/>
          <p:cNvSpPr>
            <a:spLocks noChangeArrowheads="1"/>
          </p:cNvSpPr>
          <p:nvPr/>
        </p:nvSpPr>
        <p:spPr bwMode="auto">
          <a:xfrm>
            <a:off x="1752600" y="1828800"/>
            <a:ext cx="5715000" cy="44196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8" name="Text Box 1034"/>
          <p:cNvSpPr txBox="1">
            <a:spLocks noChangeArrowheads="1"/>
          </p:cNvSpPr>
          <p:nvPr/>
        </p:nvSpPr>
        <p:spPr bwMode="auto">
          <a:xfrm>
            <a:off x="2819400" y="2895600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DBMS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1828800" y="20574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DBS</a:t>
            </a:r>
          </a:p>
        </p:txBody>
      </p:sp>
      <p:sp>
        <p:nvSpPr>
          <p:cNvPr id="30" name="Line 1036"/>
          <p:cNvSpPr>
            <a:spLocks noChangeShapeType="1"/>
          </p:cNvSpPr>
          <p:nvPr/>
        </p:nvSpPr>
        <p:spPr bwMode="auto">
          <a:xfrm>
            <a:off x="4572000" y="35814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1037"/>
          <p:cNvSpPr>
            <a:spLocks noChangeShapeType="1"/>
          </p:cNvSpPr>
          <p:nvPr/>
        </p:nvSpPr>
        <p:spPr bwMode="auto">
          <a:xfrm>
            <a:off x="4572000" y="26670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1038"/>
          <p:cNvSpPr>
            <a:spLocks noChangeShapeType="1"/>
          </p:cNvSpPr>
          <p:nvPr/>
        </p:nvSpPr>
        <p:spPr bwMode="auto">
          <a:xfrm>
            <a:off x="4572000" y="18288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1039"/>
          <p:cNvSpPr>
            <a:spLocks noChangeShapeType="1"/>
          </p:cNvSpPr>
          <p:nvPr/>
        </p:nvSpPr>
        <p:spPr bwMode="auto">
          <a:xfrm flipH="1">
            <a:off x="3810000" y="4495800"/>
            <a:ext cx="6858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Line 1040"/>
          <p:cNvSpPr>
            <a:spLocks noChangeShapeType="1"/>
          </p:cNvSpPr>
          <p:nvPr/>
        </p:nvSpPr>
        <p:spPr bwMode="auto">
          <a:xfrm>
            <a:off x="4648200" y="4495800"/>
            <a:ext cx="6858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031"/>
          <p:cNvSpPr>
            <a:spLocks noChangeArrowheads="1"/>
          </p:cNvSpPr>
          <p:nvPr/>
        </p:nvSpPr>
        <p:spPr bwMode="auto">
          <a:xfrm>
            <a:off x="3276600" y="1295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Users/Programmers</a:t>
            </a:r>
          </a:p>
        </p:txBody>
      </p:sp>
      <p:sp>
        <p:nvSpPr>
          <p:cNvPr id="2" name="مستطيل 1"/>
          <p:cNvSpPr/>
          <p:nvPr/>
        </p:nvSpPr>
        <p:spPr bwMode="auto">
          <a:xfrm>
            <a:off x="3635375" y="5435600"/>
            <a:ext cx="1050925" cy="6477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Meta-Dat</a:t>
            </a:r>
            <a:r>
              <a:rPr lang="en-US" sz="1600" b="1" kern="0" dirty="0">
                <a:solidFill>
                  <a:sysClr val="windowText" lastClr="000000"/>
                </a:solidFill>
              </a:rPr>
              <a:t>a</a:t>
            </a:r>
          </a:p>
          <a:p>
            <a:pPr>
              <a:defRPr/>
            </a:pPr>
            <a:endParaRPr lang="ar-SA" dirty="0"/>
          </a:p>
        </p:txBody>
      </p:sp>
      <p:sp>
        <p:nvSpPr>
          <p:cNvPr id="16404" name="مستطيل 35"/>
          <p:cNvSpPr>
            <a:spLocks noChangeArrowheads="1"/>
          </p:cNvSpPr>
          <p:nvPr/>
        </p:nvSpPr>
        <p:spPr bwMode="auto">
          <a:xfrm>
            <a:off x="4787900" y="5435600"/>
            <a:ext cx="1116013" cy="6477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Data</a:t>
            </a:r>
            <a:endParaRPr lang="ar-SA" altLang="en-US" sz="2000">
              <a:solidFill>
                <a:schemeClr val="bg2"/>
              </a:solidFill>
            </a:endParaRP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3995738" y="4868863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Database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Database Languages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27950" cy="4114800"/>
          </a:xfrm>
        </p:spPr>
        <p:txBody>
          <a:bodyPr>
            <a:normAutofit/>
          </a:bodyPr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Definition Language (DDL)</a:t>
            </a:r>
          </a:p>
          <a:p>
            <a:pPr lvl="1"/>
            <a:r>
              <a:rPr lang="en-US" altLang="en-US" sz="2000" b="1">
                <a:latin typeface="Times" charset="0"/>
                <a:ea typeface="ＭＳ Ｐゴシック" charset="-128"/>
              </a:rPr>
              <a:t>Allows the DBA or user to describe and name entities, attributes, and relationships required for the application together with any associated integrity and security constraints.</a:t>
            </a:r>
            <a:r>
              <a:rPr lang="en-GB" altLang="en-US" sz="2000" b="1">
                <a:latin typeface="Times" charset="0"/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imes" charset="0"/>
                <a:ea typeface="ＭＳ Ｐゴシック" charset="-128"/>
              </a:rPr>
              <a:t>DDL is a descriptive language for defining and constructing the database.</a:t>
            </a:r>
          </a:p>
          <a:p>
            <a:pPr lvl="1" eaLnBrk="1" hangingPunct="1"/>
            <a:r>
              <a:rPr lang="en-US" altLang="en-US" sz="2000">
                <a:latin typeface="Times" charset="0"/>
                <a:ea typeface="ＭＳ Ｐゴシック" charset="-128"/>
              </a:rPr>
              <a:t>Allows users to specify the data types and structures and the constraints on the data to be stored in the DB.  </a:t>
            </a:r>
          </a:p>
          <a:p>
            <a:pPr lvl="1" eaLnBrk="1" hangingPunct="1"/>
            <a:r>
              <a:rPr lang="en-US" altLang="en-US" sz="2000">
                <a:latin typeface="Times" charset="0"/>
                <a:ea typeface="ＭＳ Ｐゴシック" charset="-128"/>
              </a:rPr>
              <a:t>DDL compiler generates the meta-data that is stored in the data dictionary.</a:t>
            </a:r>
          </a:p>
          <a:p>
            <a:pPr lvl="1"/>
            <a:endParaRPr lang="en-GB" altLang="en-US" sz="2400" b="1">
              <a:latin typeface="Times" charset="0"/>
              <a:ea typeface="ＭＳ Ｐゴシック" charset="-128"/>
            </a:endParaRPr>
          </a:p>
          <a:p>
            <a:pPr lvl="1"/>
            <a:endParaRPr lang="en-GB" altLang="en-US" b="1">
              <a:latin typeface="Times" charset="0"/>
              <a:ea typeface="ＭＳ Ｐゴシック" charset="-128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8ACD42-991A-B944-9CCA-687A4BCD9FF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8740440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Database Languages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27950" cy="46370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Char char="u"/>
              <a:defRPr/>
            </a:pPr>
            <a:r>
              <a:rPr lang="en-GB" b="1" dirty="0" smtClean="0">
                <a:latin typeface="Times" pitchFamily="18" charset="0"/>
                <a:ea typeface="+mn-ea"/>
              </a:rPr>
              <a:t>Data Manipulation Language (DML)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b="1" dirty="0" smtClean="0">
                <a:latin typeface="Times" pitchFamily="18" charset="0"/>
              </a:rPr>
              <a:t>Provides basic data manipulation operations on data held in the database.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latin typeface="Times" pitchFamily="18" charset="0"/>
              </a:rPr>
              <a:t>DML is a language for retrieving and updating (insert, delete, &amp; modify) the data in the DB.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u="sng" dirty="0" smtClean="0">
                <a:latin typeface="Times" pitchFamily="18" charset="0"/>
              </a:rPr>
              <a:t>Types of DML:</a:t>
            </a:r>
          </a:p>
          <a:p>
            <a:pPr marL="1028700" lvl="1" eaLnBrk="1" fontAlgn="auto" hangingPunct="1"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" pitchFamily="18" charset="0"/>
              </a:rPr>
              <a:t>Procedural Language (3GL): </a:t>
            </a:r>
            <a:r>
              <a:rPr lang="en-US" sz="2000" dirty="0" smtClean="0">
                <a:latin typeface="Times" pitchFamily="18" charset="0"/>
              </a:rPr>
              <a:t>user specifies </a:t>
            </a:r>
            <a:r>
              <a:rPr lang="en-US" sz="2000" i="1" dirty="0" smtClean="0">
                <a:latin typeface="Times" pitchFamily="18" charset="0"/>
              </a:rPr>
              <a:t>what</a:t>
            </a:r>
            <a:r>
              <a:rPr lang="en-US" sz="2000" dirty="0" smtClean="0">
                <a:latin typeface="Times" pitchFamily="18" charset="0"/>
              </a:rPr>
              <a:t> data is required and </a:t>
            </a:r>
            <a:r>
              <a:rPr lang="en-US" sz="2000" i="1" dirty="0" smtClean="0">
                <a:latin typeface="Times" pitchFamily="18" charset="0"/>
              </a:rPr>
              <a:t>how</a:t>
            </a:r>
            <a:r>
              <a:rPr lang="en-US" sz="2000" dirty="0" smtClean="0">
                <a:latin typeface="Times" pitchFamily="18" charset="0"/>
              </a:rPr>
              <a:t> to get those data(</a:t>
            </a:r>
            <a:r>
              <a:rPr lang="en-GB" sz="2000" dirty="0" smtClean="0">
                <a:latin typeface="Times" pitchFamily="18" charset="0"/>
              </a:rPr>
              <a:t>allows user to tell system exactly how to manipulate data.) </a:t>
            </a:r>
            <a:r>
              <a:rPr lang="en-GB" sz="2000" dirty="0" err="1" smtClean="0">
                <a:latin typeface="Times" pitchFamily="18" charset="0"/>
              </a:rPr>
              <a:t>Ex:Java</a:t>
            </a:r>
            <a:endParaRPr lang="en-GB" sz="2000" dirty="0" smtClean="0">
              <a:latin typeface="Times" pitchFamily="18" charset="0"/>
            </a:endParaRPr>
          </a:p>
          <a:p>
            <a:pPr marL="2343150" lvl="4" eaLnBrk="1" fontAlgn="auto" hangingPunct="1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endParaRPr lang="en-US" sz="1200" dirty="0" smtClean="0">
              <a:latin typeface="Times" pitchFamily="18" charset="0"/>
            </a:endParaRPr>
          </a:p>
          <a:p>
            <a:pPr marL="1028700" lvl="1" eaLnBrk="1" fontAlgn="auto" hangingPunct="1"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" pitchFamily="18" charset="0"/>
              </a:rPr>
              <a:t>Nonprocedural Language(4GL): </a:t>
            </a:r>
            <a:r>
              <a:rPr lang="en-US" sz="2000" dirty="0" smtClean="0">
                <a:latin typeface="Times" pitchFamily="18" charset="0"/>
              </a:rPr>
              <a:t>user specifies </a:t>
            </a:r>
            <a:r>
              <a:rPr lang="en-US" sz="2000" i="1" dirty="0" smtClean="0">
                <a:latin typeface="Times" pitchFamily="18" charset="0"/>
              </a:rPr>
              <a:t>what</a:t>
            </a:r>
            <a:r>
              <a:rPr lang="en-US" sz="2000" dirty="0" smtClean="0">
                <a:latin typeface="Times" pitchFamily="18" charset="0"/>
              </a:rPr>
              <a:t> data is required without specifying </a:t>
            </a:r>
            <a:r>
              <a:rPr lang="en-US" sz="2000" i="1" dirty="0" smtClean="0">
                <a:latin typeface="Times" pitchFamily="18" charset="0"/>
              </a:rPr>
              <a:t>how</a:t>
            </a:r>
            <a:r>
              <a:rPr lang="en-US" sz="2000" dirty="0" smtClean="0">
                <a:latin typeface="Times" pitchFamily="18" charset="0"/>
              </a:rPr>
              <a:t> to get those data(</a:t>
            </a:r>
            <a:r>
              <a:rPr lang="en-GB" sz="2000" dirty="0" smtClean="0">
                <a:latin typeface="Times" pitchFamily="18" charset="0"/>
              </a:rPr>
              <a:t>allows user to state what data is needed rather than how it is to be retrieved.</a:t>
            </a:r>
            <a:r>
              <a:rPr lang="en-US" sz="2000" dirty="0" smtClean="0">
                <a:latin typeface="Times" pitchFamily="18" charset="0"/>
              </a:rPr>
              <a:t>) </a:t>
            </a:r>
            <a:r>
              <a:rPr lang="en-US" sz="2000" dirty="0" err="1" smtClean="0">
                <a:latin typeface="Times" pitchFamily="18" charset="0"/>
              </a:rPr>
              <a:t>Ex:SQL</a:t>
            </a:r>
            <a:endParaRPr lang="en-US" sz="2000" dirty="0" smtClean="0">
              <a:latin typeface="Times" pitchFamily="18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699053-D2DF-EB40-9F35-184862FCEF1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063114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Functions of a DBMS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>
          <a:xfrm>
            <a:off x="1096206" y="1628800"/>
            <a:ext cx="7727950" cy="49251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Data Storage, Retrieval, and Update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A User-Accessible </a:t>
            </a:r>
            <a:r>
              <a:rPr lang="en-GB" altLang="en-US" sz="2400" b="1" dirty="0" err="1">
                <a:latin typeface="Times" charset="0"/>
                <a:ea typeface="ＭＳ Ｐゴシック" charset="-128"/>
              </a:rPr>
              <a:t>Catalog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Transaction Support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Concurrency Control Services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Recovery Services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Authorization Services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Support for Data Communication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Integrity Services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Services to Promote Data Independence</a:t>
            </a:r>
            <a:r>
              <a:rPr lang="en-GB" altLang="en-US" sz="2400" b="1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400" b="1" dirty="0">
              <a:latin typeface="Times" charset="0"/>
              <a:ea typeface="ＭＳ Ｐゴシック" charset="-128"/>
            </a:endParaRP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Utility Services.</a:t>
            </a:r>
          </a:p>
          <a:p>
            <a:pPr algn="just">
              <a:lnSpc>
                <a:spcPct val="90000"/>
              </a:lnSpc>
            </a:pPr>
            <a:endParaRPr lang="en-GB" altLang="en-US" sz="2400" b="1" dirty="0">
              <a:latin typeface="Times" charset="0"/>
              <a:ea typeface="ＭＳ Ｐゴシック" charset="-128"/>
            </a:endParaRP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AC3E77-8013-3843-BDD7-D325D25DAC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692021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Times" pitchFamily="18" charset="0"/>
              </a:rPr>
              <a:t>Advantages of DBMSs</a:t>
            </a:r>
            <a:endParaRPr lang="en-GB" altLang="en-US" b="1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096206" y="1412776"/>
            <a:ext cx="7727950" cy="49880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Control of data redundancy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Data consistency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More information from the same amount of data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Sharing of data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Improved data integrity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Improved security</a:t>
            </a: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Enforcement of standards (ex: data format)</a:t>
            </a:r>
          </a:p>
          <a:p>
            <a:r>
              <a:rPr lang="en-GB" altLang="en-US" b="1" dirty="0">
                <a:latin typeface="Times" pitchFamily="18" charset="0"/>
              </a:rPr>
              <a:t>Balance conflicting requirements (DBA)</a:t>
            </a:r>
          </a:p>
          <a:p>
            <a:r>
              <a:rPr lang="en-GB" altLang="en-US" b="1" dirty="0">
                <a:latin typeface="Times" pitchFamily="18" charset="0"/>
              </a:rPr>
              <a:t>Improved data accessibility and responsiveness</a:t>
            </a:r>
          </a:p>
          <a:p>
            <a:r>
              <a:rPr lang="en-GB" altLang="en-US" b="1" dirty="0">
                <a:latin typeface="Times" pitchFamily="18" charset="0"/>
              </a:rPr>
              <a:t>Increased productivity (DBMS tools)</a:t>
            </a:r>
          </a:p>
          <a:p>
            <a:r>
              <a:rPr lang="en-GB" altLang="en-US" b="1" dirty="0">
                <a:latin typeface="Times" pitchFamily="18" charset="0"/>
              </a:rPr>
              <a:t>Improved maintenance through data independence</a:t>
            </a:r>
          </a:p>
          <a:p>
            <a:r>
              <a:rPr lang="en-GB" altLang="en-US" b="1" dirty="0">
                <a:latin typeface="Times" pitchFamily="18" charset="0"/>
              </a:rPr>
              <a:t>Increased concurrency</a:t>
            </a:r>
          </a:p>
          <a:p>
            <a:r>
              <a:rPr lang="en-GB" altLang="en-US" b="1" dirty="0">
                <a:latin typeface="Times" pitchFamily="18" charset="0"/>
              </a:rPr>
              <a:t>Improved backup and recovery </a:t>
            </a:r>
            <a:r>
              <a:rPr lang="en-GB" altLang="en-US" b="1" dirty="0" smtClean="0">
                <a:latin typeface="Times" pitchFamily="18" charset="0"/>
              </a:rPr>
              <a:t>services</a:t>
            </a:r>
            <a:endParaRPr lang="en-GB" altLang="en-US" b="1" dirty="0">
              <a:latin typeface="Times" pitchFamily="18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AF742-1CCB-4B87-A140-B323DBC9B02A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  <p:extLst>
      <p:ext uri="{BB962C8B-B14F-4D97-AF65-F5344CB8AC3E}">
        <p14:creationId xmlns:p14="http://schemas.microsoft.com/office/powerpoint/2010/main" val="12703138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Disadvantages of DBMSs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27950" cy="4114800"/>
          </a:xfrm>
        </p:spPr>
        <p:txBody>
          <a:bodyPr/>
          <a:lstStyle/>
          <a:p>
            <a:r>
              <a:rPr lang="en-GB" altLang="en-US" b="1" dirty="0" smtClean="0">
                <a:latin typeface="Times" pitchFamily="18" charset="0"/>
              </a:rPr>
              <a:t>Complexity</a:t>
            </a:r>
          </a:p>
          <a:p>
            <a:r>
              <a:rPr lang="en-GB" altLang="en-US" b="1" dirty="0" smtClean="0">
                <a:latin typeface="Times" pitchFamily="18" charset="0"/>
              </a:rPr>
              <a:t>Size (disk, memory)</a:t>
            </a:r>
          </a:p>
          <a:p>
            <a:r>
              <a:rPr lang="en-GB" altLang="en-US" b="1" dirty="0" smtClean="0">
                <a:latin typeface="Times" pitchFamily="18" charset="0"/>
              </a:rPr>
              <a:t>Cost of DBMS</a:t>
            </a:r>
          </a:p>
          <a:p>
            <a:r>
              <a:rPr lang="en-GB" altLang="en-US" b="1" dirty="0" smtClean="0">
                <a:latin typeface="Times" pitchFamily="18" charset="0"/>
              </a:rPr>
              <a:t>Additional hardware costs</a:t>
            </a:r>
          </a:p>
          <a:p>
            <a:r>
              <a:rPr lang="en-GB" altLang="en-US" b="1" dirty="0" smtClean="0">
                <a:latin typeface="Times" pitchFamily="18" charset="0"/>
              </a:rPr>
              <a:t>Cost of conversion existing application</a:t>
            </a:r>
          </a:p>
          <a:p>
            <a:r>
              <a:rPr lang="en-GB" altLang="en-US" b="1" smtClean="0">
                <a:latin typeface="Times" pitchFamily="18" charset="0"/>
              </a:rPr>
              <a:t>Higher </a:t>
            </a:r>
            <a:r>
              <a:rPr lang="en-GB" altLang="en-US" b="1" dirty="0" smtClean="0">
                <a:latin typeface="Times" pitchFamily="18" charset="0"/>
              </a:rPr>
              <a:t>impact of a failure (central DB )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AA363F-4425-493E-8017-0B33FFF3CF7A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</p:spTree>
    <p:extLst>
      <p:ext uri="{BB962C8B-B14F-4D97-AF65-F5344CB8AC3E}">
        <p14:creationId xmlns:p14="http://schemas.microsoft.com/office/powerpoint/2010/main" val="8451889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" charset="0"/>
                <a:ea typeface="ＭＳ Ｐゴシック" charset="-128"/>
              </a:rPr>
              <a:t>Schemas versus Instances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727950" cy="4114800"/>
          </a:xfrm>
        </p:spPr>
        <p:txBody>
          <a:bodyPr>
            <a:normAutofit lnSpcReduction="10000"/>
          </a:bodyPr>
          <a:lstStyle/>
          <a:p>
            <a:pPr>
              <a:buClr>
                <a:srgbClr val="CC0000"/>
              </a:buClr>
            </a:pPr>
            <a:r>
              <a:rPr lang="en-US" altLang="en-US" sz="2400" b="1" dirty="0">
                <a:latin typeface="Times" charset="0"/>
                <a:ea typeface="ＭＳ Ｐゴシック" charset="-128"/>
              </a:rPr>
              <a:t>Database Schema: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The description of the database(structure, data types, and the constraints on the </a:t>
            </a:r>
            <a:r>
              <a:rPr lang="en-US" altLang="en-US" sz="2000" dirty="0" smtClean="0">
                <a:latin typeface="Times" charset="0"/>
                <a:ea typeface="ＭＳ Ｐゴシック" charset="-128"/>
              </a:rPr>
              <a:t>database). </a:t>
            </a:r>
          </a:p>
          <a:p>
            <a:pPr lvl="1">
              <a:buClr>
                <a:srgbClr val="CC0000"/>
              </a:buClr>
            </a:pPr>
            <a:r>
              <a:rPr lang="en-US" altLang="en-US" sz="2000" i="1" dirty="0" smtClean="0">
                <a:latin typeface="Times" charset="0"/>
                <a:ea typeface="ＭＳ Ｐゴシック" charset="-128"/>
              </a:rPr>
              <a:t>It </a:t>
            </a:r>
            <a:r>
              <a:rPr lang="en-US" altLang="en-US" sz="2000" i="1" dirty="0">
                <a:latin typeface="Times" charset="0"/>
                <a:ea typeface="ＭＳ Ｐゴシック" charset="-128"/>
              </a:rPr>
              <a:t>rarely changes.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900" dirty="0">
              <a:latin typeface="Times" charset="0"/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n-US" sz="1600" b="1" dirty="0">
              <a:latin typeface="Times" charset="0"/>
              <a:ea typeface="ＭＳ Ｐゴシック" charset="-128"/>
            </a:endParaRPr>
          </a:p>
          <a:p>
            <a:pPr>
              <a:buClr>
                <a:srgbClr val="CC0000"/>
              </a:buClr>
            </a:pPr>
            <a:r>
              <a:rPr lang="en-US" altLang="en-US" sz="2400" b="1" dirty="0">
                <a:latin typeface="Times" charset="0"/>
                <a:ea typeface="ＭＳ Ｐゴシック" charset="-128"/>
              </a:rPr>
              <a:t>Database Instance (snapshot):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The actual data stored in a database at a particular moment in time. </a:t>
            </a:r>
            <a:endParaRPr lang="en-US" altLang="en-US" sz="2000" dirty="0" smtClean="0">
              <a:latin typeface="Times" charset="0"/>
              <a:ea typeface="ＭＳ Ｐゴシック" charset="-128"/>
            </a:endParaRPr>
          </a:p>
          <a:p>
            <a:pPr lvl="1">
              <a:buClr>
                <a:srgbClr val="CC0000"/>
              </a:buClr>
            </a:pPr>
            <a:r>
              <a:rPr lang="en-US" altLang="en-US" sz="2000" i="1" dirty="0" smtClean="0">
                <a:latin typeface="Times" charset="0"/>
                <a:ea typeface="ＭＳ Ｐゴシック" charset="-128"/>
              </a:rPr>
              <a:t>Changes </a:t>
            </a:r>
            <a:r>
              <a:rPr lang="en-US" altLang="en-US" sz="2000" i="1" dirty="0">
                <a:latin typeface="Times" charset="0"/>
                <a:ea typeface="ＭＳ Ｐゴシック" charset="-128"/>
              </a:rPr>
              <a:t>rapidly.</a:t>
            </a:r>
          </a:p>
          <a:p>
            <a:pPr>
              <a:buClr>
                <a:srgbClr val="CC0000"/>
              </a:buClr>
            </a:pPr>
            <a:endParaRPr lang="en-US" altLang="en-US" sz="2000" b="1" i="1" dirty="0">
              <a:latin typeface="Times" charset="0"/>
              <a:ea typeface="ＭＳ Ｐゴシック" charset="-128"/>
            </a:endParaRPr>
          </a:p>
          <a:p>
            <a:pPr>
              <a:buClr>
                <a:srgbClr val="CC0000"/>
              </a:buClr>
            </a:pPr>
            <a:r>
              <a:rPr lang="en-US" altLang="en-US" sz="2000" b="1" dirty="0">
                <a:latin typeface="Times" charset="0"/>
                <a:ea typeface="ＭＳ Ｐゴシック" charset="-128"/>
              </a:rPr>
              <a:t>The concepts of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" charset="0"/>
                <a:ea typeface="ＭＳ Ｐゴシック" charset="-128"/>
              </a:rPr>
              <a:t>Schema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&amp; </a:t>
            </a:r>
            <a:r>
              <a:rPr lang="en-US" altLang="en-US" sz="2000" b="1" u="sng" dirty="0">
                <a:solidFill>
                  <a:schemeClr val="accent6"/>
                </a:solidFill>
                <a:latin typeface="Times" charset="0"/>
                <a:ea typeface="ＭＳ Ｐゴシック" charset="-128"/>
              </a:rPr>
              <a:t>Instances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corresponds to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" charset="0"/>
                <a:ea typeface="ＭＳ Ｐゴシック" charset="-128"/>
              </a:rPr>
              <a:t>Types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&amp; </a:t>
            </a:r>
            <a:r>
              <a:rPr lang="en-US" altLang="en-US" sz="2000" b="1" u="sng" dirty="0">
                <a:solidFill>
                  <a:schemeClr val="accent6"/>
                </a:solidFill>
                <a:latin typeface="Times" charset="0"/>
                <a:ea typeface="ＭＳ Ｐゴシック" charset="-128"/>
              </a:rPr>
              <a:t>Values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in programming languages, respectively.</a:t>
            </a:r>
          </a:p>
          <a:p>
            <a:pPr eaLnBrk="1" hangingPunct="1">
              <a:buFont typeface="Arial" charset="0"/>
              <a:buNone/>
            </a:pPr>
            <a:endParaRPr lang="en-US" altLang="en-US" sz="1600" b="1" dirty="0">
              <a:latin typeface="Times" charset="0"/>
              <a:ea typeface="ＭＳ Ｐゴシック" charset="-12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2B157C-94C9-7B46-875B-45628747D79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9620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" charset="0"/>
                <a:ea typeface="ＭＳ Ｐゴシック" charset="-128"/>
              </a:rPr>
              <a:t>Example</a:t>
            </a:r>
          </a:p>
        </p:txBody>
      </p:sp>
      <p:sp>
        <p:nvSpPr>
          <p:cNvPr id="26627" name="Text Placeholder 9"/>
          <p:cNvSpPr>
            <a:spLocks noGrp="1"/>
          </p:cNvSpPr>
          <p:nvPr>
            <p:ph type="body" idx="1"/>
          </p:nvPr>
        </p:nvSpPr>
        <p:spPr>
          <a:xfrm>
            <a:off x="740045" y="1180498"/>
            <a:ext cx="2874596" cy="576262"/>
          </a:xfrm>
        </p:spPr>
        <p:txBody>
          <a:bodyPr/>
          <a:lstStyle/>
          <a:p>
            <a:pPr lvl="2" eaLnBrk="1" hangingPunct="1"/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Schema</a:t>
            </a:r>
            <a:endParaRPr lang="en-US" altLang="en-US">
              <a:solidFill>
                <a:srgbClr val="C00000"/>
              </a:solidFill>
              <a:ea typeface="ＭＳ Ｐゴシック" charset="-128"/>
            </a:endParaRPr>
          </a:p>
        </p:txBody>
      </p:sp>
      <p:pic>
        <p:nvPicPr>
          <p:cNvPr id="26630" name="Content Placeholder 16" descr="fig01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0" y="1905000"/>
            <a:ext cx="3884781" cy="4495800"/>
          </a:xfrm>
        </p:spPr>
      </p:pic>
      <p:sp>
        <p:nvSpPr>
          <p:cNvPr id="26629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116580" y="1179399"/>
            <a:ext cx="2873239" cy="57626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Instance</a:t>
            </a:r>
          </a:p>
        </p:txBody>
      </p:sp>
      <p:sp>
        <p:nvSpPr>
          <p:cNvPr id="2663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C359F2-D5F5-FB4C-B29B-F7A8FF76B3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26633" name="Picture 6" descr="fig0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0" r="19608"/>
          <a:stretch>
            <a:fillRect/>
          </a:stretch>
        </p:blipFill>
        <p:spPr bwMode="auto">
          <a:xfrm>
            <a:off x="4932040" y="1904999"/>
            <a:ext cx="3970169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2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4397" y="618518"/>
            <a:ext cx="7773338" cy="1057882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Objectives</a:t>
            </a:r>
            <a:endParaRPr lang="en-GB" altLang="en-US" b="1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27950" cy="4705350"/>
          </a:xfrm>
        </p:spPr>
        <p:txBody>
          <a:bodyPr/>
          <a:lstStyle/>
          <a:p>
            <a:pPr algn="just"/>
            <a:r>
              <a:rPr lang="en-GB" altLang="en-US" sz="2400" dirty="0" smtClean="0">
                <a:latin typeface="Times" pitchFamily="18" charset="0"/>
              </a:rPr>
              <a:t>common uses of database systems.</a:t>
            </a:r>
          </a:p>
          <a:p>
            <a:pPr algn="just"/>
            <a:r>
              <a:rPr lang="en-GB" altLang="en-US" sz="2400" dirty="0" smtClean="0">
                <a:latin typeface="Times" pitchFamily="18" charset="0"/>
              </a:rPr>
              <a:t>Database </a:t>
            </a:r>
            <a:r>
              <a:rPr lang="en-GB" altLang="en-US" sz="2400" dirty="0">
                <a:latin typeface="Times" pitchFamily="18" charset="0"/>
              </a:rPr>
              <a:t>Concepts &amp; term.</a:t>
            </a:r>
            <a:endParaRPr lang="en-GB" altLang="en-US" sz="2400" dirty="0" smtClean="0">
              <a:latin typeface="Times" pitchFamily="18" charset="0"/>
            </a:endParaRPr>
          </a:p>
          <a:p>
            <a:pPr algn="just"/>
            <a:r>
              <a:rPr lang="en-GB" altLang="en-US" sz="2400" dirty="0" smtClean="0">
                <a:latin typeface="Times" pitchFamily="18" charset="0"/>
              </a:rPr>
              <a:t>Characteristics &amp; problems of file-based systems.</a:t>
            </a:r>
          </a:p>
          <a:p>
            <a:r>
              <a:rPr lang="en-GB" altLang="en-US" sz="2400" dirty="0" smtClean="0">
                <a:latin typeface="Times" pitchFamily="18" charset="0"/>
              </a:rPr>
              <a:t>Database Management System (DBMS) &amp; its function.</a:t>
            </a:r>
          </a:p>
          <a:p>
            <a:r>
              <a:rPr lang="en-GB" altLang="en-US" sz="2400" dirty="0" smtClean="0">
                <a:latin typeface="Times" pitchFamily="18" charset="0"/>
              </a:rPr>
              <a:t>Major components of the DBMS environment.</a:t>
            </a:r>
          </a:p>
          <a:p>
            <a:pPr algn="just"/>
            <a:r>
              <a:rPr lang="en-GB" altLang="en-US" sz="2400" dirty="0" smtClean="0">
                <a:latin typeface="Times" pitchFamily="18" charset="0"/>
              </a:rPr>
              <a:t>Advantages and disadvantages of DBMSs.</a:t>
            </a:r>
          </a:p>
          <a:p>
            <a:endParaRPr lang="en-GB" altLang="en-US" sz="2400" b="1" dirty="0" smtClean="0">
              <a:latin typeface="Times" pitchFamily="18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A74B8B-3FE3-42AD-AC0A-0A466A095036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00400" y="6324600"/>
            <a:ext cx="2667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4429" y="4603321"/>
            <a:ext cx="5424493" cy="2088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External Level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Users</a:t>
            </a:r>
            <a:r>
              <a:rPr lang="ja-JP" altLang="en-GB" sz="2000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sz="2000" dirty="0">
                <a:latin typeface="Times" charset="0"/>
                <a:ea typeface="ＭＳ Ｐゴシック" charset="-128"/>
              </a:rPr>
              <a:t> view of the database. 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Describes that part of database that is relevant to a particular user.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The way perceived by end users</a:t>
            </a:r>
            <a:r>
              <a:rPr lang="en-GB" altLang="en-US" sz="2000" dirty="0" smtClean="0">
                <a:latin typeface="Times" charset="0"/>
                <a:ea typeface="ＭＳ Ｐゴシック" charset="-128"/>
              </a:rPr>
              <a:t>.</a:t>
            </a:r>
            <a:endParaRPr lang="en-GB" altLang="en-US" sz="2000" dirty="0">
              <a:latin typeface="Times" charset="0"/>
              <a:ea typeface="ＭＳ Ｐゴシック" charset="-128"/>
            </a:endParaRP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B0672D-D08E-C345-9B55-40FA32DA7C6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pic>
        <p:nvPicPr>
          <p:cNvPr id="5" name="Picture 6" descr="C02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503" y="1589014"/>
            <a:ext cx="6736889" cy="282796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11193" y="404664"/>
            <a:ext cx="6589199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GB" altLang="en-US" b="1" dirty="0" smtClean="0">
                <a:latin typeface="Times" charset="0"/>
                <a:ea typeface="ＭＳ Ｐゴシック" charset="-128"/>
              </a:rPr>
              <a:t>Three-Level Architecture</a:t>
            </a:r>
            <a:endParaRPr lang="en-GB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154" y="94856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ANSI-SPARC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852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ANSI-SPARC Three-Level Architecture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27950" cy="44127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Conceptual Level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Community view of the database.  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Describes </a:t>
            </a:r>
            <a:r>
              <a:rPr lang="en-GB" altLang="en-US" sz="1800" b="1" dirty="0">
                <a:latin typeface="Times" charset="0"/>
                <a:ea typeface="ＭＳ Ｐゴシック" charset="-128"/>
              </a:rPr>
              <a:t>what </a:t>
            </a:r>
            <a:r>
              <a:rPr lang="en-GB" altLang="en-US" sz="1800" dirty="0">
                <a:latin typeface="Times" charset="0"/>
                <a:ea typeface="ＭＳ Ｐゴシック" charset="-128"/>
              </a:rPr>
              <a:t>data is stored in database and relationships among the data.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The way perceived by the DBA &amp; programmers.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buFont typeface="Monotype Sorts" charset="0"/>
              <a:buChar char="u"/>
              <a:defRPr/>
            </a:pPr>
            <a:r>
              <a:rPr lang="en-GB" sz="2400" b="1" dirty="0" smtClean="0">
                <a:latin typeface="Times" charset="0"/>
              </a:rPr>
              <a:t>Internal </a:t>
            </a:r>
            <a:r>
              <a:rPr lang="en-GB" sz="2400" b="1" dirty="0">
                <a:latin typeface="Times" charset="0"/>
              </a:rPr>
              <a:t>Level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Physical representation of the database on the computer.  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Describes </a:t>
            </a:r>
            <a:r>
              <a:rPr lang="en-GB" sz="1800" b="1" dirty="0">
                <a:latin typeface="Times" charset="0"/>
              </a:rPr>
              <a:t>how</a:t>
            </a:r>
            <a:r>
              <a:rPr lang="en-GB" sz="1800" dirty="0">
                <a:latin typeface="Times" charset="0"/>
              </a:rPr>
              <a:t> the data is stored in the database. </a:t>
            </a:r>
            <a:endParaRPr lang="en-GB" sz="1800" dirty="0" smtClean="0">
              <a:latin typeface="Times" charset="0"/>
            </a:endParaRP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The way perceived by the DBMS &amp; OS.</a:t>
            </a:r>
          </a:p>
          <a:p>
            <a:pPr marL="457200" lvl="1" indent="0">
              <a:buFontTx/>
              <a:buNone/>
              <a:defRPr/>
            </a:pPr>
            <a:endParaRPr lang="en-GB" b="1" dirty="0">
              <a:latin typeface="Times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42190E-4BDE-6A47-9C33-FDEB765F4DE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9767179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Differences between Three Levels</a:t>
            </a:r>
          </a:p>
        </p:txBody>
      </p:sp>
      <p:pic>
        <p:nvPicPr>
          <p:cNvPr id="23556" name="Picture 1030" descr="C02NF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045" y="1772816"/>
            <a:ext cx="7848600" cy="4536380"/>
          </a:xfrm>
          <a:noFill/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E38D5F-3E8E-3D41-9666-A5B76D478C9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7465874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12463"/>
            <a:ext cx="6589199" cy="1280890"/>
          </a:xfrm>
        </p:spPr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Objectives of Three-Level Architecture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264" y="1820282"/>
            <a:ext cx="7727950" cy="4114800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All users should be able to access same data. </a:t>
            </a: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A change in a user</a:t>
            </a:r>
            <a:r>
              <a:rPr lang="ja-JP" altLang="en-GB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s view should not affect other users</a:t>
            </a:r>
            <a:r>
              <a:rPr lang="en-GB" altLang="en-US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 views.</a:t>
            </a: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Users should not need to know physical database storage details</a:t>
            </a:r>
            <a:r>
              <a:rPr lang="en-GB" altLang="en-US" b="1" dirty="0" smtClean="0">
                <a:latin typeface="Times" charset="0"/>
                <a:ea typeface="ＭＳ Ｐゴシック" charset="-128"/>
              </a:rPr>
              <a:t>.</a:t>
            </a:r>
          </a:p>
          <a:p>
            <a:endParaRPr lang="en-GB" altLang="en-US" b="1" dirty="0" smtClean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DBA should be able to change database storage structures without affecting the users</a:t>
            </a:r>
            <a:r>
              <a:rPr lang="ja-JP" altLang="en-GB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 views.</a:t>
            </a:r>
          </a:p>
          <a:p>
            <a:pPr>
              <a:lnSpc>
                <a:spcPct val="90000"/>
              </a:lnSpc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Internal structure of database should be unaffected by changes to physical aspects of storage.</a:t>
            </a:r>
          </a:p>
          <a:p>
            <a:pPr>
              <a:lnSpc>
                <a:spcPct val="90000"/>
              </a:lnSpc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DBA should be able to change conceptual structure of database without affecting all users.</a:t>
            </a:r>
            <a:endParaRPr lang="en-GB" altLang="en-US" dirty="0">
              <a:latin typeface="Times" charset="0"/>
              <a:ea typeface="ＭＳ Ｐゴシック" charset="-128"/>
            </a:endParaRP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DCAD3C-4865-6349-83D2-52FF8E76433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746261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22" y="-22402"/>
            <a:ext cx="6589199" cy="1280890"/>
          </a:xfrm>
        </p:spPr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and the ANSI-SPARC Three-Level Architecture</a:t>
            </a:r>
            <a:endParaRPr lang="en-GB" altLang="en-US" b="1" dirty="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5791" y="1269567"/>
            <a:ext cx="7727950" cy="3133973"/>
          </a:xfrm>
        </p:spPr>
        <p:txBody>
          <a:bodyPr>
            <a:normAutofit lnSpcReduction="10000"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Logical Data Independence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Refers to immunity of external schemas to changes in conceptual schema.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Conceptual schema changes (e.g. addition/removal of entities).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Should not require changes to external schema or rewrites of application programs</a:t>
            </a:r>
            <a:r>
              <a:rPr lang="en-GB" altLang="en-US" dirty="0" smtClean="0">
                <a:latin typeface="Times" charset="0"/>
                <a:ea typeface="ＭＳ Ｐゴシック" charset="-128"/>
              </a:rPr>
              <a:t>.</a:t>
            </a:r>
            <a:endParaRPr lang="en-GB" altLang="en-US" dirty="0">
              <a:latin typeface="Times" charset="0"/>
              <a:ea typeface="ＭＳ Ｐゴシック" charset="-128"/>
            </a:endParaRP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Physical Data Independence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Refers to immunity of conceptual schema to changes in the internal schema.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Internal schema changes (e.g. using different file organizations, storage structures/devices).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Should not require change to conceptual or external schemas</a:t>
            </a:r>
            <a:r>
              <a:rPr lang="en-GB" altLang="en-US" dirty="0" smtClean="0">
                <a:latin typeface="Times" charset="0"/>
                <a:ea typeface="ＭＳ Ｐゴシック" charset="-128"/>
              </a:rPr>
              <a:t>. </a:t>
            </a:r>
            <a:endParaRPr lang="en-GB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46E5B7-73FD-ED46-8BAA-58439C7F7DB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  <p:pic>
        <p:nvPicPr>
          <p:cNvPr id="5" name="Picture 6" descr="C02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91" y="4509120"/>
            <a:ext cx="7993063" cy="2119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0548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7665" y="325066"/>
            <a:ext cx="6986736" cy="1579934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Components of DBMS Environment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xfrm>
            <a:off x="516734" y="3395089"/>
            <a:ext cx="7727950" cy="27606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Hardware</a:t>
            </a:r>
            <a:endParaRPr lang="en-GB" altLang="en-US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en-US" sz="2600" b="1" dirty="0" smtClean="0">
                <a:latin typeface="Times" pitchFamily="18" charset="0"/>
              </a:rPr>
              <a:t>Can range from a PC to a network of computers.</a:t>
            </a:r>
            <a:endParaRPr lang="en-GB" altLang="en-US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Software</a:t>
            </a:r>
          </a:p>
          <a:p>
            <a:pPr lvl="1">
              <a:lnSpc>
                <a:spcPct val="90000"/>
              </a:lnSpc>
            </a:pPr>
            <a:r>
              <a:rPr lang="en-GB" altLang="en-US" sz="2600" b="1" dirty="0" smtClean="0">
                <a:latin typeface="Times" pitchFamily="18" charset="0"/>
              </a:rPr>
              <a:t>DBMS, operating system, network software (if necessary) and also the application programs.</a:t>
            </a:r>
          </a:p>
          <a:p>
            <a:pPr lvl="1">
              <a:lnSpc>
                <a:spcPct val="90000"/>
              </a:lnSpc>
            </a:pPr>
            <a:endParaRPr lang="en-GB" altLang="en-US" b="1" dirty="0" smtClean="0">
              <a:latin typeface="Times" pitchFamily="18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50745-9BF3-40C0-BF17-21C4FF037E7F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511228" y="1753916"/>
            <a:ext cx="8280400" cy="1367565"/>
            <a:chOff x="539750" y="1700213"/>
            <a:chExt cx="8280400" cy="1635125"/>
          </a:xfrm>
        </p:grpSpPr>
        <p:pic>
          <p:nvPicPr>
            <p:cNvPr id="25607" name="Picture 6" descr="C01NF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0" y="1700213"/>
              <a:ext cx="82804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4211960" y="2780928"/>
              <a:ext cx="864096" cy="288032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Components of DBMS Environment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Data</a:t>
            </a:r>
          </a:p>
          <a:p>
            <a:pPr lvl="1"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Used by the organization and a description of this data</a:t>
            </a:r>
          </a:p>
          <a:p>
            <a:r>
              <a:rPr lang="en-GB" altLang="en-US" b="1" smtClean="0">
                <a:latin typeface="Times" pitchFamily="18" charset="0"/>
              </a:rPr>
              <a:t>Procedures</a:t>
            </a:r>
          </a:p>
          <a:p>
            <a:pPr lvl="1"/>
            <a:r>
              <a:rPr lang="en-GB" altLang="en-US" sz="2600" b="1" smtClean="0">
                <a:latin typeface="Times" pitchFamily="18" charset="0"/>
              </a:rPr>
              <a:t>Instructions and rules that should be applied to the design and use of the database and DBMS.</a:t>
            </a:r>
          </a:p>
          <a:p>
            <a:r>
              <a:rPr lang="en-GB" altLang="en-US" b="1" smtClean="0">
                <a:latin typeface="Times" pitchFamily="18" charset="0"/>
              </a:rPr>
              <a:t>People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F089E-C91D-4645-B8E5-E834D6761AB6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4200" y="4155367"/>
            <a:ext cx="8280400" cy="1635125"/>
            <a:chOff x="539750" y="1700213"/>
            <a:chExt cx="8280400" cy="1635125"/>
          </a:xfrm>
        </p:grpSpPr>
        <p:pic>
          <p:nvPicPr>
            <p:cNvPr id="7" name="Picture 6" descr="C01NF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0" y="1700213"/>
              <a:ext cx="82804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211960" y="2780928"/>
              <a:ext cx="864096" cy="288032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Model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676400"/>
            <a:ext cx="8194675" cy="4114800"/>
          </a:xfrm>
        </p:spPr>
        <p:txBody>
          <a:bodyPr/>
          <a:lstStyle/>
          <a:p>
            <a:pPr>
              <a:buFont typeface="Monotype Sorts" pitchFamily="2" charset="2"/>
              <a:buChar char="u"/>
              <a:defRPr/>
            </a:pPr>
            <a:r>
              <a:rPr lang="en-GB" b="1" dirty="0" smtClean="0">
                <a:latin typeface="Times" pitchFamily="18" charset="0"/>
                <a:ea typeface="+mn-ea"/>
              </a:rPr>
              <a:t>Integrated collection of concepts for describing data, relationships between data, and constraints on the data in an organization.</a:t>
            </a:r>
          </a:p>
          <a:p>
            <a:pPr marL="342900" lvl="1" indent="-342900">
              <a:buClr>
                <a:schemeClr val="accent2"/>
              </a:buClr>
              <a:buSzPct val="75000"/>
              <a:defRPr/>
            </a:pPr>
            <a:r>
              <a:rPr lang="en-GB" b="1" dirty="0" smtClean="0">
                <a:latin typeface="Times" pitchFamily="18" charset="0"/>
              </a:rPr>
              <a:t>To represent data in an understandable way.</a:t>
            </a:r>
          </a:p>
          <a:p>
            <a:pPr>
              <a:buFont typeface="Monotype Sorts" pitchFamily="2" charset="2"/>
              <a:buNone/>
              <a:defRPr/>
            </a:pPr>
            <a:endParaRPr lang="en-GB" b="1" dirty="0" smtClean="0">
              <a:latin typeface="Times" pitchFamily="18" charset="0"/>
              <a:ea typeface="+mn-ea"/>
            </a:endParaRPr>
          </a:p>
          <a:p>
            <a:pPr>
              <a:buFont typeface="Monotype Sorts" pitchFamily="2" charset="2"/>
              <a:buChar char="u"/>
              <a:defRPr/>
            </a:pPr>
            <a:r>
              <a:rPr lang="en-GB" b="1" dirty="0" smtClean="0">
                <a:latin typeface="Times" pitchFamily="18" charset="0"/>
                <a:ea typeface="+mn-ea"/>
              </a:rPr>
              <a:t>Data Model comprises:</a:t>
            </a:r>
          </a:p>
          <a:p>
            <a:pPr lvl="1">
              <a:defRPr/>
            </a:pPr>
            <a:r>
              <a:rPr lang="en-GB" dirty="0" smtClean="0">
                <a:latin typeface="Times" pitchFamily="18" charset="0"/>
              </a:rPr>
              <a:t>a structural part;</a:t>
            </a:r>
          </a:p>
          <a:p>
            <a:pPr lvl="1">
              <a:defRPr/>
            </a:pPr>
            <a:r>
              <a:rPr lang="en-GB" dirty="0" smtClean="0">
                <a:latin typeface="Times" pitchFamily="18" charset="0"/>
              </a:rPr>
              <a:t>a manipulative part;</a:t>
            </a:r>
          </a:p>
          <a:p>
            <a:pPr lvl="1">
              <a:defRPr/>
            </a:pPr>
            <a:r>
              <a:rPr lang="en-GB" dirty="0" smtClean="0">
                <a:latin typeface="Times" pitchFamily="18" charset="0"/>
              </a:rPr>
              <a:t>possibly a set of integrity rules.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58520D-4DA9-F34F-AD13-EC019F29D9A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5726634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Models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27950" cy="470852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en-US" b="1">
                <a:ea typeface="ＭＳ Ｐゴシック" charset="-128"/>
              </a:rPr>
              <a:t>Conceptual data models (Object-based):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Entity-Relationship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Semantic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Functional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Object-Oriented</a:t>
            </a:r>
          </a:p>
          <a:p>
            <a:pPr algn="just">
              <a:lnSpc>
                <a:spcPct val="140000"/>
              </a:lnSpc>
            </a:pPr>
            <a:r>
              <a:rPr lang="en-US" altLang="en-US" b="1">
                <a:ea typeface="ＭＳ Ｐゴシック" charset="-128"/>
              </a:rPr>
              <a:t>Logical data models (Record_based): </a:t>
            </a:r>
          </a:p>
          <a:p>
            <a:pPr lvl="1" algn="just">
              <a:lnSpc>
                <a:spcPct val="14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Relational Data Model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Network Data Model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Hierarchical Data Model</a:t>
            </a:r>
          </a:p>
          <a:p>
            <a:pPr algn="just">
              <a:lnSpc>
                <a:spcPct val="140000"/>
              </a:lnSpc>
            </a:pPr>
            <a:r>
              <a:rPr lang="en-GB" altLang="en-US" b="1">
                <a:latin typeface="Times" charset="0"/>
                <a:ea typeface="ＭＳ Ｐゴシック" charset="-128"/>
              </a:rPr>
              <a:t>Physical Data Models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6C4DDB-C6E1-1440-A418-C018D60BE8C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349061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Categories of Data Models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26BEE-D07E-3C4E-BD3F-8E8C934330BF}" type="slidenum">
              <a:rPr lang="ar-SA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4038600" y="48768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Physical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4038600" y="34290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Logical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7244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4038600" y="17526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Conceptual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4800600" y="2438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685800" y="4846638"/>
            <a:ext cx="255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dependent</a:t>
            </a:r>
          </a:p>
        </p:txBody>
      </p:sp>
      <p:sp>
        <p:nvSpPr>
          <p:cNvPr id="36874" name="Text Box 20"/>
          <p:cNvSpPr txBox="1">
            <a:spLocks noChangeArrowheads="1"/>
          </p:cNvSpPr>
          <p:nvPr/>
        </p:nvSpPr>
        <p:spPr bwMode="auto">
          <a:xfrm>
            <a:off x="663575" y="3352800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independent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dependent</a:t>
            </a:r>
          </a:p>
        </p:txBody>
      </p:sp>
      <p:sp>
        <p:nvSpPr>
          <p:cNvPr id="36875" name="Text Box 21"/>
          <p:cNvSpPr txBox="1">
            <a:spLocks noChangeArrowheads="1"/>
          </p:cNvSpPr>
          <p:nvPr/>
        </p:nvSpPr>
        <p:spPr bwMode="auto">
          <a:xfrm>
            <a:off x="663575" y="1752600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independent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16668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12463"/>
            <a:ext cx="7451335" cy="1280890"/>
          </a:xfrm>
        </p:spPr>
        <p:txBody>
          <a:bodyPr/>
          <a:lstStyle/>
          <a:p>
            <a:r>
              <a:rPr lang="en-GB" altLang="en-US" b="1" dirty="0" smtClean="0">
                <a:latin typeface="Times" pitchFamily="18" charset="0"/>
              </a:rPr>
              <a:t>Examples of Database Applications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r>
              <a:rPr lang="en-US" altLang="en-US" sz="2400" b="1" dirty="0" smtClean="0">
                <a:latin typeface="Times" pitchFamily="18" charset="0"/>
                <a:cs typeface="Times New Roman" pitchFamily="18" charset="0"/>
              </a:rPr>
              <a:t>Purchases from the supermarket</a:t>
            </a:r>
          </a:p>
          <a:p>
            <a:r>
              <a:rPr lang="en-US" altLang="en-US" sz="2400" b="1" dirty="0" smtClean="0">
                <a:latin typeface="Times" pitchFamily="18" charset="0"/>
                <a:cs typeface="Times New Roman" pitchFamily="18" charset="0"/>
              </a:rPr>
              <a:t>Purchases using your credit card</a:t>
            </a:r>
            <a:r>
              <a:rPr lang="en-GB" altLang="en-US" sz="2400" b="1" dirty="0" smtClean="0">
                <a:latin typeface="Times" pitchFamily="18" charset="0"/>
              </a:rPr>
              <a:t> </a:t>
            </a:r>
          </a:p>
          <a:p>
            <a:r>
              <a:rPr lang="en-US" altLang="en-US" sz="2400" b="1" dirty="0" smtClean="0">
                <a:latin typeface="Times" pitchFamily="18" charset="0"/>
                <a:cs typeface="Times New Roman" pitchFamily="18" charset="0"/>
              </a:rPr>
              <a:t>Booking a holiday at the travel agents </a:t>
            </a:r>
          </a:p>
          <a:p>
            <a:r>
              <a:rPr lang="en-GB" altLang="en-US" sz="2400" b="1" dirty="0" smtClean="0">
                <a:latin typeface="Times" pitchFamily="18" charset="0"/>
              </a:rPr>
              <a:t>Local Examples :</a:t>
            </a:r>
            <a:endParaRPr lang="en-US" altLang="en-US" sz="2400" b="1" dirty="0" smtClean="0">
              <a:latin typeface="Times" pitchFamily="18" charset="0"/>
              <a:cs typeface="Times New Roman" pitchFamily="18" charset="0"/>
            </a:endParaRPr>
          </a:p>
          <a:p>
            <a:pPr lvl="1"/>
            <a:r>
              <a:rPr lang="en-US" altLang="en-US" sz="2000" dirty="0" smtClean="0">
                <a:latin typeface="Times" pitchFamily="18" charset="0"/>
                <a:cs typeface="Times New Roman" pitchFamily="18" charset="0"/>
              </a:rPr>
              <a:t>Edugate and ERegister.  </a:t>
            </a:r>
          </a:p>
          <a:p>
            <a:pPr lvl="1"/>
            <a:r>
              <a:rPr lang="en-US" altLang="en-US" sz="2000" dirty="0" smtClean="0">
                <a:latin typeface="Times" pitchFamily="18" charset="0"/>
                <a:cs typeface="Times New Roman" pitchFamily="18" charset="0"/>
              </a:rPr>
              <a:t>KSU Library.</a:t>
            </a:r>
          </a:p>
          <a:p>
            <a:pPr lvl="1"/>
            <a:r>
              <a:rPr lang="en-US" altLang="en-US" sz="2000" dirty="0" smtClean="0">
                <a:latin typeface="Times" pitchFamily="18" charset="0"/>
                <a:cs typeface="Times New Roman" pitchFamily="18" charset="0"/>
              </a:rPr>
              <a:t>Saudi Airlines Reservations. </a:t>
            </a:r>
          </a:p>
          <a:p>
            <a:pPr lvl="1"/>
            <a:endParaRPr lang="en-GB" altLang="en-US" b="1" dirty="0" smtClean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79B8E3-C9B5-4340-91BE-AFB739D10963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309" y="1676400"/>
            <a:ext cx="2175655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09" y="3733800"/>
            <a:ext cx="2202009" cy="18887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>
            <a:spLocks noChangeArrowheads="1"/>
          </p:cNvSpPr>
          <p:nvPr/>
        </p:nvSpPr>
        <p:spPr bwMode="auto">
          <a:xfrm>
            <a:off x="2616200" y="4038600"/>
            <a:ext cx="3886200" cy="2362200"/>
          </a:xfrm>
          <a:prstGeom prst="rect">
            <a:avLst/>
          </a:prstGeom>
          <a:solidFill>
            <a:srgbClr val="EAEAEA"/>
          </a:solidFill>
          <a:ln w="9525">
            <a:solidFill>
              <a:sysClr val="windowText" lastClr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4826000" y="4191000"/>
            <a:ext cx="1219200" cy="609600"/>
          </a:xfrm>
          <a:prstGeom prst="rect">
            <a:avLst/>
          </a:pr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DBMS</a:t>
            </a:r>
          </a:p>
        </p:txBody>
      </p:sp>
      <p:sp>
        <p:nvSpPr>
          <p:cNvPr id="142" name="Rectangle 7"/>
          <p:cNvSpPr>
            <a:spLocks noChangeArrowheads="1"/>
          </p:cNvSpPr>
          <p:nvPr/>
        </p:nvSpPr>
        <p:spPr bwMode="auto">
          <a:xfrm>
            <a:off x="2844800" y="4191000"/>
            <a:ext cx="1219200" cy="609600"/>
          </a:xfrm>
          <a:prstGeom prst="rect">
            <a:avLst/>
          </a:pr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App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Program</a:t>
            </a:r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5130800" y="5181600"/>
            <a:ext cx="685800" cy="838200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DB</a:t>
            </a:r>
          </a:p>
        </p:txBody>
      </p:sp>
      <p:sp>
        <p:nvSpPr>
          <p:cNvPr id="144" name="Rectangle 9"/>
          <p:cNvSpPr>
            <a:spLocks noChangeArrowheads="1"/>
          </p:cNvSpPr>
          <p:nvPr/>
        </p:nvSpPr>
        <p:spPr bwMode="auto">
          <a:xfrm>
            <a:off x="5740400" y="1828800"/>
            <a:ext cx="1371600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Requirement</a:t>
            </a:r>
          </a:p>
        </p:txBody>
      </p:sp>
      <p:sp>
        <p:nvSpPr>
          <p:cNvPr id="145" name="Rectangle 10"/>
          <p:cNvSpPr>
            <a:spLocks noChangeArrowheads="1"/>
          </p:cNvSpPr>
          <p:nvPr/>
        </p:nvSpPr>
        <p:spPr bwMode="auto">
          <a:xfrm>
            <a:off x="2844800" y="1828800"/>
            <a:ext cx="1219200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Procedure</a:t>
            </a:r>
          </a:p>
        </p:txBody>
      </p:sp>
      <p:grpSp>
        <p:nvGrpSpPr>
          <p:cNvPr id="27656" name="Group 15"/>
          <p:cNvGrpSpPr>
            <a:grpSpLocks/>
          </p:cNvGrpSpPr>
          <p:nvPr/>
        </p:nvGrpSpPr>
        <p:grpSpPr bwMode="auto">
          <a:xfrm>
            <a:off x="1625600" y="4114800"/>
            <a:ext cx="304800" cy="685800"/>
            <a:chOff x="672" y="2544"/>
            <a:chExt cx="240" cy="528"/>
          </a:xfrm>
        </p:grpSpPr>
        <p:sp>
          <p:nvSpPr>
            <p:cNvPr id="147" name="AutoShape 11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48" name="Line 12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Line 13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Line 14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1" name="Line 16"/>
          <p:cNvSpPr>
            <a:spLocks noChangeShapeType="1"/>
          </p:cNvSpPr>
          <p:nvPr/>
        </p:nvSpPr>
        <p:spPr bwMode="auto">
          <a:xfrm>
            <a:off x="2082800" y="4495800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2" name="Line 17"/>
          <p:cNvSpPr>
            <a:spLocks noChangeShapeType="1"/>
          </p:cNvSpPr>
          <p:nvPr/>
        </p:nvSpPr>
        <p:spPr bwMode="auto">
          <a:xfrm>
            <a:off x="4064000" y="4495800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3" name="Line 18"/>
          <p:cNvSpPr>
            <a:spLocks noChangeShapeType="1"/>
          </p:cNvSpPr>
          <p:nvPr/>
        </p:nvSpPr>
        <p:spPr bwMode="auto">
          <a:xfrm>
            <a:off x="5435600" y="48006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0" name="Group 19"/>
          <p:cNvGrpSpPr>
            <a:grpSpLocks/>
          </p:cNvGrpSpPr>
          <p:nvPr/>
        </p:nvGrpSpPr>
        <p:grpSpPr bwMode="auto">
          <a:xfrm>
            <a:off x="3302000" y="2971800"/>
            <a:ext cx="304800" cy="685800"/>
            <a:chOff x="672" y="2544"/>
            <a:chExt cx="240" cy="528"/>
          </a:xfrm>
        </p:grpSpPr>
        <p:sp>
          <p:nvSpPr>
            <p:cNvPr id="155" name="AutoShape 20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9" name="Line 24"/>
          <p:cNvSpPr>
            <a:spLocks noChangeShapeType="1"/>
          </p:cNvSpPr>
          <p:nvPr/>
        </p:nvSpPr>
        <p:spPr bwMode="auto">
          <a:xfrm>
            <a:off x="3454400" y="24384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0" name="Line 25"/>
          <p:cNvSpPr>
            <a:spLocks noChangeShapeType="1"/>
          </p:cNvSpPr>
          <p:nvPr/>
        </p:nvSpPr>
        <p:spPr bwMode="auto">
          <a:xfrm>
            <a:off x="3454400" y="37338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3" name="Group 26"/>
          <p:cNvGrpSpPr>
            <a:grpSpLocks/>
          </p:cNvGrpSpPr>
          <p:nvPr/>
        </p:nvGrpSpPr>
        <p:grpSpPr bwMode="auto">
          <a:xfrm>
            <a:off x="4749800" y="1752600"/>
            <a:ext cx="304800" cy="685800"/>
            <a:chOff x="672" y="2544"/>
            <a:chExt cx="240" cy="528"/>
          </a:xfrm>
        </p:grpSpPr>
        <p:sp>
          <p:nvSpPr>
            <p:cNvPr id="162" name="AutoShape 27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63" name="Line 28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Line 29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Line 30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6" name="Line 31"/>
          <p:cNvSpPr>
            <a:spLocks noChangeShapeType="1"/>
          </p:cNvSpPr>
          <p:nvPr/>
        </p:nvSpPr>
        <p:spPr bwMode="auto">
          <a:xfrm flipH="1">
            <a:off x="40640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7" name="Line 32"/>
          <p:cNvSpPr>
            <a:spLocks noChangeShapeType="1"/>
          </p:cNvSpPr>
          <p:nvPr/>
        </p:nvSpPr>
        <p:spPr bwMode="auto">
          <a:xfrm flipH="1">
            <a:off x="51308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6" name="Group 33"/>
          <p:cNvGrpSpPr>
            <a:grpSpLocks/>
          </p:cNvGrpSpPr>
          <p:nvPr/>
        </p:nvGrpSpPr>
        <p:grpSpPr bwMode="auto">
          <a:xfrm>
            <a:off x="7721600" y="1828800"/>
            <a:ext cx="304800" cy="685800"/>
            <a:chOff x="672" y="2544"/>
            <a:chExt cx="240" cy="528"/>
          </a:xfrm>
        </p:grpSpPr>
        <p:sp>
          <p:nvSpPr>
            <p:cNvPr id="169" name="AutoShape 34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0" name="Line 35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Line 36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Line 37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667" name="Group 43"/>
          <p:cNvGrpSpPr>
            <a:grpSpLocks/>
          </p:cNvGrpSpPr>
          <p:nvPr/>
        </p:nvGrpSpPr>
        <p:grpSpPr bwMode="auto">
          <a:xfrm>
            <a:off x="6654800" y="3048000"/>
            <a:ext cx="304800" cy="685800"/>
            <a:chOff x="672" y="2544"/>
            <a:chExt cx="240" cy="528"/>
          </a:xfrm>
        </p:grpSpPr>
        <p:sp>
          <p:nvSpPr>
            <p:cNvPr id="174" name="AutoShape 44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Line 46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Line 47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" name="Line 48"/>
          <p:cNvSpPr>
            <a:spLocks noChangeShapeType="1"/>
          </p:cNvSpPr>
          <p:nvPr/>
        </p:nvSpPr>
        <p:spPr bwMode="auto">
          <a:xfrm flipH="1">
            <a:off x="6045200" y="3657600"/>
            <a:ext cx="5334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69" name="Text Box 49"/>
          <p:cNvSpPr txBox="1">
            <a:spLocks noChangeArrowheads="1"/>
          </p:cNvSpPr>
          <p:nvPr/>
        </p:nvSpPr>
        <p:spPr bwMode="auto">
          <a:xfrm>
            <a:off x="6943725" y="33147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DBA</a:t>
            </a:r>
          </a:p>
        </p:txBody>
      </p:sp>
      <p:sp>
        <p:nvSpPr>
          <p:cNvPr id="27670" name="Text Box 50"/>
          <p:cNvSpPr txBox="1">
            <a:spLocks noChangeArrowheads="1"/>
          </p:cNvSpPr>
          <p:nvPr/>
        </p:nvSpPr>
        <p:spPr bwMode="auto">
          <a:xfrm>
            <a:off x="895350" y="48148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Naïve End User</a:t>
            </a:r>
          </a:p>
        </p:txBody>
      </p:sp>
      <p:sp>
        <p:nvSpPr>
          <p:cNvPr id="27671" name="Text Box 51"/>
          <p:cNvSpPr txBox="1">
            <a:spLocks noChangeArrowheads="1"/>
          </p:cNvSpPr>
          <p:nvPr/>
        </p:nvSpPr>
        <p:spPr bwMode="auto">
          <a:xfrm>
            <a:off x="3606800" y="297180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Application</a:t>
            </a:r>
          </a:p>
          <a:p>
            <a:pPr algn="ctr"/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programmer</a:t>
            </a:r>
          </a:p>
        </p:txBody>
      </p:sp>
      <p:sp>
        <p:nvSpPr>
          <p:cNvPr id="27672" name="Text Box 52"/>
          <p:cNvSpPr txBox="1">
            <a:spLocks noChangeArrowheads="1"/>
          </p:cNvSpPr>
          <p:nvPr/>
        </p:nvSpPr>
        <p:spPr bwMode="auto">
          <a:xfrm>
            <a:off x="4292600" y="24526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DB Designer</a:t>
            </a:r>
          </a:p>
        </p:txBody>
      </p:sp>
      <p:sp>
        <p:nvSpPr>
          <p:cNvPr id="183" name="Line 53"/>
          <p:cNvSpPr>
            <a:spLocks noChangeShapeType="1"/>
          </p:cNvSpPr>
          <p:nvPr/>
        </p:nvSpPr>
        <p:spPr bwMode="auto">
          <a:xfrm>
            <a:off x="5130800" y="2743200"/>
            <a:ext cx="228600" cy="1371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74" name="Text Box 54"/>
          <p:cNvSpPr txBox="1">
            <a:spLocks noChangeArrowheads="1"/>
          </p:cNvSpPr>
          <p:nvPr/>
        </p:nvSpPr>
        <p:spPr bwMode="auto">
          <a:xfrm>
            <a:off x="7302500" y="25146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System Analyst</a:t>
            </a:r>
          </a:p>
        </p:txBody>
      </p:sp>
      <p:grpSp>
        <p:nvGrpSpPr>
          <p:cNvPr id="27675" name="Group 55"/>
          <p:cNvGrpSpPr>
            <a:grpSpLocks/>
          </p:cNvGrpSpPr>
          <p:nvPr/>
        </p:nvGrpSpPr>
        <p:grpSpPr bwMode="auto">
          <a:xfrm>
            <a:off x="1625600" y="5410200"/>
            <a:ext cx="304800" cy="685800"/>
            <a:chOff x="672" y="2544"/>
            <a:chExt cx="240" cy="528"/>
          </a:xfrm>
        </p:grpSpPr>
        <p:sp>
          <p:nvSpPr>
            <p:cNvPr id="186" name="AutoShape 56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87" name="Line 57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Line 58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Line 59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0" name="Line 60"/>
          <p:cNvSpPr>
            <a:spLocks noChangeShapeType="1"/>
          </p:cNvSpPr>
          <p:nvPr/>
        </p:nvSpPr>
        <p:spPr bwMode="auto">
          <a:xfrm>
            <a:off x="4902200" y="4800600"/>
            <a:ext cx="0" cy="990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1" name="Line 61"/>
          <p:cNvSpPr>
            <a:spLocks noChangeShapeType="1"/>
          </p:cNvSpPr>
          <p:nvPr/>
        </p:nvSpPr>
        <p:spPr bwMode="auto">
          <a:xfrm flipH="1">
            <a:off x="2082800" y="5791200"/>
            <a:ext cx="2819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1778000" y="1295400"/>
            <a:ext cx="6096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3" name="Line 63"/>
          <p:cNvSpPr>
            <a:spLocks noChangeShapeType="1"/>
          </p:cNvSpPr>
          <p:nvPr/>
        </p:nvSpPr>
        <p:spPr bwMode="auto">
          <a:xfrm>
            <a:off x="1778000" y="1295400"/>
            <a:ext cx="0" cy="2667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4" name="Line 64"/>
          <p:cNvSpPr>
            <a:spLocks noChangeShapeType="1"/>
          </p:cNvSpPr>
          <p:nvPr/>
        </p:nvSpPr>
        <p:spPr bwMode="auto">
          <a:xfrm>
            <a:off x="7874000" y="12954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5" name="Line 65"/>
          <p:cNvSpPr>
            <a:spLocks noChangeShapeType="1"/>
          </p:cNvSpPr>
          <p:nvPr/>
        </p:nvSpPr>
        <p:spPr bwMode="auto">
          <a:xfrm flipH="1">
            <a:off x="71120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82" name="Text Box 71"/>
          <p:cNvSpPr txBox="1">
            <a:spLocks noChangeArrowheads="1"/>
          </p:cNvSpPr>
          <p:nvPr/>
        </p:nvSpPr>
        <p:spPr bwMode="auto">
          <a:xfrm>
            <a:off x="146050" y="61102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66"/>
                </a:solidFill>
                <a:latin typeface="Calibri" pitchFamily="34" charset="0"/>
              </a:rPr>
              <a:t>Sophisticated End User</a:t>
            </a:r>
          </a:p>
        </p:txBody>
      </p:sp>
      <p:sp>
        <p:nvSpPr>
          <p:cNvPr id="197" name="Text Box 72"/>
          <p:cNvSpPr txBox="1">
            <a:spLocks noChangeArrowheads="1"/>
          </p:cNvSpPr>
          <p:nvPr/>
        </p:nvSpPr>
        <p:spPr bwMode="auto">
          <a:xfrm>
            <a:off x="5892800" y="60182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H/W</a:t>
            </a:r>
          </a:p>
        </p:txBody>
      </p:sp>
      <p:sp>
        <p:nvSpPr>
          <p:cNvPr id="27684" name="Text Box 73"/>
          <p:cNvSpPr txBox="1">
            <a:spLocks noChangeArrowheads="1"/>
          </p:cNvSpPr>
          <p:nvPr/>
        </p:nvSpPr>
        <p:spPr bwMode="auto">
          <a:xfrm>
            <a:off x="5200650" y="3265488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Design</a:t>
            </a:r>
          </a:p>
        </p:txBody>
      </p:sp>
      <p:sp>
        <p:nvSpPr>
          <p:cNvPr id="27685" name="Text Box 74"/>
          <p:cNvSpPr txBox="1">
            <a:spLocks noChangeArrowheads="1"/>
          </p:cNvSpPr>
          <p:nvPr/>
        </p:nvSpPr>
        <p:spPr bwMode="auto">
          <a:xfrm>
            <a:off x="3987800" y="1295400"/>
            <a:ext cx="135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Communicate</a:t>
            </a:r>
          </a:p>
        </p:txBody>
      </p:sp>
      <p:sp>
        <p:nvSpPr>
          <p:cNvPr id="27686" name="Text Box 75"/>
          <p:cNvSpPr txBox="1">
            <a:spLocks noChangeArrowheads="1"/>
          </p:cNvSpPr>
          <p:nvPr/>
        </p:nvSpPr>
        <p:spPr bwMode="auto">
          <a:xfrm>
            <a:off x="6273800" y="3810000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Manage</a:t>
            </a:r>
          </a:p>
        </p:txBody>
      </p:sp>
      <p:sp>
        <p:nvSpPr>
          <p:cNvPr id="27687" name="Text Box 76"/>
          <p:cNvSpPr txBox="1">
            <a:spLocks noChangeArrowheads="1"/>
          </p:cNvSpPr>
          <p:nvPr/>
        </p:nvSpPr>
        <p:spPr bwMode="auto">
          <a:xfrm>
            <a:off x="4064000" y="2057400"/>
            <a:ext cx="71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Write</a:t>
            </a:r>
          </a:p>
        </p:txBody>
      </p:sp>
      <p:sp>
        <p:nvSpPr>
          <p:cNvPr id="27688" name="Text Box 77"/>
          <p:cNvSpPr txBox="1">
            <a:spLocks noChangeArrowheads="1"/>
          </p:cNvSpPr>
          <p:nvPr/>
        </p:nvSpPr>
        <p:spPr bwMode="auto">
          <a:xfrm>
            <a:off x="7158038" y="2057400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Write</a:t>
            </a:r>
          </a:p>
        </p:txBody>
      </p:sp>
      <p:sp>
        <p:nvSpPr>
          <p:cNvPr id="27689" name="Text Box 78"/>
          <p:cNvSpPr txBox="1">
            <a:spLocks noChangeArrowheads="1"/>
          </p:cNvSpPr>
          <p:nvPr/>
        </p:nvSpPr>
        <p:spPr bwMode="auto">
          <a:xfrm>
            <a:off x="3454400" y="3810000"/>
            <a:ext cx="928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Program</a:t>
            </a:r>
          </a:p>
        </p:txBody>
      </p:sp>
      <p:sp>
        <p:nvSpPr>
          <p:cNvPr id="27690" name="Text Box 79"/>
          <p:cNvSpPr txBox="1">
            <a:spLocks noChangeArrowheads="1"/>
          </p:cNvSpPr>
          <p:nvPr/>
        </p:nvSpPr>
        <p:spPr bwMode="auto">
          <a:xfrm>
            <a:off x="2189163" y="449580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Use</a:t>
            </a:r>
          </a:p>
        </p:txBody>
      </p:sp>
      <p:sp>
        <p:nvSpPr>
          <p:cNvPr id="27691" name="Text Box 80"/>
          <p:cNvSpPr txBox="1">
            <a:spLocks noChangeArrowheads="1"/>
          </p:cNvSpPr>
          <p:nvPr/>
        </p:nvSpPr>
        <p:spPr bwMode="auto">
          <a:xfrm>
            <a:off x="2159000" y="57912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Use</a:t>
            </a:r>
          </a:p>
        </p:txBody>
      </p:sp>
      <p:sp>
        <p:nvSpPr>
          <p:cNvPr id="27693" name="Title 69"/>
          <p:cNvSpPr>
            <a:spLocks noGrp="1"/>
          </p:cNvSpPr>
          <p:nvPr>
            <p:ph type="title"/>
          </p:nvPr>
        </p:nvSpPr>
        <p:spPr>
          <a:xfrm>
            <a:off x="1386020" y="119755"/>
            <a:ext cx="8175359" cy="804541"/>
          </a:xfrm>
        </p:spPr>
        <p:txBody>
          <a:bodyPr/>
          <a:lstStyle/>
          <a:p>
            <a:r>
              <a:rPr lang="en-GB" altLang="en-US" b="1" smtClean="0">
                <a:solidFill>
                  <a:srgbClr val="3A21EF"/>
                </a:solidFill>
                <a:latin typeface="Times" pitchFamily="18" charset="0"/>
              </a:rPr>
              <a:t>Roles in the Database Environment</a:t>
            </a:r>
            <a:endParaRPr lang="en-US" altLang="en-US" dirty="0" smtClean="0"/>
          </a:p>
        </p:txBody>
      </p:sp>
      <p:sp>
        <p:nvSpPr>
          <p:cNvPr id="27692" name="Slide Number Placeholder 6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6F4F81-6E4B-4BEB-A00E-C44AC2CDA2D1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Roles in the Database Environment</a:t>
            </a:r>
            <a:endParaRPr lang="en-GB" altLang="en-US" smtClean="0">
              <a:latin typeface="Times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2795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b="1" smtClean="0">
                <a:latin typeface="Times" pitchFamily="18" charset="0"/>
              </a:rPr>
              <a:t>System Analyst: </a:t>
            </a:r>
            <a:r>
              <a:rPr lang="en-US" altLang="en-US" sz="2400" smtClean="0">
                <a:latin typeface="Times" pitchFamily="18" charset="0"/>
              </a:rPr>
              <a:t>Determine the user requirements and develop the system specifications.</a:t>
            </a:r>
          </a:p>
          <a:p>
            <a:endParaRPr lang="en-US" altLang="en-US" sz="1600" smtClean="0">
              <a:latin typeface="Times" pitchFamily="18" charset="0"/>
            </a:endParaRPr>
          </a:p>
          <a:p>
            <a:r>
              <a:rPr lang="en-US" altLang="en-US" sz="2400" b="1" smtClean="0">
                <a:latin typeface="Times" pitchFamily="18" charset="0"/>
              </a:rPr>
              <a:t>Database Designer: </a:t>
            </a:r>
            <a:r>
              <a:rPr lang="en-US" altLang="en-US" sz="2400" smtClean="0">
                <a:latin typeface="Times" pitchFamily="18" charset="0"/>
              </a:rPr>
              <a:t>Identify the data and choose the appropriate structure to represent and store the data. </a:t>
            </a:r>
          </a:p>
          <a:p>
            <a:endParaRPr lang="en-US" altLang="en-US" sz="1800" smtClean="0">
              <a:latin typeface="Times" pitchFamily="18" charset="0"/>
            </a:endParaRPr>
          </a:p>
          <a:p>
            <a:r>
              <a:rPr lang="en-US" altLang="en-US" sz="2400" b="1" smtClean="0">
                <a:latin typeface="Times" pitchFamily="18" charset="0"/>
              </a:rPr>
              <a:t>Application Programmer:</a:t>
            </a:r>
            <a:r>
              <a:rPr lang="en-US" altLang="en-US" sz="2400" smtClean="0">
                <a:latin typeface="Times" pitchFamily="18" charset="0"/>
              </a:rPr>
              <a:t> Implement the application program based on the system specification.</a:t>
            </a:r>
          </a:p>
          <a:p>
            <a:endParaRPr lang="en-US" altLang="en-US" sz="1800" smtClean="0">
              <a:latin typeface="Times" pitchFamily="18" charset="0"/>
            </a:endParaRPr>
          </a:p>
          <a:p>
            <a:r>
              <a:rPr lang="en-US" altLang="en-US" sz="2400" b="1" smtClean="0">
                <a:latin typeface="Times" pitchFamily="18" charset="0"/>
              </a:rPr>
              <a:t>Database administrator (DBA): </a:t>
            </a:r>
            <a:r>
              <a:rPr lang="en-US" altLang="en-US" sz="2400" smtClean="0">
                <a:latin typeface="Times" pitchFamily="18" charset="0"/>
              </a:rPr>
              <a:t>Administrates the DB, DBMS and related software.</a:t>
            </a:r>
          </a:p>
        </p:txBody>
      </p:sp>
      <p:sp>
        <p:nvSpPr>
          <p:cNvPr id="28677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B093E-F907-4FE3-9F04-B432C94E7408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Roles in the Database Environment</a:t>
            </a:r>
            <a:endParaRPr lang="en-GB" altLang="en-US" smtClean="0">
              <a:latin typeface="Times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7727950" cy="41148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latin typeface="Times" pitchFamily="18" charset="0"/>
              </a:rPr>
              <a:t>Database End-users:</a:t>
            </a:r>
            <a:r>
              <a:rPr lang="en-US" sz="2000" dirty="0" smtClean="0">
                <a:latin typeface="Times" pitchFamily="18" charset="0"/>
              </a:rPr>
              <a:t> They use the data for queries, reports and some of them update the database content (data). End-users can be categorized into:</a:t>
            </a:r>
          </a:p>
          <a:p>
            <a:pPr>
              <a:defRPr/>
            </a:pPr>
            <a:endParaRPr lang="en-US" sz="2000" dirty="0" smtClean="0">
              <a:latin typeface="Times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</a:rPr>
              <a:t>Naïve users</a:t>
            </a:r>
            <a:r>
              <a:rPr lang="en-US" sz="2000" dirty="0" smtClean="0">
                <a:latin typeface="Times" pitchFamily="18" charset="0"/>
              </a:rPr>
              <a:t>: Invokes one of the permanent application programs that have been written previously.</a:t>
            </a:r>
            <a:endParaRPr lang="en-US" sz="2000" b="1" dirty="0" smtClean="0">
              <a:latin typeface="Times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</a:rPr>
              <a:t>Sophisticated users</a:t>
            </a:r>
            <a:r>
              <a:rPr lang="en-US" sz="2000" dirty="0" smtClean="0">
                <a:latin typeface="Times" pitchFamily="18" charset="0"/>
              </a:rPr>
              <a:t>: form requests in a database query language.</a:t>
            </a:r>
            <a:endParaRPr lang="en-US" sz="2000" b="1" dirty="0" smtClean="0">
              <a:latin typeface="Times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>
              <a:latin typeface="Times" pitchFamily="18" charset="0"/>
            </a:endParaRPr>
          </a:p>
          <a:p>
            <a:pPr>
              <a:defRPr/>
            </a:pPr>
            <a:endParaRPr lang="en-GB" sz="2000" b="1" dirty="0" smtClean="0">
              <a:latin typeface="Times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GB" sz="2000" b="1" dirty="0" smtClean="0">
              <a:latin typeface="Times" pitchFamily="18" charset="0"/>
            </a:endParaRPr>
          </a:p>
        </p:txBody>
      </p:sp>
      <p:sp>
        <p:nvSpPr>
          <p:cNvPr id="29701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BC334-2C1F-4ED0-A714-E80F017F1A02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Database Concepts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867400" cy="4114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2000" b="1" dirty="0" smtClean="0">
                <a:latin typeface="Times" pitchFamily="18" charset="0"/>
              </a:rPr>
              <a:t>Data</a:t>
            </a:r>
            <a:r>
              <a:rPr lang="en-US" sz="2000" dirty="0" smtClean="0">
                <a:latin typeface="Times" pitchFamily="18" charset="0"/>
              </a:rPr>
              <a:t> is a meaningless static value. e.g. Ali, 3421. What does </a:t>
            </a:r>
            <a:r>
              <a:rPr lang="en-US" sz="2000" i="1" dirty="0" smtClean="0">
                <a:latin typeface="Times" pitchFamily="18" charset="0"/>
              </a:rPr>
              <a:t>3421</a:t>
            </a:r>
            <a:r>
              <a:rPr lang="en-US" sz="2000" dirty="0" smtClean="0">
                <a:latin typeface="Times" pitchFamily="18" charset="0"/>
              </a:rPr>
              <a:t> means?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dirty="0" smtClean="0">
              <a:latin typeface="Times" pitchFamily="18" charset="0"/>
            </a:endParaRPr>
          </a:p>
          <a:p>
            <a:pPr>
              <a:defRPr/>
            </a:pPr>
            <a:r>
              <a:rPr lang="en-US" sz="2000" b="1" dirty="0" smtClean="0">
                <a:latin typeface="Times" pitchFamily="18" charset="0"/>
              </a:rPr>
              <a:t>Information</a:t>
            </a:r>
            <a:r>
              <a:rPr lang="en-US" sz="2000" dirty="0" smtClean="0">
                <a:latin typeface="Times" pitchFamily="18" charset="0"/>
              </a:rPr>
              <a:t> is the data you process in a manner that makes it meaningful.  Information can be provided only if proper data exists. e.g. “Ali ID number is 0987”. </a:t>
            </a:r>
          </a:p>
          <a:p>
            <a:pPr>
              <a:defRPr/>
            </a:pPr>
            <a:endParaRPr lang="en-US" sz="2000" dirty="0" smtClean="0">
              <a:latin typeface="Times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Times" pitchFamily="18" charset="0"/>
              </a:rPr>
              <a:t>A </a:t>
            </a:r>
            <a:r>
              <a:rPr lang="en-US" sz="2000" b="1" dirty="0" smtClean="0">
                <a:latin typeface="Times" pitchFamily="18" charset="0"/>
              </a:rPr>
              <a:t>database (DB)</a:t>
            </a:r>
            <a:r>
              <a:rPr lang="en-US" sz="2000" dirty="0" smtClean="0">
                <a:latin typeface="Times" pitchFamily="18" charset="0"/>
              </a:rPr>
              <a:t> is a </a:t>
            </a:r>
            <a:r>
              <a:rPr lang="en-GB" sz="2000" dirty="0" smtClean="0">
                <a:latin typeface="Times" pitchFamily="18" charset="0"/>
              </a:rPr>
              <a:t>shared collection of logically related data (and a description of this data), designed to meet the information needs of an organization.</a:t>
            </a:r>
          </a:p>
          <a:p>
            <a:pPr>
              <a:defRPr/>
            </a:pPr>
            <a:endParaRPr lang="en-US" sz="2000" dirty="0" smtClean="0">
              <a:latin typeface="Times" pitchFamily="18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US" sz="1800" dirty="0" smtClean="0">
              <a:latin typeface="Times" pitchFamily="18" charset="0"/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3100" i="1" dirty="0" smtClean="0">
                <a:solidFill>
                  <a:srgbClr val="C00000"/>
                </a:solidFill>
                <a:latin typeface="Times" pitchFamily="18" charset="0"/>
              </a:rPr>
              <a:t>Data</a:t>
            </a:r>
            <a:r>
              <a:rPr lang="en-US" sz="3100" dirty="0" smtClean="0">
                <a:solidFill>
                  <a:srgbClr val="C00000"/>
                </a:solidFill>
                <a:latin typeface="Times" pitchFamily="18" charset="0"/>
              </a:rPr>
              <a:t> is what you store in </a:t>
            </a:r>
            <a:r>
              <a:rPr lang="en-US" sz="3100" i="1" dirty="0" smtClean="0">
                <a:solidFill>
                  <a:srgbClr val="C00000"/>
                </a:solidFill>
                <a:latin typeface="Times" pitchFamily="18" charset="0"/>
              </a:rPr>
              <a:t>database.</a:t>
            </a:r>
            <a:r>
              <a:rPr lang="en-US" sz="3100" dirty="0" smtClean="0">
                <a:solidFill>
                  <a:srgbClr val="C00000"/>
                </a:solidFill>
                <a:latin typeface="Times" pitchFamily="18" charset="0"/>
              </a:rPr>
              <a:t>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3100" i="1" dirty="0" smtClean="0">
                <a:solidFill>
                  <a:srgbClr val="C00000"/>
                </a:solidFill>
                <a:latin typeface="Times" pitchFamily="18" charset="0"/>
              </a:rPr>
              <a:t>Information</a:t>
            </a:r>
            <a:r>
              <a:rPr lang="en-US" sz="3100" dirty="0" smtClean="0">
                <a:solidFill>
                  <a:srgbClr val="C00000"/>
                </a:solidFill>
                <a:latin typeface="Times" pitchFamily="18" charset="0"/>
              </a:rPr>
              <a:t> is what you retrieve from a database</a:t>
            </a:r>
            <a:r>
              <a:rPr lang="en-US" sz="2000" dirty="0" smtClean="0">
                <a:solidFill>
                  <a:srgbClr val="C00000"/>
                </a:solidFill>
                <a:latin typeface="Times" pitchFamily="18" charset="0"/>
              </a:rPr>
              <a:t>.</a:t>
            </a:r>
          </a:p>
          <a:p>
            <a:pPr>
              <a:defRPr/>
            </a:pPr>
            <a:endParaRPr lang="en-GB" sz="2000" b="1" dirty="0" smtClean="0">
              <a:latin typeface="Times" pitchFamily="18" charset="0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59406-C4A2-49C7-8D5D-2358F686B805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88" y="3937415"/>
            <a:ext cx="2341352" cy="158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12776"/>
            <a:ext cx="2351856" cy="17124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File-Based Systems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848600" cy="4114800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Collection of application programs that perform services for the end users (e.g. reports)where each program defines and manages its own data.</a:t>
            </a:r>
          </a:p>
        </p:txBody>
      </p:sp>
      <p:sp>
        <p:nvSpPr>
          <p:cNvPr id="17413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9289C-8B44-4A88-BC70-CC806A079BA3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581400" y="3497263"/>
            <a:ext cx="2133600" cy="890587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4648200" y="3473450"/>
            <a:ext cx="0" cy="914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648200" y="4006850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657600" y="35433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Entry &amp; Reports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4648200" y="3473450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handling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724400" y="40830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 Def</a:t>
            </a: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6629400" y="3584575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</a:endParaRP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5791200" y="40068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2819400" y="40068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60463" y="376396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 1 (Sales)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3276600" y="4365625"/>
            <a:ext cx="289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Sales Application Program</a:t>
            </a: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6324600" y="438785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Sales File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3581400" y="4945063"/>
            <a:ext cx="2133600" cy="890587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4648200" y="4921250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handling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4724400" y="55308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 Def</a:t>
            </a:r>
          </a:p>
        </p:txBody>
      </p:sp>
      <p:sp>
        <p:nvSpPr>
          <p:cNvPr id="69" name="AutoShape 23"/>
          <p:cNvSpPr>
            <a:spLocks noChangeArrowheads="1"/>
          </p:cNvSpPr>
          <p:nvPr/>
        </p:nvSpPr>
        <p:spPr bwMode="auto">
          <a:xfrm>
            <a:off x="6629400" y="5032375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5791200" y="54546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2819400" y="54546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327150" y="5211763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 2 (HR)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373438" y="5835650"/>
            <a:ext cx="264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HR Application Program</a:t>
            </a: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6397625" y="58356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HR File</a:t>
            </a: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>
            <a:off x="4648200" y="4921250"/>
            <a:ext cx="0" cy="914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 flipH="1">
            <a:off x="4648200" y="5530850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3657600" y="49911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Entry &amp; Reports</a:t>
            </a:r>
          </a:p>
        </p:txBody>
      </p:sp>
      <p:pic>
        <p:nvPicPr>
          <p:cNvPr id="17438" name="Picture 12" descr="C01N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2708920"/>
            <a:ext cx="7488237" cy="342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800" y="395510"/>
            <a:ext cx="7606696" cy="1280890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Limitations of File-Based Approach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01762"/>
            <a:ext cx="7727950" cy="29829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sz="2800" b="1" dirty="0" smtClean="0">
                <a:latin typeface="Times" pitchFamily="18" charset="0"/>
              </a:rPr>
              <a:t>Separation and isolation of data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Times" pitchFamily="18" charset="0"/>
              </a:rPr>
              <a:t>Each program maintains its own set of data.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Times" pitchFamily="18" charset="0"/>
              </a:rPr>
              <a:t>Users of one program may be unaware of potentially useful data held by other programs</a:t>
            </a:r>
            <a:r>
              <a:rPr lang="en-GB" altLang="en-US" sz="2600" dirty="0" smtClean="0">
                <a:latin typeface="Times" pitchFamily="18" charset="0"/>
              </a:rPr>
              <a:t>.</a:t>
            </a:r>
            <a:endParaRPr lang="en-GB" altLang="en-US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altLang="en-US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b="1" dirty="0" smtClean="0">
                <a:latin typeface="Times" pitchFamily="18" charset="0"/>
              </a:rPr>
              <a:t>Duplication of data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Times" pitchFamily="18" charset="0"/>
              </a:rPr>
              <a:t>Same data is held by different programs.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Times" pitchFamily="18" charset="0"/>
              </a:rPr>
              <a:t>Wasted space and potentially different values and/or different formats for the same item.</a:t>
            </a:r>
            <a:endParaRPr lang="en-GB" altLang="en-US" sz="1200" dirty="0" smtClean="0">
              <a:latin typeface="Times" pitchFamily="18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D292A-3B6E-47C6-A675-670B6F510D0A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6" name="Picture 9" descr="DS3-Figure 01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384675"/>
            <a:ext cx="7206845" cy="157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9800" y="5939135"/>
            <a:ext cx="631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latin typeface="Times" pitchFamily="18" charset="0"/>
              </a:rPr>
              <a:t>Both property and client details are duplicated</a:t>
            </a:r>
            <a:endParaRPr lang="ar-SA" altLang="en-US" b="1" dirty="0">
              <a:latin typeface="Times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800" y="471710"/>
            <a:ext cx="7462680" cy="797050"/>
          </a:xfrm>
        </p:spPr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Limitations of File-Based Approach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27950" cy="441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Data dependence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smtClean="0">
                <a:latin typeface="Times" pitchFamily="18" charset="0"/>
              </a:rPr>
              <a:t>File structure is defined in the application code.</a:t>
            </a:r>
          </a:p>
          <a:p>
            <a:pPr lvl="1">
              <a:lnSpc>
                <a:spcPct val="60000"/>
              </a:lnSpc>
            </a:pPr>
            <a:endParaRPr lang="en-GB" altLang="en-US" sz="24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Incompatible file formats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smtClean="0">
                <a:latin typeface="Times" pitchFamily="18" charset="0"/>
              </a:rPr>
              <a:t>Programs are written in different languages, and so cannot easily access each other’s files.</a:t>
            </a:r>
          </a:p>
          <a:p>
            <a:pPr lvl="1">
              <a:lnSpc>
                <a:spcPct val="60000"/>
              </a:lnSpc>
            </a:pPr>
            <a:endParaRPr lang="en-GB" altLang="en-US" sz="24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smtClean="0">
                <a:latin typeface="Times" pitchFamily="18" charset="0"/>
              </a:rPr>
              <a:t>Fixed Queries/Proliferation of application programs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smtClean="0">
                <a:latin typeface="Times" pitchFamily="18" charset="0"/>
              </a:rPr>
              <a:t>Programs are written to satisfy particular functions.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smtClean="0">
                <a:latin typeface="Times" pitchFamily="18" charset="0"/>
              </a:rPr>
              <a:t>Any new requirement needs a new program.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F0A8D6-963F-41F6-A966-BD69C8369FC4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Times" pitchFamily="18" charset="0"/>
              </a:rPr>
              <a:t>Database Approach</a:t>
            </a:r>
            <a:endParaRPr lang="en-GB" altLang="en-US" b="1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6342856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Times" pitchFamily="18" charset="0"/>
              </a:rPr>
              <a:t>These limitations of the FBS approach attributed to two factors</a:t>
            </a:r>
            <a:r>
              <a:rPr lang="ar-KW" altLang="en-US" sz="2000" dirty="0" smtClean="0">
                <a:latin typeface="Times" pitchFamily="18" charset="0"/>
              </a:rPr>
              <a:t>  </a:t>
            </a:r>
            <a:r>
              <a:rPr lang="en-US" altLang="en-US" sz="2000" dirty="0" smtClean="0">
                <a:latin typeface="Times" pitchFamily="18" charset="0"/>
              </a:rPr>
              <a:t> :</a:t>
            </a:r>
            <a:endParaRPr lang="en-GB" altLang="en-US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en-US" sz="2400" b="1" dirty="0" smtClean="0">
                <a:latin typeface="Times" pitchFamily="18" charset="0"/>
              </a:rPr>
              <a:t>Definition of data was embedded in application programs, rather than being stored separately and independently.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 smtClean="0">
                <a:latin typeface="Times" pitchFamily="18" charset="0"/>
              </a:rPr>
              <a:t>No control over access and manipulation of data beyond that imposed by application programs.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sz="24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dirty="0" smtClean="0">
                <a:latin typeface="Times" pitchFamily="18" charset="0"/>
              </a:rPr>
              <a:t>Result:</a:t>
            </a:r>
            <a:r>
              <a:rPr lang="en-GB" altLang="en-US" sz="2400" b="1" dirty="0" smtClean="0">
                <a:latin typeface="Times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 smtClean="0">
                <a:latin typeface="Times" pitchFamily="18" charset="0"/>
              </a:rPr>
              <a:t>the database and Database Management System (DBMS).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C3795-2F73-47A5-AB3D-89B027B5F88F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05000"/>
            <a:ext cx="1678458" cy="32008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3A21EF"/>
                </a:solidFill>
                <a:latin typeface="Times" pitchFamily="18" charset="0"/>
              </a:rPr>
              <a:t>Database Concepts</a:t>
            </a:r>
            <a:endParaRPr lang="en-GB" b="1" dirty="0" smtClean="0">
              <a:solidFill>
                <a:schemeClr val="tx1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86557" y="1700808"/>
            <a:ext cx="5873675" cy="5016276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latin typeface="Times" pitchFamily="18" charset="0"/>
              </a:rPr>
              <a:t>A </a:t>
            </a:r>
            <a:r>
              <a:rPr lang="en-US" altLang="en-US" sz="2000" b="1" dirty="0" smtClean="0">
                <a:latin typeface="Times" pitchFamily="18" charset="0"/>
              </a:rPr>
              <a:t>database application</a:t>
            </a:r>
            <a:r>
              <a:rPr lang="en-US" altLang="en-US" sz="2000" dirty="0" smtClean="0">
                <a:latin typeface="Times" pitchFamily="18" charset="0"/>
              </a:rPr>
              <a:t> is a collection of </a:t>
            </a:r>
            <a:r>
              <a:rPr lang="en-US" altLang="en-US" sz="2000" b="1" dirty="0" smtClean="0">
                <a:latin typeface="Times" pitchFamily="18" charset="0"/>
              </a:rPr>
              <a:t>data </a:t>
            </a:r>
            <a:r>
              <a:rPr lang="en-US" altLang="en-US" sz="2000" dirty="0" smtClean="0">
                <a:latin typeface="Times" pitchFamily="18" charset="0"/>
              </a:rPr>
              <a:t>and the </a:t>
            </a:r>
            <a:r>
              <a:rPr lang="en-US" altLang="en-US" sz="2000" b="1" dirty="0" smtClean="0">
                <a:latin typeface="Times" pitchFamily="18" charset="0"/>
              </a:rPr>
              <a:t>programs </a:t>
            </a:r>
            <a:r>
              <a:rPr lang="en-US" altLang="en-US" sz="2000" dirty="0" smtClean="0">
                <a:latin typeface="Times" pitchFamily="18" charset="0"/>
              </a:rPr>
              <a:t>that allow the manipulation of these data to meet the information needs of an enterprise.</a:t>
            </a:r>
          </a:p>
          <a:p>
            <a:endParaRPr lang="en-US" altLang="en-US" sz="1600" dirty="0" smtClean="0">
              <a:latin typeface="Times" pitchFamily="18" charset="0"/>
            </a:endParaRPr>
          </a:p>
          <a:p>
            <a:r>
              <a:rPr lang="en-US" altLang="en-US" sz="2000" b="1" dirty="0" smtClean="0">
                <a:latin typeface="Times" pitchFamily="18" charset="0"/>
              </a:rPr>
              <a:t>Database Management System (DBMS):</a:t>
            </a:r>
            <a:r>
              <a:rPr lang="en-US" altLang="en-US" sz="2000" dirty="0" smtClean="0">
                <a:latin typeface="Times" pitchFamily="18" charset="0"/>
              </a:rPr>
              <a:t> </a:t>
            </a:r>
            <a:r>
              <a:rPr lang="en-GB" altLang="en-US" sz="2000" dirty="0" smtClean="0">
                <a:latin typeface="Times" pitchFamily="18" charset="0"/>
              </a:rPr>
              <a:t>A software system that enables users to define, create, maintain, and control access to the database,</a:t>
            </a:r>
            <a:r>
              <a:rPr lang="en-US" altLang="en-US" sz="2000" dirty="0" smtClean="0">
                <a:latin typeface="Times" pitchFamily="18" charset="0"/>
              </a:rPr>
              <a:t> i.e. implementing database application.</a:t>
            </a:r>
          </a:p>
          <a:p>
            <a:endParaRPr lang="en-US" altLang="en-US" sz="1600" dirty="0" smtClean="0">
              <a:latin typeface="Times" pitchFamily="18" charset="0"/>
            </a:endParaRPr>
          </a:p>
          <a:p>
            <a:r>
              <a:rPr lang="en-GB" altLang="en-US" sz="2000" b="1" dirty="0" smtClean="0">
                <a:latin typeface="Times" pitchFamily="18" charset="0"/>
              </a:rPr>
              <a:t>application program ( of  a Database) :</a:t>
            </a:r>
            <a:r>
              <a:rPr lang="en-GB" altLang="en-US" sz="2000" dirty="0" smtClean="0">
                <a:latin typeface="Times" pitchFamily="18" charset="0"/>
              </a:rPr>
              <a:t>a computer program that interacts with database by issuing an appropriate request (SQL statement) to the DBMS.</a:t>
            </a:r>
          </a:p>
          <a:p>
            <a:pPr>
              <a:buFont typeface="Monotype Sorts" pitchFamily="2" charset="2"/>
              <a:buNone/>
            </a:pPr>
            <a:endParaRPr lang="en-GB" altLang="en-US" sz="1400" dirty="0" smtClean="0">
              <a:latin typeface="Times" pitchFamily="18" charset="0"/>
            </a:endParaRPr>
          </a:p>
          <a:p>
            <a:endParaRPr lang="en-GB" altLang="en-US" sz="2000" b="1" dirty="0" smtClean="0">
              <a:latin typeface="Times" pitchFamily="18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4EF60-7EBF-44AF-9EDA-26138AB24AD8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358889"/>
            <a:ext cx="2289264" cy="32008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7036FD7D8A142BCD40B9CCB3A1AE0" ma:contentTypeVersion="0" ma:contentTypeDescription="Create a new document." ma:contentTypeScope="" ma:versionID="0877583a568514deec89a9cb120a73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F26DC-BBCB-470D-86E7-05D3EC26C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F1F354-2A3B-4AC7-9DD3-F636B1F4F75B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8CAE08-309A-4238-80AC-D29000A26B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Words>1812</Words>
  <Application>Microsoft Office PowerPoint</Application>
  <PresentationFormat>On-screen Show (4:3)</PresentationFormat>
  <Paragraphs>339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Wisp</vt:lpstr>
      <vt:lpstr>Chapter 1 &amp; 2</vt:lpstr>
      <vt:lpstr>Objectives</vt:lpstr>
      <vt:lpstr>Examples of Database Applications</vt:lpstr>
      <vt:lpstr>Database Concepts</vt:lpstr>
      <vt:lpstr>File-Based Systems</vt:lpstr>
      <vt:lpstr>Limitations of File-Based Approach</vt:lpstr>
      <vt:lpstr>Limitations of File-Based Approach</vt:lpstr>
      <vt:lpstr>Database Approach</vt:lpstr>
      <vt:lpstr>Database Concepts</vt:lpstr>
      <vt:lpstr>Database Systems (DBS)</vt:lpstr>
      <vt:lpstr>Database Management System (DBMS)</vt:lpstr>
      <vt:lpstr>DBS Environment</vt:lpstr>
      <vt:lpstr>Database Languages</vt:lpstr>
      <vt:lpstr>Database Languages</vt:lpstr>
      <vt:lpstr>Functions of a DBMS</vt:lpstr>
      <vt:lpstr>Advantages of DBMSs</vt:lpstr>
      <vt:lpstr>Disadvantages of DBMSs</vt:lpstr>
      <vt:lpstr>Schemas versus Instances</vt:lpstr>
      <vt:lpstr>Example</vt:lpstr>
      <vt:lpstr>PowerPoint Presentation</vt:lpstr>
      <vt:lpstr>ANSI-SPARC Three-Level Architecture</vt:lpstr>
      <vt:lpstr>Differences between Three Levels</vt:lpstr>
      <vt:lpstr>Objectives of Three-Level Architecture</vt:lpstr>
      <vt:lpstr>and the ANSI-SPARC Three-Level Architecture</vt:lpstr>
      <vt:lpstr>Components of DBMS Environment</vt:lpstr>
      <vt:lpstr>Components of DBMS Environment</vt:lpstr>
      <vt:lpstr>Data Model</vt:lpstr>
      <vt:lpstr>Data Models</vt:lpstr>
      <vt:lpstr>Categories of Data Models</vt:lpstr>
      <vt:lpstr>Roles in the Database Environment</vt:lpstr>
      <vt:lpstr>Roles in the Database Environment</vt:lpstr>
      <vt:lpstr>Roles in the Database Environment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Database Systems</dc:subject>
  <dc:creator>Thomas Connolly &amp; Carolyn Begg</dc:creator>
  <dc:description>Transparencies for Chapter 1 of textbook_x000d_
Database Systems: A Practical Approach to Design, Implementation, and Management</dc:description>
  <cp:lastModifiedBy>USER</cp:lastModifiedBy>
  <cp:revision>133</cp:revision>
  <cp:lastPrinted>1997-01-27T16:12:02Z</cp:lastPrinted>
  <dcterms:created xsi:type="dcterms:W3CDTF">1996-12-09T10:09:10Z</dcterms:created>
  <dcterms:modified xsi:type="dcterms:W3CDTF">2017-10-17T18:10:55Z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0x010100FB47036FD7D8A142BCD40B9CCB3A1AE0</vt:lpwstr>
  </property>
</Properties>
</file>