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658" r:id="rId2"/>
  </p:sldMasterIdLst>
  <p:notesMasterIdLst>
    <p:notesMasterId r:id="rId22"/>
  </p:notesMasterIdLst>
  <p:handoutMasterIdLst>
    <p:handoutMasterId r:id="rId23"/>
  </p:handoutMasterIdLst>
  <p:sldIdLst>
    <p:sldId id="296" r:id="rId3"/>
    <p:sldId id="256" r:id="rId4"/>
    <p:sldId id="482" r:id="rId5"/>
    <p:sldId id="444" r:id="rId6"/>
    <p:sldId id="452" r:id="rId7"/>
    <p:sldId id="453" r:id="rId8"/>
    <p:sldId id="483" r:id="rId9"/>
    <p:sldId id="456" r:id="rId10"/>
    <p:sldId id="457" r:id="rId11"/>
    <p:sldId id="468" r:id="rId12"/>
    <p:sldId id="481" r:id="rId13"/>
    <p:sldId id="469" r:id="rId14"/>
    <p:sldId id="477" r:id="rId15"/>
    <p:sldId id="476" r:id="rId16"/>
    <p:sldId id="478" r:id="rId17"/>
    <p:sldId id="486" r:id="rId18"/>
    <p:sldId id="485" r:id="rId19"/>
    <p:sldId id="487" r:id="rId20"/>
    <p:sldId id="473" r:id="rId21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>
        <p:scale>
          <a:sx n="57" d="100"/>
          <a:sy n="57" d="100"/>
        </p:scale>
        <p:origin x="-87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0"/>
    </p:cViewPr>
  </p:sorterViewPr>
  <p:notesViewPr>
    <p:cSldViewPr>
      <p:cViewPr varScale="1">
        <p:scale>
          <a:sx n="38" d="100"/>
          <a:sy n="38" d="100"/>
        </p:scale>
        <p:origin x="-1458" y="-72"/>
      </p:cViewPr>
      <p:guideLst>
        <p:guide orient="horz" pos="3090"/>
        <p:guide pos="20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400" b="0" i="1"/>
            </a:lvl1pPr>
          </a:lstStyle>
          <a:p>
            <a:pPr>
              <a:defRPr/>
            </a:pPr>
            <a:r>
              <a:rPr lang="en-GB"/>
              <a:t>chapter7.ppt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20213"/>
            <a:ext cx="2867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pPr>
              <a:defRPr/>
            </a:pPr>
            <a:fld id="{53D9919E-FE24-45DB-B9B2-AB2ACBB41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2760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Chapter Name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September 98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296400"/>
            <a:ext cx="2895600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D55240-F938-4B91-B41B-F346CD1231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8439421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Chapter Name</a:t>
            </a:r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September 98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6A348-0113-41FB-9210-F7FA6BFD177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E3355-0D34-412C-979E-A65F4E2FD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61DD-12C4-4977-94A3-D20BE1781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1255-6D5D-4B06-9F77-099F38367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8CAC-50BC-4034-BF04-33EE2B0430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64A88-6339-474D-9A65-524CAF012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884FD-D222-43A9-928D-22A8DF7DF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2A36E-35D2-42BF-8D27-76BE54F0E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A763-E9B3-495D-AC05-48B2FC392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3F9F-323E-4AA2-A8C9-58AA5506C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0F05-6F24-4372-97B9-0AE3416364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E14C-94B7-488C-8F64-497F84DA7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4B031-5A8B-4048-A5B0-6E52C20F9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F9734-B1D1-4466-A5A0-03B02A074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78800-3A0F-4976-B877-8C7CEA961B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6BE5-9193-4F71-9039-366B059AA2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387CD-AED2-463D-B92C-9586455B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3E5D8-CF8D-47E0-86F0-22E739541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4B4-52B5-4084-85DA-CFDC27FA3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F7FF-47C0-4EBE-90DE-C2405179C5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115A-D26A-46B7-9B64-7C31724ADB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06F1-B5A0-4FBE-BBDF-E39C6DC9F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99620-015A-4D8F-B10A-46F62E10F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14230C8-B23C-471E-B2BC-CD786A290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8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88B866C-ECD2-47B2-916F-A2BDB63748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Chapter </a:t>
            </a:r>
            <a:r>
              <a:rPr lang="en-US" b="1" smtClean="0"/>
              <a:t>8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SQL: Data Definition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315A6B-02D3-47F9-9882-CE4B45E7AFFE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Data Definition</a:t>
            </a:r>
            <a:endParaRPr lang="en-US" b="1" smtClean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557338"/>
            <a:ext cx="8382000" cy="41148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SQL DDL allows database objects such as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schemas, domains,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tables,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views, and indexes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to be created and destroyed.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Main SQL DDL statements are:</a:t>
            </a:r>
          </a:p>
          <a:p>
            <a:pPr lvl="1" algn="just">
              <a:lnSpc>
                <a:spcPct val="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SCHEMA		DROP SCHEMA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DOMAIN        	DROP DOMAIN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CREATE/ALTER TABLE	DROP TABLE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VIEW			DROP VIEW</a:t>
            </a:r>
          </a:p>
          <a:p>
            <a:pPr lvl="1" algn="just">
              <a:lnSpc>
                <a:spcPct val="30000"/>
              </a:lnSpc>
              <a:buFontTx/>
              <a:buNone/>
              <a:defRPr/>
            </a:pPr>
            <a:endParaRPr lang="en-US" sz="2400" b="1" dirty="0" smtClean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Many DBMSs also provide: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ea typeface="+mn-ea"/>
                <a:cs typeface="+mn-cs"/>
              </a:rPr>
              <a:t>CREATE INDEX            	DROP INDEX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DDC374-9CAB-4245-BB61-3C95C1D6F858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Data Definition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Relations and other database objects exist in an </a:t>
            </a:r>
            <a:r>
              <a:rPr lang="en-US" sz="2400" b="1" i="1" smtClean="0"/>
              <a:t>environment</a:t>
            </a:r>
            <a:r>
              <a:rPr lang="en-US" sz="2400" b="1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Each environment contains one or more </a:t>
            </a:r>
            <a:r>
              <a:rPr lang="en-US" sz="2400" b="1" i="1" smtClean="0"/>
              <a:t>catalogs</a:t>
            </a:r>
            <a:r>
              <a:rPr lang="en-US" sz="2400" b="1" smtClean="0"/>
              <a:t>, and each catalog consists of set of schemas.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Schema is named collection of related database objects.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Objects in a schema can be tables, views, domains, assertions, collations, translations, and character sets. All have same owner.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ABF97E3-E321-467B-B585-B4CCEEF55134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CREATE TABLE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313" y="1557338"/>
            <a:ext cx="8548687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- Syntax: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CREATE TABLE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colName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dataType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[NOT NULL] [UNIQUE]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[DEFAULT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defaultOption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[CHECK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searchCondition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] 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[PRIMARY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[UNIQUE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),] […,]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[FOREIGN KEY 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listOfFKColumns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 REFERENCES 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ParentTableName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 ] [(</a:t>
            </a:r>
            <a:r>
              <a:rPr lang="en-US" sz="2400" dirty="0" err="1" smtClean="0">
                <a:latin typeface="Courier New" pitchFamily="49" charset="0"/>
                <a:ea typeface="+mn-ea"/>
                <a:cs typeface="+mn-cs"/>
              </a:rPr>
              <a:t>listOfCKColumns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)],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algn="just">
              <a:lnSpc>
                <a:spcPct val="40000"/>
              </a:lnSpc>
              <a:defRPr/>
            </a:pPr>
            <a:endParaRPr lang="en-US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28B16-F17B-49A6-8AAD-196448CD4600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CREATE TABLE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smtClean="0"/>
              <a:t>Creates a table with one or more columns of the specified </a:t>
            </a:r>
            <a:r>
              <a:rPr lang="en-US" sz="2400" b="1" i="1" smtClean="0"/>
              <a:t>dataType</a:t>
            </a:r>
            <a:r>
              <a:rPr lang="en-US" sz="2400" b="1" smtClean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With NOT NULL, system rejects any attempt to insert a null in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Can specify a DEFAULT value for the column.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Primary keys should always be specified as NOT NULL. </a:t>
            </a:r>
          </a:p>
          <a:p>
            <a:pPr algn="just">
              <a:lnSpc>
                <a:spcPct val="90000"/>
              </a:lnSpc>
            </a:pPr>
            <a:r>
              <a:rPr lang="en-US" sz="2400" b="1" smtClean="0"/>
              <a:t>FOREIGN KEY clause specifies FK along with the referential action.</a:t>
            </a:r>
          </a:p>
          <a:p>
            <a:pPr algn="just">
              <a:lnSpc>
                <a:spcPct val="40000"/>
              </a:lnSpc>
            </a:pPr>
            <a:endParaRPr lang="en-US" sz="2400" b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1D433F-C9D8-4F7D-8236-CE9A8E5FAE17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dirty="0" smtClean="0"/>
              <a:t>Example - CREATE TABLE</a:t>
            </a:r>
            <a:endParaRPr lang="en-US" sz="3000" b="1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3525"/>
            <a:ext cx="8305800" cy="4343400"/>
          </a:xfrm>
        </p:spPr>
        <p:txBody>
          <a:bodyPr/>
          <a:lstStyle/>
          <a:p>
            <a:pPr algn="just"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CREATE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 (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</a:rPr>
              <a:t>VARCHAR(5)</a:t>
            </a:r>
            <a:r>
              <a:rPr lang="en-US" sz="2400" dirty="0" smtClean="0">
                <a:latin typeface="Courier New" pitchFamily="49" charset="0"/>
              </a:rPr>
              <a:t>	NOT NULL, ….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rooms		SMALLINT NOT NULL 	DEFAULT 4,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rent		</a:t>
            </a:r>
            <a:r>
              <a:rPr lang="en-US" sz="2400" dirty="0">
                <a:latin typeface="Courier New" pitchFamily="49" charset="0"/>
              </a:rPr>
              <a:t> DECIMAL(6,2) </a:t>
            </a:r>
            <a:r>
              <a:rPr lang="en-US" sz="2400" dirty="0" smtClean="0">
                <a:latin typeface="Courier New" pitchFamily="49" charset="0"/>
              </a:rPr>
              <a:t>	NOT NULL, 	DEFAULT 600,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ownerNo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>
                <a:latin typeface="Courier New" pitchFamily="49" charset="0"/>
              </a:rPr>
              <a:t> VARCHAR(5) </a:t>
            </a:r>
            <a:r>
              <a:rPr lang="en-US" sz="2400" dirty="0" smtClean="0">
                <a:latin typeface="Courier New" pitchFamily="49" charset="0"/>
              </a:rPr>
              <a:t>					NOT NULL, </a:t>
            </a: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			</a:t>
            </a:r>
            <a:r>
              <a:rPr lang="en-US" sz="2400" dirty="0">
                <a:latin typeface="Courier New" pitchFamily="49" charset="0"/>
              </a:rPr>
              <a:t> VARCHAR(5) </a:t>
            </a:r>
            <a:r>
              <a:rPr lang="en-US" sz="2400" dirty="0" smtClean="0">
                <a:latin typeface="Courier New" pitchFamily="49" charset="0"/>
              </a:rPr>
              <a:t>		</a:t>
            </a: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defTabSz="29210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>
                <a:latin typeface="Courier New" pitchFamily="49" charset="0"/>
              </a:rPr>
              <a:t> VARCHAR(5) </a:t>
            </a:r>
            <a:r>
              <a:rPr lang="en-US" sz="2400" dirty="0" smtClean="0">
                <a:latin typeface="Courier New" pitchFamily="49" charset="0"/>
              </a:rPr>
              <a:t>				NOT NULL,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PRIMARY KEY (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),</a:t>
            </a:r>
          </a:p>
          <a:p>
            <a:pPr defTabSz="2921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FOREIGN KEY 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 REFERENCES Staff </a:t>
            </a:r>
          </a:p>
          <a:p>
            <a:pPr lvl="1" defTabSz="292100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);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CFBD22-5A2D-485B-8228-DAF61664172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ALTER TABLE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114800"/>
          </a:xfrm>
        </p:spPr>
        <p:txBody>
          <a:bodyPr/>
          <a:lstStyle/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Add a new column to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column from a table.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Set a default for a column.</a:t>
            </a:r>
          </a:p>
          <a:p>
            <a:pPr marL="514350" indent="-514350" algn="just">
              <a:buFont typeface="Times New Roman" pitchFamily="18" charset="0"/>
              <a:buAutoNum type="arabicPeriod"/>
            </a:pPr>
            <a:r>
              <a:rPr lang="en-US" b="1" dirty="0" smtClean="0"/>
              <a:t>Drop a default for a column.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endParaRPr lang="ar-SA" sz="2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1438" y="1428750"/>
            <a:ext cx="9072562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dirty="0" smtClean="0">
                <a:latin typeface="Arial" charset="0"/>
              </a:rPr>
              <a:t>- Syntax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ALTER  TABLE  </a:t>
            </a:r>
            <a:r>
              <a:rPr lang="en-US" sz="1800" dirty="0" err="1" smtClean="0">
                <a:latin typeface="Courier New" pitchFamily="49" charset="0"/>
              </a:rPr>
              <a:t>tablename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1800" dirty="0" smtClean="0">
                <a:latin typeface="Courier New" pitchFamily="49" charset="0"/>
              </a:rPr>
              <a:t>ADD 	[COLUMN]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dataType</a:t>
            </a:r>
            <a:r>
              <a:rPr lang="en-US" sz="1800" dirty="0" smtClean="0">
                <a:latin typeface="Courier New" pitchFamily="49" charset="0"/>
              </a:rPr>
              <a:t>  [NOT NULL]  [UNIQUE]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[DEFAULT  </a:t>
            </a:r>
            <a:r>
              <a:rPr lang="en-US" sz="1800" dirty="0" err="1" smtClean="0">
                <a:latin typeface="Courier New" pitchFamily="49" charset="0"/>
              </a:rPr>
              <a:t>defaultOption</a:t>
            </a:r>
            <a:r>
              <a:rPr lang="en-US" sz="1800" dirty="0" smtClean="0">
                <a:latin typeface="Courier New" pitchFamily="49" charset="0"/>
              </a:rPr>
              <a:t>]  [CHECK  (search condition)]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[DROP[COLUMN]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[</a:t>
            </a:r>
            <a:r>
              <a:rPr lang="en-US" sz="1800" u="sng" dirty="0" smtClean="0">
                <a:latin typeface="Courier New" pitchFamily="49" charset="0"/>
              </a:rPr>
              <a:t>RESTRICT</a:t>
            </a:r>
            <a:r>
              <a:rPr lang="en-US" sz="1800" dirty="0" smtClean="0">
                <a:latin typeface="Courier New" pitchFamily="49" charset="0"/>
              </a:rPr>
              <a:t>  | CASCADE]]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[ALTER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SET DEFAULT  </a:t>
            </a:r>
            <a:r>
              <a:rPr lang="en-US" sz="1800" dirty="0" err="1" smtClean="0">
                <a:latin typeface="Courier New" pitchFamily="49" charset="0"/>
              </a:rPr>
              <a:t>DefaultOption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>
              <a:spcBef>
                <a:spcPts val="4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[ALTER  </a:t>
            </a:r>
            <a:r>
              <a:rPr lang="en-US" sz="1800" dirty="0" err="1" smtClean="0">
                <a:latin typeface="Courier New" pitchFamily="49" charset="0"/>
              </a:rPr>
              <a:t>ColumnName</a:t>
            </a:r>
            <a:r>
              <a:rPr lang="en-US" sz="1800" dirty="0" smtClean="0">
                <a:latin typeface="Courier New" pitchFamily="49" charset="0"/>
              </a:rPr>
              <a:t>  DROP DEFAULT] </a:t>
            </a:r>
            <a:endParaRPr lang="en-US" sz="2400" dirty="0" smtClean="0">
              <a:latin typeface="Courier New" pitchFamily="49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88508C-6F29-4E9C-9912-016B72DAE017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1- Add a new column to a table 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 Drop a column from a table</a:t>
            </a:r>
            <a:endParaRPr lang="ar-SA" sz="2400" b="1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14313" y="1676400"/>
            <a:ext cx="8715375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Add new column to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ADD </a:t>
            </a:r>
            <a:r>
              <a:rPr lang="en-US" sz="2400" dirty="0">
                <a:latin typeface="Courier New" pitchFamily="49" charset="0"/>
              </a:rPr>
              <a:t>SMALLINT </a:t>
            </a:r>
            <a:r>
              <a:rPr lang="en-US" sz="2400" dirty="0" err="1" smtClean="0">
                <a:latin typeface="Courier New" pitchFamily="49" charset="0"/>
              </a:rPr>
              <a:t>PRooms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Remove the city attribute from the client table.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ALTER TABLE Client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Drop City;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endParaRPr lang="ar-SA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DCF413-112E-4D64-AB68-BFA0E2680AA7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0408AC-3F71-4962-A9B4-918F67AF5B03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ALTER TABLE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3-Drop a default for a column</a:t>
            </a:r>
            <a:b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4-Set a default for a column</a:t>
            </a:r>
          </a:p>
        </p:txBody>
      </p:sp>
      <p:sp>
        <p:nvSpPr>
          <p:cNvPr id="318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0850" y="1557338"/>
            <a:ext cx="79375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2400" b="1" dirty="0" smtClean="0"/>
              <a:t>- Example : 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b="1" dirty="0" smtClean="0"/>
              <a:t>Change Staff table by removing default of ‘Assistant’ for position column and setting default for sex column to female (‘F’).</a:t>
            </a:r>
          </a:p>
          <a:p>
            <a:pPr algn="just">
              <a:lnSpc>
                <a:spcPct val="30000"/>
              </a:lnSpc>
              <a:buFont typeface="Monotype Sorts" pitchFamily="2" charset="2"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dirty="0" smtClean="0">
                <a:latin typeface="Courier New" pitchFamily="49" charset="0"/>
              </a:rPr>
              <a:t>ALTER TABLE Staff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ALTER position DROP DEFAULT;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	ALTER TABLE Staff</a:t>
            </a:r>
          </a:p>
          <a:p>
            <a:pPr marL="342900" lvl="1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ALTER sex SET DEFAULT ‘F’;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E2B56A-9DD1-4900-9A3A-9F034BE94705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 smtClean="0"/>
              <a:t>DROP TABLE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TableName</a:t>
            </a:r>
            <a:r>
              <a:rPr lang="en-US" sz="2400" dirty="0" smtClean="0">
                <a:latin typeface="Courier New" pitchFamily="49" charset="0"/>
              </a:rPr>
              <a:t> [</a:t>
            </a:r>
            <a:r>
              <a:rPr lang="en-US" sz="2400" u="sng" dirty="0" smtClean="0">
                <a:latin typeface="Courier New" pitchFamily="49" charset="0"/>
              </a:rPr>
              <a:t>RESTRICT</a:t>
            </a:r>
            <a:r>
              <a:rPr lang="en-US" sz="2400" dirty="0" smtClean="0">
                <a:latin typeface="Courier New" pitchFamily="49" charset="0"/>
              </a:rPr>
              <a:t> | CASCADE]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DROP TABLE </a:t>
            </a:r>
            <a:r>
              <a:rPr lang="en-US" sz="2400" dirty="0" err="1" smtClean="0">
                <a:latin typeface="Courier New" pitchFamily="49" charset="0"/>
              </a:rPr>
              <a:t>PropertyForRent</a:t>
            </a:r>
            <a:r>
              <a:rPr lang="en-US" sz="2400" dirty="0" smtClean="0">
                <a:latin typeface="Courier New" pitchFamily="49" charset="0"/>
              </a:rPr>
              <a:t>;</a:t>
            </a:r>
          </a:p>
          <a:p>
            <a:pPr lvl="1" algn="just">
              <a:lnSpc>
                <a:spcPct val="30000"/>
              </a:lnSpc>
              <a:defRPr/>
            </a:pPr>
            <a:endParaRPr lang="en-US" sz="2400" b="1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Removes named table and all rows within it.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RESTRICT, if any other objects depend for their existence on continued existence of this table, SQL does not allow request.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With CASCADE, SQL drops all dependent objects (and objects dependent on these objects).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2B5B24-288E-4B63-A419-DC3B495E50C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/>
              <a:t>Chapter 6 - Objectives</a:t>
            </a:r>
            <a:endParaRPr lang="en-US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285875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Data types supported by SQL standard and Identifiers.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Purpose of integrity enhancement feature of SQL.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How to define integrity constraints using SQL.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How to use the integrity enhancement feature in the CREATE and ALTER TABLE statements.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Identifiers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May contain A-Z, a-z, 0-9, _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No longer than 128 characters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Start with letter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400" b="1" dirty="0" smtClean="0">
                <a:latin typeface="+mj-lt"/>
              </a:rPr>
              <a:t> Cannot contain spaces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dirty="0" smtClean="0">
              <a:latin typeface="+mj-lt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D3DA4B-8069-49E7-BA1A-374225BC71D4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95FF05-21FD-464E-87B9-486FDA95BB8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sz="2900" b="1" dirty="0" smtClean="0"/>
              <a:t>ISO SQL D</a:t>
            </a: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900" b="1" dirty="0" smtClean="0"/>
              <a:t>ta Types</a:t>
            </a:r>
          </a:p>
        </p:txBody>
      </p:sp>
      <p:pic>
        <p:nvPicPr>
          <p:cNvPr id="8196" name="Picture 5" descr="DS3-Table 06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579563"/>
            <a:ext cx="8245475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CFDF8D-AA8F-4C4B-B4A9-AA9D9E5B15E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smtClean="0"/>
              <a:t>Integrity Enhancement Feature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r>
              <a:rPr lang="en-US" b="1" dirty="0" smtClean="0"/>
              <a:t>Consider </a:t>
            </a:r>
            <a:r>
              <a:rPr lang="en-US" b="1" u="sng" dirty="0" smtClean="0"/>
              <a:t>five types </a:t>
            </a:r>
            <a:r>
              <a:rPr lang="en-US" b="1" dirty="0" smtClean="0"/>
              <a:t>of integrity constraints defined in CREATE &amp; ALTER:</a:t>
            </a:r>
          </a:p>
          <a:p>
            <a:pPr>
              <a:lnSpc>
                <a:spcPct val="30000"/>
              </a:lnSpc>
            </a:pPr>
            <a:endParaRPr lang="en-US" b="1" dirty="0" smtClean="0"/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/>
              <a:t>Required data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/>
              <a:t>Domain constraints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Entity integrity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Referential integrity</a:t>
            </a:r>
          </a:p>
          <a:p>
            <a:pPr marL="971550" lvl="1" indent="-514350">
              <a:lnSpc>
                <a:spcPct val="150000"/>
              </a:lnSpc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General constraints.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556009-C3C1-4DB0-8891-0C7A0B80C93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/>
              <a:t>Integrity Enhancement Feature</a:t>
            </a:r>
            <a:br>
              <a:rPr lang="en-US" sz="2900" b="1" dirty="0" smtClean="0"/>
            </a:br>
            <a:r>
              <a:rPr lang="en-US" sz="2900" b="1" dirty="0" smtClean="0"/>
              <a:t>1-</a:t>
            </a: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Required Data</a:t>
            </a:r>
            <a:endParaRPr lang="en-US" sz="2900" b="1" dirty="0" smtClean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114800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1-</a:t>
            </a:r>
            <a:r>
              <a:rPr lang="en-US" b="1" u="sng" dirty="0" smtClean="0"/>
              <a:t> Required Data</a:t>
            </a:r>
          </a:p>
          <a:p>
            <a:pPr algn="just">
              <a:buFont typeface="Monotype Sorts" pitchFamily="2" charset="2"/>
              <a:buNone/>
              <a:defRPr/>
            </a:pPr>
            <a:endParaRPr lang="en-US" b="1" u="sng" dirty="0" smtClean="0"/>
          </a:p>
          <a:p>
            <a:pPr algn="just">
              <a:buFontTx/>
              <a:buChar char="−"/>
              <a:defRPr/>
            </a:pPr>
            <a:r>
              <a:rPr lang="en-US" sz="2400" dirty="0" smtClean="0">
                <a:latin typeface="+mj-lt"/>
              </a:rPr>
              <a:t>Null is distinct from blank or zero.</a:t>
            </a:r>
          </a:p>
          <a:p>
            <a:pPr>
              <a:lnSpc>
                <a:spcPct val="170000"/>
              </a:lnSpc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Syntax: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</a:rPr>
              <a:t>columnName</a:t>
            </a:r>
            <a:r>
              <a:rPr lang="en-US" sz="2400" dirty="0" smtClean="0">
                <a:latin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</a:rPr>
              <a:t>dataType</a:t>
            </a:r>
            <a:r>
              <a:rPr lang="en-US" sz="2400" dirty="0" smtClean="0">
                <a:latin typeface="Courier New" pitchFamily="49" charset="0"/>
              </a:rPr>
              <a:t>   [NOT NULL | </a:t>
            </a:r>
            <a:r>
              <a:rPr lang="en-US" sz="2400" u="sng" dirty="0" smtClean="0">
                <a:latin typeface="Courier New" pitchFamily="49" charset="0"/>
              </a:rPr>
              <a:t>NULL</a:t>
            </a:r>
            <a:r>
              <a:rPr lang="en-US" sz="2400" dirty="0" smtClean="0">
                <a:latin typeface="Courier New" pitchFamily="49" charset="0"/>
              </a:rPr>
              <a:t>]  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dirty="0" smtClean="0">
              <a:latin typeface="Arial" charset="0"/>
            </a:endParaRPr>
          </a:p>
          <a:p>
            <a:pPr algn="just"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Example:</a:t>
            </a:r>
          </a:p>
          <a:p>
            <a:pPr lvl="1" algn="just"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49" charset="0"/>
                <a:ea typeface="+mn-ea"/>
                <a:cs typeface="+mn-cs"/>
              </a:rPr>
              <a:t>position	VARCHAR(10)	NOT NULL</a:t>
            </a:r>
          </a:p>
          <a:p>
            <a:pPr lvl="1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 lvl="1" algn="just">
              <a:buFontTx/>
              <a:buNone/>
              <a:defRPr/>
            </a:pPr>
            <a:endParaRPr lang="en-US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Integrity Enhancement Feature</a:t>
            </a:r>
            <a:br>
              <a:rPr lang="en-US" sz="29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2-Domain Constraints</a:t>
            </a:r>
            <a:endParaRPr lang="en-US" sz="29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4143375"/>
          </a:xfrm>
        </p:spPr>
        <p:txBody>
          <a:bodyPr/>
          <a:lstStyle/>
          <a:p>
            <a:pPr algn="just">
              <a:buFont typeface="Monotype Sorts" pitchFamily="2" charset="2"/>
              <a:buNone/>
              <a:defRPr/>
            </a:pPr>
            <a:r>
              <a:rPr lang="en-US" b="1" dirty="0" smtClean="0"/>
              <a:t>2- </a:t>
            </a:r>
            <a:r>
              <a:rPr lang="en-US" b="1" u="sng" dirty="0" smtClean="0"/>
              <a:t>Domain Constraints</a:t>
            </a:r>
          </a:p>
          <a:p>
            <a:pPr marL="914400" lvl="1" indent="-514350" algn="just">
              <a:buFontTx/>
              <a:buNone/>
              <a:defRPr/>
            </a:pPr>
            <a:r>
              <a:rPr lang="en-US" b="1" dirty="0" smtClean="0"/>
              <a:t> CHECK</a:t>
            </a:r>
            <a:endParaRPr lang="en-US" sz="1200" b="1" dirty="0" smtClean="0">
              <a:latin typeface="Arial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-"/>
              <a:defRPr/>
            </a:pPr>
            <a:r>
              <a:rPr lang="en-US" sz="2400" b="1" dirty="0" smtClean="0">
                <a:latin typeface="+mj-lt"/>
              </a:rPr>
              <a:t>Syntax:   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defRPr/>
            </a:pPr>
            <a:r>
              <a:rPr lang="en-US" sz="2400" dirty="0" smtClean="0">
                <a:latin typeface="Arial" charset="0"/>
              </a:rPr>
              <a:t>            </a:t>
            </a:r>
            <a:r>
              <a:rPr lang="en-US" sz="2400" dirty="0" smtClean="0">
                <a:latin typeface="Courier New" pitchFamily="49" charset="0"/>
              </a:rPr>
              <a:t>CHECK (search condition)</a:t>
            </a:r>
            <a:endParaRPr lang="en-US" sz="2400" b="1" dirty="0" smtClean="0"/>
          </a:p>
          <a:p>
            <a:pPr algn="just">
              <a:buFontTx/>
              <a:buChar char="−"/>
              <a:defRPr/>
            </a:pPr>
            <a:r>
              <a:rPr lang="en-US" sz="2400" b="1" dirty="0" smtClean="0">
                <a:latin typeface="+mj-lt"/>
              </a:rPr>
              <a:t>Example:</a:t>
            </a:r>
            <a:endParaRPr lang="en-US" sz="2400" b="1" dirty="0" smtClean="0">
              <a:latin typeface="Courier New" pitchFamily="49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urier New" pitchFamily="49" charset="0"/>
              </a:rPr>
              <a:t> sex   CHAR	 NOT NULL </a:t>
            </a:r>
          </a:p>
          <a:p>
            <a:pPr algn="just"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	CHECK (sex IN (‘M’, ‘F’))	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urier New" pitchFamily="49" charset="0"/>
              </a:rPr>
              <a:t>salary  DECIMAL  NOT NULL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	   CHECK  (salary &gt; 10000)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   INT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	   CHECK (</a:t>
            </a: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 IN(SELECT 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 FROM branch))</a:t>
            </a:r>
          </a:p>
          <a:p>
            <a:pPr lvl="1" algn="just">
              <a:buFontTx/>
              <a:buNone/>
              <a:defRPr/>
            </a:pPr>
            <a:endParaRPr lang="en-US" sz="2400" dirty="0" smtClean="0">
              <a:latin typeface="Courier New" pitchFamily="49" charset="0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86625" y="6500813"/>
            <a:ext cx="1905000" cy="457200"/>
          </a:xfrm>
          <a:noFill/>
        </p:spPr>
        <p:txBody>
          <a:bodyPr/>
          <a:lstStyle/>
          <a:p>
            <a:fld id="{D43D67D7-1901-4353-873B-4DF9789D2BAF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16CC45-1630-40E0-9B7C-7C8729CE52A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66700"/>
            <a:ext cx="7939087" cy="1104900"/>
          </a:xfrm>
        </p:spPr>
        <p:txBody>
          <a:bodyPr/>
          <a:lstStyle/>
          <a:p>
            <a:pPr algn="ctr"/>
            <a:r>
              <a:rPr lang="en-US" sz="2800" b="1" dirty="0"/>
              <a:t>PRIMARY KEY</a:t>
            </a:r>
            <a:endParaRPr lang="en-US" b="1" dirty="0" smtClean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13" y="1362075"/>
            <a:ext cx="8539162" cy="456723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Primary key of a table must contain a unique, non-null value for each row.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ISO standard supports PRIMARY KEY clause in CREATE and ALTER TABLE statements:</a:t>
            </a:r>
          </a:p>
          <a:p>
            <a:pPr lvl="1" algn="just">
              <a:lnSpc>
                <a:spcPct val="0"/>
              </a:lnSpc>
            </a:pPr>
            <a:endParaRPr lang="en-US" sz="2400" b="1" dirty="0" smtClean="0"/>
          </a:p>
          <a:p>
            <a:pPr lvl="1" algn="just">
              <a:lnSpc>
                <a:spcPct val="90000"/>
              </a:lnSpc>
              <a:buFont typeface="Arial" charset="0"/>
              <a:buChar char="-"/>
            </a:pPr>
            <a:r>
              <a:rPr lang="en-US" sz="2400" b="1" dirty="0" smtClean="0"/>
              <a:t>Syntax: </a:t>
            </a:r>
            <a:r>
              <a:rPr lang="en-US" sz="2400" dirty="0" smtClean="0"/>
              <a:t>  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PRIMARY KEY(</a:t>
            </a:r>
            <a:r>
              <a:rPr lang="en-US" sz="2400" dirty="0" err="1" smtClean="0">
                <a:latin typeface="Courier New" pitchFamily="49" charset="0"/>
              </a:rPr>
              <a:t>staffNo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 lvl="1" algn="just">
              <a:lnSpc>
                <a:spcPct val="90000"/>
              </a:lnSpc>
              <a:buFont typeface="Arial" charset="0"/>
              <a:buChar char="-"/>
            </a:pPr>
            <a:r>
              <a:rPr lang="en-US" sz="2400" b="1" dirty="0" smtClean="0"/>
              <a:t>Example:</a:t>
            </a:r>
            <a:endParaRPr lang="en-US" sz="2400" dirty="0" smtClean="0">
              <a:latin typeface="Courier New" pitchFamily="49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PRIMARY KEY(</a:t>
            </a:r>
            <a:r>
              <a:rPr lang="en-US" sz="2400" dirty="0" err="1" smtClean="0">
                <a:latin typeface="Courier New" pitchFamily="49" charset="0"/>
              </a:rPr>
              <a:t>clientNo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</a:rPr>
              <a:t>propertyNo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 lvl="1" algn="just">
              <a:lnSpc>
                <a:spcPct val="0"/>
              </a:lnSpc>
              <a:buFontTx/>
              <a:buNone/>
            </a:pPr>
            <a:endParaRPr lang="en-US" sz="2400" b="1" dirty="0" smtClean="0"/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Can only have one PRIMARY KEY clause per table. </a:t>
            </a:r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Can still ensure uniqueness for alternate keys using UNIQUE:      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dirty="0" smtClean="0">
                <a:latin typeface="Courier New" pitchFamily="49" charset="0"/>
              </a:rPr>
              <a:t>UNIQUE(</a:t>
            </a:r>
            <a:r>
              <a:rPr lang="en-US" sz="2400" dirty="0" err="1" smtClean="0">
                <a:latin typeface="Courier New" pitchFamily="49" charset="0"/>
              </a:rPr>
              <a:t>telNo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		</a:t>
            </a:r>
            <a:r>
              <a:rPr lang="en-US" sz="2400" dirty="0" err="1" smtClean="0">
                <a:latin typeface="Courier New" pitchFamily="49" charset="0"/>
              </a:rPr>
              <a:t>pno</a:t>
            </a:r>
            <a:r>
              <a:rPr lang="en-US" sz="2400" dirty="0" smtClean="0">
                <a:latin typeface="Courier New" pitchFamily="49" charset="0"/>
              </a:rPr>
              <a:t>  VARCHAR(5) NOT NULL UNIQUE</a:t>
            </a:r>
            <a:r>
              <a:rPr lang="en-US" sz="2400" dirty="0" smtClean="0">
                <a:latin typeface="Arial" charset="0"/>
              </a:rPr>
              <a:t>;</a:t>
            </a:r>
            <a:endParaRPr lang="en-US" sz="2400" dirty="0" smtClean="0">
              <a:latin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E405A2-B946-4168-B905-15760E43990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FOREIGN</a:t>
            </a:r>
            <a:r>
              <a:rPr lang="en-US" sz="2800" b="1" dirty="0" smtClean="0"/>
              <a:t> </a:t>
            </a:r>
            <a:r>
              <a:rPr lang="en-US" sz="2800" b="1" dirty="0"/>
              <a:t>KEY</a:t>
            </a:r>
            <a:endParaRPr lang="en-US" b="1" dirty="0" smtClean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57338"/>
            <a:ext cx="8477250" cy="4157662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FK is column or set of columns that links each row in child table containing foreign FK to row of parent table containing matching PK.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dirty="0" smtClean="0"/>
              <a:t>ISO standard supports definition of FKs with FOREIGN KEY clause in CREATE and ALTER TABLE: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Syntax</a:t>
            </a:r>
            <a:r>
              <a:rPr lang="en-US" sz="2400" b="1" dirty="0" smtClean="0">
                <a:latin typeface="Arial" charset="0"/>
              </a:rPr>
              <a:t>:</a:t>
            </a:r>
            <a:r>
              <a:rPr lang="en-US" sz="2400" dirty="0" smtClean="0">
                <a:latin typeface="Arial" charset="0"/>
              </a:rPr>
              <a:t>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FOREIGN KEY (FK column (,…)) 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 REFERENCES  </a:t>
            </a:r>
            <a:r>
              <a:rPr lang="en-US" sz="2400" dirty="0" err="1" smtClean="0">
                <a:latin typeface="Courier New" pitchFamily="49" charset="0"/>
              </a:rPr>
              <a:t>table_name</a:t>
            </a:r>
            <a:r>
              <a:rPr lang="en-US" sz="2400" dirty="0" smtClean="0">
                <a:latin typeface="Courier New" pitchFamily="49" charset="0"/>
              </a:rPr>
              <a:t> [(CK column (,…))]</a:t>
            </a:r>
            <a:endParaRPr lang="en-US" sz="2000" dirty="0" smtClean="0">
              <a:latin typeface="Arial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 smtClean="0">
                <a:latin typeface="+mj-lt"/>
              </a:rPr>
              <a:t>- Example: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</a:rPr>
              <a:t>FOREIGN KEY(</a:t>
            </a:r>
            <a:r>
              <a:rPr lang="en-US" sz="2400" dirty="0" err="1" smtClean="0">
                <a:latin typeface="Courier New" pitchFamily="49" charset="0"/>
              </a:rPr>
              <a:t>bNo</a:t>
            </a:r>
            <a:r>
              <a:rPr lang="en-US" sz="2400" dirty="0" smtClean="0">
                <a:latin typeface="Courier New" pitchFamily="49" charset="0"/>
              </a:rPr>
              <a:t>) REFERENCES Branch (</a:t>
            </a:r>
            <a:r>
              <a:rPr lang="en-US" sz="2400" dirty="0" err="1" smtClean="0">
                <a:latin typeface="Courier New" pitchFamily="49" charset="0"/>
              </a:rPr>
              <a:t>branchNo</a:t>
            </a:r>
            <a:r>
              <a:rPr lang="en-US" sz="2400" dirty="0" smtClean="0">
                <a:latin typeface="Courier New" pitchFamily="49" charset="0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theme/theme1.xml><?xml version="1.0" encoding="utf-8"?>
<a:theme xmlns:a="http://schemas.openxmlformats.org/drawingml/2006/main" name="introdbs">
  <a:themeElements>
    <a:clrScheme name="introdbs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trodbs">
  <a:themeElements>
    <a:clrScheme name="2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2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2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C:\DBTopics\AdvTopics\Template.pot</Template>
  <TotalTime>4964</TotalTime>
  <Words>697</Words>
  <Application>Microsoft Office PowerPoint</Application>
  <PresentationFormat>On-screen Show (4:3)</PresentationFormat>
  <Paragraphs>172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introdbs</vt:lpstr>
      <vt:lpstr>2_introdbs</vt:lpstr>
      <vt:lpstr>Chapter 8</vt:lpstr>
      <vt:lpstr>Chapter 6 - Objectives</vt:lpstr>
      <vt:lpstr>Identifiers</vt:lpstr>
      <vt:lpstr>ISO SQL Data Types</vt:lpstr>
      <vt:lpstr>Integrity Enhancement Feature</vt:lpstr>
      <vt:lpstr>Integrity Enhancement Feature 1- Required Data</vt:lpstr>
      <vt:lpstr>Integrity Enhancement Feature 2-Domain Constraints</vt:lpstr>
      <vt:lpstr>PRIMARY KEY</vt:lpstr>
      <vt:lpstr>FOREIGN KEY</vt:lpstr>
      <vt:lpstr>Data Definition</vt:lpstr>
      <vt:lpstr>Data Definition</vt:lpstr>
      <vt:lpstr>CREATE TABLE</vt:lpstr>
      <vt:lpstr>CREATE TABLE</vt:lpstr>
      <vt:lpstr>Example - CREATE TABLE</vt:lpstr>
      <vt:lpstr>ALTER TABLE</vt:lpstr>
      <vt:lpstr>ALTER TABLE</vt:lpstr>
      <vt:lpstr>ALTER TABLE 1- Add a new column to a table  2- Drop a column from a table</vt:lpstr>
      <vt:lpstr>ALTER TABLE 3-Drop a default for a column 4-Set a default for a column</vt:lpstr>
      <vt:lpstr>DROP TABLE</vt:lpstr>
    </vt:vector>
  </TitlesOfParts>
  <Company>University of Paisley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>Database Systems</dc:subject>
  <dc:creator>Thomas M. Connolly and Carolyn E. Begg</dc:creator>
  <dc:description>Transparencies for Chapter 6 of textbook_x000d_
Database Systems: A Practical Approach to Design, Implementation, and Management</dc:description>
  <cp:lastModifiedBy>ksu</cp:lastModifiedBy>
  <cp:revision>222</cp:revision>
  <cp:lastPrinted>1998-06-08T15:17:53Z</cp:lastPrinted>
  <dcterms:created xsi:type="dcterms:W3CDTF">1996-12-09T10:09:10Z</dcterms:created>
  <dcterms:modified xsi:type="dcterms:W3CDTF">2016-04-05T05:09:16Z</dcterms:modified>
</cp:coreProperties>
</file>