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9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4.xml" ContentType="application/vnd.openxmlformats-officedocument.themeOverr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4" r:id="rId1"/>
    <p:sldMasterId id="2147483658" r:id="rId2"/>
  </p:sldMasterIdLst>
  <p:notesMasterIdLst>
    <p:notesMasterId r:id="rId22"/>
  </p:notesMasterIdLst>
  <p:handoutMasterIdLst>
    <p:handoutMasterId r:id="rId23"/>
  </p:handoutMasterIdLst>
  <p:sldIdLst>
    <p:sldId id="296" r:id="rId3"/>
    <p:sldId id="256" r:id="rId4"/>
    <p:sldId id="482" r:id="rId5"/>
    <p:sldId id="444" r:id="rId6"/>
    <p:sldId id="452" r:id="rId7"/>
    <p:sldId id="453" r:id="rId8"/>
    <p:sldId id="483" r:id="rId9"/>
    <p:sldId id="456" r:id="rId10"/>
    <p:sldId id="457" r:id="rId11"/>
    <p:sldId id="468" r:id="rId12"/>
    <p:sldId id="481" r:id="rId13"/>
    <p:sldId id="469" r:id="rId14"/>
    <p:sldId id="477" r:id="rId15"/>
    <p:sldId id="476" r:id="rId16"/>
    <p:sldId id="478" r:id="rId17"/>
    <p:sldId id="486" r:id="rId18"/>
    <p:sldId id="485" r:id="rId19"/>
    <p:sldId id="487" r:id="rId20"/>
    <p:sldId id="473" r:id="rId21"/>
  </p:sldIdLst>
  <p:sldSz cx="9144000" cy="6858000" type="screen4x3"/>
  <p:notesSz cx="6616700" cy="98107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37" autoAdjust="0"/>
  </p:normalViewPr>
  <p:slideViewPr>
    <p:cSldViewPr>
      <p:cViewPr>
        <p:scale>
          <a:sx n="57" d="100"/>
          <a:sy n="57" d="100"/>
        </p:scale>
        <p:origin x="-876" y="-3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320"/>
    </p:cViewPr>
  </p:sorterViewPr>
  <p:notesViewPr>
    <p:cSldViewPr>
      <p:cViewPr varScale="1">
        <p:scale>
          <a:sx n="38" d="100"/>
          <a:sy n="38" d="100"/>
        </p:scale>
        <p:origin x="-1458" y="-72"/>
      </p:cViewPr>
      <p:guideLst>
        <p:guide orient="horz" pos="3090"/>
        <p:guide pos="20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67025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>
              <a:defRPr sz="1400" b="0" i="1"/>
            </a:lvl1pPr>
          </a:lstStyle>
          <a:p>
            <a:pPr>
              <a:defRPr/>
            </a:pPr>
            <a:r>
              <a:rPr lang="en-GB"/>
              <a:t>chapter7.ppt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49675" y="0"/>
            <a:ext cx="2867025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>
              <a:defRPr sz="1000" b="0" i="1"/>
            </a:lvl1pPr>
          </a:lstStyle>
          <a:p>
            <a:pPr>
              <a:defRPr/>
            </a:pPr>
            <a:r>
              <a:rPr lang="en-GB"/>
              <a:t>September 98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0213"/>
            <a:ext cx="28670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>
              <a:defRPr sz="1000" b="0" i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49675" y="9320213"/>
            <a:ext cx="2867025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b="0" i="1"/>
            </a:lvl1pPr>
          </a:lstStyle>
          <a:p>
            <a:pPr>
              <a:defRPr/>
            </a:pPr>
            <a:fld id="{53D9919E-FE24-45DB-B9B2-AB2ACBB4175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52760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GB"/>
              <a:t>Chapter Name</a:t>
            </a:r>
          </a:p>
        </p:txBody>
      </p:sp>
      <p:sp>
        <p:nvSpPr>
          <p:cNvPr id="5529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38200" y="7620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8200"/>
            <a:ext cx="4800600" cy="44196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733800" y="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GB"/>
              <a:t>September 98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96400"/>
            <a:ext cx="2895600" cy="533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33800" y="9296400"/>
            <a:ext cx="2895600" cy="5334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D55240-F938-4B91-B41B-F346CD1231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84394210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Chapter Name</a:t>
            </a:r>
          </a:p>
        </p:txBody>
      </p:sp>
      <p:sp>
        <p:nvSpPr>
          <p:cNvPr id="56323" name="Rectangle 5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GB" smtClean="0"/>
              <a:t>September 98</a:t>
            </a:r>
          </a:p>
        </p:txBody>
      </p:sp>
      <p:sp>
        <p:nvSpPr>
          <p:cNvPr id="563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46A348-0113-41FB-9210-F7FA6BFD1772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563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E3355-0D34-412C-979E-A65F4E2FD82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761DD-12C4-4977-94A3-D20BE17818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031255-6D5D-4B06-9F77-099F383677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33828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5E8CAC-50BC-4034-BF04-33EE2B0430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64A88-6339-474D-9A65-524CAF0127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884FD-D222-43A9-928D-22A8DF7DF10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2A36E-35D2-42BF-8D27-76BE54F0E0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A763-E9B3-495D-AC05-48B2FC3927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13F9F-323E-4AA2-A8C9-58AA5506CB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E0F05-6F24-4372-97B9-0AE3416364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7E14C-94B7-488C-8F64-497F84DA7B0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4B031-5A8B-4048-A5B0-6E52C20F9B6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F9734-B1D1-4466-A5A0-03B02A074B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78800-3A0F-4976-B877-8C7CEA961B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66700"/>
            <a:ext cx="20955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1341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16BE5-9193-4F71-9039-366B059AA2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387CD-AED2-463D-B92C-9586455BC7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5050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225" y="1676400"/>
            <a:ext cx="3787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13E5D8-CF8D-47E0-86F0-22E7395416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844B4-52B5-4084-85DA-CFDC27FA3B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0F7FF-47C0-4EBE-90DE-C2405179C5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1115A-D26A-46B7-9B64-7C31724ADB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F06F1-B5A0-4FBE-BBDF-E39C6DC9FE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99620-015A-4D8F-B10A-46F62E10F7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Line 2"/>
          <p:cNvSpPr>
            <a:spLocks noChangeShapeType="1"/>
          </p:cNvSpPr>
          <p:nvPr/>
        </p:nvSpPr>
        <p:spPr bwMode="auto">
          <a:xfrm>
            <a:off x="0" y="13716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5050" y="1676400"/>
            <a:ext cx="7727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287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F14230C8-B23C-471E-B2BC-CD786A290B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18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Line 2"/>
          <p:cNvSpPr>
            <a:spLocks noChangeShapeType="1"/>
          </p:cNvSpPr>
          <p:nvPr/>
        </p:nvSpPr>
        <p:spPr bwMode="auto">
          <a:xfrm>
            <a:off x="0" y="1371600"/>
            <a:ext cx="8026400" cy="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35050" y="1676400"/>
            <a:ext cx="77279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3280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988B866C-ECD2-47B2-916F-A2BDB63748D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»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smtClean="0"/>
              <a:t>Chapter </a:t>
            </a:r>
            <a:r>
              <a:rPr lang="en-US" b="1" smtClean="0"/>
              <a:t>8</a:t>
            </a:r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smtClean="0"/>
              <a:t>SQL: Data Definition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200" b="0"/>
              <a:t>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C315A6B-02D3-47F9-9882-CE4B45E7AFFE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2900" b="1" smtClean="0"/>
              <a:t>Data Definition</a:t>
            </a:r>
            <a:endParaRPr lang="en-US" b="1" smtClean="0"/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8150" y="1557338"/>
            <a:ext cx="8382000" cy="4114800"/>
          </a:xfrm>
        </p:spPr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en-US" sz="2400" b="1" dirty="0" smtClean="0">
                <a:latin typeface="+mj-lt"/>
                <a:cs typeface="Times New Roman" pitchFamily="18" charset="0"/>
              </a:rPr>
              <a:t>SQL DDL allows database objects such as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Times New Roman" pitchFamily="18" charset="0"/>
              </a:rPr>
              <a:t>schemas, domains,</a:t>
            </a:r>
            <a:r>
              <a:rPr lang="en-US" sz="2400" b="1" dirty="0" smtClean="0">
                <a:latin typeface="+mj-lt"/>
                <a:cs typeface="Times New Roman" pitchFamily="18" charset="0"/>
              </a:rPr>
              <a:t> tables,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+mj-lt"/>
                <a:cs typeface="Times New Roman" pitchFamily="18" charset="0"/>
              </a:rPr>
              <a:t>views, and indexes </a:t>
            </a:r>
            <a:r>
              <a:rPr lang="en-US" sz="2400" b="1" dirty="0" smtClean="0">
                <a:latin typeface="+mj-lt"/>
                <a:cs typeface="Times New Roman" pitchFamily="18" charset="0"/>
              </a:rPr>
              <a:t>to be created and destroyed. </a:t>
            </a:r>
          </a:p>
          <a:p>
            <a:pPr algn="just">
              <a:lnSpc>
                <a:spcPct val="90000"/>
              </a:lnSpc>
              <a:defRPr/>
            </a:pPr>
            <a:r>
              <a:rPr lang="en-US" sz="2400" b="1" dirty="0" smtClean="0">
                <a:latin typeface="+mj-lt"/>
                <a:cs typeface="Times New Roman" pitchFamily="18" charset="0"/>
              </a:rPr>
              <a:t>Main SQL DDL statements are:</a:t>
            </a:r>
          </a:p>
          <a:p>
            <a:pPr lvl="1" algn="just">
              <a:lnSpc>
                <a:spcPct val="0"/>
              </a:lnSpc>
              <a:defRPr/>
            </a:pPr>
            <a:endParaRPr lang="en-US" sz="2400" b="1" dirty="0" smtClean="0">
              <a:latin typeface="+mj-lt"/>
              <a:cs typeface="Times New Roman" pitchFamily="18" charset="0"/>
            </a:endParaRPr>
          </a:p>
          <a:p>
            <a:pPr lvl="1" algn="just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+mn-ea"/>
                <a:cs typeface="+mn-cs"/>
              </a:rPr>
              <a:t>CREATE SCHEMA		DROP SCHEMA</a:t>
            </a:r>
          </a:p>
          <a:p>
            <a:pPr lvl="1" algn="just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+mn-ea"/>
                <a:cs typeface="+mn-cs"/>
              </a:rPr>
              <a:t>CREATE DOMAIN        	DROP DOMAIN</a:t>
            </a:r>
          </a:p>
          <a:p>
            <a:pPr lvl="1" algn="just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CREATE/ALTER TABLE	DROP TABLE</a:t>
            </a:r>
          </a:p>
          <a:p>
            <a:pPr lvl="1" algn="just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+mn-ea"/>
                <a:cs typeface="+mn-cs"/>
              </a:rPr>
              <a:t>CREATE VIEW			DROP VIEW</a:t>
            </a:r>
          </a:p>
          <a:p>
            <a:pPr lvl="1" algn="just">
              <a:lnSpc>
                <a:spcPct val="30000"/>
              </a:lnSpc>
              <a:buFontTx/>
              <a:buNone/>
              <a:defRPr/>
            </a:pPr>
            <a:endParaRPr lang="en-US" sz="2400" b="1" dirty="0" smtClean="0">
              <a:solidFill>
                <a:schemeClr val="bg1">
                  <a:lumMod val="50000"/>
                </a:schemeClr>
              </a:solidFill>
              <a:latin typeface="+mj-lt"/>
              <a:cs typeface="Times New Roman" pitchFamily="18" charset="0"/>
            </a:endParaRPr>
          </a:p>
          <a:p>
            <a:pPr algn="just">
              <a:lnSpc>
                <a:spcPct val="90000"/>
              </a:lnSpc>
              <a:defRPr/>
            </a:pPr>
            <a:r>
              <a:rPr lang="en-US" sz="2400" b="1" dirty="0" smtClean="0">
                <a:latin typeface="+mj-lt"/>
                <a:cs typeface="Times New Roman" pitchFamily="18" charset="0"/>
              </a:rPr>
              <a:t>Many DBMSs also provide:</a:t>
            </a:r>
          </a:p>
          <a:p>
            <a:pPr lvl="1" algn="just">
              <a:lnSpc>
                <a:spcPct val="30000"/>
              </a:lnSpc>
              <a:defRPr/>
            </a:pPr>
            <a:endParaRPr lang="en-US" sz="2400" b="1" dirty="0" smtClean="0">
              <a:latin typeface="+mj-lt"/>
              <a:cs typeface="Times New Roman" pitchFamily="18" charset="0"/>
            </a:endParaRPr>
          </a:p>
          <a:p>
            <a:pPr lvl="1" algn="just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ea typeface="+mn-ea"/>
                <a:cs typeface="+mn-cs"/>
              </a:rPr>
              <a:t>CREATE INDEX            	DROP INDEX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DDC374-9CAB-4245-BB61-3C95C1D6F858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2900" b="1" smtClean="0"/>
              <a:t>Data Definition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305800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400" b="1" smtClean="0"/>
              <a:t>Relations and other database objects exist in an </a:t>
            </a:r>
            <a:r>
              <a:rPr lang="en-US" sz="2400" b="1" i="1" smtClean="0"/>
              <a:t>environment</a:t>
            </a:r>
            <a:r>
              <a:rPr lang="en-US" sz="2400" b="1" smtClean="0"/>
              <a:t>. </a:t>
            </a:r>
          </a:p>
          <a:p>
            <a:pPr algn="just">
              <a:lnSpc>
                <a:spcPct val="90000"/>
              </a:lnSpc>
            </a:pPr>
            <a:r>
              <a:rPr lang="en-US" sz="2400" b="1" smtClean="0"/>
              <a:t>Each environment contains one or more </a:t>
            </a:r>
            <a:r>
              <a:rPr lang="en-US" sz="2400" b="1" i="1" smtClean="0"/>
              <a:t>catalogs</a:t>
            </a:r>
            <a:r>
              <a:rPr lang="en-US" sz="2400" b="1" smtClean="0"/>
              <a:t>, and each catalog consists of set of schemas. </a:t>
            </a:r>
          </a:p>
          <a:p>
            <a:pPr algn="just">
              <a:lnSpc>
                <a:spcPct val="90000"/>
              </a:lnSpc>
            </a:pPr>
            <a:r>
              <a:rPr lang="en-US" sz="2400" b="1" smtClean="0"/>
              <a:t>Schema is named collection of related database objects.</a:t>
            </a:r>
          </a:p>
          <a:p>
            <a:pPr algn="just">
              <a:lnSpc>
                <a:spcPct val="90000"/>
              </a:lnSpc>
            </a:pPr>
            <a:r>
              <a:rPr lang="en-US" sz="2400" b="1" smtClean="0"/>
              <a:t>Objects in a schema can be tables, views, domains, assertions, collations, translations, and character sets. All have same owner.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5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051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ABF97E3-E321-467B-B585-B4CCEEF55134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2457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2900" b="1" dirty="0" smtClean="0"/>
              <a:t>CREATE TABLE</a:t>
            </a:r>
          </a:p>
        </p:txBody>
      </p:sp>
      <p:sp>
        <p:nvSpPr>
          <p:cNvPr id="2458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14313" y="1557338"/>
            <a:ext cx="8548687" cy="4114800"/>
          </a:xfrm>
        </p:spPr>
        <p:txBody>
          <a:bodyPr/>
          <a:lstStyle/>
          <a:p>
            <a:pPr lvl="1" algn="just">
              <a:lnSpc>
                <a:spcPct val="90000"/>
              </a:lnSpc>
              <a:buFontTx/>
              <a:buNone/>
              <a:defRPr/>
            </a:pPr>
            <a:r>
              <a:rPr lang="en-US" sz="2400" b="1" dirty="0" smtClean="0">
                <a:cs typeface="Arial" pitchFamily="34" charset="0"/>
              </a:rPr>
              <a:t>- Syntax:</a:t>
            </a:r>
            <a:endParaRPr lang="en-US" sz="2400" dirty="0" smtClean="0">
              <a:latin typeface="Courier New" pitchFamily="49" charset="0"/>
              <a:ea typeface="+mn-ea"/>
              <a:cs typeface="+mn-cs"/>
            </a:endParaRPr>
          </a:p>
          <a:p>
            <a:pPr lvl="1" algn="just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CREATE TABLE </a:t>
            </a:r>
            <a:r>
              <a:rPr lang="en-US" sz="2400" dirty="0" err="1" smtClean="0">
                <a:latin typeface="Courier New" pitchFamily="49" charset="0"/>
                <a:ea typeface="+mn-ea"/>
                <a:cs typeface="+mn-cs"/>
              </a:rPr>
              <a:t>TableName</a:t>
            </a: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 </a:t>
            </a:r>
          </a:p>
          <a:p>
            <a:pPr lvl="1" algn="just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(</a:t>
            </a:r>
            <a:r>
              <a:rPr lang="en-US" sz="2400" dirty="0" err="1" smtClean="0">
                <a:latin typeface="Courier New" pitchFamily="49" charset="0"/>
                <a:ea typeface="+mn-ea"/>
                <a:cs typeface="+mn-cs"/>
              </a:rPr>
              <a:t>colName</a:t>
            </a: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 </a:t>
            </a:r>
            <a:r>
              <a:rPr lang="en-US" sz="2400" dirty="0" err="1" smtClean="0">
                <a:latin typeface="Courier New" pitchFamily="49" charset="0"/>
                <a:ea typeface="+mn-ea"/>
                <a:cs typeface="+mn-cs"/>
              </a:rPr>
              <a:t>dataType</a:t>
            </a: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 [NOT NULL] [UNIQUE]</a:t>
            </a:r>
          </a:p>
          <a:p>
            <a:pPr lvl="1" algn="just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[DEFAULT </a:t>
            </a:r>
            <a:r>
              <a:rPr lang="en-US" sz="2400" dirty="0" err="1" smtClean="0">
                <a:latin typeface="Courier New" pitchFamily="49" charset="0"/>
                <a:ea typeface="+mn-ea"/>
                <a:cs typeface="+mn-cs"/>
              </a:rPr>
              <a:t>defaultOption</a:t>
            </a: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]</a:t>
            </a:r>
          </a:p>
          <a:p>
            <a:pPr lvl="1" algn="just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[CHECK </a:t>
            </a:r>
            <a:r>
              <a:rPr lang="en-US" sz="2400" dirty="0" err="1" smtClean="0">
                <a:latin typeface="Courier New" pitchFamily="49" charset="0"/>
                <a:ea typeface="+mn-ea"/>
                <a:cs typeface="+mn-cs"/>
              </a:rPr>
              <a:t>searchCondition</a:t>
            </a: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] </a:t>
            </a:r>
          </a:p>
          <a:p>
            <a:pPr lvl="1" algn="just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[PRIMARY KEY (</a:t>
            </a:r>
            <a:r>
              <a:rPr lang="en-US" sz="2400" dirty="0" err="1" smtClean="0">
                <a:latin typeface="Courier New" pitchFamily="49" charset="0"/>
                <a:ea typeface="+mn-ea"/>
                <a:cs typeface="+mn-cs"/>
              </a:rPr>
              <a:t>listOfColumns</a:t>
            </a: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),]</a:t>
            </a:r>
          </a:p>
          <a:p>
            <a:pPr lvl="1" algn="just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[UNIQUE (</a:t>
            </a:r>
            <a:r>
              <a:rPr lang="en-US" sz="2400" dirty="0" err="1" smtClean="0">
                <a:latin typeface="Courier New" pitchFamily="49" charset="0"/>
                <a:ea typeface="+mn-ea"/>
                <a:cs typeface="+mn-cs"/>
              </a:rPr>
              <a:t>listOfColumns</a:t>
            </a: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),] […,]</a:t>
            </a:r>
          </a:p>
          <a:p>
            <a:pPr lvl="1" algn="just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[FOREIGN KEY (</a:t>
            </a:r>
            <a:r>
              <a:rPr lang="en-US" sz="2400" dirty="0" err="1" smtClean="0">
                <a:latin typeface="Courier New" pitchFamily="49" charset="0"/>
                <a:ea typeface="+mn-ea"/>
                <a:cs typeface="+mn-cs"/>
              </a:rPr>
              <a:t>listOfFKColumns</a:t>
            </a: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)</a:t>
            </a:r>
          </a:p>
          <a:p>
            <a:pPr lvl="1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  REFERENCES </a:t>
            </a:r>
            <a:r>
              <a:rPr lang="en-US" sz="2400" dirty="0" err="1" smtClean="0">
                <a:latin typeface="Courier New" pitchFamily="49" charset="0"/>
                <a:ea typeface="+mn-ea"/>
                <a:cs typeface="+mn-cs"/>
              </a:rPr>
              <a:t>ParentTableName</a:t>
            </a: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 ] [(</a:t>
            </a:r>
            <a:r>
              <a:rPr lang="en-US" sz="2400" dirty="0" err="1" smtClean="0">
                <a:latin typeface="Courier New" pitchFamily="49" charset="0"/>
                <a:ea typeface="+mn-ea"/>
                <a:cs typeface="+mn-cs"/>
              </a:rPr>
              <a:t>listOfCKColumns</a:t>
            </a: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)],</a:t>
            </a:r>
          </a:p>
          <a:p>
            <a:pPr lvl="1" algn="just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);</a:t>
            </a:r>
          </a:p>
          <a:p>
            <a:pPr algn="just">
              <a:lnSpc>
                <a:spcPct val="40000"/>
              </a:lnSpc>
              <a:defRPr/>
            </a:pPr>
            <a:endParaRPr lang="en-US" sz="2400" b="1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1F28B16-F17B-49A6-8AAD-196448CD4600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2900" b="1" smtClean="0"/>
              <a:t>CREATE TABLE</a:t>
            </a:r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57338"/>
            <a:ext cx="8229600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400" b="1" smtClean="0"/>
              <a:t>Creates a table with one or more columns of the specified </a:t>
            </a:r>
            <a:r>
              <a:rPr lang="en-US" sz="2400" b="1" i="1" smtClean="0"/>
              <a:t>dataType</a:t>
            </a:r>
            <a:r>
              <a:rPr lang="en-US" sz="2400" b="1" smtClean="0"/>
              <a:t>. </a:t>
            </a:r>
          </a:p>
          <a:p>
            <a:pPr algn="just">
              <a:lnSpc>
                <a:spcPct val="90000"/>
              </a:lnSpc>
            </a:pPr>
            <a:r>
              <a:rPr lang="en-US" sz="2400" b="1" smtClean="0"/>
              <a:t>With NOT NULL, system rejects any attempt to insert a null in the column.</a:t>
            </a:r>
          </a:p>
          <a:p>
            <a:pPr algn="just">
              <a:lnSpc>
                <a:spcPct val="90000"/>
              </a:lnSpc>
            </a:pPr>
            <a:r>
              <a:rPr lang="en-US" sz="2400" b="1" smtClean="0"/>
              <a:t>Can specify a DEFAULT value for the column.</a:t>
            </a:r>
          </a:p>
          <a:p>
            <a:pPr algn="just">
              <a:lnSpc>
                <a:spcPct val="90000"/>
              </a:lnSpc>
            </a:pPr>
            <a:r>
              <a:rPr lang="en-US" sz="2400" b="1" smtClean="0"/>
              <a:t>Primary keys should always be specified as NOT NULL. </a:t>
            </a:r>
          </a:p>
          <a:p>
            <a:pPr algn="just">
              <a:lnSpc>
                <a:spcPct val="90000"/>
              </a:lnSpc>
            </a:pPr>
            <a:r>
              <a:rPr lang="en-US" sz="2400" b="1" smtClean="0"/>
              <a:t>FOREIGN KEY clause specifies FK along with the referential action.</a:t>
            </a:r>
          </a:p>
          <a:p>
            <a:pPr algn="just">
              <a:lnSpc>
                <a:spcPct val="40000"/>
              </a:lnSpc>
            </a:pPr>
            <a:endParaRPr lang="en-US" sz="2400" b="1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4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641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01D433F-C9D8-4F7D-8236-CE9A8E5FAE17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2900" b="1" dirty="0" smtClean="0"/>
              <a:t>Example - CREATE TABLE</a:t>
            </a:r>
            <a:endParaRPr lang="en-US" sz="3000" b="1" dirty="0" smtClean="0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33525"/>
            <a:ext cx="8305800" cy="4343400"/>
          </a:xfrm>
        </p:spPr>
        <p:txBody>
          <a:bodyPr/>
          <a:lstStyle/>
          <a:p>
            <a:pPr algn="just" defTabSz="29210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CREATE TABLE </a:t>
            </a:r>
            <a:r>
              <a:rPr lang="en-US" sz="2400" dirty="0" err="1" smtClean="0">
                <a:latin typeface="Courier New" pitchFamily="49" charset="0"/>
              </a:rPr>
              <a:t>PropertyForRent</a:t>
            </a:r>
            <a:r>
              <a:rPr lang="en-US" sz="2400" dirty="0" smtClean="0">
                <a:latin typeface="Courier New" pitchFamily="49" charset="0"/>
              </a:rPr>
              <a:t> (</a:t>
            </a:r>
          </a:p>
          <a:p>
            <a:pPr defTabSz="292100">
              <a:lnSpc>
                <a:spcPct val="90000"/>
              </a:lnSpc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</a:rPr>
              <a:t>propertyNo</a:t>
            </a:r>
            <a:r>
              <a:rPr lang="en-US" sz="2400" dirty="0" smtClean="0">
                <a:latin typeface="Courier New" pitchFamily="49" charset="0"/>
              </a:rPr>
              <a:t>	</a:t>
            </a:r>
            <a:r>
              <a:rPr lang="en-US" sz="2400" dirty="0">
                <a:latin typeface="Courier New" pitchFamily="49" charset="0"/>
              </a:rPr>
              <a:t>VARCHAR(5)</a:t>
            </a:r>
            <a:r>
              <a:rPr lang="en-US" sz="2400" dirty="0" smtClean="0">
                <a:latin typeface="Courier New" pitchFamily="49" charset="0"/>
              </a:rPr>
              <a:t>	NOT NULL, ….</a:t>
            </a:r>
          </a:p>
          <a:p>
            <a:pPr defTabSz="292100">
              <a:lnSpc>
                <a:spcPct val="90000"/>
              </a:lnSpc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	rooms		SMALLINT NOT NULL 	DEFAULT 4, </a:t>
            </a:r>
          </a:p>
          <a:p>
            <a:pPr defTabSz="292100">
              <a:lnSpc>
                <a:spcPct val="90000"/>
              </a:lnSpc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	rent		</a:t>
            </a:r>
            <a:r>
              <a:rPr lang="en-US" sz="2400" dirty="0">
                <a:latin typeface="Courier New" pitchFamily="49" charset="0"/>
              </a:rPr>
              <a:t> DECIMAL(6,2) </a:t>
            </a:r>
            <a:r>
              <a:rPr lang="en-US" sz="2400" dirty="0" smtClean="0">
                <a:latin typeface="Courier New" pitchFamily="49" charset="0"/>
              </a:rPr>
              <a:t>	NOT NULL, 	DEFAULT 600, </a:t>
            </a:r>
          </a:p>
          <a:p>
            <a:pPr defTabSz="292100">
              <a:lnSpc>
                <a:spcPct val="90000"/>
              </a:lnSpc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</a:rPr>
              <a:t>ownerNo</a:t>
            </a:r>
            <a:r>
              <a:rPr lang="en-US" sz="2400" dirty="0" smtClean="0">
                <a:latin typeface="Courier New" pitchFamily="49" charset="0"/>
              </a:rPr>
              <a:t>		</a:t>
            </a:r>
            <a:r>
              <a:rPr lang="en-US" sz="2400" dirty="0">
                <a:latin typeface="Courier New" pitchFamily="49" charset="0"/>
              </a:rPr>
              <a:t> VARCHAR(5) </a:t>
            </a:r>
            <a:r>
              <a:rPr lang="en-US" sz="2400" dirty="0" smtClean="0">
                <a:latin typeface="Courier New" pitchFamily="49" charset="0"/>
              </a:rPr>
              <a:t>					NOT NULL, </a:t>
            </a:r>
          </a:p>
          <a:p>
            <a:pPr defTabSz="292100">
              <a:lnSpc>
                <a:spcPct val="90000"/>
              </a:lnSpc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</a:rPr>
              <a:t>staffNo</a:t>
            </a:r>
            <a:r>
              <a:rPr lang="en-US" sz="2400" dirty="0" smtClean="0">
                <a:latin typeface="Courier New" pitchFamily="49" charset="0"/>
              </a:rPr>
              <a:t>			</a:t>
            </a:r>
            <a:r>
              <a:rPr lang="en-US" sz="2400" dirty="0">
                <a:latin typeface="Courier New" pitchFamily="49" charset="0"/>
              </a:rPr>
              <a:t> VARCHAR(5) </a:t>
            </a:r>
            <a:r>
              <a:rPr lang="en-US" sz="2400" dirty="0" smtClean="0">
                <a:latin typeface="Courier New" pitchFamily="49" charset="0"/>
              </a:rPr>
              <a:t>		</a:t>
            </a:r>
            <a:endParaRPr lang="en-US" sz="2400" dirty="0" smtClean="0">
              <a:latin typeface="Courier New" pitchFamily="49" charset="0"/>
              <a:ea typeface="+mn-ea"/>
              <a:cs typeface="+mn-cs"/>
            </a:endParaRPr>
          </a:p>
          <a:p>
            <a:pPr defTabSz="292100">
              <a:lnSpc>
                <a:spcPct val="90000"/>
              </a:lnSpc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</a:rPr>
              <a:t>branchNo</a:t>
            </a:r>
            <a:r>
              <a:rPr lang="en-US" sz="2400" dirty="0" smtClean="0">
                <a:latin typeface="Courier New" pitchFamily="49" charset="0"/>
              </a:rPr>
              <a:t>		</a:t>
            </a:r>
            <a:r>
              <a:rPr lang="en-US" sz="2400" dirty="0">
                <a:latin typeface="Courier New" pitchFamily="49" charset="0"/>
              </a:rPr>
              <a:t> VARCHAR(5) </a:t>
            </a:r>
            <a:r>
              <a:rPr lang="en-US" sz="2400" dirty="0" smtClean="0">
                <a:latin typeface="Courier New" pitchFamily="49" charset="0"/>
              </a:rPr>
              <a:t>				NOT NULL,</a:t>
            </a:r>
          </a:p>
          <a:p>
            <a:pPr defTabSz="29210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	PRIMARY KEY (</a:t>
            </a:r>
            <a:r>
              <a:rPr lang="en-US" sz="2400" dirty="0" err="1" smtClean="0">
                <a:latin typeface="Courier New" pitchFamily="49" charset="0"/>
              </a:rPr>
              <a:t>propertyNo</a:t>
            </a:r>
            <a:r>
              <a:rPr lang="en-US" sz="2400" dirty="0" smtClean="0">
                <a:latin typeface="Courier New" pitchFamily="49" charset="0"/>
              </a:rPr>
              <a:t>),</a:t>
            </a:r>
          </a:p>
          <a:p>
            <a:pPr defTabSz="292100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	FOREIGN KEY (</a:t>
            </a:r>
            <a:r>
              <a:rPr lang="en-US" sz="2400" dirty="0" err="1" smtClean="0">
                <a:latin typeface="Courier New" pitchFamily="49" charset="0"/>
              </a:rPr>
              <a:t>staffNo</a:t>
            </a:r>
            <a:r>
              <a:rPr lang="en-US" sz="2400" dirty="0" smtClean="0">
                <a:latin typeface="Courier New" pitchFamily="49" charset="0"/>
              </a:rPr>
              <a:t>) REFERENCES Staff </a:t>
            </a:r>
          </a:p>
          <a:p>
            <a:pPr lvl="1" defTabSz="292100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);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7CFBD22-5A2D-485B-8228-DAF616641720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b="1" smtClean="0"/>
              <a:t>ALTER TABLE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29600" cy="4114800"/>
          </a:xfrm>
        </p:spPr>
        <p:txBody>
          <a:bodyPr/>
          <a:lstStyle/>
          <a:p>
            <a:pPr marL="514350" indent="-514350" algn="just">
              <a:buFont typeface="Times New Roman" pitchFamily="18" charset="0"/>
              <a:buAutoNum type="arabicPeriod"/>
            </a:pPr>
            <a:r>
              <a:rPr lang="en-US" b="1" dirty="0" smtClean="0"/>
              <a:t>Add a new column to a table.</a:t>
            </a:r>
          </a:p>
          <a:p>
            <a:pPr marL="514350" indent="-514350" algn="just">
              <a:buFont typeface="Times New Roman" pitchFamily="18" charset="0"/>
              <a:buAutoNum type="arabicPeriod"/>
            </a:pPr>
            <a:r>
              <a:rPr lang="en-US" b="1" dirty="0" smtClean="0"/>
              <a:t>Drop a column from a table.</a:t>
            </a:r>
          </a:p>
          <a:p>
            <a:pPr marL="514350" indent="-514350" algn="just">
              <a:buFont typeface="Times New Roman" pitchFamily="18" charset="0"/>
              <a:buAutoNum type="arabicPeriod"/>
            </a:pPr>
            <a:r>
              <a:rPr lang="en-US" b="1" dirty="0" smtClean="0"/>
              <a:t>Set a default for a column.</a:t>
            </a:r>
          </a:p>
          <a:p>
            <a:pPr marL="514350" indent="-514350" algn="just">
              <a:buFont typeface="Times New Roman" pitchFamily="18" charset="0"/>
              <a:buAutoNum type="arabicPeriod"/>
            </a:pPr>
            <a:r>
              <a:rPr lang="en-US" b="1" dirty="0" smtClean="0"/>
              <a:t>Drop a default for a column.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ALTER TABLE</a:t>
            </a:r>
            <a:endParaRPr lang="ar-SA" sz="28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71438" y="1428750"/>
            <a:ext cx="9072562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400" b="1" dirty="0" smtClean="0">
                <a:latin typeface="Arial" charset="0"/>
              </a:rPr>
              <a:t>- Syntax</a:t>
            </a:r>
          </a:p>
          <a:p>
            <a:pPr>
              <a:spcBef>
                <a:spcPts val="400"/>
              </a:spcBef>
              <a:buFont typeface="Monotype Sorts" pitchFamily="2" charset="2"/>
              <a:buNone/>
            </a:pPr>
            <a:endParaRPr lang="en-US" sz="1800" dirty="0" smtClean="0">
              <a:latin typeface="Courier New" pitchFamily="49" charset="0"/>
            </a:endParaRPr>
          </a:p>
          <a:p>
            <a:pPr>
              <a:spcBef>
                <a:spcPts val="400"/>
              </a:spcBef>
              <a:buFont typeface="Monotype Sorts" pitchFamily="2" charset="2"/>
              <a:buNone/>
            </a:pPr>
            <a:r>
              <a:rPr lang="en-US" sz="1800" dirty="0" smtClean="0">
                <a:latin typeface="Courier New" pitchFamily="49" charset="0"/>
              </a:rPr>
              <a:t>ALTER  TABLE  </a:t>
            </a:r>
            <a:r>
              <a:rPr lang="en-US" sz="1800" dirty="0" err="1" smtClean="0">
                <a:latin typeface="Courier New" pitchFamily="49" charset="0"/>
              </a:rPr>
              <a:t>tablename</a:t>
            </a:r>
            <a:endParaRPr lang="en-US" sz="1800" dirty="0" smtClean="0">
              <a:latin typeface="Courier New" pitchFamily="49" charset="0"/>
            </a:endParaRPr>
          </a:p>
          <a:p>
            <a:pPr>
              <a:spcBef>
                <a:spcPts val="400"/>
              </a:spcBef>
              <a:buFont typeface="Monotype Sorts" pitchFamily="2" charset="2"/>
              <a:buNone/>
            </a:pPr>
            <a:r>
              <a:rPr lang="en-US" sz="1800" dirty="0" smtClean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[</a:t>
            </a:r>
            <a:r>
              <a:rPr lang="en-US" sz="1800" dirty="0" smtClean="0">
                <a:latin typeface="Courier New" pitchFamily="49" charset="0"/>
              </a:rPr>
              <a:t>ADD 	[COLUMN]  </a:t>
            </a:r>
            <a:r>
              <a:rPr lang="en-US" sz="1800" dirty="0" err="1" smtClean="0">
                <a:latin typeface="Courier New" pitchFamily="49" charset="0"/>
              </a:rPr>
              <a:t>ColumnName</a:t>
            </a:r>
            <a:r>
              <a:rPr lang="en-US" sz="1800" dirty="0" smtClean="0">
                <a:latin typeface="Courier New" pitchFamily="49" charset="0"/>
              </a:rPr>
              <a:t>   </a:t>
            </a:r>
            <a:r>
              <a:rPr lang="en-US" sz="1800" dirty="0" err="1" smtClean="0">
                <a:latin typeface="Courier New" pitchFamily="49" charset="0"/>
              </a:rPr>
              <a:t>dataType</a:t>
            </a:r>
            <a:r>
              <a:rPr lang="en-US" sz="1800" dirty="0" smtClean="0">
                <a:latin typeface="Courier New" pitchFamily="49" charset="0"/>
              </a:rPr>
              <a:t>  [NOT NULL]  [UNIQUE]</a:t>
            </a:r>
          </a:p>
          <a:p>
            <a:pPr>
              <a:spcBef>
                <a:spcPts val="400"/>
              </a:spcBef>
              <a:buFont typeface="Monotype Sorts" pitchFamily="2" charset="2"/>
              <a:buNone/>
            </a:pPr>
            <a:r>
              <a:rPr lang="en-US" sz="1800" dirty="0" smtClean="0">
                <a:latin typeface="Courier New" pitchFamily="49" charset="0"/>
              </a:rPr>
              <a:t> [DEFAULT  </a:t>
            </a:r>
            <a:r>
              <a:rPr lang="en-US" sz="1800" dirty="0" err="1" smtClean="0">
                <a:latin typeface="Courier New" pitchFamily="49" charset="0"/>
              </a:rPr>
              <a:t>defaultOption</a:t>
            </a:r>
            <a:r>
              <a:rPr lang="en-US" sz="1800" dirty="0" smtClean="0">
                <a:latin typeface="Courier New" pitchFamily="49" charset="0"/>
              </a:rPr>
              <a:t>]  [CHECK  (search condition)] </a:t>
            </a:r>
            <a:r>
              <a:rPr lang="en-US" sz="1800" dirty="0" smtClean="0">
                <a:solidFill>
                  <a:srgbClr val="FF0000"/>
                </a:solidFill>
                <a:latin typeface="Courier New" pitchFamily="49" charset="0"/>
              </a:rPr>
              <a:t>]</a:t>
            </a:r>
          </a:p>
          <a:p>
            <a:pPr>
              <a:spcBef>
                <a:spcPts val="400"/>
              </a:spcBef>
              <a:buFont typeface="Monotype Sorts" pitchFamily="2" charset="2"/>
              <a:buNone/>
            </a:pPr>
            <a:r>
              <a:rPr lang="en-US" sz="1800" dirty="0" smtClean="0">
                <a:latin typeface="Courier New" pitchFamily="49" charset="0"/>
              </a:rPr>
              <a:t> [DROP[COLUMN]  </a:t>
            </a:r>
            <a:r>
              <a:rPr lang="en-US" sz="1800" dirty="0" err="1" smtClean="0">
                <a:latin typeface="Courier New" pitchFamily="49" charset="0"/>
              </a:rPr>
              <a:t>ColumnName</a:t>
            </a:r>
            <a:r>
              <a:rPr lang="en-US" sz="1800" dirty="0" smtClean="0">
                <a:latin typeface="Courier New" pitchFamily="49" charset="0"/>
              </a:rPr>
              <a:t>  [</a:t>
            </a:r>
            <a:r>
              <a:rPr lang="en-US" sz="1800" u="sng" dirty="0" smtClean="0">
                <a:latin typeface="Courier New" pitchFamily="49" charset="0"/>
              </a:rPr>
              <a:t>RESTRICT</a:t>
            </a:r>
            <a:r>
              <a:rPr lang="en-US" sz="1800" dirty="0" smtClean="0">
                <a:latin typeface="Courier New" pitchFamily="49" charset="0"/>
              </a:rPr>
              <a:t>  | CASCADE]]</a:t>
            </a:r>
          </a:p>
          <a:p>
            <a:pPr>
              <a:spcBef>
                <a:spcPts val="400"/>
              </a:spcBef>
              <a:buFont typeface="Monotype Sorts" pitchFamily="2" charset="2"/>
              <a:buNone/>
            </a:pPr>
            <a:r>
              <a:rPr lang="en-US" sz="1800" dirty="0" smtClean="0">
                <a:latin typeface="Courier New" pitchFamily="49" charset="0"/>
              </a:rPr>
              <a:t> [ALTER  </a:t>
            </a:r>
            <a:r>
              <a:rPr lang="en-US" sz="1800" dirty="0" err="1" smtClean="0">
                <a:latin typeface="Courier New" pitchFamily="49" charset="0"/>
              </a:rPr>
              <a:t>ColumnName</a:t>
            </a:r>
            <a:r>
              <a:rPr lang="en-US" sz="1800" dirty="0" smtClean="0">
                <a:latin typeface="Courier New" pitchFamily="49" charset="0"/>
              </a:rPr>
              <a:t>  SET DEFAULT  </a:t>
            </a:r>
            <a:r>
              <a:rPr lang="en-US" sz="1800" dirty="0" err="1" smtClean="0">
                <a:latin typeface="Courier New" pitchFamily="49" charset="0"/>
              </a:rPr>
              <a:t>DefaultOption</a:t>
            </a:r>
            <a:r>
              <a:rPr lang="en-US" sz="1800" dirty="0" smtClean="0">
                <a:latin typeface="Courier New" pitchFamily="49" charset="0"/>
              </a:rPr>
              <a:t>]</a:t>
            </a:r>
          </a:p>
          <a:p>
            <a:pPr>
              <a:spcBef>
                <a:spcPts val="400"/>
              </a:spcBef>
              <a:buFont typeface="Monotype Sorts" pitchFamily="2" charset="2"/>
              <a:buNone/>
            </a:pPr>
            <a:r>
              <a:rPr lang="en-US" sz="1800" dirty="0" smtClean="0">
                <a:latin typeface="Courier New" pitchFamily="49" charset="0"/>
              </a:rPr>
              <a:t> [ALTER  </a:t>
            </a:r>
            <a:r>
              <a:rPr lang="en-US" sz="1800" dirty="0" err="1" smtClean="0">
                <a:latin typeface="Courier New" pitchFamily="49" charset="0"/>
              </a:rPr>
              <a:t>ColumnName</a:t>
            </a:r>
            <a:r>
              <a:rPr lang="en-US" sz="1800" dirty="0" smtClean="0">
                <a:latin typeface="Courier New" pitchFamily="49" charset="0"/>
              </a:rPr>
              <a:t>  DROP DEFAULT] </a:t>
            </a:r>
            <a:endParaRPr lang="en-US" sz="2400" dirty="0" smtClean="0">
              <a:latin typeface="Courier New" pitchFamily="49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188508C-6F29-4E9C-9912-016B72DAE017}" type="slidenum">
              <a:rPr lang="en-GB" smtClean="0"/>
              <a:pPr/>
              <a:t>16</a:t>
            </a:fld>
            <a:endParaRPr lang="en-GB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ALTER TABLE</a:t>
            </a:r>
            <a:b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</a:br>
            <a: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1- Add a new column to a table </a:t>
            </a:r>
            <a:b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</a:br>
            <a: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2- Drop a column from a table</a:t>
            </a:r>
            <a:endParaRPr lang="ar-SA" sz="2400" b="1" dirty="0" smtClean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214313" y="1676400"/>
            <a:ext cx="8715375" cy="41148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400" b="1" dirty="0" smtClean="0"/>
              <a:t>Add new column to Client table.</a:t>
            </a:r>
          </a:p>
          <a:p>
            <a:pPr algn="just"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dirty="0" smtClean="0">
                <a:latin typeface="Courier New" pitchFamily="49" charset="0"/>
              </a:rPr>
              <a:t>ALTER TABLE Client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ADD </a:t>
            </a:r>
            <a:r>
              <a:rPr lang="en-US" sz="2400" dirty="0">
                <a:latin typeface="Courier New" pitchFamily="49" charset="0"/>
              </a:rPr>
              <a:t>SMALLINT </a:t>
            </a:r>
            <a:r>
              <a:rPr lang="en-US" sz="2400" dirty="0" err="1" smtClean="0">
                <a:latin typeface="Courier New" pitchFamily="49" charset="0"/>
              </a:rPr>
              <a:t>PRooms</a:t>
            </a:r>
            <a:r>
              <a:rPr lang="en-US" sz="2400" dirty="0" smtClean="0">
                <a:latin typeface="Courier New" pitchFamily="49" charset="0"/>
              </a:rPr>
              <a:t>;</a:t>
            </a:r>
          </a:p>
          <a:p>
            <a:pPr lvl="1" algn="just">
              <a:lnSpc>
                <a:spcPct val="90000"/>
              </a:lnSpc>
              <a:buFontTx/>
              <a:buNone/>
            </a:pPr>
            <a:endParaRPr lang="en-US" sz="2400" dirty="0" smtClean="0">
              <a:latin typeface="Courier New" pitchFamily="49" charset="0"/>
            </a:endParaRPr>
          </a:p>
          <a:p>
            <a:pPr algn="just">
              <a:lnSpc>
                <a:spcPct val="90000"/>
              </a:lnSpc>
            </a:pPr>
            <a:r>
              <a:rPr lang="en-US" sz="2400" b="1" dirty="0" smtClean="0"/>
              <a:t>Remove the city attribute from the client table.</a:t>
            </a:r>
          </a:p>
          <a:p>
            <a:pPr algn="just">
              <a:lnSpc>
                <a:spcPct val="90000"/>
              </a:lnSpc>
              <a:buFont typeface="Monotype Sorts" pitchFamily="2" charset="2"/>
              <a:buNone/>
            </a:pPr>
            <a:endParaRPr lang="en-US" sz="2400" dirty="0" smtClean="0">
              <a:latin typeface="Courier New" pitchFamily="49" charset="0"/>
            </a:endParaRPr>
          </a:p>
          <a:p>
            <a:pPr algn="just"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dirty="0" smtClean="0">
                <a:latin typeface="Courier New" pitchFamily="49" charset="0"/>
              </a:rPr>
              <a:t>ALTER TABLE Client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Drop City;</a:t>
            </a:r>
          </a:p>
          <a:p>
            <a:pPr lvl="1" algn="just">
              <a:lnSpc>
                <a:spcPct val="90000"/>
              </a:lnSpc>
              <a:buFontTx/>
              <a:buNone/>
            </a:pPr>
            <a:endParaRPr lang="en-US" sz="2400" dirty="0" smtClean="0">
              <a:latin typeface="Courier New" pitchFamily="49" charset="0"/>
            </a:endParaRPr>
          </a:p>
          <a:p>
            <a:pPr lvl="1" algn="just">
              <a:lnSpc>
                <a:spcPct val="90000"/>
              </a:lnSpc>
              <a:buFontTx/>
              <a:buNone/>
            </a:pPr>
            <a:endParaRPr lang="en-US" sz="2400" dirty="0" smtClean="0">
              <a:latin typeface="Courier New" pitchFamily="49" charset="0"/>
            </a:endParaRPr>
          </a:p>
          <a:p>
            <a:endParaRPr lang="ar-SA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3DCF413-112E-4D64-AB68-BFA0E2680AA7}" type="slidenum">
              <a:rPr lang="en-GB" smtClean="0"/>
              <a:pPr/>
              <a:t>17</a:t>
            </a:fld>
            <a:endParaRPr lang="en-GB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B0408AC-3F71-4962-A9B4-918F67AF5B03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29699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29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ALTER TABLE</a:t>
            </a:r>
            <a:br>
              <a:rPr lang="en-US" sz="29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</a:br>
            <a: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3-Drop a default for a column</a:t>
            </a:r>
            <a:b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</a:br>
            <a:r>
              <a:rPr lang="en-US" sz="24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4-Set a default for a column</a:t>
            </a:r>
          </a:p>
        </p:txBody>
      </p:sp>
      <p:sp>
        <p:nvSpPr>
          <p:cNvPr id="31846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0850" y="1557338"/>
            <a:ext cx="7937500" cy="4114800"/>
          </a:xfrm>
        </p:spPr>
        <p:txBody>
          <a:bodyPr/>
          <a:lstStyle/>
          <a:p>
            <a:pPr algn="just">
              <a:buFont typeface="Monotype Sorts" pitchFamily="2" charset="2"/>
              <a:buNone/>
            </a:pPr>
            <a:r>
              <a:rPr lang="en-US" sz="2400" b="1" dirty="0" smtClean="0"/>
              <a:t>- Example : </a:t>
            </a:r>
          </a:p>
          <a:p>
            <a:pPr algn="just">
              <a:buFont typeface="Monotype Sorts" pitchFamily="2" charset="2"/>
              <a:buNone/>
            </a:pPr>
            <a:r>
              <a:rPr lang="en-US" sz="2400" b="1" dirty="0" smtClean="0"/>
              <a:t>Change Staff table by removing default of ‘Assistant’ for position column and setting default for sex column to female (‘F’).</a:t>
            </a:r>
          </a:p>
          <a:p>
            <a:pPr algn="just">
              <a:lnSpc>
                <a:spcPct val="30000"/>
              </a:lnSpc>
              <a:buFont typeface="Monotype Sorts" pitchFamily="2" charset="2"/>
              <a:buNone/>
            </a:pPr>
            <a:endParaRPr lang="en-US" sz="2400" b="1" dirty="0" smtClean="0"/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dirty="0" smtClean="0"/>
              <a:t>		</a:t>
            </a:r>
            <a:r>
              <a:rPr lang="en-US" sz="2400" dirty="0" smtClean="0">
                <a:latin typeface="Courier New" pitchFamily="49" charset="0"/>
              </a:rPr>
              <a:t>ALTER TABLE Staff</a:t>
            </a:r>
          </a:p>
          <a:p>
            <a:pPr marL="342900" lvl="1" indent="-342900">
              <a:lnSpc>
                <a:spcPct val="90000"/>
              </a:lnSpc>
              <a:buClr>
                <a:schemeClr val="accent2"/>
              </a:buClr>
              <a:buSzPct val="75000"/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			ALTER position DROP DEFAULT;</a:t>
            </a:r>
          </a:p>
          <a:p>
            <a:pPr marL="342900" lvl="1" indent="-342900">
              <a:lnSpc>
                <a:spcPct val="90000"/>
              </a:lnSpc>
              <a:buClr>
                <a:schemeClr val="accent2"/>
              </a:buClr>
              <a:buSzPct val="75000"/>
              <a:buFontTx/>
              <a:buNone/>
            </a:pPr>
            <a:endParaRPr lang="en-US" sz="2400" dirty="0" smtClean="0">
              <a:latin typeface="Courier New" pitchFamily="49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dirty="0" smtClean="0">
                <a:latin typeface="Courier New" pitchFamily="49" charset="0"/>
              </a:rPr>
              <a:t>		ALTER TABLE Staff</a:t>
            </a:r>
          </a:p>
          <a:p>
            <a:pPr marL="342900" lvl="1" indent="-342900">
              <a:lnSpc>
                <a:spcPct val="90000"/>
              </a:lnSpc>
              <a:buClr>
                <a:schemeClr val="accent2"/>
              </a:buClr>
              <a:buSzPct val="75000"/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			ALTER sex SET DEFAULT ‘F’;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46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4E2B56A-9DD1-4900-9A3A-9F034BE94705}" type="slidenum">
              <a:rPr lang="en-GB" smtClean="0"/>
              <a:pPr/>
              <a:t>19</a:t>
            </a:fld>
            <a:endParaRPr lang="en-GB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sz="2900" b="1" smtClean="0"/>
              <a:t>DROP TABLE</a:t>
            </a:r>
          </a:p>
        </p:txBody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305800" cy="41148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400" b="1" dirty="0" smtClean="0">
                <a:latin typeface="+mj-lt"/>
              </a:rPr>
              <a:t>- Syntax:</a:t>
            </a:r>
          </a:p>
          <a:p>
            <a:pPr algn="just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DROP TABLE </a:t>
            </a:r>
            <a:r>
              <a:rPr lang="en-US" sz="2400" dirty="0" err="1" smtClean="0">
                <a:latin typeface="Courier New" pitchFamily="49" charset="0"/>
              </a:rPr>
              <a:t>TableName</a:t>
            </a:r>
            <a:r>
              <a:rPr lang="en-US" sz="2400" dirty="0" smtClean="0">
                <a:latin typeface="Courier New" pitchFamily="49" charset="0"/>
              </a:rPr>
              <a:t> [</a:t>
            </a:r>
            <a:r>
              <a:rPr lang="en-US" sz="2400" u="sng" dirty="0" smtClean="0">
                <a:latin typeface="Courier New" pitchFamily="49" charset="0"/>
              </a:rPr>
              <a:t>RESTRICT</a:t>
            </a:r>
            <a:r>
              <a:rPr lang="en-US" sz="2400" dirty="0" smtClean="0">
                <a:latin typeface="Courier New" pitchFamily="49" charset="0"/>
              </a:rPr>
              <a:t> | CASCADE]</a:t>
            </a:r>
          </a:p>
          <a:p>
            <a:pPr algn="just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400" b="1" dirty="0" smtClean="0">
                <a:latin typeface="+mj-lt"/>
              </a:rPr>
              <a:t>- Example:</a:t>
            </a:r>
          </a:p>
          <a:p>
            <a:pPr algn="just">
              <a:lnSpc>
                <a:spcPct val="90000"/>
              </a:lnSpc>
              <a:buFont typeface="Monotype Sorts" pitchFamily="2" charset="2"/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DROP TABLE </a:t>
            </a:r>
            <a:r>
              <a:rPr lang="en-US" sz="2400" dirty="0" err="1" smtClean="0">
                <a:latin typeface="Courier New" pitchFamily="49" charset="0"/>
              </a:rPr>
              <a:t>PropertyForRent</a:t>
            </a:r>
            <a:r>
              <a:rPr lang="en-US" sz="2400" dirty="0" smtClean="0">
                <a:latin typeface="Courier New" pitchFamily="49" charset="0"/>
              </a:rPr>
              <a:t>;</a:t>
            </a:r>
          </a:p>
          <a:p>
            <a:pPr lvl="1" algn="just">
              <a:lnSpc>
                <a:spcPct val="30000"/>
              </a:lnSpc>
              <a:defRPr/>
            </a:pPr>
            <a:endParaRPr lang="en-US" sz="2400" b="1" dirty="0" smtClean="0"/>
          </a:p>
          <a:p>
            <a:pPr algn="just">
              <a:lnSpc>
                <a:spcPct val="90000"/>
              </a:lnSpc>
              <a:defRPr/>
            </a:pPr>
            <a:r>
              <a:rPr lang="en-US" sz="2400" b="1" dirty="0" smtClean="0"/>
              <a:t>Removes named table and all rows within it. </a:t>
            </a:r>
          </a:p>
          <a:p>
            <a:pPr algn="just">
              <a:lnSpc>
                <a:spcPct val="90000"/>
              </a:lnSpc>
              <a:defRPr/>
            </a:pPr>
            <a:r>
              <a:rPr lang="en-US" sz="2400" b="1" dirty="0" smtClean="0"/>
              <a:t>With RESTRICT, if any other objects depend for their existence on continued existence of this table, SQL does not allow request. </a:t>
            </a:r>
          </a:p>
          <a:p>
            <a:pPr algn="just">
              <a:lnSpc>
                <a:spcPct val="90000"/>
              </a:lnSpc>
              <a:defRPr/>
            </a:pPr>
            <a:r>
              <a:rPr lang="en-US" sz="2400" b="1" dirty="0" smtClean="0"/>
              <a:t>With CASCADE, SQL drops all dependent objects (and objects dependent on these objects).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3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A2B5B24-288E-4B63-A419-DC3B495E50C5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b="1" dirty="0" smtClean="0"/>
              <a:t>Chapter 6 - Objectives</a:t>
            </a:r>
            <a:endParaRPr lang="en-US" b="1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1285875"/>
            <a:ext cx="8229600" cy="4114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400" b="1" dirty="0" smtClean="0"/>
              <a:t>Data types supported by SQL standard and Identifiers.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/>
              <a:t>Purpose of integrity enhancement feature of SQL.</a:t>
            </a:r>
          </a:p>
          <a:p>
            <a:pPr>
              <a:lnSpc>
                <a:spcPct val="150000"/>
              </a:lnSpc>
            </a:pPr>
            <a:r>
              <a:rPr lang="en-US" sz="2400" b="1" dirty="0" smtClean="0"/>
              <a:t>How to define integrity constraints using SQL.</a:t>
            </a:r>
          </a:p>
          <a:p>
            <a:pPr algn="just">
              <a:lnSpc>
                <a:spcPct val="150000"/>
              </a:lnSpc>
            </a:pPr>
            <a:r>
              <a:rPr lang="en-US" sz="2400" b="1" dirty="0" smtClean="0"/>
              <a:t>How to use the integrity enhancement feature in the CREATE and ALTER TABLE statements.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9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Identifiers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2400" dirty="0" smtClean="0">
                <a:latin typeface="+mj-lt"/>
              </a:rPr>
              <a:t> </a:t>
            </a:r>
            <a:r>
              <a:rPr lang="en-US" sz="2400" b="1" dirty="0" smtClean="0">
                <a:latin typeface="+mj-lt"/>
              </a:rPr>
              <a:t>May contain A-Z, a-z, 0-9, _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2400" b="1" dirty="0" smtClean="0">
                <a:latin typeface="+mj-lt"/>
              </a:rPr>
              <a:t> No longer than 128 characters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2400" b="1" dirty="0" smtClean="0">
                <a:latin typeface="+mj-lt"/>
              </a:rPr>
              <a:t> Start with letter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2400" b="1" dirty="0" smtClean="0">
                <a:latin typeface="+mj-lt"/>
              </a:rPr>
              <a:t> Cannot contain spaces</a:t>
            </a:r>
          </a:p>
          <a:p>
            <a:pPr>
              <a:buFont typeface="Monotype Sorts" pitchFamily="2" charset="2"/>
              <a:buNone/>
              <a:defRPr/>
            </a:pPr>
            <a:endParaRPr lang="en-US" sz="2400" dirty="0" smtClean="0">
              <a:latin typeface="+mj-lt"/>
            </a:endParaRP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E3D3DA4B-8069-49E7-BA1A-374225BC71D4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995FF05-21FD-464E-87B9-486FDA95BB82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>
              <a:defRPr/>
            </a:pPr>
            <a:r>
              <a:rPr lang="en-US" sz="2900" b="1" dirty="0" smtClean="0"/>
              <a:t>ISO SQL D</a:t>
            </a:r>
            <a:r>
              <a:rPr lang="en-US" sz="29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a</a:t>
            </a:r>
            <a:r>
              <a:rPr lang="en-US" sz="2900" b="1" dirty="0" smtClean="0"/>
              <a:t>ta Types</a:t>
            </a:r>
          </a:p>
        </p:txBody>
      </p:sp>
      <p:pic>
        <p:nvPicPr>
          <p:cNvPr id="8196" name="Picture 5" descr="DS3-Table 06-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1579563"/>
            <a:ext cx="8245475" cy="442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3124200" y="6400800"/>
            <a:ext cx="320040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" b="0"/>
              <a:t>Pearson Education © 2009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DCFDF8D-AA8F-4C4B-B4A9-AA9D9E5B15E9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900" b="1" smtClean="0"/>
              <a:t>Integrity Enhancement Feature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8153400" cy="4114800"/>
          </a:xfrm>
        </p:spPr>
        <p:txBody>
          <a:bodyPr/>
          <a:lstStyle/>
          <a:p>
            <a:r>
              <a:rPr lang="en-US" b="1" dirty="0" smtClean="0"/>
              <a:t>Consider </a:t>
            </a:r>
            <a:r>
              <a:rPr lang="en-US" b="1" u="sng" dirty="0" smtClean="0"/>
              <a:t>five types </a:t>
            </a:r>
            <a:r>
              <a:rPr lang="en-US" b="1" dirty="0" smtClean="0"/>
              <a:t>of integrity constraints defined in CREATE &amp; ALTER:</a:t>
            </a:r>
          </a:p>
          <a:p>
            <a:pPr>
              <a:lnSpc>
                <a:spcPct val="30000"/>
              </a:lnSpc>
            </a:pPr>
            <a:endParaRPr lang="en-US" b="1" dirty="0" smtClean="0"/>
          </a:p>
          <a:p>
            <a:pPr marL="971550" lvl="1" indent="-514350">
              <a:lnSpc>
                <a:spcPct val="150000"/>
              </a:lnSpc>
              <a:buFont typeface="Times New Roman" pitchFamily="18" charset="0"/>
              <a:buAutoNum type="arabicPeriod"/>
            </a:pPr>
            <a:r>
              <a:rPr lang="en-US" sz="2400" b="1" dirty="0" smtClean="0"/>
              <a:t>Required data</a:t>
            </a:r>
          </a:p>
          <a:p>
            <a:pPr marL="971550" lvl="1" indent="-514350">
              <a:lnSpc>
                <a:spcPct val="150000"/>
              </a:lnSpc>
              <a:buFont typeface="Times New Roman" pitchFamily="18" charset="0"/>
              <a:buAutoNum type="arabicPeriod"/>
            </a:pPr>
            <a:r>
              <a:rPr lang="en-US" sz="2400" b="1" dirty="0" smtClean="0"/>
              <a:t>Domain constraints</a:t>
            </a:r>
          </a:p>
          <a:p>
            <a:pPr marL="971550" lvl="1" indent="-514350">
              <a:lnSpc>
                <a:spcPct val="150000"/>
              </a:lnSpc>
              <a:buFont typeface="Times New Roman" pitchFamily="18" charset="0"/>
              <a:buAutoNum type="arabicPeriod"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Entity integrity</a:t>
            </a:r>
          </a:p>
          <a:p>
            <a:pPr marL="971550" lvl="1" indent="-514350">
              <a:lnSpc>
                <a:spcPct val="150000"/>
              </a:lnSpc>
              <a:buFont typeface="Times New Roman" pitchFamily="18" charset="0"/>
              <a:buAutoNum type="arabicPeriod"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Referential integrity</a:t>
            </a:r>
          </a:p>
          <a:p>
            <a:pPr marL="971550" lvl="1" indent="-514350">
              <a:lnSpc>
                <a:spcPct val="150000"/>
              </a:lnSpc>
              <a:buFont typeface="Times New Roman" pitchFamily="18" charset="0"/>
              <a:buAutoNum type="arabicPeriod"/>
            </a:pP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</a:rPr>
              <a:t>General constraints.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C556009-C3C1-4DB0-8891-0C7A0B80C931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2900" b="1" dirty="0" smtClean="0"/>
              <a:t>Integrity Enhancement Feature</a:t>
            </a:r>
            <a:br>
              <a:rPr lang="en-US" sz="2900" b="1" dirty="0" smtClean="0"/>
            </a:br>
            <a:r>
              <a:rPr lang="en-US" sz="2900" b="1" dirty="0" smtClean="0"/>
              <a:t>1-</a:t>
            </a:r>
            <a:r>
              <a:rPr lang="en-US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 Required Data</a:t>
            </a:r>
            <a:endParaRPr lang="en-US" sz="2900" b="1" dirty="0" smtClean="0"/>
          </a:p>
        </p:txBody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57338"/>
            <a:ext cx="8229600" cy="4114800"/>
          </a:xfrm>
        </p:spPr>
        <p:txBody>
          <a:bodyPr/>
          <a:lstStyle/>
          <a:p>
            <a:pPr algn="just">
              <a:buFont typeface="Monotype Sorts" pitchFamily="2" charset="2"/>
              <a:buNone/>
              <a:defRPr/>
            </a:pPr>
            <a:r>
              <a:rPr lang="en-US" b="1" dirty="0" smtClean="0"/>
              <a:t>1-</a:t>
            </a:r>
            <a:r>
              <a:rPr lang="en-US" b="1" u="sng" dirty="0" smtClean="0"/>
              <a:t> Required Data</a:t>
            </a:r>
          </a:p>
          <a:p>
            <a:pPr algn="just">
              <a:buFont typeface="Monotype Sorts" pitchFamily="2" charset="2"/>
              <a:buNone/>
              <a:defRPr/>
            </a:pPr>
            <a:endParaRPr lang="en-US" b="1" u="sng" dirty="0" smtClean="0"/>
          </a:p>
          <a:p>
            <a:pPr algn="just">
              <a:buFontTx/>
              <a:buChar char="−"/>
              <a:defRPr/>
            </a:pPr>
            <a:r>
              <a:rPr lang="en-US" sz="2400" dirty="0" smtClean="0">
                <a:latin typeface="+mj-lt"/>
              </a:rPr>
              <a:t>Null is distinct from blank or zero.</a:t>
            </a:r>
          </a:p>
          <a:p>
            <a:pPr>
              <a:lnSpc>
                <a:spcPct val="170000"/>
              </a:lnSpc>
              <a:buFontTx/>
              <a:buChar char="−"/>
              <a:defRPr/>
            </a:pPr>
            <a:r>
              <a:rPr lang="en-US" sz="2400" b="1" dirty="0" smtClean="0">
                <a:latin typeface="+mj-lt"/>
              </a:rPr>
              <a:t>Syntax: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</a:rPr>
              <a:t>columnName</a:t>
            </a:r>
            <a:r>
              <a:rPr lang="en-US" sz="2400" dirty="0" smtClean="0">
                <a:latin typeface="Courier New" pitchFamily="49" charset="0"/>
              </a:rPr>
              <a:t>   </a:t>
            </a:r>
            <a:r>
              <a:rPr lang="en-US" sz="2400" dirty="0" err="1" smtClean="0">
                <a:latin typeface="Courier New" pitchFamily="49" charset="0"/>
              </a:rPr>
              <a:t>dataType</a:t>
            </a:r>
            <a:r>
              <a:rPr lang="en-US" sz="2400" dirty="0" smtClean="0">
                <a:latin typeface="Courier New" pitchFamily="49" charset="0"/>
              </a:rPr>
              <a:t>   [NOT NULL | </a:t>
            </a:r>
            <a:r>
              <a:rPr lang="en-US" sz="2400" u="sng" dirty="0" smtClean="0">
                <a:latin typeface="Courier New" pitchFamily="49" charset="0"/>
              </a:rPr>
              <a:t>NULL</a:t>
            </a:r>
            <a:r>
              <a:rPr lang="en-US" sz="2400" dirty="0" smtClean="0">
                <a:latin typeface="Courier New" pitchFamily="49" charset="0"/>
              </a:rPr>
              <a:t>]  </a:t>
            </a:r>
            <a:r>
              <a:rPr lang="en-US" sz="2400" b="1" dirty="0" smtClean="0">
                <a:latin typeface="Arial" charset="0"/>
              </a:rPr>
              <a:t> </a:t>
            </a:r>
            <a:endParaRPr lang="en-US" sz="2400" dirty="0" smtClean="0">
              <a:latin typeface="Arial" charset="0"/>
            </a:endParaRPr>
          </a:p>
          <a:p>
            <a:pPr algn="just">
              <a:buFontTx/>
              <a:buChar char="−"/>
              <a:defRPr/>
            </a:pPr>
            <a:r>
              <a:rPr lang="en-US" sz="2400" b="1" dirty="0" smtClean="0">
                <a:latin typeface="+mj-lt"/>
              </a:rPr>
              <a:t>Example:</a:t>
            </a:r>
          </a:p>
          <a:p>
            <a:pPr lvl="1" algn="just">
              <a:buFontTx/>
              <a:buNone/>
              <a:defRPr/>
            </a:pPr>
            <a:r>
              <a:rPr lang="en-US" sz="2400" dirty="0" smtClean="0"/>
              <a:t>	</a:t>
            </a:r>
            <a:r>
              <a:rPr lang="en-US" sz="2400" dirty="0" smtClean="0">
                <a:latin typeface="Courier New" pitchFamily="49" charset="0"/>
                <a:ea typeface="+mn-ea"/>
                <a:cs typeface="+mn-cs"/>
              </a:rPr>
              <a:t>position	VARCHAR(10)	NOT NULL</a:t>
            </a:r>
          </a:p>
          <a:p>
            <a:pPr lvl="1" algn="just">
              <a:buFontTx/>
              <a:buNone/>
              <a:defRPr/>
            </a:pPr>
            <a:endParaRPr lang="en-US" sz="2400" dirty="0" smtClean="0">
              <a:latin typeface="Courier New" pitchFamily="49" charset="0"/>
              <a:ea typeface="+mn-ea"/>
              <a:cs typeface="+mn-cs"/>
            </a:endParaRPr>
          </a:p>
          <a:p>
            <a:pPr lvl="1" algn="just">
              <a:buFontTx/>
              <a:buNone/>
              <a:defRPr/>
            </a:pPr>
            <a:endParaRPr lang="en-US" b="1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18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29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Integrity Enhancement Feature</a:t>
            </a:r>
            <a:br>
              <a:rPr lang="en-US" sz="29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</a:br>
            <a:r>
              <a:rPr lang="en-US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</a:rPr>
              <a:t>2-Domain Constraints</a:t>
            </a:r>
            <a:endParaRPr lang="en-US" sz="2900" dirty="0">
              <a:solidFill>
                <a:schemeClr val="tx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313" y="1357313"/>
            <a:ext cx="8929687" cy="4143375"/>
          </a:xfrm>
        </p:spPr>
        <p:txBody>
          <a:bodyPr/>
          <a:lstStyle/>
          <a:p>
            <a:pPr algn="just">
              <a:buFont typeface="Monotype Sorts" pitchFamily="2" charset="2"/>
              <a:buNone/>
              <a:defRPr/>
            </a:pPr>
            <a:r>
              <a:rPr lang="en-US" b="1" dirty="0" smtClean="0"/>
              <a:t>2- </a:t>
            </a:r>
            <a:r>
              <a:rPr lang="en-US" b="1" u="sng" dirty="0" smtClean="0"/>
              <a:t>Domain Constraints</a:t>
            </a:r>
          </a:p>
          <a:p>
            <a:pPr marL="914400" lvl="1" indent="-514350" algn="just">
              <a:buFontTx/>
              <a:buNone/>
              <a:defRPr/>
            </a:pPr>
            <a:r>
              <a:rPr lang="en-US" b="1" dirty="0" smtClean="0"/>
              <a:t> CHECK</a:t>
            </a:r>
            <a:endParaRPr lang="en-US" sz="1200" b="1" dirty="0" smtClean="0">
              <a:latin typeface="Arial" charset="0"/>
            </a:endParaRPr>
          </a:p>
          <a:p>
            <a:pPr>
              <a:lnSpc>
                <a:spcPct val="110000"/>
              </a:lnSpc>
              <a:buFont typeface="Arial" pitchFamily="34" charset="0"/>
              <a:buChar char="-"/>
              <a:defRPr/>
            </a:pPr>
            <a:r>
              <a:rPr lang="en-US" sz="2400" b="1" dirty="0" smtClean="0">
                <a:latin typeface="+mj-lt"/>
              </a:rPr>
              <a:t>Syntax:   </a:t>
            </a:r>
          </a:p>
          <a:p>
            <a:pPr>
              <a:lnSpc>
                <a:spcPct val="110000"/>
              </a:lnSpc>
              <a:buFont typeface="Monotype Sorts" pitchFamily="2" charset="2"/>
              <a:buNone/>
              <a:defRPr/>
            </a:pPr>
            <a:r>
              <a:rPr lang="en-US" sz="2400" dirty="0" smtClean="0">
                <a:latin typeface="Arial" charset="0"/>
              </a:rPr>
              <a:t>            </a:t>
            </a:r>
            <a:r>
              <a:rPr lang="en-US" sz="2400" dirty="0" smtClean="0">
                <a:latin typeface="Courier New" pitchFamily="49" charset="0"/>
              </a:rPr>
              <a:t>CHECK (search condition)</a:t>
            </a:r>
            <a:endParaRPr lang="en-US" sz="2400" b="1" dirty="0" smtClean="0"/>
          </a:p>
          <a:p>
            <a:pPr algn="just">
              <a:buFontTx/>
              <a:buChar char="−"/>
              <a:defRPr/>
            </a:pPr>
            <a:r>
              <a:rPr lang="en-US" sz="2400" b="1" dirty="0" smtClean="0">
                <a:latin typeface="+mj-lt"/>
              </a:rPr>
              <a:t>Example:</a:t>
            </a:r>
            <a:endParaRPr lang="en-US" sz="2400" b="1" dirty="0" smtClean="0">
              <a:latin typeface="Courier New" pitchFamily="49" charset="0"/>
            </a:endParaRPr>
          </a:p>
          <a:p>
            <a:pPr algn="just">
              <a:buFont typeface="Wingdings" pitchFamily="2" charset="2"/>
              <a:buChar char="ü"/>
              <a:defRPr/>
            </a:pPr>
            <a:r>
              <a:rPr lang="en-US" sz="2400" dirty="0" smtClean="0">
                <a:latin typeface="Courier New" pitchFamily="49" charset="0"/>
              </a:rPr>
              <a:t> sex   CHAR	 NOT NULL </a:t>
            </a:r>
          </a:p>
          <a:p>
            <a:pPr algn="just">
              <a:buFont typeface="Monotype Sorts" pitchFamily="2" charset="2"/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		CHECK (sex IN (‘M’, ‘F’))	</a:t>
            </a:r>
          </a:p>
          <a:p>
            <a:pPr algn="just">
              <a:buFont typeface="Wingdings" pitchFamily="2" charset="2"/>
              <a:buChar char="ü"/>
              <a:defRPr/>
            </a:pPr>
            <a:r>
              <a:rPr lang="en-US" sz="2400" dirty="0" smtClean="0">
                <a:latin typeface="Courier New" pitchFamily="49" charset="0"/>
              </a:rPr>
              <a:t>salary  DECIMAL  NOT NULL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 	   CHECK  (salary &gt; 10000)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n-US" sz="2400" dirty="0" err="1" smtClean="0">
                <a:latin typeface="Courier New" pitchFamily="49" charset="0"/>
              </a:rPr>
              <a:t>bno</a:t>
            </a:r>
            <a:r>
              <a:rPr lang="en-US" sz="2400" dirty="0" smtClean="0">
                <a:latin typeface="Courier New" pitchFamily="49" charset="0"/>
              </a:rPr>
              <a:t>   INT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	   CHECK (</a:t>
            </a:r>
            <a:r>
              <a:rPr lang="en-US" sz="2400" dirty="0" err="1" smtClean="0">
                <a:latin typeface="Courier New" pitchFamily="49" charset="0"/>
              </a:rPr>
              <a:t>bno</a:t>
            </a:r>
            <a:r>
              <a:rPr lang="en-US" sz="2400" dirty="0" smtClean="0">
                <a:latin typeface="Courier New" pitchFamily="49" charset="0"/>
              </a:rPr>
              <a:t> IN(SELECT </a:t>
            </a:r>
            <a:r>
              <a:rPr lang="en-US" sz="2400" dirty="0" err="1" smtClean="0">
                <a:latin typeface="Courier New" pitchFamily="49" charset="0"/>
              </a:rPr>
              <a:t>branchno</a:t>
            </a:r>
            <a:r>
              <a:rPr lang="en-US" sz="2400" dirty="0" smtClean="0">
                <a:latin typeface="Courier New" pitchFamily="49" charset="0"/>
              </a:rPr>
              <a:t> FROM branch))</a:t>
            </a:r>
          </a:p>
          <a:p>
            <a:pPr lvl="1" algn="just">
              <a:buFontTx/>
              <a:buNone/>
              <a:defRPr/>
            </a:pPr>
            <a:endParaRPr lang="en-US" sz="2400" dirty="0" smtClean="0">
              <a:latin typeface="Courier New" pitchFamily="49" charset="0"/>
              <a:ea typeface="+mn-ea"/>
              <a:cs typeface="+mn-cs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86625" y="6500813"/>
            <a:ext cx="1905000" cy="457200"/>
          </a:xfrm>
          <a:noFill/>
        </p:spPr>
        <p:txBody>
          <a:bodyPr/>
          <a:lstStyle/>
          <a:p>
            <a:fld id="{D43D67D7-1901-4353-873B-4DF9789D2BAF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C16CC45-1630-40E0-9B7C-7C8729CE52AE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66700"/>
            <a:ext cx="7939087" cy="1104900"/>
          </a:xfrm>
        </p:spPr>
        <p:txBody>
          <a:bodyPr/>
          <a:lstStyle/>
          <a:p>
            <a:pPr algn="ctr"/>
            <a:r>
              <a:rPr lang="en-US" sz="2800" b="1" dirty="0"/>
              <a:t>PRIMARY KEY</a:t>
            </a:r>
            <a:endParaRPr lang="en-US" b="1" dirty="0" smtClean="0"/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213" y="1362075"/>
            <a:ext cx="8539162" cy="4567238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n-US" sz="2400" b="1" dirty="0" smtClean="0"/>
              <a:t>Primary key of a table must contain a unique, non-null value for each row.</a:t>
            </a:r>
          </a:p>
          <a:p>
            <a:pPr algn="just">
              <a:lnSpc>
                <a:spcPct val="90000"/>
              </a:lnSpc>
            </a:pPr>
            <a:r>
              <a:rPr lang="en-US" sz="2400" b="1" dirty="0" smtClean="0"/>
              <a:t>ISO standard supports PRIMARY KEY clause in CREATE and ALTER TABLE statements:</a:t>
            </a:r>
          </a:p>
          <a:p>
            <a:pPr lvl="1" algn="just">
              <a:lnSpc>
                <a:spcPct val="0"/>
              </a:lnSpc>
            </a:pPr>
            <a:endParaRPr lang="en-US" sz="2400" b="1" dirty="0" smtClean="0"/>
          </a:p>
          <a:p>
            <a:pPr lvl="1" algn="just">
              <a:lnSpc>
                <a:spcPct val="90000"/>
              </a:lnSpc>
              <a:buFont typeface="Arial" charset="0"/>
              <a:buChar char="-"/>
            </a:pPr>
            <a:r>
              <a:rPr lang="en-US" sz="2400" b="1" dirty="0" smtClean="0"/>
              <a:t>Syntax: </a:t>
            </a:r>
            <a:r>
              <a:rPr lang="en-US" sz="2400" dirty="0" smtClean="0"/>
              <a:t>   </a:t>
            </a: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PRIMARY KEY(</a:t>
            </a:r>
            <a:r>
              <a:rPr lang="en-US" sz="2400" dirty="0" err="1" smtClean="0">
                <a:latin typeface="Courier New" pitchFamily="49" charset="0"/>
              </a:rPr>
              <a:t>staffNo</a:t>
            </a:r>
            <a:r>
              <a:rPr lang="en-US" sz="2400" dirty="0" smtClean="0">
                <a:latin typeface="Courier New" pitchFamily="49" charset="0"/>
              </a:rPr>
              <a:t>)</a:t>
            </a:r>
          </a:p>
          <a:p>
            <a:pPr lvl="1" algn="just">
              <a:lnSpc>
                <a:spcPct val="90000"/>
              </a:lnSpc>
              <a:buFont typeface="Arial" charset="0"/>
              <a:buChar char="-"/>
            </a:pPr>
            <a:r>
              <a:rPr lang="en-US" sz="2400" b="1" dirty="0" smtClean="0"/>
              <a:t>Example:</a:t>
            </a:r>
            <a:endParaRPr lang="en-US" sz="2400" dirty="0" smtClean="0">
              <a:latin typeface="Courier New" pitchFamily="49" charset="0"/>
            </a:endParaRPr>
          </a:p>
          <a:p>
            <a:pPr lvl="1" algn="just"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PRIMARY KEY(</a:t>
            </a:r>
            <a:r>
              <a:rPr lang="en-US" sz="2400" dirty="0" err="1" smtClean="0">
                <a:latin typeface="Courier New" pitchFamily="49" charset="0"/>
              </a:rPr>
              <a:t>clientNo</a:t>
            </a:r>
            <a:r>
              <a:rPr lang="en-US" sz="2400" dirty="0" smtClean="0">
                <a:latin typeface="Courier New" pitchFamily="49" charset="0"/>
              </a:rPr>
              <a:t>, </a:t>
            </a:r>
            <a:r>
              <a:rPr lang="en-US" sz="2400" dirty="0" err="1" smtClean="0">
                <a:latin typeface="Courier New" pitchFamily="49" charset="0"/>
              </a:rPr>
              <a:t>propertyNo</a:t>
            </a:r>
            <a:r>
              <a:rPr lang="en-US" sz="2400" dirty="0" smtClean="0">
                <a:latin typeface="Courier New" pitchFamily="49" charset="0"/>
              </a:rPr>
              <a:t>)</a:t>
            </a:r>
          </a:p>
          <a:p>
            <a:pPr lvl="1" algn="just">
              <a:lnSpc>
                <a:spcPct val="0"/>
              </a:lnSpc>
              <a:buFontTx/>
              <a:buNone/>
            </a:pPr>
            <a:endParaRPr lang="en-US" sz="2400" b="1" dirty="0" smtClean="0"/>
          </a:p>
          <a:p>
            <a:pPr algn="just">
              <a:lnSpc>
                <a:spcPct val="90000"/>
              </a:lnSpc>
            </a:pPr>
            <a:r>
              <a:rPr lang="en-US" sz="2400" b="1" dirty="0" smtClean="0"/>
              <a:t>Can only have one PRIMARY KEY clause per table. </a:t>
            </a:r>
          </a:p>
          <a:p>
            <a:pPr algn="just">
              <a:lnSpc>
                <a:spcPct val="90000"/>
              </a:lnSpc>
            </a:pPr>
            <a:r>
              <a:rPr lang="en-US" sz="2400" b="1" dirty="0" smtClean="0"/>
              <a:t>Can still ensure uniqueness for alternate keys using UNIQUE:       </a:t>
            </a:r>
          </a:p>
          <a:p>
            <a:pPr algn="just"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dirty="0" smtClean="0"/>
              <a:t>		</a:t>
            </a:r>
            <a:r>
              <a:rPr lang="en-US" sz="2400" dirty="0" smtClean="0">
                <a:latin typeface="Courier New" pitchFamily="49" charset="0"/>
              </a:rPr>
              <a:t>UNIQUE(</a:t>
            </a:r>
            <a:r>
              <a:rPr lang="en-US" sz="2400" dirty="0" err="1" smtClean="0">
                <a:latin typeface="Courier New" pitchFamily="49" charset="0"/>
              </a:rPr>
              <a:t>telNo</a:t>
            </a:r>
            <a:r>
              <a:rPr lang="en-US" sz="2400" dirty="0" smtClean="0">
                <a:latin typeface="Courier New" pitchFamily="49" charset="0"/>
              </a:rPr>
              <a:t>)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dirty="0" smtClean="0">
                <a:latin typeface="Courier New" pitchFamily="49" charset="0"/>
              </a:rPr>
              <a:t>		</a:t>
            </a:r>
            <a:r>
              <a:rPr lang="en-US" sz="2400" dirty="0" err="1" smtClean="0">
                <a:latin typeface="Courier New" pitchFamily="49" charset="0"/>
              </a:rPr>
              <a:t>pno</a:t>
            </a:r>
            <a:r>
              <a:rPr lang="en-US" sz="2400" dirty="0" smtClean="0">
                <a:latin typeface="Courier New" pitchFamily="49" charset="0"/>
              </a:rPr>
              <a:t>  VARCHAR(5) NOT NULL UNIQUE</a:t>
            </a:r>
            <a:r>
              <a:rPr lang="en-US" sz="2400" dirty="0" smtClean="0">
                <a:latin typeface="Arial" charset="0"/>
              </a:rPr>
              <a:t>;</a:t>
            </a:r>
            <a:endParaRPr lang="en-US" sz="2400" dirty="0" smtClean="0">
              <a:latin typeface="Courier New" pitchFamily="49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BE405A2-B946-4168-B905-15760E43990A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800" b="1" dirty="0"/>
              <a:t>FOREIGN</a:t>
            </a:r>
            <a:r>
              <a:rPr lang="en-US" sz="2800" b="1" dirty="0" smtClean="0"/>
              <a:t> </a:t>
            </a:r>
            <a:r>
              <a:rPr lang="en-US" sz="2800" b="1" dirty="0"/>
              <a:t>KEY</a:t>
            </a:r>
            <a:endParaRPr lang="en-US" b="1" dirty="0" smtClean="0"/>
          </a:p>
        </p:txBody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557338"/>
            <a:ext cx="8477250" cy="4157662"/>
          </a:xfrm>
        </p:spPr>
        <p:txBody>
          <a:bodyPr/>
          <a:lstStyle/>
          <a:p>
            <a:pPr algn="just">
              <a:lnSpc>
                <a:spcPct val="90000"/>
              </a:lnSpc>
              <a:defRPr/>
            </a:pPr>
            <a:r>
              <a:rPr lang="en-US" sz="2400" b="1" dirty="0" smtClean="0"/>
              <a:t>FK is column or set of columns that links each row in child table containing foreign FK to row of parent table containing matching PK. </a:t>
            </a:r>
          </a:p>
          <a:p>
            <a:pPr algn="just">
              <a:lnSpc>
                <a:spcPct val="90000"/>
              </a:lnSpc>
              <a:defRPr/>
            </a:pPr>
            <a:r>
              <a:rPr lang="en-US" sz="2400" b="1" dirty="0" smtClean="0"/>
              <a:t>ISO standard supports definition of FKs with FOREIGN KEY clause in CREATE and ALTER TABLE: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400" b="1" dirty="0" smtClean="0">
                <a:latin typeface="+mj-lt"/>
              </a:rPr>
              <a:t>- Syntax</a:t>
            </a:r>
            <a:r>
              <a:rPr lang="en-US" sz="2400" b="1" dirty="0" smtClean="0">
                <a:latin typeface="Arial" charset="0"/>
              </a:rPr>
              <a:t>:</a:t>
            </a:r>
            <a:r>
              <a:rPr lang="en-US" sz="2400" dirty="0" smtClean="0">
                <a:latin typeface="Arial" charset="0"/>
              </a:rPr>
              <a:t> 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 FOREIGN KEY (FK column (,…))  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 REFERENCES  </a:t>
            </a:r>
            <a:r>
              <a:rPr lang="en-US" sz="2400" dirty="0" err="1" smtClean="0">
                <a:latin typeface="Courier New" pitchFamily="49" charset="0"/>
              </a:rPr>
              <a:t>table_name</a:t>
            </a:r>
            <a:r>
              <a:rPr lang="en-US" sz="2400" dirty="0" smtClean="0">
                <a:latin typeface="Courier New" pitchFamily="49" charset="0"/>
              </a:rPr>
              <a:t> [(CK column (,…))]</a:t>
            </a:r>
            <a:endParaRPr lang="en-US" sz="2000" dirty="0" smtClean="0">
              <a:latin typeface="Arial" charset="0"/>
            </a:endParaRPr>
          </a:p>
          <a:p>
            <a:pPr>
              <a:buFont typeface="Monotype Sorts" pitchFamily="2" charset="2"/>
              <a:buNone/>
              <a:defRPr/>
            </a:pPr>
            <a:r>
              <a:rPr lang="en-US" sz="2400" b="1" dirty="0" smtClean="0">
                <a:latin typeface="+mj-lt"/>
              </a:rPr>
              <a:t>- Example: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sz="2400" dirty="0" smtClean="0">
                <a:latin typeface="Courier New" pitchFamily="49" charset="0"/>
              </a:rPr>
              <a:t>FOREIGN KEY(</a:t>
            </a:r>
            <a:r>
              <a:rPr lang="en-US" sz="2400" dirty="0" err="1" smtClean="0">
                <a:latin typeface="Courier New" pitchFamily="49" charset="0"/>
              </a:rPr>
              <a:t>bNo</a:t>
            </a:r>
            <a:r>
              <a:rPr lang="en-US" sz="2400" dirty="0" smtClean="0">
                <a:latin typeface="Courier New" pitchFamily="49" charset="0"/>
              </a:rPr>
              <a:t>) REFERENCES Branch (</a:t>
            </a:r>
            <a:r>
              <a:rPr lang="en-US" sz="2400" dirty="0" err="1" smtClean="0">
                <a:latin typeface="Courier New" pitchFamily="49" charset="0"/>
              </a:rPr>
              <a:t>branchNo</a:t>
            </a:r>
            <a:r>
              <a:rPr lang="en-US" sz="2400" dirty="0" smtClean="0">
                <a:latin typeface="Courier New" pitchFamily="49" charset="0"/>
              </a:rPr>
              <a:t>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5939" grpId="0" build="p"/>
    </p:bldLst>
  </p:timing>
</p:sld>
</file>

<file path=ppt/theme/theme1.xml><?xml version="1.0" encoding="utf-8"?>
<a:theme xmlns:a="http://schemas.openxmlformats.org/drawingml/2006/main" name="introdbs">
  <a:themeElements>
    <a:clrScheme name="introdbs 1">
      <a:dk1>
        <a:srgbClr val="000099"/>
      </a:dk1>
      <a:lt1>
        <a:srgbClr val="FFFFFF"/>
      </a:lt1>
      <a:dk2>
        <a:srgbClr val="0000FF"/>
      </a:dk2>
      <a:lt2>
        <a:srgbClr val="FFFF00"/>
      </a:lt2>
      <a:accent1>
        <a:srgbClr val="FF6633"/>
      </a:accent1>
      <a:accent2>
        <a:srgbClr val="FF00FF"/>
      </a:accent2>
      <a:accent3>
        <a:srgbClr val="AAAAFF"/>
      </a:accent3>
      <a:accent4>
        <a:srgbClr val="DADADA"/>
      </a:accent4>
      <a:accent5>
        <a:srgbClr val="FFB8AD"/>
      </a:accent5>
      <a:accent6>
        <a:srgbClr val="E700E7"/>
      </a:accent6>
      <a:hlink>
        <a:srgbClr val="FF0000"/>
      </a:hlink>
      <a:folHlink>
        <a:srgbClr val="808080"/>
      </a:folHlink>
    </a:clrScheme>
    <a:fontScheme name="introdb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ntrodbs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dbs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dbs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introdbs">
  <a:themeElements>
    <a:clrScheme name="2_introdbs 7">
      <a:dk1>
        <a:srgbClr val="000066"/>
      </a:dk1>
      <a:lt1>
        <a:srgbClr val="EAEAEA"/>
      </a:lt1>
      <a:dk2>
        <a:srgbClr val="000080"/>
      </a:dk2>
      <a:lt2>
        <a:srgbClr val="000000"/>
      </a:lt2>
      <a:accent1>
        <a:srgbClr val="9999FF"/>
      </a:accent1>
      <a:accent2>
        <a:srgbClr val="CC0000"/>
      </a:accent2>
      <a:accent3>
        <a:srgbClr val="F3F3F3"/>
      </a:accent3>
      <a:accent4>
        <a:srgbClr val="000056"/>
      </a:accent4>
      <a:accent5>
        <a:srgbClr val="CACAFF"/>
      </a:accent5>
      <a:accent6>
        <a:srgbClr val="B90000"/>
      </a:accent6>
      <a:hlink>
        <a:srgbClr val="00CC99"/>
      </a:hlink>
      <a:folHlink>
        <a:srgbClr val="0099CC"/>
      </a:folHlink>
    </a:clrScheme>
    <a:fontScheme name="2_introdb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_introdbs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introdbs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ntrodbs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ntrodbs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introdbs 5">
        <a:dk1>
          <a:srgbClr val="000066"/>
        </a:dk1>
        <a:lt1>
          <a:srgbClr val="969696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C9C9C9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ntrodbs 6">
        <a:dk1>
          <a:srgbClr val="000066"/>
        </a:dk1>
        <a:lt1>
          <a:srgbClr val="DDDDDD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EBEBEB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ntrodbs 7">
        <a:dk1>
          <a:srgbClr val="000066"/>
        </a:dk1>
        <a:lt1>
          <a:srgbClr val="EAEAEA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introdbs 8">
        <a:dk1>
          <a:srgbClr val="000066"/>
        </a:dk1>
        <a:lt1>
          <a:srgbClr val="EAEAEA"/>
        </a:lt1>
        <a:dk2>
          <a:srgbClr val="3A21EF"/>
        </a:dk2>
        <a:lt2>
          <a:srgbClr val="000000"/>
        </a:lt2>
        <a:accent1>
          <a:srgbClr val="9999FF"/>
        </a:accent1>
        <a:accent2>
          <a:srgbClr val="CC0000"/>
        </a:accent2>
        <a:accent3>
          <a:srgbClr val="F3F3F3"/>
        </a:accent3>
        <a:accent4>
          <a:srgbClr val="000056"/>
        </a:accent4>
        <a:accent5>
          <a:srgbClr val="CACAFF"/>
        </a:accent5>
        <a:accent6>
          <a:srgbClr val="B90000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66"/>
    </a:dk1>
    <a:lt1>
      <a:srgbClr val="EAEAEA"/>
    </a:lt1>
    <a:dk2>
      <a:srgbClr val="000080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0.xml><?xml version="1.0" encoding="utf-8"?>
<a:themeOverride xmlns:a="http://schemas.openxmlformats.org/drawingml/2006/main">
  <a:clrScheme name="2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1.xml><?xml version="1.0" encoding="utf-8"?>
<a:themeOverride xmlns:a="http://schemas.openxmlformats.org/drawingml/2006/main">
  <a:clrScheme name="2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2.xml><?xml version="1.0" encoding="utf-8"?>
<a:themeOverride xmlns:a="http://schemas.openxmlformats.org/drawingml/2006/main">
  <a:clrScheme name="2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3.xml><?xml version="1.0" encoding="utf-8"?>
<a:themeOverride xmlns:a="http://schemas.openxmlformats.org/drawingml/2006/main">
  <a:clrScheme name="2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14.xml><?xml version="1.0" encoding="utf-8"?>
<a:themeOverride xmlns:a="http://schemas.openxmlformats.org/drawingml/2006/main">
  <a:clrScheme name="2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2.xml><?xml version="1.0" encoding="utf-8"?>
<a:themeOverride xmlns:a="http://schemas.openxmlformats.org/drawingml/2006/main">
  <a:clrScheme name="2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3.xml><?xml version="1.0" encoding="utf-8"?>
<a:themeOverride xmlns:a="http://schemas.openxmlformats.org/drawingml/2006/main">
  <a:clrScheme name="2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4.xml><?xml version="1.0" encoding="utf-8"?>
<a:themeOverride xmlns:a="http://schemas.openxmlformats.org/drawingml/2006/main">
  <a:clrScheme name="2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5.xml><?xml version="1.0" encoding="utf-8"?>
<a:themeOverride xmlns:a="http://schemas.openxmlformats.org/drawingml/2006/main">
  <a:clrScheme name="2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6.xml><?xml version="1.0" encoding="utf-8"?>
<a:themeOverride xmlns:a="http://schemas.openxmlformats.org/drawingml/2006/main">
  <a:clrScheme name="2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7.xml><?xml version="1.0" encoding="utf-8"?>
<a:themeOverride xmlns:a="http://schemas.openxmlformats.org/drawingml/2006/main">
  <a:clrScheme name="2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8.xml><?xml version="1.0" encoding="utf-8"?>
<a:themeOverride xmlns:a="http://schemas.openxmlformats.org/drawingml/2006/main">
  <a:clrScheme name="2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ppt/theme/themeOverride9.xml><?xml version="1.0" encoding="utf-8"?>
<a:themeOverride xmlns:a="http://schemas.openxmlformats.org/drawingml/2006/main">
  <a:clrScheme name="2_introdbs 8">
    <a:dk1>
      <a:srgbClr val="000066"/>
    </a:dk1>
    <a:lt1>
      <a:srgbClr val="EAEAEA"/>
    </a:lt1>
    <a:dk2>
      <a:srgbClr val="3A21EF"/>
    </a:dk2>
    <a:lt2>
      <a:srgbClr val="000000"/>
    </a:lt2>
    <a:accent1>
      <a:srgbClr val="9999FF"/>
    </a:accent1>
    <a:accent2>
      <a:srgbClr val="CC0000"/>
    </a:accent2>
    <a:accent3>
      <a:srgbClr val="F3F3F3"/>
    </a:accent3>
    <a:accent4>
      <a:srgbClr val="000056"/>
    </a:accent4>
    <a:accent5>
      <a:srgbClr val="CACAFF"/>
    </a:accent5>
    <a:accent6>
      <a:srgbClr val="B90000"/>
    </a:accent6>
    <a:hlink>
      <a:srgbClr val="00CC99"/>
    </a:hlink>
    <a:folHlink>
      <a:srgbClr val="0099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C:\DBTopics\AdvTopics\Template.pot</Template>
  <TotalTime>4964</TotalTime>
  <Words>697</Words>
  <Application>Microsoft Office PowerPoint</Application>
  <PresentationFormat>On-screen Show (4:3)</PresentationFormat>
  <Paragraphs>172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introdbs</vt:lpstr>
      <vt:lpstr>2_introdbs</vt:lpstr>
      <vt:lpstr>Chapter 8</vt:lpstr>
      <vt:lpstr>Chapter 6 - Objectives</vt:lpstr>
      <vt:lpstr>Identifiers</vt:lpstr>
      <vt:lpstr>ISO SQL Data Types</vt:lpstr>
      <vt:lpstr>Integrity Enhancement Feature</vt:lpstr>
      <vt:lpstr>Integrity Enhancement Feature 1- Required Data</vt:lpstr>
      <vt:lpstr>Integrity Enhancement Feature 2-Domain Constraints</vt:lpstr>
      <vt:lpstr>PRIMARY KEY</vt:lpstr>
      <vt:lpstr>FOREIGN KEY</vt:lpstr>
      <vt:lpstr>Data Definition</vt:lpstr>
      <vt:lpstr>Data Definition</vt:lpstr>
      <vt:lpstr>CREATE TABLE</vt:lpstr>
      <vt:lpstr>CREATE TABLE</vt:lpstr>
      <vt:lpstr>Example - CREATE TABLE</vt:lpstr>
      <vt:lpstr>ALTER TABLE</vt:lpstr>
      <vt:lpstr>ALTER TABLE</vt:lpstr>
      <vt:lpstr>ALTER TABLE 1- Add a new column to a table  2- Drop a column from a table</vt:lpstr>
      <vt:lpstr>ALTER TABLE 3-Drop a default for a column 4-Set a default for a column</vt:lpstr>
      <vt:lpstr>DROP TABLE</vt:lpstr>
    </vt:vector>
  </TitlesOfParts>
  <Company>University of Paisley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</dc:title>
  <dc:subject>Database Systems</dc:subject>
  <dc:creator>Thomas M. Connolly and Carolyn E. Begg</dc:creator>
  <dc:description>Transparencies for Chapter 6 of textbook_x000d_
Database Systems: A Practical Approach to Design, Implementation, and Management</dc:description>
  <cp:lastModifiedBy>ksu</cp:lastModifiedBy>
  <cp:revision>222</cp:revision>
  <cp:lastPrinted>1998-06-08T15:17:53Z</cp:lastPrinted>
  <dcterms:created xsi:type="dcterms:W3CDTF">1996-12-09T10:09:10Z</dcterms:created>
  <dcterms:modified xsi:type="dcterms:W3CDTF">2016-04-05T05:09:16Z</dcterms:modified>
</cp:coreProperties>
</file>