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8" r:id="rId2"/>
  </p:sldMasterIdLst>
  <p:notesMasterIdLst>
    <p:notesMasterId r:id="rId76"/>
  </p:notesMasterIdLst>
  <p:handoutMasterIdLst>
    <p:handoutMasterId r:id="rId77"/>
  </p:handoutMasterIdLst>
  <p:sldIdLst>
    <p:sldId id="296" r:id="rId3"/>
    <p:sldId id="256" r:id="rId4"/>
    <p:sldId id="303" r:id="rId5"/>
    <p:sldId id="324" r:id="rId6"/>
    <p:sldId id="325" r:id="rId7"/>
    <p:sldId id="322" r:id="rId8"/>
    <p:sldId id="466" r:id="rId9"/>
    <p:sldId id="315" r:id="rId10"/>
    <p:sldId id="316" r:id="rId11"/>
    <p:sldId id="317" r:id="rId12"/>
    <p:sldId id="318" r:id="rId13"/>
    <p:sldId id="328" r:id="rId14"/>
    <p:sldId id="465" r:id="rId15"/>
    <p:sldId id="330" r:id="rId16"/>
    <p:sldId id="331" r:id="rId17"/>
    <p:sldId id="467" r:id="rId18"/>
    <p:sldId id="332" r:id="rId19"/>
    <p:sldId id="334" r:id="rId20"/>
    <p:sldId id="336" r:id="rId21"/>
    <p:sldId id="337" r:id="rId22"/>
    <p:sldId id="338" r:id="rId23"/>
    <p:sldId id="339" r:id="rId24"/>
    <p:sldId id="341" r:id="rId25"/>
    <p:sldId id="343" r:id="rId26"/>
    <p:sldId id="345" r:id="rId27"/>
    <p:sldId id="346" r:id="rId28"/>
    <p:sldId id="347" r:id="rId29"/>
    <p:sldId id="348" r:id="rId30"/>
    <p:sldId id="349" r:id="rId31"/>
    <p:sldId id="350" r:id="rId32"/>
    <p:sldId id="463" r:id="rId33"/>
    <p:sldId id="462" r:id="rId34"/>
    <p:sldId id="351" r:id="rId35"/>
    <p:sldId id="352" r:id="rId36"/>
    <p:sldId id="357" r:id="rId37"/>
    <p:sldId id="358" r:id="rId38"/>
    <p:sldId id="359" r:id="rId39"/>
    <p:sldId id="353" r:id="rId40"/>
    <p:sldId id="354" r:id="rId41"/>
    <p:sldId id="355" r:id="rId42"/>
    <p:sldId id="356" r:id="rId43"/>
    <p:sldId id="468" r:id="rId44"/>
    <p:sldId id="360" r:id="rId45"/>
    <p:sldId id="363" r:id="rId46"/>
    <p:sldId id="361" r:id="rId47"/>
    <p:sldId id="362" r:id="rId48"/>
    <p:sldId id="364" r:id="rId49"/>
    <p:sldId id="365" r:id="rId50"/>
    <p:sldId id="366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2" r:id="rId60"/>
    <p:sldId id="493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63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/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0E7A9C96-30D0-4798-BDFA-F68762DF2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8D489-E4C3-421A-8FA7-987014124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6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Chapter Name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September 98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76ADA-DF36-46FF-9546-839E55E9D3C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smtClean="0"/>
              <a:t> SELECT COUNT(DISTINCT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endParaRPr lang="en-US" altLang="en-US" sz="2400" dirty="0" smtClean="0"/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WHERE </a:t>
            </a:r>
            <a:r>
              <a:rPr lang="en-US" altLang="en-US" sz="2400" dirty="0" err="1" smtClean="0"/>
              <a:t>viewDate</a:t>
            </a:r>
            <a:r>
              <a:rPr lang="en-US" altLang="en-US" sz="2400" dirty="0" smtClean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	        AND ‘31-May-04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CBF7-BEC8-475E-9825-A9ACEBC0F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FBD-5339-4E61-ACD3-8D6735949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CDDF-23E3-42BE-89A3-D4867BD4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18E-BA6F-4FCD-996D-1F43A0974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B9E2-1457-4E5C-B578-A4CF781B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DAF7-0A7C-4C5E-B476-A421C7579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8F36-99C5-4F56-BABB-DD8A6600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B39F-7A5A-41B9-BB9B-780F6D85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88E6-1E55-44B7-8DDA-3C58EDE42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0256-613A-420E-B57B-795C22013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DE8-316B-4986-8A15-30933AEF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F29A-988D-4F75-9A3F-5CBF66B50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A78-0235-41D7-8A56-B6E34B745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D61A-AE0D-4EEA-BC35-FCB38D71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183-B47C-4ADE-ADF2-4A7413C2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77EF-D934-4E25-A8D2-340CBB7B3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BA7-024C-4947-88A1-A0EE7D7D5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290-1E97-4CB4-96FD-79DD37E1A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872-D3DB-4BA1-B68D-F5809E1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918E-98C6-4C0B-84E3-BBCF0F37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7148-ABE0-4125-BDDD-6E6F015B5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2E2-7AD6-42CF-B0AD-B464544D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9B5-879A-4C9B-B5E5-0337564D3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CC2AC1-0562-44CD-A3AA-765D72D9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4419CC3-3161-42AD-8DC0-5F28837D3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Chapter 7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 smtClean="0"/>
              <a:t>SQL: Data Manipulation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Chapter #6 in the textbook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CC2F-A346-4BF8-9B91-2989E5E79685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/>
          </a:p>
        </p:txBody>
      </p:sp>
      <p:pic>
        <p:nvPicPr>
          <p:cNvPr id="14340" name="Picture 12" descr="DS3-Table 0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7363"/>
            <a:ext cx="79898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A848-5294-443E-A971-02B7491481AD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a list of salaries for all staff, showing only  staff number, first and last names, and salary.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57ECBB-F2BE-49FC-8729-E78874BFD70B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/>
          </a:p>
        </p:txBody>
      </p:sp>
      <p:pic>
        <p:nvPicPr>
          <p:cNvPr id="16388" name="Picture 6" descr="DS3-Table 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0895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9B36E-FF3E-4B0A-8EBD-D68AA277E2A1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altLang="en-US" sz="2900" b="1" smtClean="0"/>
              <a:t>Example 6.3  Use of DISTINCT</a:t>
            </a:r>
            <a:endParaRPr lang="en-US" altLang="en-US" b="1" smtClean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r>
              <a:rPr lang="en-US" altLang="en-US" b="1" smtClean="0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Viewing;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7" name="Picture 7" descr="DS3-Table 05-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92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013F67-3272-4D47-B1A5-9AE046D6F034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list of monthly salaries for all staff, showing staff number, first/last name, and  salary.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salary/12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buFontTx/>
              <a:buNone/>
            </a:pPr>
            <a:endParaRPr lang="en-US" altLang="en-US" smtClean="0"/>
          </a:p>
        </p:txBody>
      </p:sp>
      <p:pic>
        <p:nvPicPr>
          <p:cNvPr id="183300" name="Picture 4" descr="DS3-Table 05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643313"/>
            <a:ext cx="4679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79ACC-9D1D-4525-BA57-1BEA961C150D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To name column, use AS clause: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	SELECT </a:t>
            </a:r>
            <a:r>
              <a:rPr lang="en-US" altLang="en-US" dirty="0" err="1" smtClean="0"/>
              <a:t>staffNo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fName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lName</a:t>
            </a:r>
            <a:r>
              <a:rPr lang="en-US" altLang="en-US" dirty="0" smtClean="0"/>
              <a:t>, salary/12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			AS </a:t>
            </a:r>
            <a:r>
              <a:rPr lang="en-US" altLang="en-US" dirty="0" err="1" smtClean="0"/>
              <a:t>monthlySalary</a:t>
            </a:r>
            <a:endParaRPr lang="en-US" altLang="en-US" dirty="0" smtClean="0"/>
          </a:p>
          <a:p>
            <a:pPr lvl="1">
              <a:buFontTx/>
              <a:buNone/>
              <a:defRPr/>
            </a:pPr>
            <a:r>
              <a:rPr lang="en-US" altLang="en-US" dirty="0" smtClean="0"/>
              <a:t>		FROM Staff;</a:t>
            </a:r>
          </a:p>
          <a:p>
            <a:pPr>
              <a:defRPr/>
            </a:pPr>
            <a:r>
              <a:rPr lang="en-US" altLang="en-US" dirty="0" smtClean="0"/>
              <a:t>The SQL expression in the SELECT list can specify a </a:t>
            </a:r>
            <a:r>
              <a:rPr lang="en-US" altLang="en-US" b="1" dirty="0" smtClean="0"/>
              <a:t>derived or calculated field.</a:t>
            </a:r>
          </a:p>
          <a:p>
            <a:pPr lvl="1">
              <a:defRPr/>
            </a:pPr>
            <a:r>
              <a:rPr lang="en-US" altLang="en-US" dirty="0" smtClean="0"/>
              <a:t>Columns referenced in the arithmetic expression must have a numeric type.</a:t>
            </a:r>
          </a:p>
          <a:p>
            <a:pPr lvl="1">
              <a:defRPr/>
            </a:pPr>
            <a:r>
              <a:rPr lang="en-US" altLang="en-US" dirty="0" smtClean="0"/>
              <a:t>SQL expression can involve + ,  -  ,  *  ,  /  ,  (  ,  ).</a:t>
            </a:r>
          </a:p>
          <a:p>
            <a:pPr>
              <a:lnSpc>
                <a:spcPct val="20000"/>
              </a:lnSpc>
              <a:defRPr/>
            </a:pPr>
            <a:endParaRPr lang="en-US" altLang="en-US" b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b="1" dirty="0" smtClean="0"/>
              <a:t>   		</a:t>
            </a:r>
            <a:endParaRPr lang="en-US" altLang="en-US" b="1" dirty="0"/>
          </a:p>
          <a:p>
            <a:pPr lvl="1">
              <a:buFontTx/>
              <a:buNone/>
              <a:defRPr/>
            </a:pPr>
            <a:endParaRPr lang="en-US" altLang="en-US" b="1" dirty="0">
              <a:ea typeface="+mn-ea"/>
              <a:cs typeface="+mn-c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AA086AAE-DEEB-4588-93A0-9AF46B6C04FD}" type="slidenum">
              <a:rPr lang="ar-SA" altLang="en-US" sz="1100" smtClean="0">
                <a:solidFill>
                  <a:srgbClr val="898989"/>
                </a:solidFill>
              </a:rPr>
              <a:pPr/>
              <a:t>16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889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Row Selection </a:t>
            </a:r>
            <a:r>
              <a:rPr lang="en-US" sz="2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(WHERE clause</a:t>
            </a: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28600" y="1714500"/>
            <a:ext cx="8686800" cy="5146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en-US" altLang="en-US" dirty="0" smtClean="0">
                <a:latin typeface="+mn-lt"/>
              </a:rPr>
              <a:t>WHERE clause consists of five basic search conditions: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Comparison</a:t>
            </a:r>
            <a:r>
              <a:rPr lang="en-US" altLang="en-US" sz="2000" b="0" dirty="0" smtClean="0">
                <a:latin typeface="+mn-lt"/>
              </a:rPr>
              <a:t>: Compare the value of one expression to the value of another expression (= , &lt;, &gt;, &lt;=, &gt;=, &lt; &gt;).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Range</a:t>
            </a:r>
            <a:r>
              <a:rPr lang="en-US" altLang="en-US" sz="2000" b="0" dirty="0" smtClean="0">
                <a:latin typeface="+mn-lt"/>
              </a:rPr>
              <a:t>: Test whether the value of an expression falls within a specified range of values (BETWEEN/ NOT BETWEEN).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Set membership:</a:t>
            </a:r>
            <a:r>
              <a:rPr lang="en-US" altLang="en-US" sz="2000" b="0" dirty="0" smtClean="0">
                <a:latin typeface="+mn-lt"/>
              </a:rPr>
              <a:t> Test whether the value of an expression equals one of a set of values (IN/ NOT IN).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Pattern match:</a:t>
            </a:r>
            <a:r>
              <a:rPr lang="en-US" altLang="en-US" sz="2000" b="0" dirty="0" smtClean="0">
                <a:latin typeface="+mn-lt"/>
              </a:rPr>
              <a:t> Test whether a string matches a specified pattern (LIKE/ NOT LIKE).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NULL:</a:t>
            </a:r>
            <a:r>
              <a:rPr lang="en-US" altLang="en-US" sz="2000" b="0" dirty="0" smtClean="0">
                <a:latin typeface="+mn-lt"/>
              </a:rPr>
              <a:t> Test whether a column has null value (IS NULL/ IS NOT NULL).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BFFE-3571-4E05-9DF6-19F4047E6A9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6.5  Comparison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Compound comparison operators: </a:t>
            </a:r>
            <a:r>
              <a:rPr lang="en-US" altLang="en-US" sz="2400" dirty="0" smtClean="0">
                <a:latin typeface="+mj-lt"/>
              </a:rPr>
              <a:t> AND, OR, NOT, (  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Order of evaluation: 	</a:t>
            </a:r>
            <a:r>
              <a:rPr lang="en-US" altLang="en-US" sz="2000" dirty="0" smtClean="0">
                <a:latin typeface="+mj-lt"/>
              </a:rPr>
              <a:t>(1)Expression is evaluated left to right 	(2)Between brackets	(3)NOT	   	 (4)AND		(5)OR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  <a:defRPr/>
            </a:pPr>
            <a:endParaRPr lang="en-US" altLang="en-US" sz="2400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	 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fName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lName</a:t>
            </a:r>
            <a:r>
              <a:rPr lang="en-US" altLang="en-US" sz="2400" dirty="0" smtClean="0"/>
              <a:t>, position, salary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FROM Staff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WHERE salary &gt; 10000;</a:t>
            </a:r>
          </a:p>
          <a:p>
            <a:pPr algn="just">
              <a:defRPr/>
            </a:pPr>
            <a:endParaRPr lang="en-US" altLang="en-US" b="1" dirty="0" smtClean="0"/>
          </a:p>
        </p:txBody>
      </p:sp>
      <p:pic>
        <p:nvPicPr>
          <p:cNvPr id="189444" name="Picture 4" descr="DS3-Table 0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485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C817C-2928-49ED-8AB4-0A3DB8053B27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6.6  Compound Comparison Search Condition</a:t>
            </a:r>
            <a:r>
              <a:rPr lang="en-US" altLang="en-US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List addresses of all branch offices in London or Glasgow.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Branch (</a:t>
            </a:r>
            <a:r>
              <a:rPr lang="en-US" altLang="en-US" b="1" u="sng" dirty="0" err="1" smtClean="0"/>
              <a:t>branchNo</a:t>
            </a:r>
            <a:r>
              <a:rPr lang="en-US" altLang="en-US" b="1" dirty="0" smtClean="0"/>
              <a:t>, street , city, postcode)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*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Branch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WHERE city = ‘London’ OR city = ‘Glasgow’;</a:t>
            </a:r>
          </a:p>
          <a:p>
            <a:pPr algn="just"/>
            <a:endParaRPr lang="en-US" altLang="en-US" b="1" dirty="0" smtClean="0"/>
          </a:p>
        </p:txBody>
      </p:sp>
      <p:pic>
        <p:nvPicPr>
          <p:cNvPr id="195588" name="Picture 4" descr="DS3-Tabl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1163"/>
            <a:ext cx="6500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630584-5048-46BA-896B-63D0CB0C4AA6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salary BETWEEN 20000 AND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smtClean="0"/>
          </a:p>
          <a:p>
            <a:pPr algn="just"/>
            <a:r>
              <a:rPr lang="en-US" altLang="en-US" b="1" smtClean="0"/>
              <a:t>BETWEEN test includes the endpoints of range.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C0987-170E-49FB-8BF9-C55C0BB446ED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dirty="0" smtClean="0"/>
              <a:t>Chapter 7 -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Purpose and importance of SQL.</a:t>
            </a:r>
          </a:p>
          <a:p>
            <a:pPr algn="just"/>
            <a:r>
              <a:rPr lang="en-US" altLang="en-US" b="1" smtClean="0"/>
              <a:t>How to retrieve data from database using SELECT.</a:t>
            </a:r>
          </a:p>
          <a:p>
            <a:pPr algn="just"/>
            <a:r>
              <a:rPr lang="en-US" altLang="en-US" b="1" smtClean="0"/>
              <a:t>How to update database using INSERT, UPDATE, and DELETE.</a:t>
            </a:r>
          </a:p>
          <a:p>
            <a:pPr algn="just"/>
            <a:endParaRPr lang="en-US" altLang="en-US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A9FD2-3448-4DA9-A4DE-8AFC8B48FBB0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4580" name="Picture 1029" descr="DS3-Tabl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934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DA639-B5DA-4E1B-9309-6C90A84DA776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Also a negated version NOT BETWEEN.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Useful, though, for a range of values.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DE192-DDE5-4AA7-B267-E4C9805B04CC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smtClean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position IN (‘Manager’, ‘Supervisor’);</a:t>
            </a:r>
          </a:p>
        </p:txBody>
      </p:sp>
      <p:pic>
        <p:nvPicPr>
          <p:cNvPr id="203781" name="Picture 5" descr="DS3-Table 0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571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B853C5-7E81-4F1B-89DD-CA1E3AD69B43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058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There is a negated version (NOT IN). 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smtClean="0"/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SELECT staffNo, fName, lName, position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FROM Staff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WHERE position=‘Manager’ OR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sz="2400" b="1" smtClean="0"/>
          </a:p>
          <a:p>
            <a:pPr marL="0" indent="0" algn="just">
              <a:lnSpc>
                <a:spcPct val="9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IN is more efficient when set contains many values.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C57B8-2740-4A2E-AFEA-25B827016F11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058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ownerNo, fName, lName, address, telNo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PrivateOwner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address LIKE ‘%Glasgow%’;</a:t>
            </a:r>
          </a:p>
        </p:txBody>
      </p:sp>
      <p:pic>
        <p:nvPicPr>
          <p:cNvPr id="208900" name="Picture 4" descr="DS3-Table 0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91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F35637-5D85-41BC-BDD8-AA67EFCD8614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altLang="en-US" b="1" smtClean="0"/>
              <a:t>SQL has two special pattern matching symbols:</a:t>
            </a:r>
          </a:p>
          <a:p>
            <a:pPr marL="457200" lvl="1" indent="0">
              <a:buFontTx/>
              <a:buNone/>
            </a:pPr>
            <a:r>
              <a:rPr lang="en-US" altLang="en-US" b="1" smtClean="0"/>
              <a:t>%: </a:t>
            </a:r>
            <a:r>
              <a:rPr lang="en-US" altLang="en-US" smtClean="0"/>
              <a:t>sequence of zero or more characters</a:t>
            </a:r>
          </a:p>
          <a:p>
            <a:pPr marL="457200" lvl="1" indent="0">
              <a:spcAft>
                <a:spcPct val="25000"/>
              </a:spcAft>
              <a:buFontTx/>
              <a:buNone/>
            </a:pPr>
            <a:r>
              <a:rPr lang="en-US" altLang="en-US" b="1" smtClean="0"/>
              <a:t>_ </a:t>
            </a:r>
            <a:r>
              <a:rPr lang="en-US" altLang="en-US" smtClean="0"/>
              <a:t>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altLang="en-US" b="1" smtClean="0"/>
              <a:t>LIKE ‘%Glasgow%’ means a sequence of characters of any length containing ‘</a:t>
            </a:r>
            <a:r>
              <a:rPr lang="en-US" altLang="en-US" b="1" i="1" smtClean="0"/>
              <a:t>Glasgow</a:t>
            </a:r>
            <a:r>
              <a:rPr lang="en-US" altLang="en-US" b="1" smtClean="0"/>
              <a:t>’.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8400B-9947-4C20-B108-B96E79242F86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093075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  <a:buNone/>
            </a:pPr>
            <a:r>
              <a:rPr lang="en-GB" dirty="0"/>
              <a:t>Viewing (</a:t>
            </a:r>
            <a:r>
              <a:rPr lang="en-GB" u="sng" dirty="0" err="1"/>
              <a:t>PropertyNo</a:t>
            </a:r>
            <a:r>
              <a:rPr lang="en-GB" dirty="0"/>
              <a:t>, </a:t>
            </a:r>
            <a:r>
              <a:rPr lang="en-GB" u="sng" dirty="0" err="1"/>
              <a:t>RenterNo</a:t>
            </a:r>
            <a:r>
              <a:rPr lang="en-GB" dirty="0"/>
              <a:t>, </a:t>
            </a:r>
            <a:r>
              <a:rPr lang="en-GB" u="sng" dirty="0" err="1"/>
              <a:t>DateViewed</a:t>
            </a:r>
            <a:r>
              <a:rPr lang="en-GB" dirty="0"/>
              <a:t>, Comments)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 dirty="0" smtClean="0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>		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clientNo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viewDate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WHERE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comment IS NULL;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49DEB8-4A01-4C1D-B7D7-3856EF3E8C52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3481388"/>
          </a:xfrm>
        </p:spPr>
        <p:txBody>
          <a:bodyPr/>
          <a:lstStyle/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r>
              <a:rPr lang="en-US" altLang="en-US" sz="2400" b="1" smtClean="0"/>
              <a:t>Negated version (IS NOT NULL) can test for non-null values.</a:t>
            </a:r>
            <a:endParaRPr lang="en-US" altLang="en-US" sz="2400" smtClean="0"/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73238"/>
            <a:ext cx="3787775" cy="1938337"/>
          </a:xfrm>
          <a:noFill/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F1DC9-9CD6-44D3-8008-7668077EBA6D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b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Order by:</a:t>
            </a:r>
            <a:r>
              <a:rPr lang="en-US" altLang="en-US" smtClean="0"/>
              <a:t> allow the retrieved records to be ordered in ascending (ASC) or descending order (DESC) on any column or combination of columns.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salaries for all staff, arranged in descending order of salary.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		ORDER BY salary DESC;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515EA-51E4-4457-959F-628480D58F8C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smtClean="0"/>
          </a:p>
        </p:txBody>
      </p:sp>
      <p:pic>
        <p:nvPicPr>
          <p:cNvPr id="219141" name="Picture 5" descr="DS3-Table 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B024F-9D94-4F63-9DE0-5CF69E4C1D2B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Objectives of SQL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200" b="1" smtClean="0"/>
              <a:t>Ideally, database language should allow user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Create the database and relation structures;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Perform insertion, modification, deletion of data from relations;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Perform simple and complex queries.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65376-35F0-4146-8A1F-778C1CE05AC7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b="1" smtClean="0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229600" cy="41148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 smtClean="0"/>
              <a:t>	Produce abbreviated list of properties in order of property type</a:t>
            </a:r>
          </a:p>
          <a:p>
            <a:pPr algn="just">
              <a:buNone/>
            </a:pPr>
            <a:r>
              <a:rPr lang="en-GB" sz="2000" dirty="0" err="1" smtClean="0"/>
              <a:t>PropertyForRent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dirty="0" smtClean="0"/>
              <a:t>		SELECT </a:t>
            </a:r>
            <a:r>
              <a:rPr lang="en-US" altLang="en-US" dirty="0" err="1" smtClean="0"/>
              <a:t>propertyNo</a:t>
            </a:r>
            <a:r>
              <a:rPr lang="en-US" altLang="en-US" dirty="0" smtClean="0"/>
              <a:t>, type, rooms, rent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ORDER BY type;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3C1E6F-E210-4673-8854-D5C09D0A1518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398341" name="Picture 1029" descr="DS3-Table 05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F36FB-3A23-4331-8EAD-5EDAD210D884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2288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smtClean="0"/>
              <a:t>Four flats in this list - as no minor sort key specified, system arranges these rows in any order it chooses.</a:t>
            </a:r>
          </a:p>
          <a:p>
            <a:pPr algn="just"/>
            <a:endParaRPr lang="en-US" altLang="en-US" b="1" smtClean="0"/>
          </a:p>
          <a:p>
            <a:pPr algn="just"/>
            <a:r>
              <a:rPr lang="en-US" altLang="en-US" b="1" smtClean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propertyNo, type, rooms, rent</a:t>
            </a:r>
          </a:p>
          <a:p>
            <a:pPr lvl="1">
              <a:buFontTx/>
              <a:buNone/>
            </a:pPr>
            <a:r>
              <a:rPr lang="en-US" altLang="en-US" smtClean="0"/>
              <a:t>		FROM PropertyForRent</a:t>
            </a:r>
          </a:p>
          <a:p>
            <a:pPr lvl="1">
              <a:buFontTx/>
              <a:buNone/>
            </a:pPr>
            <a:r>
              <a:rPr lang="en-US" altLang="en-US" smtClean="0"/>
              <a:t>		ORDER BY type, rent DESC;</a:t>
            </a:r>
          </a:p>
          <a:p>
            <a:endParaRPr lang="en-US" altLang="en-US" smtClean="0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4419F-FFCD-4769-BF33-9883CD6A35A2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221190" name="Picture 6" descr="DS3-Table 0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C406D-9039-4EDD-89A1-AE875D199C0D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COUNT</a:t>
            </a:r>
            <a:r>
              <a:rPr lang="en-US" altLang="en-US" sz="2400" smtClean="0"/>
              <a:t> returns number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SUM</a:t>
            </a:r>
            <a:r>
              <a:rPr lang="en-US" altLang="en-US" sz="2400" smtClean="0"/>
              <a:t>	returns sum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AVG</a:t>
            </a:r>
            <a:r>
              <a:rPr lang="en-US" altLang="en-US" sz="2400" smtClean="0"/>
              <a:t>	returns average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MIN</a:t>
            </a:r>
            <a:r>
              <a:rPr lang="en-US" altLang="en-US" sz="2400" smtClean="0"/>
              <a:t>	returns smallest value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MAX</a:t>
            </a:r>
            <a:r>
              <a:rPr lang="en-US" altLang="en-US" sz="2400" smtClean="0"/>
              <a:t>	returns largest value in specified column.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F0D23-BE3B-4263-98CF-1C4E18BBCF02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Each operates on a single column of a table and returns a single value.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COUNT, MIN, and MAX apply to numeric and non-numeric fields, but SUM and AVG may be used on </a:t>
            </a:r>
            <a:r>
              <a:rPr lang="en-US" altLang="en-US" u="sng" smtClean="0"/>
              <a:t>numeric</a:t>
            </a:r>
            <a:r>
              <a:rPr lang="en-US" altLang="en-US" smtClean="0"/>
              <a:t> fields only.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Apart from COUNT(*), each function eliminates nulls first and operates only on remaining non-null values.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FFB521-A147-40C0-AFCA-3CA3C7089C60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166100" cy="4114800"/>
          </a:xfrm>
        </p:spPr>
        <p:txBody>
          <a:bodyPr/>
          <a:lstStyle/>
          <a:p>
            <a:pPr algn="just"/>
            <a:r>
              <a:rPr lang="en-US" altLang="en-US" smtClean="0"/>
              <a:t>COUNT(*) counts all rows of a table, regardless of whether nulls or duplicate values occur.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Can use DISTINCT before column name to eliminate duplicates. 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DISTINCT has no effect with MIN/MAX, but may have with SUM/AVG.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4ED25-F6DC-4156-B08F-9EEFDD671603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184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smtClean="0"/>
              <a:t>If SELECT list includes an aggregate function and there is no GROUP BY clause, SELECT list cannot reference a column out with an aggregate function. 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/>
              <a:t>For example, the following is </a:t>
            </a:r>
            <a:r>
              <a:rPr lang="en-US" altLang="en-US" b="1" smtClean="0"/>
              <a:t>illegal</a:t>
            </a:r>
            <a:r>
              <a:rPr lang="en-US" altLang="en-US" smtClean="0"/>
              <a:t>:</a:t>
            </a:r>
          </a:p>
          <a:p>
            <a:pPr algn="just">
              <a:lnSpc>
                <a:spcPct val="2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Staff;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9B0F2-93DC-4F87-B5E3-66071F700386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6.13  Use of COUNT(*)</a:t>
            </a:r>
            <a:endParaRPr lang="en-US" altLang="en-US" b="1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8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properties cost more than £350 per month to rent?</a:t>
            </a:r>
          </a:p>
          <a:p>
            <a:pPr algn="just">
              <a:buNone/>
            </a:pP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COUNT(*) AS </a:t>
            </a:r>
            <a:r>
              <a:rPr lang="en-US" altLang="en-US" dirty="0" err="1" smtClean="0"/>
              <a:t>myCount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4365104"/>
            <a:ext cx="2232025" cy="1747664"/>
          </a:xfrm>
          <a:noFill/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850C5-E1C4-4E44-88C2-56B52FF71E28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80400" cy="4607966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different properties viewed in May ‘04?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r>
              <a:rPr lang="en-US" altLang="en-US" sz="2400" b="1" dirty="0" smtClean="0"/>
              <a:t>	</a:t>
            </a: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Viewing (</a:t>
            </a:r>
            <a:r>
              <a:rPr lang="en-GB" sz="2000" u="sng" dirty="0" err="1"/>
              <a:t>PropertyNo</a:t>
            </a:r>
            <a:r>
              <a:rPr lang="en-GB" sz="2000" dirty="0"/>
              <a:t>, </a:t>
            </a:r>
            <a:r>
              <a:rPr lang="en-GB" sz="2000" u="sng" dirty="0" err="1"/>
              <a:t>RenterNo</a:t>
            </a:r>
            <a:r>
              <a:rPr lang="en-GB" sz="2000" dirty="0"/>
              <a:t>, </a:t>
            </a:r>
            <a:r>
              <a:rPr lang="en-GB" sz="2000" u="sng" dirty="0" err="1"/>
              <a:t>DateViewed</a:t>
            </a:r>
            <a:r>
              <a:rPr lang="en-GB" sz="2000" dirty="0"/>
              <a:t>, Comments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pPr algn="just">
              <a:buNone/>
            </a:pPr>
            <a:r>
              <a:rPr lang="en-US" altLang="en-US" sz="2400" dirty="0"/>
              <a:t>SELECT COUNT(DISTINCT </a:t>
            </a:r>
            <a:r>
              <a:rPr lang="en-US" altLang="en-US" sz="2400" dirty="0" err="1"/>
              <a:t>propertyNo</a:t>
            </a:r>
            <a:r>
              <a:rPr lang="en-US" altLang="en-US" sz="2400" dirty="0"/>
              <a:t>) AS </a:t>
            </a:r>
            <a:r>
              <a:rPr lang="en-US" altLang="en-US" sz="2400" dirty="0" err="1"/>
              <a:t>myCount</a:t>
            </a:r>
            <a:endParaRPr lang="en-US" altLang="en-US" sz="2400" dirty="0"/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dirty="0" err="1"/>
              <a:t>viewDate</a:t>
            </a:r>
            <a:r>
              <a:rPr lang="en-US" altLang="en-US" sz="2400" dirty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	        AND ‘31-May-04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4778607"/>
            <a:ext cx="1944688" cy="1903412"/>
          </a:xfrm>
          <a:noFill/>
        </p:spPr>
      </p:pic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5F941-C6F9-434B-A23B-F999B39DB168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 b="1" smtClean="0"/>
          </a:p>
          <a:p>
            <a:pPr lvl="1" algn="just"/>
            <a:r>
              <a:rPr lang="en-US" altLang="en-US" smtClean="0"/>
              <a:t>A DDL for defining database structure.</a:t>
            </a:r>
          </a:p>
          <a:p>
            <a:pPr lvl="1" algn="just"/>
            <a:r>
              <a:rPr lang="en-US" altLang="en-US" smtClean="0"/>
              <a:t>A DML for retrieving and updating data.</a:t>
            </a:r>
          </a:p>
          <a:p>
            <a:pPr lvl="1" algn="just">
              <a:lnSpc>
                <a:spcPct val="20000"/>
              </a:lnSpc>
            </a:pPr>
            <a:endParaRPr lang="en-US" altLang="en-US" b="1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0B5CB-57F5-4A5C-A95D-F5BA151CB37A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6.15  Use of COUNT and SUM</a:t>
            </a:r>
            <a:endParaRPr lang="en-US" altLang="en-US" b="1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51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 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625975"/>
            <a:ext cx="3455987" cy="1863725"/>
          </a:xfrm>
          <a:noFill/>
        </p:spPr>
      </p:pic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2B3EAF-85AE-4A4A-9240-F1C8D131DB1A}" type="slidenum">
              <a:rPr lang="en-GB" altLang="en-US" smtClean="0"/>
              <a:pPr/>
              <a:t>41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6.16  Use of MIN, MAX, AVG</a:t>
            </a:r>
            <a:endParaRPr lang="en-US" altLang="en-US" b="1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73533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   </a:t>
            </a:r>
            <a:r>
              <a:rPr lang="en-US" altLang="en-US" smtClean="0"/>
              <a:t>SELECT MIN(salary) AS myMin, </a:t>
            </a:r>
          </a:p>
          <a:p>
            <a:pPr lvl="1" algn="just">
              <a:buFontTx/>
              <a:buNone/>
            </a:pPr>
            <a:r>
              <a:rPr lang="en-US" altLang="en-US" smtClean="0"/>
              <a:t>		MAX(salary) AS myMax,</a:t>
            </a:r>
          </a:p>
          <a:p>
            <a:pPr lvl="1" algn="just">
              <a:buFontTx/>
              <a:buNone/>
            </a:pPr>
            <a:r>
              <a:rPr lang="en-US" altLang="en-US" smtClean="0"/>
              <a:t>		 AVG(salary) AS myAvg</a:t>
            </a:r>
          </a:p>
          <a:p>
            <a:pPr lvl="1" algn="just">
              <a:buFontTx/>
              <a:buNone/>
            </a:pPr>
            <a:r>
              <a:rPr lang="en-US" altLang="en-US" smtClean="0"/>
              <a:t>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581525"/>
            <a:ext cx="4105275" cy="1655763"/>
          </a:xfrm>
          <a:noFill/>
        </p:spPr>
      </p:pic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C76963A5-B7D7-4D2E-B85C-736104762F1B}" type="slidenum">
              <a:rPr lang="ar-SA" altLang="en-US" sz="1100" smtClean="0">
                <a:solidFill>
                  <a:srgbClr val="898989"/>
                </a:solidFill>
              </a:rPr>
              <a:pPr/>
              <a:t>42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6200"/>
            <a:ext cx="10058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BY clause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bno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SG5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sno</a:t>
            </a: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24000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SL21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30000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371600" y="45339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B007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SL41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</a:t>
            </a:r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count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54000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</a:t>
            </a:r>
          </a:p>
        </p:txBody>
      </p:sp>
      <p:sp>
        <p:nvSpPr>
          <p:cNvPr id="47133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39000</a:t>
            </a:r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36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7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8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39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SG14</a:t>
            </a:r>
          </a:p>
        </p:txBody>
      </p:sp>
      <p:sp>
        <p:nvSpPr>
          <p:cNvPr id="47140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SG37</a:t>
            </a:r>
          </a:p>
        </p:txBody>
      </p:sp>
      <p:sp>
        <p:nvSpPr>
          <p:cNvPr id="47141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SA9</a:t>
            </a:r>
          </a:p>
        </p:txBody>
      </p:sp>
      <p:sp>
        <p:nvSpPr>
          <p:cNvPr id="47142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43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18000</a:t>
            </a:r>
          </a:p>
        </p:txBody>
      </p:sp>
      <p:sp>
        <p:nvSpPr>
          <p:cNvPr id="47144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12000</a:t>
            </a:r>
          </a:p>
        </p:txBody>
      </p:sp>
      <p:sp>
        <p:nvSpPr>
          <p:cNvPr id="47145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6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7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8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49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50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364C3-37A8-4176-9D65-2E2BB461754A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/>
            <a:r>
              <a:rPr lang="en-US" altLang="en-US" b="1" smtClean="0"/>
              <a:t>Use GROUP BY clause to get sub-totals.</a:t>
            </a:r>
          </a:p>
          <a:p>
            <a:pPr algn="just"/>
            <a:r>
              <a:rPr lang="en-US" altLang="en-US" b="1" smtClean="0"/>
              <a:t>SELECT and GROUP BY closely integrated: each item in SELECT list must be </a:t>
            </a:r>
            <a:r>
              <a:rPr lang="en-US" altLang="en-US" b="1" i="1" smtClean="0"/>
              <a:t>single-valued per group</a:t>
            </a:r>
            <a:r>
              <a:rPr lang="en-US" altLang="en-US" b="1" smtClean="0"/>
              <a:t>, and SELECT clause may only contain:</a:t>
            </a:r>
          </a:p>
          <a:p>
            <a:pPr lvl="1" algn="just"/>
            <a:r>
              <a:rPr lang="en-US" altLang="en-US" sz="2400" smtClean="0"/>
              <a:t>Column names</a:t>
            </a:r>
          </a:p>
          <a:p>
            <a:pPr lvl="1" algn="just"/>
            <a:r>
              <a:rPr lang="en-US" altLang="en-US" sz="2400" smtClean="0"/>
              <a:t>Aggregate functions </a:t>
            </a:r>
          </a:p>
          <a:p>
            <a:pPr lvl="1" algn="just"/>
            <a:r>
              <a:rPr lang="en-US" altLang="en-US" sz="2400" smtClean="0"/>
              <a:t>Constants</a:t>
            </a:r>
          </a:p>
          <a:p>
            <a:pPr lvl="1" algn="just"/>
            <a:r>
              <a:rPr lang="en-US" altLang="en-US" sz="2400" smtClean="0"/>
              <a:t>Expression involving combinations of the above.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78D11-3735-417D-8639-C1C962D6C0DD}" type="slidenum">
              <a:rPr lang="en-GB" altLang="en-US" smtClean="0"/>
              <a:pPr/>
              <a:t>44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If WHERE is used with GROUP BY, WHERE is applied first, then groups are formed from remaining rows satisfying predicate.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0CB4-7413-4995-B94A-7F7911C15B17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799465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	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                          COUNT(staffNo) AS myCount,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		SUM(salary) AS mySum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GROUP BY branchNo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800" smtClean="0"/>
              <a:t>ORDER BY branchNo;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9C03EE-96CC-4D03-96E0-D20A16F699F8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pic>
        <p:nvPicPr>
          <p:cNvPr id="51204" name="Picture 6" descr="C05NT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5400675" cy="2759075"/>
          </a:xfrm>
          <a:noFill/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4A75-A8C5-4183-B105-0309C1477AB6}" type="slidenum">
              <a:rPr lang="en-GB" altLang="en-US" smtClean="0"/>
              <a:pPr/>
              <a:t>47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Restricted Groupings – HAVING clause</a:t>
            </a:r>
            <a:endParaRPr lang="en-US" altLang="en-US" b="1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Similar to WHERE, but WHERE filters individual </a:t>
            </a:r>
            <a:r>
              <a:rPr lang="en-US" altLang="en-US" u="sng" smtClean="0"/>
              <a:t>rows</a:t>
            </a:r>
            <a:r>
              <a:rPr lang="en-US" altLang="en-US" smtClean="0"/>
              <a:t> whereas HAVING filters </a:t>
            </a:r>
            <a:r>
              <a:rPr lang="en-US" altLang="en-US" u="sng" smtClean="0"/>
              <a:t>groups</a:t>
            </a:r>
            <a:r>
              <a:rPr lang="en-US" altLang="en-US" smtClean="0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11AB7-EFC7-460E-9F03-506CB693B0AD}" type="slidenum">
              <a:rPr lang="en-GB" altLang="en-US" smtClean="0"/>
              <a:pPr/>
              <a:t>48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7948613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000" b="1" smtClean="0"/>
              <a:t>	</a:t>
            </a:r>
            <a:r>
              <a:rPr lang="en-US" altLang="en-US" b="1" smtClean="0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	</a:t>
            </a:r>
            <a:r>
              <a:rPr lang="en-US" altLang="en-US" sz="2000" smtClean="0"/>
              <a:t>  </a:t>
            </a:r>
            <a:r>
              <a:rPr lang="en-US" altLang="en-US" sz="2400" smtClean="0"/>
              <a:t>SELECT 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   COUNT(staffNo) AS myCount,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		    SUM(salary) AS mySum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GROUP BY branchNo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HAVING COUNT(staffNo) &gt; 1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ORDER BY branchNo;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3FE9FB-DA1C-4CF6-AEC1-06FD74C3B104}" type="slidenum">
              <a:rPr lang="en-GB" altLang="en-US" smtClean="0"/>
              <a:pPr/>
              <a:t>49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pic>
        <p:nvPicPr>
          <p:cNvPr id="54276" name="Picture 6" descr="C05NT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5400675" cy="2384425"/>
          </a:xfrm>
          <a:noFill/>
        </p:spPr>
      </p:pic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B2DBF-A380-443B-B7B0-62EF298E71ED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lvl="1" algn="just"/>
            <a:r>
              <a:rPr lang="en-US" altLang="en-US" b="1" smtClean="0"/>
              <a:t>it is non-procedural - </a:t>
            </a:r>
            <a:r>
              <a:rPr lang="en-US" altLang="en-US" smtClean="0"/>
              <a:t>you specify </a:t>
            </a:r>
            <a:r>
              <a:rPr lang="en-US" altLang="en-US" i="1" u="sng" smtClean="0"/>
              <a:t>what</a:t>
            </a:r>
            <a:r>
              <a:rPr lang="en-US" altLang="en-US" smtClean="0"/>
              <a:t> information you require, rather than </a:t>
            </a:r>
            <a:r>
              <a:rPr lang="en-US" altLang="en-US" i="1" u="sng" smtClean="0"/>
              <a:t>how</a:t>
            </a:r>
            <a:r>
              <a:rPr lang="en-US" altLang="en-US" smtClean="0"/>
              <a:t> to get it</a:t>
            </a:r>
          </a:p>
          <a:p>
            <a:pPr lvl="1" algn="just"/>
            <a:r>
              <a:rPr lang="en-US" altLang="en-US" b="1" smtClean="0"/>
              <a:t>it is essentially free-format - </a:t>
            </a:r>
            <a:r>
              <a:rPr lang="en-US" altLang="en-US" smtClean="0"/>
              <a:t>some sentences do not have to be in particular location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7C517-610E-4BB8-8078-0135A851060B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/>
            <a:r>
              <a:rPr lang="en-US" b="1" smtClean="0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To perform join, include more than one table in FROM clause. Use comma as separator and typically include WHERE clause to specify join column(s).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6E8CD-3976-4AD3-851B-8719C86A608B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114800"/>
          </a:xfrm>
        </p:spPr>
        <p:txBody>
          <a:bodyPr/>
          <a:lstStyle/>
          <a:p>
            <a:pPr algn="just"/>
            <a:r>
              <a:rPr lang="en-US" b="1" smtClean="0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can be used to qualify column names when there is ambiguity.</a:t>
            </a:r>
            <a:endParaRPr lang="en-US" smtClean="0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2BC69-A809-4F26-A004-E05C6161D646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7338"/>
            <a:ext cx="808513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SELECT c.clientNo, fName, lName,</a:t>
            </a:r>
          </a:p>
          <a:p>
            <a:pPr lvl="1" algn="just">
              <a:buFontTx/>
              <a:buNone/>
            </a:pPr>
            <a:r>
              <a:rPr lang="en-US" smtClean="0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smtClean="0"/>
              <a:t>	FROM Client c, Viewing v</a:t>
            </a:r>
          </a:p>
          <a:p>
            <a:pPr lvl="1" algn="just">
              <a:buFontTx/>
              <a:buNone/>
            </a:pPr>
            <a:r>
              <a:rPr lang="en-US" smtClean="0"/>
              <a:t>	WHERE c.clientNo = v.clientNo;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BA5DB6-9EA4-4F88-B4D7-0BBD0BAC357B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01000" cy="4114800"/>
          </a:xfrm>
        </p:spPr>
        <p:txBody>
          <a:bodyPr/>
          <a:lstStyle/>
          <a:p>
            <a:pPr algn="just"/>
            <a:r>
              <a:rPr lang="en-US" b="1" smtClean="0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lnSpc>
                <a:spcPct val="60000"/>
              </a:lnSpc>
            </a:pPr>
            <a:r>
              <a:rPr lang="en-US" b="1" smtClean="0"/>
              <a:t>Equivalent to equi-join in relational algebra.</a:t>
            </a:r>
            <a:endParaRPr lang="en-US" smtClean="0"/>
          </a:p>
        </p:txBody>
      </p:sp>
      <p:pic>
        <p:nvPicPr>
          <p:cNvPr id="271364" name="Picture 4" descr="DS3-Table 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813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25CAB-B0A4-4424-84DB-00D433733A6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Alternative JOIN Constructs</a:t>
            </a:r>
            <a:endParaRPr lang="en-US" b="1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305800" cy="4114800"/>
          </a:xfrm>
        </p:spPr>
        <p:txBody>
          <a:bodyPr/>
          <a:lstStyle/>
          <a:p>
            <a:pPr algn="just"/>
            <a:r>
              <a:rPr lang="en-US" b="1" smtClean="0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 smtClean="0"/>
          </a:p>
          <a:p>
            <a:pPr algn="just"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FROM Client c </a:t>
            </a:r>
            <a:r>
              <a:rPr lang="en-US" sz="2400" b="1" smtClean="0"/>
              <a:t>JOIN</a:t>
            </a:r>
            <a:r>
              <a:rPr lang="en-US" sz="2400" smtClean="0"/>
              <a:t> Viewing v </a:t>
            </a:r>
            <a:r>
              <a:rPr lang="en-US" sz="2400" b="1" smtClean="0"/>
              <a:t>ON</a:t>
            </a:r>
            <a:r>
              <a:rPr lang="en-US" sz="2400" smtClean="0"/>
              <a:t> c.clientNo = v.clientNo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JOIN</a:t>
            </a:r>
            <a:r>
              <a:rPr lang="en-US" sz="2400" smtClean="0"/>
              <a:t> Viewing </a:t>
            </a:r>
            <a:r>
              <a:rPr lang="en-US" sz="2400" b="1" smtClean="0"/>
              <a:t>USING</a:t>
            </a:r>
            <a:r>
              <a:rPr lang="en-US" sz="2400" smtClean="0"/>
              <a:t> 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NATURAL JOIN </a:t>
            </a:r>
            <a:r>
              <a:rPr lang="en-US" sz="2400" smtClean="0"/>
              <a:t>Viewing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sz="2400" smtClean="0"/>
          </a:p>
          <a:p>
            <a:pPr algn="just"/>
            <a:r>
              <a:rPr lang="en-US" b="1" smtClean="0"/>
              <a:t>In each case, FROM replaces original FROM and WHERE. However, the first one produces table with two identical clientNo columns.</a:t>
            </a:r>
            <a:endParaRPr lang="en-US" smtClean="0"/>
          </a:p>
          <a:p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5FF634-1D12-49F6-B3CF-C83D68A9E800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14800"/>
          </a:xfrm>
        </p:spPr>
        <p:txBody>
          <a:bodyPr/>
          <a:lstStyle/>
          <a:p>
            <a:r>
              <a:rPr lang="en-US" sz="2400" b="1" dirty="0" smtClean="0"/>
              <a:t>PROPERTYFORRENT (</a:t>
            </a:r>
            <a:r>
              <a:rPr lang="en-US" sz="2400" b="1" dirty="0" err="1" smtClean="0"/>
              <a:t>pno</a:t>
            </a:r>
            <a:r>
              <a:rPr lang="en-US" sz="2400" b="1" dirty="0" smtClean="0"/>
              <a:t>, street, area, city, </a:t>
            </a:r>
            <a:r>
              <a:rPr lang="en-US" sz="2400" b="1" dirty="0" err="1" smtClean="0"/>
              <a:t>pcode</a:t>
            </a:r>
            <a:r>
              <a:rPr lang="en-US" sz="2400" b="1" dirty="0" smtClean="0"/>
              <a:t>, type, rooms, rent, 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STAFF (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lname</a:t>
            </a:r>
            <a:r>
              <a:rPr lang="en-US" sz="2400" b="1" dirty="0" smtClean="0"/>
              <a:t>, position, sex, DOB, salary, 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BRANCH (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, street, city, postcode)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fName</a:t>
            </a:r>
            <a:r>
              <a:rPr lang="en-US" sz="2400" dirty="0" smtClean="0"/>
              <a:t>, </a:t>
            </a:r>
            <a:r>
              <a:rPr lang="en-US" sz="2400" dirty="0" err="1" smtClean="0"/>
              <a:t>lName</a:t>
            </a:r>
            <a:r>
              <a:rPr lang="en-US" sz="24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pNo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FROM Staff s, </a:t>
            </a:r>
            <a:r>
              <a:rPr lang="en-US" sz="2400" dirty="0" err="1" smtClean="0"/>
              <a:t>PropertyForRent</a:t>
            </a:r>
            <a:r>
              <a:rPr lang="en-US" sz="24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s.sno</a:t>
            </a:r>
            <a:r>
              <a:rPr lang="en-US" sz="2400" dirty="0" smtClean="0"/>
              <a:t> = </a:t>
            </a:r>
            <a:r>
              <a:rPr lang="en-US" sz="2400" dirty="0" err="1" smtClean="0"/>
              <a:t>p.sno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ORDER BY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pNo</a:t>
            </a:r>
            <a:r>
              <a:rPr lang="en-US" sz="2400" dirty="0" smtClean="0"/>
              <a:t>;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311ED-5E4B-4AEA-A904-3538263444D7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pic>
        <p:nvPicPr>
          <p:cNvPr id="275462" name="Picture 6" descr="DS3-Table 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6553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57BB4-4DB9-4FC9-9892-EE886E68E70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6.26  Three Table Join</a:t>
            </a:r>
            <a:endParaRPr lang="en-US" b="1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57338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b="1" dirty="0" smtClean="0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 SELECT </a:t>
            </a:r>
            <a:r>
              <a:rPr lang="en-US" sz="2400" dirty="0" err="1" smtClean="0"/>
              <a:t>s.bno,b.city</a:t>
            </a:r>
            <a:r>
              <a:rPr lang="en-US" sz="2400" dirty="0" smtClean="0"/>
              <a:t> 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fName</a:t>
            </a:r>
            <a:r>
              <a:rPr lang="en-US" sz="2400" dirty="0"/>
              <a:t>, </a:t>
            </a:r>
            <a:r>
              <a:rPr lang="en-US" sz="2400" dirty="0" err="1"/>
              <a:t>lName</a:t>
            </a:r>
            <a:r>
              <a:rPr lang="en-US" sz="2400" dirty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pNo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FROM Staff s, </a:t>
            </a:r>
            <a:r>
              <a:rPr lang="en-US" sz="2400" dirty="0" err="1"/>
              <a:t>PropertyForRent</a:t>
            </a:r>
            <a:r>
              <a:rPr lang="en-US" sz="2400" dirty="0"/>
              <a:t> </a:t>
            </a:r>
            <a:r>
              <a:rPr lang="en-US" sz="2400" dirty="0" smtClean="0"/>
              <a:t>p , Branch b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WHERE </a:t>
            </a:r>
            <a:r>
              <a:rPr lang="en-US" sz="2400" dirty="0" err="1"/>
              <a:t>s.sno</a:t>
            </a:r>
            <a:r>
              <a:rPr lang="en-US" sz="2400" dirty="0"/>
              <a:t> = </a:t>
            </a:r>
            <a:r>
              <a:rPr lang="en-US" sz="2400" dirty="0" err="1" smtClean="0"/>
              <a:t>p.sno</a:t>
            </a:r>
            <a:r>
              <a:rPr lang="en-US" sz="2400" dirty="0" smtClean="0"/>
              <a:t> AND </a:t>
            </a:r>
            <a:r>
              <a:rPr lang="en-US" sz="2400" dirty="0" err="1" smtClean="0"/>
              <a:t>b.bno</a:t>
            </a:r>
            <a:r>
              <a:rPr lang="en-US" sz="2400" dirty="0" smtClean="0"/>
              <a:t>=</a:t>
            </a:r>
            <a:r>
              <a:rPr lang="en-US" sz="2400" dirty="0" err="1" smtClean="0"/>
              <a:t>s.bno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ORDER BY </a:t>
            </a:r>
            <a:r>
              <a:rPr lang="en-US" sz="2400" dirty="0" err="1"/>
              <a:t>s.bno</a:t>
            </a:r>
            <a:r>
              <a:rPr lang="en-US" sz="2400" dirty="0"/>
              <a:t>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pNo</a:t>
            </a:r>
            <a:r>
              <a:rPr lang="en-US" sz="2400" dirty="0"/>
              <a:t>;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86D26E-CAB4-4EF8-9567-F0DABC541333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  <a:endParaRPr lang="en-US" b="1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en-US" b="1" dirty="0" smtClean="0"/>
              <a:t>	Find number of properties handled by each staff member,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branch number of the member of staff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2600" b="1" dirty="0" smtClean="0"/>
              <a:t>	</a:t>
            </a:r>
            <a:r>
              <a:rPr lang="en-US" sz="2600" dirty="0" smtClean="0"/>
              <a:t> </a:t>
            </a:r>
            <a:r>
              <a:rPr lang="en-US" sz="2500" dirty="0" smtClean="0"/>
              <a:t>SELECT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, COUNT(*) AS </a:t>
            </a:r>
            <a:r>
              <a:rPr lang="en-US" sz="2500" dirty="0" err="1" smtClean="0"/>
              <a:t>myCount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FROM Staff s, </a:t>
            </a:r>
            <a:r>
              <a:rPr lang="en-US" sz="2500" dirty="0" err="1" smtClean="0"/>
              <a:t>PropertyForRent</a:t>
            </a:r>
            <a:r>
              <a:rPr lang="en-US" sz="2500" dirty="0" smtClean="0"/>
              <a:t> p</a:t>
            </a:r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WHERE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 = </a:t>
            </a:r>
            <a:r>
              <a:rPr lang="en-US" sz="2500" dirty="0" err="1" smtClean="0"/>
              <a:t>p.staffNo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GROUP BY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ORDER BY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;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9AD640-CE87-4807-915D-96414C9288D1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</a:p>
        </p:txBody>
      </p:sp>
      <p:pic>
        <p:nvPicPr>
          <p:cNvPr id="64516" name="Picture 6" descr="C05NT2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00213"/>
            <a:ext cx="4681537" cy="2811462"/>
          </a:xfrm>
          <a:noFill/>
        </p:spPr>
      </p:pic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28D427-A5D6-467C-80B1-358A3E54A877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Writing SQL Commands</a:t>
            </a:r>
            <a:endParaRPr lang="en-US" altLang="en-US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Most components of an SQL statement are </a:t>
            </a:r>
            <a:r>
              <a:rPr lang="en-US" altLang="en-US" b="1" i="1" u="sng" smtClean="0"/>
              <a:t>case insensitive</a:t>
            </a:r>
            <a:r>
              <a:rPr lang="en-US" altLang="en-US" b="1" smtClean="0"/>
              <a:t>, except for literal character data.</a:t>
            </a:r>
          </a:p>
          <a:p>
            <a:pPr algn="just"/>
            <a:r>
              <a:rPr lang="en-US" altLang="en-US" b="1" smtClean="0"/>
              <a:t>Use extended form of BNF notation: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- </a:t>
            </a:r>
            <a:r>
              <a:rPr lang="en-US" altLang="en-US" b="1" smtClean="0"/>
              <a:t>Upper-case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reserved </a:t>
            </a:r>
            <a:r>
              <a:rPr lang="en-US" altLang="en-US" smtClean="0"/>
              <a:t>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Lower-case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user-defined</a:t>
            </a:r>
            <a:r>
              <a:rPr lang="en-US" altLang="en-US" smtClean="0"/>
              <a:t> 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|</a:t>
            </a:r>
            <a:r>
              <a:rPr lang="en-US" altLang="en-US" smtClean="0"/>
              <a:t> indicates a </a:t>
            </a:r>
            <a:r>
              <a:rPr lang="en-US" altLang="en-US" i="1" u="sng" smtClean="0"/>
              <a:t>choice</a:t>
            </a:r>
            <a:r>
              <a:rPr lang="en-US" altLang="en-US" smtClean="0"/>
              <a:t> among alternatives.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Curly braces </a:t>
            </a:r>
            <a:r>
              <a:rPr lang="en-US" altLang="en-US" smtClean="0">
                <a:latin typeface="Arial" pitchFamily="34" charset="0"/>
              </a:rPr>
              <a:t>{ } </a:t>
            </a:r>
            <a:r>
              <a:rPr lang="en-US" altLang="en-US" smtClean="0"/>
              <a:t>indicate a </a:t>
            </a:r>
            <a:r>
              <a:rPr lang="en-US" altLang="en-US" i="1" smtClean="0"/>
              <a:t>required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Square brackets [ ] </a:t>
            </a:r>
            <a:r>
              <a:rPr lang="en-US" altLang="en-US" smtClean="0"/>
              <a:t>indicate an </a:t>
            </a:r>
            <a:r>
              <a:rPr lang="en-US" altLang="en-US" i="1" smtClean="0"/>
              <a:t>optional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… </a:t>
            </a:r>
            <a:r>
              <a:rPr lang="en-US" altLang="en-US" smtClean="0"/>
              <a:t>indicates </a:t>
            </a:r>
            <a:r>
              <a:rPr lang="en-US" altLang="en-US" i="1" smtClean="0"/>
              <a:t>optional repetition</a:t>
            </a:r>
            <a:r>
              <a:rPr lang="en-US" altLang="en-US" smtClean="0"/>
              <a:t> (0 or more). </a:t>
            </a:r>
          </a:p>
          <a:p>
            <a:pPr algn="just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18C77-ECEE-40CD-A4B7-907DB7967571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VALUES (dataValueList)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columnList</a:t>
            </a:r>
            <a:r>
              <a:rPr lang="en-US" b="1" smtClean="0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9A455-555F-4C86-B651-629ACE3E8BCA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  <a:endParaRPr lang="en-US" b="1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4800" cy="4114800"/>
          </a:xfrm>
        </p:spPr>
        <p:txBody>
          <a:bodyPr/>
          <a:lstStyle/>
          <a:p>
            <a:pPr algn="just"/>
            <a:r>
              <a:rPr lang="en-US" b="1" i="1" smtClean="0"/>
              <a:t>dataValueList</a:t>
            </a:r>
            <a:r>
              <a:rPr lang="en-US" b="1" smtClean="0"/>
              <a:t> must match </a:t>
            </a:r>
            <a:r>
              <a:rPr lang="en-US" b="1" i="1" smtClean="0"/>
              <a:t>columnList</a:t>
            </a:r>
            <a:r>
              <a:rPr lang="en-US" b="1" smtClean="0"/>
              <a:t> as follows:</a:t>
            </a:r>
          </a:p>
          <a:p>
            <a:pPr lvl="1" algn="just"/>
            <a:r>
              <a:rPr lang="en-US" b="1" smtClean="0"/>
              <a:t>number of items in each list must be same;</a:t>
            </a:r>
          </a:p>
          <a:p>
            <a:pPr lvl="1" algn="just"/>
            <a:r>
              <a:rPr lang="en-US" b="1" smtClean="0"/>
              <a:t>must be direct correspondence in position of items in two lists;</a:t>
            </a:r>
          </a:p>
          <a:p>
            <a:pPr lvl="1" algn="just"/>
            <a:r>
              <a:rPr lang="en-US" b="1" smtClean="0"/>
              <a:t>data type of each item in </a:t>
            </a:r>
            <a:r>
              <a:rPr lang="en-US" b="1" i="1" smtClean="0"/>
              <a:t>dataValueList</a:t>
            </a:r>
            <a:r>
              <a:rPr lang="en-US" b="1" smtClean="0"/>
              <a:t> must be compatible with data type of corresponding column.</a:t>
            </a:r>
            <a:endParaRPr 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F04CE-6FC0-4F79-9723-F40FF86625FC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161338" cy="4114800"/>
          </a:xfrm>
        </p:spPr>
        <p:txBody>
          <a:bodyPr/>
          <a:lstStyle/>
          <a:p>
            <a:pPr algn="just"/>
            <a:r>
              <a:rPr lang="en-US" sz="2400" smtClean="0"/>
              <a:t>STAFF(sno, fname, lname, position, sex, DOB, salary, bno)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 smtClean="0"/>
              <a:t>	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INSERT INTO Staff</a:t>
            </a:r>
          </a:p>
          <a:p>
            <a:pPr lvl="1" algn="just">
              <a:buFontTx/>
              <a:buNone/>
            </a:pPr>
            <a:r>
              <a:rPr lang="en-US" smtClean="0"/>
              <a:t>VALUES (‘SG16’, ‘Alan’, ‘Brown’, ‘Assistant’, ‘M’, Date‘1957-05-25’, 8300, ‘B003’);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DB67A4-1ABB-4840-AD13-995A8D8674CE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0137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A4B2B7-E7C4-4867-BC3D-C4943898F5B8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 … SELECT</a:t>
            </a:r>
            <a:endParaRPr lang="en-US" b="1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6388" cy="4114800"/>
          </a:xfrm>
        </p:spPr>
        <p:txBody>
          <a:bodyPr/>
          <a:lstStyle/>
          <a:p>
            <a:pPr algn="just"/>
            <a:r>
              <a:rPr lang="en-US" b="1" smtClean="0"/>
              <a:t>Second form of INSERT allows multiple rows to be copied from one or more tables to another:</a:t>
            </a:r>
          </a:p>
          <a:p>
            <a:pPr algn="just"/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smtClean="0"/>
              <a:t>	SELECT ...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B0892-8C4A-4D45-ABCC-ACABADF5165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/>
            <a:r>
              <a:rPr lang="en-US" b="1" smtClean="0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z="2600" smtClean="0"/>
              <a:t>StaffPropCount(</a:t>
            </a:r>
            <a:r>
              <a:rPr lang="en-US" sz="2600" u="sng" smtClean="0"/>
              <a:t>staffNo</a:t>
            </a:r>
            <a:r>
              <a:rPr lang="en-US" sz="2600" smtClean="0"/>
              <a:t>, fName, lName, propCnt)</a:t>
            </a:r>
          </a:p>
          <a:p>
            <a:pPr lvl="1" algn="just">
              <a:buFontTx/>
              <a:buNone/>
            </a:pPr>
            <a:endParaRPr lang="en-US" sz="2600" smtClean="0"/>
          </a:p>
          <a:p>
            <a:pPr algn="just"/>
            <a:r>
              <a:rPr lang="en-US" b="1" smtClean="0"/>
              <a:t>Populate StaffPropCount using Staff and PropertyForRent tables.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PROPERTYFORRENT(Pno, street, city, postcode, type, rooms, rent, ono, sno, bno)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45077-1600-47F5-B947-C63AD6A2B2CC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INSERT INTO </a:t>
            </a:r>
            <a:r>
              <a:rPr lang="en-US" sz="2300" b="1" dirty="0" err="1" smtClean="0"/>
              <a:t>StaffPropCount</a:t>
            </a:r>
            <a:endParaRPr lang="en-US" sz="2300" b="1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 s,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 = </a:t>
            </a:r>
            <a:r>
              <a:rPr lang="en-US" sz="2300" dirty="0" err="1" smtClean="0"/>
              <a:t>p.staffNo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GROUP BY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	(SELECT DISTINCT </a:t>
            </a:r>
            <a:r>
              <a:rPr lang="en-US" sz="2300" dirty="0" err="1" smtClean="0"/>
              <a:t>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 	FROM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));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3C19C-45D7-4C48-991C-97FACF5B2BC6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mtClean="0"/>
              <a:t>If second part of UNION is omitted, excludes those staff who currently do not manage any properties. </a:t>
            </a:r>
          </a:p>
        </p:txBody>
      </p:sp>
      <p:pic>
        <p:nvPicPr>
          <p:cNvPr id="365574" name="Picture 6" descr="DS3-Table 05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D6C2EA-5E4A-483E-BA41-A3AA11404228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085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TableName</a:t>
            </a:r>
            <a:r>
              <a:rPr lang="en-US" b="1" smtClean="0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SET clause specifies names of one or more columns that are to be updated. 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B3F01-FA8A-4BC7-8ED5-47F861C5EA6D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  <a:endParaRPr lang="en-US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114800"/>
          </a:xfrm>
        </p:spPr>
        <p:txBody>
          <a:bodyPr/>
          <a:lstStyle/>
          <a:p>
            <a:pPr algn="just"/>
            <a:r>
              <a:rPr lang="en-US" b="1" smtClean="0"/>
              <a:t>WHERE clause is optional:</a:t>
            </a:r>
          </a:p>
          <a:p>
            <a:pPr lvl="1" algn="just"/>
            <a:r>
              <a:rPr lang="en-US" b="1" smtClean="0"/>
              <a:t>if omitted, named columns are updated for all rows in table;</a:t>
            </a:r>
          </a:p>
          <a:p>
            <a:pPr lvl="1" algn="just"/>
            <a:r>
              <a:rPr lang="en-US" b="1" smtClean="0"/>
              <a:t>if specified, only those rows that satisfy </a:t>
            </a:r>
            <a:r>
              <a:rPr lang="en-US" b="1" i="1" smtClean="0"/>
              <a:t>searchCondition</a:t>
            </a:r>
            <a:r>
              <a:rPr lang="en-US" b="1" smtClean="0"/>
              <a:t> are updated. </a:t>
            </a:r>
          </a:p>
          <a:p>
            <a:pPr algn="just"/>
            <a:r>
              <a:rPr lang="en-US" b="1" smtClean="0"/>
              <a:t>New </a:t>
            </a:r>
            <a:r>
              <a:rPr lang="en-US" b="1" i="1" smtClean="0"/>
              <a:t>dataValue(s)</a:t>
            </a:r>
            <a:r>
              <a:rPr lang="en-US" b="1" smtClean="0"/>
              <a:t> must be compatible with data type for corresponding column.</a:t>
            </a:r>
            <a:endParaRPr lang="en-US" sz="2500" b="1" smtClean="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706E23-A8D7-4FC3-8AF6-F91C95830DEF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Literals</a:t>
            </a:r>
            <a:endParaRPr lang="en-US" altLang="en-US" b="1" smtClean="0"/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7200" cy="4114800"/>
          </a:xfrm>
        </p:spPr>
        <p:txBody>
          <a:bodyPr/>
          <a:lstStyle/>
          <a:p>
            <a:pPr algn="just"/>
            <a:r>
              <a:rPr lang="en-US" altLang="en-US" smtClean="0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non-numeric</a:t>
            </a:r>
            <a:r>
              <a:rPr lang="en-US" altLang="en-US" smtClean="0"/>
              <a:t> literals must be enclosed in </a:t>
            </a:r>
            <a:r>
              <a:rPr lang="en-US" altLang="en-US" b="1" smtClean="0"/>
              <a:t>single quotes.</a:t>
            </a:r>
            <a:r>
              <a:rPr lang="en-US" altLang="en-US" smtClean="0"/>
              <a:t> e.g. </a:t>
            </a:r>
            <a:r>
              <a:rPr lang="en-US" altLang="en-US" b="1" smtClean="0"/>
              <a:t>‘</a:t>
            </a:r>
            <a:r>
              <a:rPr lang="en-US" altLang="en-US" smtClean="0"/>
              <a:t>London</a:t>
            </a:r>
            <a:r>
              <a:rPr lang="en-US" altLang="en-US" b="1" smtClean="0"/>
              <a:t>’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numeric</a:t>
            </a:r>
            <a:r>
              <a:rPr lang="en-US" altLang="en-US" smtClean="0"/>
              <a:t> literals must </a:t>
            </a:r>
            <a:r>
              <a:rPr lang="en-US" altLang="en-US" b="1" smtClean="0"/>
              <a:t>not</a:t>
            </a:r>
            <a:r>
              <a:rPr lang="en-US" altLang="en-US" smtClean="0"/>
              <a:t> be enclosed in quotes e.g. 650.00</a:t>
            </a: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E753D-8F6E-4011-9F2A-A69635C12205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 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SET salary = salary*1.05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WHERE position = ‘Manager’;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6FB40F-224D-4A1E-AC01-E8D968E5688D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Promote David Ford (staffNo=‘SG14’) to Manager and change his salary to £18,000.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buFontTx/>
              <a:buNone/>
            </a:pPr>
            <a:r>
              <a:rPr lang="en-US" smtClean="0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smtClean="0"/>
              <a:t>		WHERE staffNo = ‘SG14’;</a:t>
            </a:r>
          </a:p>
          <a:p>
            <a:pPr lvl="3" algn="just"/>
            <a:endParaRPr lang="en-US" sz="1900" b="1" smtClean="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B61633-A1C9-4E10-B6E9-329DC5AD4AA5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smtClean="0"/>
              <a:t>DELETE FROM TableName </a:t>
            </a:r>
          </a:p>
          <a:p>
            <a:pPr lvl="1" algn="just"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/>
            <a:r>
              <a:rPr lang="en-US" b="1" i="1" smtClean="0"/>
              <a:t>TableName</a:t>
            </a:r>
            <a:r>
              <a:rPr lang="en-US" b="1" smtClean="0"/>
              <a:t> can be name of a base table or an updatable view. </a:t>
            </a:r>
          </a:p>
          <a:p>
            <a:pPr algn="just"/>
            <a:r>
              <a:rPr lang="en-US" b="1" i="1" smtClean="0"/>
              <a:t>searchCondition</a:t>
            </a:r>
            <a:r>
              <a:rPr lang="en-US" b="1" smtClean="0"/>
              <a:t> is optional; if omitted, all rows are deleted from table. This does not delete table. </a:t>
            </a:r>
          </a:p>
          <a:p>
            <a:pPr algn="just"/>
            <a:r>
              <a:rPr lang="en-US" b="1" smtClean="0"/>
              <a:t>If </a:t>
            </a:r>
            <a:r>
              <a:rPr lang="en-US" b="1" i="1" smtClean="0"/>
              <a:t>search_condition</a:t>
            </a:r>
            <a:r>
              <a:rPr lang="en-US" b="1" smtClean="0"/>
              <a:t> is specified, only those rows that satisfy condition are deleted.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DF9E38-341D-4AE0-8959-BE33AF497119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DELETE FROM Viewing</a:t>
            </a:r>
          </a:p>
          <a:p>
            <a:pPr lvl="1" algn="just">
              <a:buFontTx/>
              <a:buNone/>
            </a:pPr>
            <a:r>
              <a:rPr lang="en-US" smtClean="0"/>
              <a:t>		WHERE propertyNo = ‘PG4’;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mtClean="0"/>
              <a:t>		DELETE FROM Viewing;</a:t>
            </a:r>
          </a:p>
          <a:p>
            <a:pPr lvl="1" algn="just">
              <a:buFontTx/>
              <a:buNone/>
            </a:pPr>
            <a:endParaRPr lang="en-US" b="1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3D8FC-56CB-4557-9A04-5B1CAFDD8BD5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1800" b="1" smtClean="0"/>
              <a:t>SELECT [DISTINCT | ALL] 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[WHERE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[ORDER BY	columnList]</a:t>
            </a:r>
          </a:p>
          <a:p>
            <a:pPr lvl="1" algn="just">
              <a:buFontTx/>
              <a:buNone/>
            </a:pPr>
            <a:endParaRPr lang="en-US" altLang="en-US" sz="1800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FROM		</a:t>
            </a:r>
            <a:r>
              <a:rPr lang="en-US" altLang="en-US" sz="1800" smtClean="0"/>
              <a:t>Specifies table(s) to be used.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WHERE		</a:t>
            </a:r>
            <a:r>
              <a:rPr lang="en-US" altLang="en-US" sz="1800" smtClean="0"/>
              <a:t>Filters rows.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GROUP BY	</a:t>
            </a:r>
            <a:r>
              <a:rPr lang="en-US" altLang="en-US" sz="1800" smtClean="0"/>
              <a:t>Forms groups of rows with same column value.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HAVING		</a:t>
            </a:r>
            <a:r>
              <a:rPr lang="en-US" altLang="en-US" sz="1800" smtClean="0"/>
              <a:t>Filters groups subject to some condition.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SELECT		</a:t>
            </a:r>
            <a:r>
              <a:rPr lang="en-US" altLang="en-US" sz="1800" smtClean="0"/>
              <a:t>Specifies which columns are to appear in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ORDER BY 	</a:t>
            </a:r>
            <a:r>
              <a:rPr lang="en-US" altLang="en-US" sz="1800" smtClean="0"/>
              <a:t>Specifies the order of the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 smtClean="0"/>
          </a:p>
          <a:p>
            <a:pPr algn="just"/>
            <a:r>
              <a:rPr lang="en-US" altLang="en-US" sz="1400" b="1" smtClean="0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altLang="en-US" sz="1400" b="1" smtClean="0"/>
          </a:p>
          <a:p>
            <a:pPr algn="just"/>
            <a:r>
              <a:rPr lang="en-US" altLang="en-US" sz="1400" b="1" smtClean="0"/>
              <a:t>Only SELECT and FROM are mandatory</a:t>
            </a:r>
            <a:endParaRPr lang="en-US" altLang="en-US" sz="1400" smtClean="0"/>
          </a:p>
          <a:p>
            <a:pPr lvl="1" algn="just">
              <a:buFontTx/>
              <a:buNone/>
            </a:pPr>
            <a:endParaRPr lang="en-US" altLang="en-US" b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E79D64-EE93-44F8-9168-4C2C4DF148B9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List full details of all staff.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address,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	 position, sex, DOB, salary, branchNo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	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theme/theme1.xml><?xml version="1.0" encoding="utf-8"?>
<a:theme xmlns:a="http://schemas.openxmlformats.org/drawingml/2006/main" name="introdbs">
  <a:themeElements>
    <a:clrScheme name="introdbs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trodbs">
  <a:themeElements>
    <a:clrScheme name="2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2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18471</TotalTime>
  <Words>2121</Words>
  <Application>Microsoft Office PowerPoint</Application>
  <PresentationFormat>On-screen Show (4:3)</PresentationFormat>
  <Paragraphs>657</Paragraphs>
  <Slides>73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introdbs</vt:lpstr>
      <vt:lpstr>2_introdbs</vt:lpstr>
      <vt:lpstr>Chapter 7</vt:lpstr>
      <vt:lpstr>Chapter 7 - Objectives</vt:lpstr>
      <vt:lpstr>Objectives of SQL</vt:lpstr>
      <vt:lpstr>Objectives of SQL</vt:lpstr>
      <vt:lpstr>Objectives of SQL</vt:lpstr>
      <vt:lpstr>Writing SQL Commands</vt:lpstr>
      <vt:lpstr>Literals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6.4  Calculated Fields</vt:lpstr>
      <vt:lpstr>Example 6.4  Calculated Fields</vt:lpstr>
      <vt:lpstr>Row Selection (WHERE clause)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GROUP BY clause </vt:lpstr>
      <vt:lpstr>SELECT Statement - Grouping</vt:lpstr>
      <vt:lpstr>SELECT Statement - Grouping</vt:lpstr>
      <vt:lpstr>Example 6.17  Use of GROUP BY</vt:lpstr>
      <vt:lpstr>Example 6.17  Use of GROUP BY</vt:lpstr>
      <vt:lpstr>Restricted Groupings – HAVING clause</vt:lpstr>
      <vt:lpstr>Example 6.18  Use of HAVING</vt:lpstr>
      <vt:lpstr>Example 6.18  Use of HAVING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6.27  Multiple Grouping Columns</vt:lpstr>
      <vt:lpstr>Example 6.27  Multiple Grouping Columns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Company>University of Paisley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Database Systems</dc:subject>
  <dc:creator>Thomas M. Connolly and Carolyn E. Begg</dc:creator>
  <dc:description>Transparencies for Chapter 5 of textbook_x000d_
Database Systems: A Practical Approach to Design, Implementation, and Management</dc:description>
  <cp:lastModifiedBy>Sara Alshalan</cp:lastModifiedBy>
  <cp:revision>205</cp:revision>
  <cp:lastPrinted>1998-06-08T15:17:53Z</cp:lastPrinted>
  <dcterms:created xsi:type="dcterms:W3CDTF">1996-12-09T10:09:10Z</dcterms:created>
  <dcterms:modified xsi:type="dcterms:W3CDTF">2014-12-03T06:38:59Z</dcterms:modified>
</cp:coreProperties>
</file>