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3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33" r:id="rId48"/>
    <p:sldId id="434" r:id="rId49"/>
    <p:sldId id="459" r:id="rId50"/>
    <p:sldId id="462" r:id="rId51"/>
    <p:sldId id="43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99FF"/>
    <a:srgbClr val="669900"/>
    <a:srgbClr val="A50021"/>
    <a:srgbClr val="FF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0929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Chapter 7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 smtClean="0"/>
              <a:t>Full functional dependency:</a:t>
            </a:r>
          </a:p>
          <a:p>
            <a:r>
              <a:rPr lang="en-US" altLang="en-US" smtClean="0"/>
              <a:t>Full functional dependency indicates that if A and B are attributes of a relation, B is </a:t>
            </a:r>
            <a:r>
              <a:rPr lang="en-US" altLang="en-US" u="sng" smtClean="0"/>
              <a:t>fully</a:t>
            </a:r>
            <a:r>
              <a:rPr lang="en-US" altLang="en-US" smtClean="0"/>
              <a:t> functionally dependent on A, </a:t>
            </a:r>
          </a:p>
          <a:p>
            <a:pPr lvl="1"/>
            <a:r>
              <a:rPr lang="en-US" altLang="en-US" smtClean="0"/>
              <a:t>If B is functionally dependent on A, but </a:t>
            </a:r>
            <a:r>
              <a:rPr lang="en-US" altLang="en-US" u="sng" smtClean="0"/>
              <a:t>not</a:t>
            </a:r>
            <a:r>
              <a:rPr lang="en-US" altLang="en-US" smtClean="0"/>
              <a:t> on any proper </a:t>
            </a:r>
            <a:r>
              <a:rPr lang="en-US" altLang="en-US" u="sng" smtClean="0"/>
              <a:t>subset of A</a:t>
            </a:r>
            <a:r>
              <a:rPr lang="en-US" altLang="en-US" smtClean="0"/>
              <a:t>.</a:t>
            </a:r>
          </a:p>
          <a:p>
            <a:r>
              <a:rPr lang="en-US" altLang="en-US" sz="3200" b="1" smtClean="0"/>
              <a:t>A </a:t>
            </a:r>
            <a:r>
              <a:rPr lang="en-US" altLang="en-US" sz="3200" b="1" smtClean="0">
                <a:sym typeface="Wingdings" pitchFamily="2" charset="2"/>
              </a:rPr>
              <a:t> B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 the Staff relation</a:t>
            </a:r>
            <a:endParaRPr lang="en-US" altLang="en-US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staffNo, sName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However, branchNo is also functionally dependent on a subset of (staffNo, sName), namely staffNo. Example above is a </a:t>
            </a:r>
            <a:r>
              <a:rPr lang="en-US" altLang="en-US" i="1" smtClean="0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Important to recognize </a:t>
            </a:r>
            <a:r>
              <a:rPr lang="en-US" altLang="en-US" sz="2400" b="1" smtClean="0"/>
              <a:t>a transitive dependency </a:t>
            </a:r>
            <a:r>
              <a:rPr lang="en-US" altLang="en-US" sz="2400" smtClean="0"/>
              <a:t>because its existence in a relation can potentially cause </a:t>
            </a:r>
            <a:r>
              <a:rPr lang="en-US" altLang="en-US" sz="2400" b="1" smtClean="0"/>
              <a:t>update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anomalies</a:t>
            </a:r>
            <a:r>
              <a:rPr lang="en-US" altLang="en-US" sz="240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Transitive dependency </a:t>
            </a:r>
            <a:r>
              <a:rPr lang="en-US" altLang="en-US" sz="2400" smtClean="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B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 smtClean="0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Consider functional dependencies in the </a:t>
            </a:r>
            <a:r>
              <a:rPr lang="en-US" sz="2400" b="1" dirty="0" err="1" smtClean="0"/>
              <a:t>StaffBranch</a:t>
            </a:r>
            <a:r>
              <a:rPr lang="en-US" sz="2400" dirty="0" smtClean="0"/>
              <a:t> relation.</a:t>
            </a: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staffNo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sName</a:t>
            </a:r>
            <a:r>
              <a:rPr lang="en-US" sz="2400" dirty="0" smtClean="0"/>
              <a:t>, position, salary,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,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branchNo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Transitive dependency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exists </a:t>
            </a:r>
            <a:r>
              <a:rPr lang="en-US" sz="2400" dirty="0" smtClean="0"/>
              <a:t>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(</a:t>
            </a:r>
            <a:r>
              <a:rPr lang="en-US" sz="2400" dirty="0" err="1" smtClean="0"/>
              <a:t>staffNo</a:t>
            </a:r>
            <a:r>
              <a:rPr lang="en-US" sz="2400" dirty="0" smtClean="0"/>
              <a:t> functionally determines the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And,</a:t>
            </a:r>
            <a:r>
              <a:rPr lang="en-US" sz="2400" dirty="0" smtClean="0"/>
              <a:t> neither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 nor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functionally determines </a:t>
            </a:r>
            <a:r>
              <a:rPr lang="en-US" sz="2400" dirty="0" err="1" smtClean="0"/>
              <a:t>staffNo</a:t>
            </a:r>
            <a:r>
              <a:rPr lang="en-US" sz="2400" dirty="0" smtClean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is a </a:t>
            </a:r>
            <a:r>
              <a:rPr lang="en-US" altLang="en-US" i="1" u="sng" smtClean="0"/>
              <a:t>one-to-one</a:t>
            </a:r>
            <a:r>
              <a:rPr lang="en-US" altLang="en-US" u="sng" smtClean="0"/>
              <a:t> </a:t>
            </a:r>
            <a:r>
              <a:rPr lang="en-US" altLang="en-US" smtClean="0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Holds for </a:t>
            </a:r>
            <a:r>
              <a:rPr lang="en-US" altLang="en-US" i="1" u="sng" smtClean="0"/>
              <a:t>all</a:t>
            </a:r>
            <a:r>
              <a:rPr lang="en-US" altLang="en-US" smtClean="0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must be  a </a:t>
            </a:r>
            <a:r>
              <a:rPr lang="en-US" altLang="en-US" u="sng" smtClean="0"/>
              <a:t>full</a:t>
            </a:r>
            <a:r>
              <a:rPr lang="en-US" altLang="en-US" smtClean="0"/>
              <a:t> functional dependency between determinant and dependent. </a:t>
            </a:r>
            <a:endParaRPr lang="en-GB" altLang="en-US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Functional Dependencies</a:t>
            </a:r>
            <a:r>
              <a:rPr lang="en-US" altLang="en-US" smtClean="0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dirty="0" smtClean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/>
              <a:t>It  may possible to identify functional dependencies if sample data is available that is true representation of </a:t>
            </a:r>
            <a:r>
              <a:rPr lang="en-US" sz="2400" b="1" i="1" dirty="0" smtClean="0"/>
              <a:t>all</a:t>
            </a:r>
            <a:r>
              <a:rPr lang="en-US" sz="2400" dirty="0" smtClean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Identifing</a:t>
            </a:r>
            <a:r>
              <a:rPr lang="en-US" sz="2400" dirty="0" smtClean="0"/>
              <a:t> the functional dependencies for the </a:t>
            </a:r>
            <a:r>
              <a:rPr lang="en-US" sz="2400" dirty="0" err="1" smtClean="0"/>
              <a:t>StaffBranch</a:t>
            </a:r>
            <a:r>
              <a:rPr lang="en-US" sz="2400" dirty="0" smtClean="0"/>
              <a:t> relation as:</a:t>
            </a:r>
          </a:p>
          <a:p>
            <a:pPr>
              <a:defRPr/>
            </a:pPr>
            <a:endParaRPr lang="en-US" sz="20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staffNo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sName</a:t>
            </a:r>
            <a:r>
              <a:rPr lang="en-US" sz="2400" b="1" dirty="0" smtClean="0"/>
              <a:t>, position, salary, 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branchNo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 smtClean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 smtClean="0"/>
              <a:t>Main purpose of identifying a set of functional dependencies for a relation is to specify the </a:t>
            </a:r>
            <a:r>
              <a:rPr lang="en-US" altLang="en-US" sz="2400" b="1" smtClean="0"/>
              <a:t>set of integrity constraints </a:t>
            </a:r>
            <a:r>
              <a:rPr lang="en-US" altLang="en-US" sz="2400" smtClean="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 smtClean="0"/>
          </a:p>
          <a:p>
            <a:r>
              <a:rPr lang="en-US" altLang="en-US" sz="2400" smtClean="0"/>
              <a:t>An important integrity constraint to consider first is the identification of </a:t>
            </a:r>
            <a:r>
              <a:rPr lang="en-US" altLang="en-US" sz="2400" b="1" smtClean="0"/>
              <a:t>candidate keys</a:t>
            </a:r>
            <a:r>
              <a:rPr lang="en-US" altLang="en-US" sz="2400" smtClean="0"/>
              <a:t>, one of which is selected to be the </a:t>
            </a:r>
            <a:r>
              <a:rPr lang="en-US" altLang="en-US" sz="2400" b="1" smtClean="0"/>
              <a:t>primary key </a:t>
            </a:r>
            <a:r>
              <a:rPr lang="en-US" altLang="en-US" sz="2400" smtClean="0"/>
              <a:t>for the relation.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All attributes that are not part of a candidate key should be functionally dependent on the key.</a:t>
            </a:r>
          </a:p>
          <a:p>
            <a:endParaRPr lang="en-US" altLang="en-US" sz="240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 smtClean="0"/>
              <a:t>StaffBranch relation has five functional dependencies.</a:t>
            </a:r>
            <a:endParaRPr lang="en-US" altLang="en-US" sz="1000" smtClean="0"/>
          </a:p>
          <a:p>
            <a:pPr>
              <a:buFont typeface="Monotype Sorts" pitchFamily="2" charset="2"/>
              <a:buNone/>
            </a:pPr>
            <a:r>
              <a:rPr lang="en-US" altLang="en-US" sz="2400" b="1" smtClean="0"/>
              <a:t>	</a:t>
            </a:r>
            <a:r>
              <a:rPr lang="en-US" altLang="en-US" sz="1600" b="1" smtClean="0"/>
              <a:t>staffNo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  <a:endParaRPr lang="en-US" altLang="en-US" sz="1600" smtClean="0"/>
          </a:p>
          <a:p>
            <a:endParaRPr lang="en-US" altLang="en-US" sz="1000" smtClean="0"/>
          </a:p>
          <a:p>
            <a:r>
              <a:rPr lang="en-US" altLang="en-US" sz="2400" smtClean="0"/>
              <a:t>The determinants </a:t>
            </a:r>
            <a:r>
              <a:rPr lang="en-US" altLang="en-US" sz="2400" b="1" smtClean="0"/>
              <a:t>are staffNo, branchNo, bAddress, (branchNo, position), and (bAddress, position).</a:t>
            </a:r>
            <a:endParaRPr lang="en-US" altLang="en-US" sz="1000" smtClean="0"/>
          </a:p>
          <a:p>
            <a:r>
              <a:rPr lang="en-US" altLang="en-US" sz="2400" smtClean="0"/>
              <a:t>To identify all candidate key(s), identify the attribute (or group of attributes) that </a:t>
            </a:r>
            <a:r>
              <a:rPr lang="en-US" altLang="en-US" sz="2400" b="1" smtClean="0"/>
              <a:t>uniquely</a:t>
            </a:r>
            <a:r>
              <a:rPr lang="en-US" altLang="en-US" sz="2400" smtClean="0"/>
              <a:t> identifies each </a:t>
            </a:r>
            <a:r>
              <a:rPr lang="en-US" altLang="en-US" sz="2400" b="1" smtClean="0"/>
              <a:t>tuple</a:t>
            </a:r>
            <a:r>
              <a:rPr lang="en-US" altLang="en-US" sz="2400" smtClean="0"/>
              <a:t> in this relation.</a:t>
            </a:r>
            <a:endParaRPr lang="en-US" altLang="en-US" sz="1000" smtClean="0"/>
          </a:p>
          <a:p>
            <a:r>
              <a:rPr lang="en-US" altLang="en-US" sz="2400" smtClean="0"/>
              <a:t>The only candidate key and therefore primary key for </a:t>
            </a:r>
            <a:r>
              <a:rPr lang="en-US" altLang="en-US" sz="2400" b="1" smtClean="0"/>
              <a:t>StaffBranch</a:t>
            </a:r>
            <a:r>
              <a:rPr lang="en-US" altLang="en-US" sz="2400" smtClean="0"/>
              <a:t> relation, is </a:t>
            </a:r>
            <a:r>
              <a:rPr lang="en-US" altLang="en-US" sz="2400" b="1" smtClean="0"/>
              <a:t>staffNo</a:t>
            </a:r>
            <a:r>
              <a:rPr lang="en-US" altLang="en-US" sz="2400" smtClean="0"/>
              <a:t>, as </a:t>
            </a:r>
            <a:r>
              <a:rPr lang="en-US" altLang="en-US" sz="2400" i="1" smtClean="0"/>
              <a:t>all </a:t>
            </a:r>
            <a:r>
              <a:rPr lang="en-US" altLang="en-US" sz="2400" smtClean="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</a:t>
            </a:r>
            <a:r>
              <a:rPr lang="en-US" sz="1800" b="1" dirty="0" smtClean="0">
                <a:latin typeface="Arial" charset="0"/>
              </a:rPr>
              <a:t>axioms </a:t>
            </a:r>
            <a:r>
              <a:rPr lang="en-US" sz="1800" b="1" dirty="0">
                <a:latin typeface="Arial" charset="0"/>
              </a:rPr>
              <a:t>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48768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FD1:	X →W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FD2:	W, Z → X, Y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FD3:	Y → W, X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Step1 </a:t>
            </a:r>
            <a:r>
              <a:rPr lang="en-US" dirty="0" smtClean="0"/>
              <a:t>(single attribute on RH side):</a:t>
            </a:r>
          </a:p>
          <a:p>
            <a:pPr marL="0" lvl="1"/>
            <a:r>
              <a:rPr lang="en-US" dirty="0" smtClean="0"/>
              <a:t> </a:t>
            </a:r>
            <a:endParaRPr lang="en-US" sz="2400" dirty="0" smtClean="0"/>
          </a:p>
          <a:p>
            <a:pPr lvl="0"/>
            <a:r>
              <a:rPr lang="fr-FR" sz="2000" b="1" dirty="0" smtClean="0"/>
              <a:t>FD1:	</a:t>
            </a:r>
            <a:r>
              <a:rPr lang="fr-FR" sz="2000" dirty="0" smtClean="0"/>
              <a:t>X →W</a:t>
            </a:r>
            <a:endParaRPr lang="en-US" sz="2000" dirty="0" smtClean="0"/>
          </a:p>
          <a:p>
            <a:pPr lvl="0"/>
            <a:r>
              <a:rPr lang="en-US" sz="2000" b="1" dirty="0" smtClean="0"/>
              <a:t>FD2.1: </a:t>
            </a:r>
            <a:r>
              <a:rPr lang="fr-FR" sz="2000" b="1" dirty="0" smtClean="0"/>
              <a:t>W, Z → X</a:t>
            </a:r>
            <a:endParaRPr lang="en-US" sz="2000" dirty="0" smtClean="0"/>
          </a:p>
          <a:p>
            <a:pPr lvl="0"/>
            <a:r>
              <a:rPr lang="en-US" sz="2000" b="1" dirty="0" smtClean="0"/>
              <a:t>FD2.2: </a:t>
            </a:r>
            <a:r>
              <a:rPr lang="fr-FR" sz="2000" b="1" dirty="0" smtClean="0"/>
              <a:t>W, Z → Y</a:t>
            </a:r>
            <a:endParaRPr lang="en-US" sz="2000" dirty="0" smtClean="0"/>
          </a:p>
          <a:p>
            <a:pPr lvl="0"/>
            <a:r>
              <a:rPr lang="fr-FR" sz="2000" b="1" dirty="0" smtClean="0"/>
              <a:t>FD3.1:	Y → W</a:t>
            </a:r>
            <a:endParaRPr lang="en-US" sz="2000" dirty="0" smtClean="0"/>
          </a:p>
          <a:p>
            <a:pPr lvl="0"/>
            <a:r>
              <a:rPr lang="fr-FR" sz="2000" b="1" dirty="0" smtClean="0"/>
              <a:t>FD3.2 :Y→ X </a:t>
            </a:r>
            <a:endParaRPr lang="en-US" sz="2000" dirty="0" smtClean="0"/>
          </a:p>
          <a:p>
            <a:pPr lvl="0"/>
            <a:r>
              <a:rPr lang="en-US" sz="2000" b="1" dirty="0" smtClean="0"/>
              <a:t>FD4:	</a:t>
            </a:r>
            <a:r>
              <a:rPr lang="en-US" sz="2000" dirty="0" smtClean="0"/>
              <a:t>X</a:t>
            </a:r>
            <a:r>
              <a:rPr lang="en-US" sz="2000" b="1" dirty="0" smtClean="0"/>
              <a:t>, </a:t>
            </a:r>
            <a:r>
              <a:rPr lang="en-US" sz="2000" dirty="0" smtClean="0"/>
              <a:t>Z → W</a:t>
            </a:r>
          </a:p>
          <a:p>
            <a:endParaRPr lang="en-US" dirty="0" smtClean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 </a:t>
            </a:r>
            <a:endParaRPr lang="en-US" sz="1400" dirty="0" smtClean="0"/>
          </a:p>
          <a:p>
            <a:pPr lvl="0"/>
            <a:r>
              <a:rPr lang="en-US" sz="1400" b="1" dirty="0" smtClean="0"/>
              <a:t>FD4:	</a:t>
            </a:r>
            <a:r>
              <a:rPr lang="en-US" sz="1400" dirty="0" smtClean="0"/>
              <a:t>X</a:t>
            </a:r>
            <a:r>
              <a:rPr lang="en-US" sz="1400" b="1" dirty="0" smtClean="0"/>
              <a:t>, </a:t>
            </a:r>
            <a:r>
              <a:rPr lang="en-US" sz="1400" dirty="0" smtClean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 smtClean="0"/>
              <a:t> 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can be simplified):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</a:t>
            </a:r>
            <a:r>
              <a:rPr lang="en-US" dirty="0" smtClean="0"/>
              <a:t>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Step3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r>
              <a:rPr lang="en-US" dirty="0"/>
              <a:t>if there is </a:t>
            </a:r>
            <a:r>
              <a:rPr lang="en-US" dirty="0" smtClean="0"/>
              <a:t>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 smtClean="0"/>
              <a:t>FD2.1:</a:t>
            </a:r>
            <a:r>
              <a:rPr lang="en-US" b="1" strike="sngStrike" dirty="0" smtClean="0"/>
              <a:t> </a:t>
            </a:r>
            <a:r>
              <a:rPr lang="fr-FR" b="1" strike="sngStrike" dirty="0"/>
              <a:t>W, Z → </a:t>
            </a:r>
            <a:r>
              <a:rPr lang="fr-FR" b="1" strike="sngStrike" dirty="0" smtClean="0"/>
              <a:t>X      </a:t>
            </a:r>
            <a:r>
              <a:rPr lang="fr-FR" b="1" dirty="0" smtClean="0"/>
              <a:t>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FD2.2  W,Z</a:t>
            </a:r>
            <a:r>
              <a:rPr lang="fr-FR" b="1" dirty="0" smtClean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</a:t>
            </a:r>
            <a:r>
              <a:rPr lang="fr-FR" b="1" strike="sngStrike" dirty="0" smtClean="0"/>
              <a:t>W  </a:t>
            </a:r>
            <a:r>
              <a:rPr lang="fr-FR" b="1" dirty="0" smtClean="0"/>
              <a:t> 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FD3.2  Y</a:t>
            </a:r>
            <a:r>
              <a:rPr lang="fr-FR" b="1" dirty="0" smtClean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  <a:endParaRPr lang="fr-FR" b="1" dirty="0" smtClean="0"/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 smtClean="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6741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)                                                                 </a:t>
            </a:r>
            <a:r>
              <a:rPr lang="en-US" sz="1800" i="1" dirty="0">
                <a:latin typeface="Arial" pitchFamily="34" charset="0"/>
              </a:rPr>
              <a:t>PK</a:t>
            </a:r>
          </a:p>
          <a:p>
            <a:endParaRPr lang="en-US" sz="1800" dirty="0">
              <a:latin typeface="Arial" pitchFamily="34" charset="0"/>
            </a:endParaRP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 </a:t>
            </a:r>
            <a:r>
              <a:rPr lang="en-US" sz="1800" dirty="0" err="1">
                <a:latin typeface="Arial" pitchFamily="34" charset="0"/>
              </a:rPr>
              <a:t>RentStart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RentFinish</a:t>
            </a:r>
            <a:r>
              <a:rPr lang="en-US" sz="1800" dirty="0">
                <a:latin typeface="Arial" pitchFamily="34" charset="0"/>
              </a:rPr>
              <a:t>	               </a:t>
            </a:r>
            <a:r>
              <a:rPr lang="en-US" sz="1800" i="1" dirty="0">
                <a:latin typeface="Arial" pitchFamily="34" charset="0"/>
              </a:rPr>
              <a:t>Full Dependency</a:t>
            </a: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CName</a:t>
            </a:r>
            <a:r>
              <a:rPr lang="en-US" sz="1800" dirty="0">
                <a:latin typeface="Arial" pitchFamily="34" charset="0"/>
              </a:rPr>
              <a:t>					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</a:rPr>
              <a:t>, Rent, </a:t>
            </a:r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Oname</a:t>
            </a:r>
            <a:r>
              <a:rPr lang="en-US" sz="1800" dirty="0">
                <a:latin typeface="Arial" pitchFamily="34" charset="0"/>
              </a:rPr>
              <a:t>             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            </a:t>
            </a:r>
            <a:r>
              <a:rPr lang="en-US" sz="1800" dirty="0" err="1" smtClean="0">
                <a:latin typeface="Arial" pitchFamily="34" charset="0"/>
              </a:rPr>
              <a:t>OName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44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45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76823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Lawrence </a:t>
            </a:r>
            <a:r>
              <a:rPr lang="en-US" sz="1400" dirty="0" err="1" smtClean="0">
                <a:latin typeface="Arial" pitchFamily="34" charset="0"/>
              </a:rPr>
              <a:t>St,Glasgow</a:t>
            </a:r>
            <a:endParaRPr lang="en-US" sz="1400" dirty="0" smtClean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5 </a:t>
            </a:r>
            <a:r>
              <a:rPr lang="en-US" sz="1400" dirty="0">
                <a:latin typeface="Arial" pitchFamily="34" charset="0"/>
              </a:rPr>
              <a:t>Novar Dr.,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46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345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	Partial Dependency</a:t>
            </a: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Sname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47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4513" cy="6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      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Transitive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Dependency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48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smtClean="0"/>
              <a:t>Relations that contain redundant information may potentially suffer from </a:t>
            </a:r>
            <a:r>
              <a:rPr lang="en-GB" altLang="en-US" b="1" smtClean="0"/>
              <a:t>update anomalies.  </a:t>
            </a:r>
          </a:p>
          <a:p>
            <a:endParaRPr lang="en-GB" altLang="en-US" b="1" smtClean="0"/>
          </a:p>
          <a:p>
            <a:r>
              <a:rPr lang="en-GB" altLang="en-US" b="1" smtClean="0"/>
              <a:t>Types of update anomalies include</a:t>
            </a:r>
          </a:p>
          <a:p>
            <a:pPr lvl="1"/>
            <a:r>
              <a:rPr lang="en-GB" altLang="en-US" smtClean="0"/>
              <a:t>Insertion</a:t>
            </a:r>
          </a:p>
          <a:p>
            <a:pPr lvl="1"/>
            <a:r>
              <a:rPr lang="en-GB" altLang="en-US" smtClean="0"/>
              <a:t>Deletion</a:t>
            </a:r>
          </a:p>
          <a:p>
            <a:pPr lvl="1"/>
            <a:r>
              <a:rPr lang="en-GB" altLang="en-US" smtClean="0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 smtClean="0"/>
              <a:t>Relation Decomposition</a:t>
            </a:r>
            <a:endParaRPr lang="en-GB" altLang="en-US" b="1" smtClean="0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 smtClean="0"/>
              <a:t>Normalization process involve decomposing a relation.</a:t>
            </a:r>
          </a:p>
          <a:p>
            <a:r>
              <a:rPr lang="en-US" altLang="en-US" sz="2400" smtClean="0"/>
              <a:t>Decomposition require to be reversible.</a:t>
            </a:r>
          </a:p>
          <a:p>
            <a:r>
              <a:rPr lang="en-US" altLang="en-US" sz="2400" smtClean="0"/>
              <a:t>Functional dependencies guarantee decomposition to be reversible.</a:t>
            </a:r>
          </a:p>
          <a:p>
            <a:r>
              <a:rPr lang="en-US" altLang="en-US" sz="2400" smtClean="0"/>
              <a:t>While normalization, two important properties associated with decomposition:</a:t>
            </a:r>
          </a:p>
          <a:p>
            <a:pPr lvl="1"/>
            <a:r>
              <a:rPr lang="en-GB" altLang="en-US" sz="2000" b="1" i="1" smtClean="0"/>
              <a:t>Lossless-join property:</a:t>
            </a:r>
            <a:r>
              <a:rPr lang="en-GB" altLang="en-US" sz="2000" b="1" smtClean="0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 smtClean="0"/>
              <a:t>Dependency preservation property:</a:t>
            </a:r>
            <a:r>
              <a:rPr lang="en-GB" altLang="en-US" sz="2000" b="1" smtClean="0"/>
              <a:t> enables us to enforce a constraint on the original relation by enforcing some constraint on each of the smaller relations</a:t>
            </a:r>
            <a:r>
              <a:rPr lang="en-GB" altLang="en-US" sz="1600" b="1" smtClean="0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 smtClean="0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 smtClean="0"/>
              <a:t>Describes the relationship between attributes in a relation.</a:t>
            </a:r>
          </a:p>
          <a:p>
            <a:endParaRPr lang="en-US" altLang="en-US" sz="900" smtClean="0"/>
          </a:p>
          <a:p>
            <a:r>
              <a:rPr lang="en-US" altLang="en-US" sz="2400" smtClean="0"/>
              <a:t>If A and B are attributes of relation R, </a:t>
            </a:r>
          </a:p>
          <a:p>
            <a:r>
              <a:rPr lang="en-US" altLang="en-US" sz="2400" smtClean="0"/>
              <a:t>B is functionally </a:t>
            </a:r>
            <a:r>
              <a:rPr lang="en-US" altLang="en-US" sz="2400" b="1" smtClean="0"/>
              <a:t>dependent on </a:t>
            </a:r>
            <a:r>
              <a:rPr lang="en-US" altLang="en-US" sz="2400" smtClean="0"/>
              <a:t>A, </a:t>
            </a:r>
            <a:r>
              <a:rPr lang="en-GB" altLang="en-US" sz="2400" smtClean="0"/>
              <a:t>denoted A </a:t>
            </a:r>
            <a:r>
              <a:rPr lang="en-GB" altLang="en-US" sz="2400" smtClean="0">
                <a:sym typeface="Symbol" pitchFamily="18" charset="2"/>
              </a:rPr>
              <a:t></a:t>
            </a:r>
            <a:r>
              <a:rPr lang="en-GB" altLang="en-US" sz="2400" smtClean="0"/>
              <a:t> B</a:t>
            </a:r>
            <a:r>
              <a:rPr lang="en-US" altLang="en-US" sz="2400" smtClean="0"/>
              <a:t>, if each value of A is associated with exactly one value of B. B may have several values of A.</a:t>
            </a:r>
          </a:p>
          <a:p>
            <a:endParaRPr lang="en-US" altLang="en-US" sz="2000" b="1" smtClean="0"/>
          </a:p>
          <a:p>
            <a:endParaRPr lang="en-US" altLang="en-US" sz="2000" b="1" smtClean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 smtClean="0"/>
              <a:t>		   Determinant                                                          Dependent</a:t>
            </a:r>
            <a:endParaRPr lang="en-US" altLang="en-US" sz="2000" b="1" smtClean="0"/>
          </a:p>
          <a:p>
            <a:r>
              <a:rPr lang="en-US" altLang="en-US" sz="2400" smtClean="0"/>
              <a:t>An alternative way to describe the relation ship between attribute A an B is to say that “ A functionally </a:t>
            </a:r>
            <a:r>
              <a:rPr lang="en-US" altLang="en-US" sz="2400" b="1" smtClean="0"/>
              <a:t>determines</a:t>
            </a:r>
            <a:r>
              <a:rPr lang="en-US" altLang="en-US" sz="2400" smtClean="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 smtClean="0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staffNo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sName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However, the only functional dependency that remains true for all possible values for the staffNo and sName attributes of the Staff relation is:</a:t>
            </a:r>
            <a:endParaRPr lang="en-US" altLang="en-US" smtClean="0"/>
          </a:p>
          <a:p>
            <a:pPr lvl="1">
              <a:buFontTx/>
              <a:buNone/>
            </a:pPr>
            <a:r>
              <a:rPr lang="en-US" altLang="en-US" b="1" smtClean="0"/>
              <a:t>staffNo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2405</Words>
  <Application>Microsoft Office PowerPoint</Application>
  <PresentationFormat>On-screen Show (4:3)</PresentationFormat>
  <Paragraphs>755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db</vt:lpstr>
      <vt:lpstr>1_db</vt:lpstr>
      <vt:lpstr>1_introdbs</vt:lpstr>
      <vt:lpstr>5_introdbs</vt:lpstr>
      <vt:lpstr>Slide 1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Slide 32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Review Example</vt:lpstr>
      <vt:lpstr>UNF       1NF</vt:lpstr>
      <vt:lpstr>1NF       2NF</vt:lpstr>
      <vt:lpstr>1NF        2NF</vt:lpstr>
      <vt:lpstr>2NF        3NF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Huda</cp:lastModifiedBy>
  <cp:revision>348</cp:revision>
  <dcterms:created xsi:type="dcterms:W3CDTF">1998-09-30T12:51:12Z</dcterms:created>
  <dcterms:modified xsi:type="dcterms:W3CDTF">2015-11-22T12:03:58Z</dcterms:modified>
</cp:coreProperties>
</file>