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4" r:id="rId1"/>
    <p:sldMasterId id="2147483708" r:id="rId2"/>
    <p:sldMasterId id="2147483720" r:id="rId3"/>
    <p:sldMasterId id="2147483732" r:id="rId4"/>
  </p:sldMasterIdLst>
  <p:notesMasterIdLst>
    <p:notesMasterId r:id="rId53"/>
  </p:notesMasterIdLst>
  <p:sldIdLst>
    <p:sldId id="257" r:id="rId5"/>
    <p:sldId id="258" r:id="rId6"/>
    <p:sldId id="355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73" r:id="rId17"/>
    <p:sldId id="474" r:id="rId18"/>
    <p:sldId id="475" r:id="rId19"/>
    <p:sldId id="476" r:id="rId20"/>
    <p:sldId id="477" r:id="rId21"/>
    <p:sldId id="478" r:id="rId22"/>
    <p:sldId id="488" r:id="rId23"/>
    <p:sldId id="480" r:id="rId24"/>
    <p:sldId id="481" r:id="rId25"/>
    <p:sldId id="482" r:id="rId26"/>
    <p:sldId id="483" r:id="rId27"/>
    <p:sldId id="484" r:id="rId28"/>
    <p:sldId id="485" r:id="rId29"/>
    <p:sldId id="486" r:id="rId30"/>
    <p:sldId id="487" r:id="rId31"/>
    <p:sldId id="479" r:id="rId32"/>
    <p:sldId id="412" r:id="rId33"/>
    <p:sldId id="402" r:id="rId34"/>
    <p:sldId id="403" r:id="rId35"/>
    <p:sldId id="404" r:id="rId36"/>
    <p:sldId id="405" r:id="rId37"/>
    <p:sldId id="406" r:id="rId38"/>
    <p:sldId id="407" r:id="rId39"/>
    <p:sldId id="418" r:id="rId40"/>
    <p:sldId id="430" r:id="rId41"/>
    <p:sldId id="416" r:id="rId42"/>
    <p:sldId id="421" r:id="rId43"/>
    <p:sldId id="422" r:id="rId44"/>
    <p:sldId id="423" r:id="rId45"/>
    <p:sldId id="424" r:id="rId46"/>
    <p:sldId id="428" r:id="rId47"/>
    <p:sldId id="433" r:id="rId48"/>
    <p:sldId id="434" r:id="rId49"/>
    <p:sldId id="459" r:id="rId50"/>
    <p:sldId id="462" r:id="rId51"/>
    <p:sldId id="437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FF99FF"/>
    <a:srgbClr val="669900"/>
    <a:srgbClr val="A50021"/>
    <a:srgbClr val="FFFF99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0929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75CF9A8C-5312-48F5-A231-14D4AB6CA5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A5456C-BA9A-41B7-A689-8B770E5720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0F08-FA17-438C-93EE-066B47939C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5DD6-ED44-47E7-8441-5E155B8760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5456C-BA9A-41B7-A689-8B770E5720F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DDDCA-F91F-4A11-94AF-501E086D21D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431D-0B96-4691-BBCE-E58A4B3784B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57117-69A6-4351-8E51-2646C2B5127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E7A60-6473-4838-B2E9-33B25284D180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9AA3-CB13-4F7B-8280-5FF21E47320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0EC5-0AB0-4D42-9C04-B6F62F4FA36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739F7-99ED-4642-8874-F98D9B7D3670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DDDCA-F91F-4A11-94AF-501E086D21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FF93E-7910-477E-AC17-77F4CE942AA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0F08-FA17-438C-93EE-066B47939CF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5DD6-ED44-47E7-8441-5E155B87606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18FB9-55AD-4C46-8DFC-9248BF959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E7AA3-3685-427F-80F7-FA4C74B955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5CABC-9D99-4EA8-8AF8-BD931D73D5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7F965-C627-4B1A-B5F6-EB46DBD98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54554-9128-4A9B-8562-7FCDDFC0E0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B891A-D90F-494E-9D74-AEB55E1698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3E325-872E-47F3-8C27-606C7426FD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431D-0B96-4691-BBCE-E58A4B3784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BAC57-E388-4CA7-B24E-3F0D0A197D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9912-45AA-4CB4-B694-4294E8741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6BA7-4758-4F46-997F-928D811F21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5F7A-B2A9-4274-8178-EC580992C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1C6E-9FF5-43A6-8C88-47E56B8266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10F2D-6136-43F5-8048-B4BDEA4B1D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DF02E-D1B3-480B-8D3B-DB5F7D32F6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59BA1-33F0-49D2-8A10-79F84A03E0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50400-7482-4126-A619-F8490CB859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6459-6F28-4A64-A647-DA2ECF48BC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57117-69A6-4351-8E51-2646C2B51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91CC9-6BFD-444D-9A9F-E2604BF75D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901FA-3FF5-4795-81A0-888EA700E2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98F8C-33BA-49F7-9381-604ED009DB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34C2-D730-43F6-98A3-932A4B28B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5540D-4737-48AD-AAC1-7C67FAAF2D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E7A60-6473-4838-B2E9-33B25284D18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9AA3-CB13-4F7B-8280-5FF21E4732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0EC5-0AB0-4D42-9C04-B6F62F4FA3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739F7-99ED-4642-8874-F98D9B7D36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FF93E-7910-477E-AC17-77F4CE942AA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270F617-EE22-442B-A488-5858968D88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/>
  <p:txStyles>
    <p:titleStyle>
      <a:lvl1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-84" charset="2"/>
        <a:buChar char="u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-84" charset="2"/>
        <a:buChar char="u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70F617-EE22-442B-A488-5858968D88C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C637E2A-A3DF-4C15-8E85-327FE6E716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CFD74DD3-B49C-4897-AC1C-7EEFB94A97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/>
              <a:t>Chapter 7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04800" y="2362200"/>
            <a:ext cx="861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60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Normalization</a:t>
            </a:r>
            <a:endParaRPr lang="en-US" sz="6000">
              <a:solidFill>
                <a:srgbClr val="003366"/>
              </a:solidFill>
              <a:latin typeface="Times New Roman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441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/>
              <a:t>Chapter 14 &amp; 15 in Textbook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Characteristics of Functional Dependencies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76400"/>
            <a:ext cx="822325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b="1" u="sng" smtClean="0"/>
              <a:t>Full functional dependency:</a:t>
            </a:r>
          </a:p>
          <a:p>
            <a:r>
              <a:rPr lang="en-US" altLang="en-US" smtClean="0"/>
              <a:t>Full functional dependency indicates that if A and B are attributes of a relation, B is </a:t>
            </a:r>
            <a:r>
              <a:rPr lang="en-US" altLang="en-US" u="sng" smtClean="0"/>
              <a:t>fully</a:t>
            </a:r>
            <a:r>
              <a:rPr lang="en-US" altLang="en-US" smtClean="0"/>
              <a:t> functionally dependent on A, </a:t>
            </a:r>
          </a:p>
          <a:p>
            <a:pPr lvl="1"/>
            <a:r>
              <a:rPr lang="en-US" altLang="en-US" smtClean="0"/>
              <a:t>If B is functionally dependent on A, but </a:t>
            </a:r>
            <a:r>
              <a:rPr lang="en-US" altLang="en-US" u="sng" smtClean="0"/>
              <a:t>not</a:t>
            </a:r>
            <a:r>
              <a:rPr lang="en-US" altLang="en-US" smtClean="0"/>
              <a:t> on any proper </a:t>
            </a:r>
            <a:r>
              <a:rPr lang="en-US" altLang="en-US" u="sng" smtClean="0"/>
              <a:t>subset of A</a:t>
            </a:r>
            <a:r>
              <a:rPr lang="en-US" altLang="en-US" smtClean="0"/>
              <a:t>.</a:t>
            </a:r>
          </a:p>
          <a:p>
            <a:r>
              <a:rPr lang="en-US" altLang="en-US" sz="3200" b="1" smtClean="0"/>
              <a:t>A </a:t>
            </a:r>
            <a:r>
              <a:rPr lang="en-US" altLang="en-US" sz="3200" b="1" smtClean="0">
                <a:sym typeface="Wingdings" pitchFamily="2" charset="2"/>
              </a:rPr>
              <a:t> B</a:t>
            </a:r>
            <a:r>
              <a:rPr lang="en-US" altLang="en-US" sz="3200" b="1" smtClean="0"/>
              <a:t> </a:t>
            </a:r>
            <a:r>
              <a:rPr lang="en-US" altLang="en-US" sz="3200" smtClean="0"/>
              <a:t>is a full functional dependency if removal of any attribute from A results in the dependency no longer existing.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F349F8-86CC-4B2C-8FCD-9A1F20A2C6CC}" type="slidenum">
              <a:rPr lang="en-GB" altLang="en-US" smtClean="0"/>
              <a:pPr/>
              <a:t>10</a:t>
            </a:fld>
            <a:endParaRPr lang="en-GB" altLang="en-US" smtClean="0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Example Full Functional Dependency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76400"/>
            <a:ext cx="79914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In the Staff relation</a:t>
            </a:r>
            <a:endParaRPr lang="en-US" altLang="en-US" b="1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b="1" smtClean="0"/>
              <a:t>staffNo, sName </a:t>
            </a:r>
            <a:r>
              <a:rPr lang="en-US" altLang="en-US" b="1" smtClean="0">
                <a:cs typeface="Times New Roman" pitchFamily="18" charset="0"/>
              </a:rPr>
              <a:t>→</a:t>
            </a:r>
            <a:r>
              <a:rPr lang="en-US" altLang="en-US" b="1" smtClean="0"/>
              <a:t> branchNo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b="1" smtClean="0"/>
              <a:t>staffNo</a:t>
            </a:r>
            <a:r>
              <a:rPr lang="en-US" altLang="en-US" b="1" smtClean="0">
                <a:cs typeface="Times New Roman" pitchFamily="18" charset="0"/>
              </a:rPr>
              <a:t>→</a:t>
            </a:r>
            <a:r>
              <a:rPr lang="en-US" altLang="en-US" b="1" smtClean="0"/>
              <a:t> branchNo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True - each value of (staffNo, sName) is associated with a single value of branchNo.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However, branchNo is also functionally dependent on a subset of (staffNo, sName), namely staffNo. Example above is a </a:t>
            </a:r>
            <a:r>
              <a:rPr lang="en-US" altLang="en-US" i="1" smtClean="0"/>
              <a:t>partial dependency. </a:t>
            </a: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61C8779-B511-46FE-ABB8-75D410CE1FED}" type="slidenum">
              <a:rPr lang="en-GB" altLang="en-US" smtClean="0"/>
              <a:pPr/>
              <a:t>11</a:t>
            </a:fld>
            <a:endParaRPr lang="en-GB" altLang="en-US" smtClean="0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8438" name="Rounded Rectangular Callout 6"/>
          <p:cNvSpPr>
            <a:spLocks noChangeArrowheads="1"/>
          </p:cNvSpPr>
          <p:nvPr/>
        </p:nvSpPr>
        <p:spPr bwMode="auto">
          <a:xfrm>
            <a:off x="6011863" y="2060575"/>
            <a:ext cx="2232025" cy="431800"/>
          </a:xfrm>
          <a:prstGeom prst="wedgeRoundRectCallout">
            <a:avLst>
              <a:gd name="adj1" fmla="val -87787"/>
              <a:gd name="adj2" fmla="val 28190"/>
              <a:gd name="adj3" fmla="val 16667"/>
            </a:avLst>
          </a:prstGeom>
          <a:solidFill>
            <a:schemeClr val="accent1">
              <a:alpha val="2196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en-US" sz="2000"/>
              <a:t>Partial dependency</a:t>
            </a:r>
          </a:p>
        </p:txBody>
      </p:sp>
      <p:sp>
        <p:nvSpPr>
          <p:cNvPr id="18439" name="Rounded Rectangular Callout 7"/>
          <p:cNvSpPr>
            <a:spLocks noChangeArrowheads="1"/>
          </p:cNvSpPr>
          <p:nvPr/>
        </p:nvSpPr>
        <p:spPr bwMode="auto">
          <a:xfrm>
            <a:off x="6011863" y="2565400"/>
            <a:ext cx="2160587" cy="431800"/>
          </a:xfrm>
          <a:prstGeom prst="wedgeRoundRectCallout">
            <a:avLst>
              <a:gd name="adj1" fmla="val -148921"/>
              <a:gd name="adj2" fmla="val 22861"/>
              <a:gd name="adj3" fmla="val 16667"/>
            </a:avLst>
          </a:prstGeom>
          <a:solidFill>
            <a:schemeClr val="accent1">
              <a:alpha val="2196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en-US" sz="2000"/>
              <a:t>Fully dependency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Transitive Dependencies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76400"/>
            <a:ext cx="84391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Important to recognize </a:t>
            </a:r>
            <a:r>
              <a:rPr lang="en-US" altLang="en-US" sz="2400" b="1" smtClean="0"/>
              <a:t>a transitive dependency </a:t>
            </a:r>
            <a:r>
              <a:rPr lang="en-US" altLang="en-US" sz="2400" smtClean="0"/>
              <a:t>because its existence in a relation can potentially cause </a:t>
            </a:r>
            <a:r>
              <a:rPr lang="en-US" altLang="en-US" sz="2400" b="1" smtClean="0"/>
              <a:t>update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anomalies</a:t>
            </a:r>
            <a:r>
              <a:rPr lang="en-US" altLang="en-US" sz="2400" smtClean="0"/>
              <a:t>.</a:t>
            </a:r>
          </a:p>
          <a:p>
            <a:pPr>
              <a:lnSpc>
                <a:spcPct val="90000"/>
              </a:lnSpc>
            </a:pPr>
            <a:endParaRPr lang="en-US" altLang="en-US" sz="2400" b="1" smtClean="0"/>
          </a:p>
          <a:p>
            <a:pPr>
              <a:lnSpc>
                <a:spcPct val="90000"/>
              </a:lnSpc>
            </a:pPr>
            <a:r>
              <a:rPr lang="en-US" altLang="en-US" sz="2400" b="1" smtClean="0"/>
              <a:t>Transitive dependency </a:t>
            </a:r>
            <a:r>
              <a:rPr lang="en-US" altLang="en-US" sz="2400" smtClean="0"/>
              <a:t>describes a condition where A, B, and C are attributes of a relation such that if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 b="1" smtClean="0"/>
              <a:t>A </a:t>
            </a:r>
            <a:r>
              <a:rPr lang="en-US" altLang="en-US" sz="1800" b="1" smtClean="0">
                <a:cs typeface="Times New Roman" pitchFamily="18" charset="0"/>
              </a:rPr>
              <a:t>→</a:t>
            </a:r>
            <a:r>
              <a:rPr lang="en-US" altLang="en-US" sz="1800" b="1" smtClean="0"/>
              <a:t> B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 b="1" smtClean="0"/>
              <a:t>B </a:t>
            </a:r>
            <a:r>
              <a:rPr lang="en-US" altLang="en-US" sz="1800" b="1" smtClean="0">
                <a:cs typeface="Times New Roman" pitchFamily="18" charset="0"/>
              </a:rPr>
              <a:t>→</a:t>
            </a:r>
            <a:r>
              <a:rPr lang="en-US" altLang="en-US" sz="1800" b="1" smtClean="0"/>
              <a:t> C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 Then C is transitively dependent on A via B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 b="1" smtClean="0"/>
              <a:t>A → C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Provided that A is not functionally dependent on B or C.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b="1" smtClean="0"/>
              <a:t>B → A, and C → A doesn't exist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635684-E5AA-4B93-B2A2-E4C0757E584A}" type="slidenum">
              <a:rPr lang="en-GB" altLang="en-US" smtClean="0"/>
              <a:pPr/>
              <a:t>12</a:t>
            </a:fld>
            <a:endParaRPr lang="en-GB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547813" y="5373688"/>
            <a:ext cx="144462" cy="142875"/>
            <a:chOff x="1475656" y="5157192"/>
            <a:chExt cx="144016" cy="144016"/>
          </a:xfrm>
        </p:grpSpPr>
        <p:cxnSp>
          <p:nvCxnSpPr>
            <p:cNvPr id="19466" name="Straight Connector 6"/>
            <p:cNvCxnSpPr>
              <a:cxnSpLocks noChangeShapeType="1"/>
            </p:cNvCxnSpPr>
            <p:nvPr/>
          </p:nvCxnSpPr>
          <p:spPr bwMode="auto">
            <a:xfrm flipH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9467" name="Straight Connector 7"/>
            <p:cNvCxnSpPr>
              <a:cxnSpLocks noChangeShapeType="1"/>
            </p:cNvCxnSpPr>
            <p:nvPr/>
          </p:nvCxnSpPr>
          <p:spPr bwMode="auto">
            <a:xfrm flipH="1" flipV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916238" y="5373688"/>
            <a:ext cx="142875" cy="142875"/>
            <a:chOff x="1475656" y="5157192"/>
            <a:chExt cx="144016" cy="144016"/>
          </a:xfrm>
        </p:grpSpPr>
        <p:cxnSp>
          <p:nvCxnSpPr>
            <p:cNvPr id="19464" name="Straight Connector 16"/>
            <p:cNvCxnSpPr>
              <a:cxnSpLocks noChangeShapeType="1"/>
            </p:cNvCxnSpPr>
            <p:nvPr/>
          </p:nvCxnSpPr>
          <p:spPr bwMode="auto">
            <a:xfrm flipH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9465" name="Straight Connector 17"/>
            <p:cNvCxnSpPr>
              <a:cxnSpLocks noChangeShapeType="1"/>
            </p:cNvCxnSpPr>
            <p:nvPr/>
          </p:nvCxnSpPr>
          <p:spPr bwMode="auto">
            <a:xfrm flipH="1" flipV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Example Transitive Dependency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15900" y="1676400"/>
            <a:ext cx="8893175" cy="44894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Consider functional dependencies in the </a:t>
            </a:r>
            <a:r>
              <a:rPr lang="en-US" sz="2400" b="1" dirty="0" err="1" smtClean="0"/>
              <a:t>StaffBranch</a:t>
            </a:r>
            <a:r>
              <a:rPr lang="en-US" sz="2400" dirty="0" smtClean="0"/>
              <a:t> relation.</a:t>
            </a:r>
            <a:endParaRPr lang="en-US" sz="2400" b="1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err="1" smtClean="0"/>
              <a:t>staffNo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err="1" smtClean="0"/>
              <a:t>sName</a:t>
            </a:r>
            <a:r>
              <a:rPr lang="en-US" sz="2400" dirty="0" smtClean="0"/>
              <a:t>, position, salary, </a:t>
            </a:r>
            <a:r>
              <a:rPr lang="en-US" sz="2400" dirty="0" err="1" smtClean="0"/>
              <a:t>branchNo</a:t>
            </a:r>
            <a:r>
              <a:rPr lang="en-US" sz="2400" dirty="0" smtClean="0"/>
              <a:t>, </a:t>
            </a:r>
            <a:r>
              <a:rPr lang="en-US" sz="2400" dirty="0" err="1" smtClean="0"/>
              <a:t>bAddress</a:t>
            </a:r>
            <a:endParaRPr lang="en-US" sz="2400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err="1" smtClean="0"/>
              <a:t>branchNo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err="1" smtClean="0"/>
              <a:t>bAddress</a:t>
            </a:r>
            <a:endParaRPr lang="en-US" sz="2400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b="1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Transitive dependency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staffNo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Times New Roman" pitchFamily="18" charset="0"/>
              </a:rPr>
              <a:t>→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bAddress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smtClean="0"/>
              <a:t>exists </a:t>
            </a:r>
            <a:r>
              <a:rPr lang="en-US" sz="2400" dirty="0" smtClean="0"/>
              <a:t>via </a:t>
            </a:r>
            <a:r>
              <a:rPr lang="en-US" sz="2400" dirty="0" err="1" smtClean="0"/>
              <a:t>branchNo</a:t>
            </a:r>
            <a:r>
              <a:rPr lang="en-US" sz="2400" dirty="0" smtClean="0"/>
              <a:t> (</a:t>
            </a:r>
            <a:r>
              <a:rPr lang="en-US" sz="2400" dirty="0" err="1" smtClean="0"/>
              <a:t>staffNo</a:t>
            </a:r>
            <a:r>
              <a:rPr lang="en-US" sz="2400" dirty="0" smtClean="0"/>
              <a:t> functionally determines the </a:t>
            </a:r>
            <a:r>
              <a:rPr lang="en-US" sz="2400" dirty="0" err="1" smtClean="0"/>
              <a:t>bAddress</a:t>
            </a:r>
            <a:r>
              <a:rPr lang="en-US" sz="2400" dirty="0" smtClean="0"/>
              <a:t> via </a:t>
            </a:r>
            <a:r>
              <a:rPr lang="en-US" sz="2400" dirty="0" err="1" smtClean="0"/>
              <a:t>branchNo</a:t>
            </a:r>
            <a:r>
              <a:rPr lang="en-US" sz="2400" dirty="0" smtClean="0"/>
              <a:t> ). </a:t>
            </a:r>
          </a:p>
          <a:p>
            <a:pPr>
              <a:lnSpc>
                <a:spcPct val="90000"/>
              </a:lnSpc>
              <a:defRPr/>
            </a:pPr>
            <a:endParaRPr lang="en-US" sz="2000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And,</a:t>
            </a:r>
            <a:r>
              <a:rPr lang="en-US" sz="2400" dirty="0" smtClean="0"/>
              <a:t> neither </a:t>
            </a:r>
            <a:r>
              <a:rPr lang="en-US" sz="2400" dirty="0" err="1" smtClean="0"/>
              <a:t>branchNo</a:t>
            </a:r>
            <a:r>
              <a:rPr lang="en-US" sz="2400" dirty="0" smtClean="0"/>
              <a:t>  nor </a:t>
            </a:r>
            <a:r>
              <a:rPr lang="en-US" sz="2400" dirty="0" err="1" smtClean="0"/>
              <a:t>bAddress</a:t>
            </a:r>
            <a:r>
              <a:rPr lang="en-US" sz="2400" dirty="0" smtClean="0"/>
              <a:t> functionally determines </a:t>
            </a:r>
            <a:r>
              <a:rPr lang="en-US" sz="2400" dirty="0" err="1" smtClean="0"/>
              <a:t>staffNo</a:t>
            </a:r>
            <a:r>
              <a:rPr lang="en-US" sz="2400" dirty="0" smtClean="0"/>
              <a:t>.</a:t>
            </a:r>
          </a:p>
          <a:p>
            <a:pPr marL="342900" lvl="2" indent="-342900">
              <a:lnSpc>
                <a:spcPct val="9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</a:t>
            </a:r>
            <a:r>
              <a:rPr lang="en-US" sz="2400" b="1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branchNo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→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staffNo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/>
              <a:t>, and </a:t>
            </a:r>
            <a:r>
              <a:rPr lang="en-US" sz="2400" b="1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bAddress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→ </a:t>
            </a:r>
            <a:r>
              <a:rPr lang="en-US" sz="2400" b="1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staffNo</a:t>
            </a: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smtClean="0"/>
              <a:t>doesn't exist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b="1" dirty="0" smtClean="0"/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BE69031-FF34-4E78-A163-20E186FA98C4}" type="slidenum">
              <a:rPr lang="en-GB" altLang="en-US" smtClean="0"/>
              <a:pPr/>
              <a:t>13</a:t>
            </a:fld>
            <a:endParaRPr lang="en-GB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pic>
        <p:nvPicPr>
          <p:cNvPr id="20486" name="Picture 1032" descr="DS3-Figure 13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492375"/>
            <a:ext cx="37084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79613" y="5732463"/>
            <a:ext cx="288925" cy="288925"/>
            <a:chOff x="1475656" y="5157192"/>
            <a:chExt cx="144016" cy="144016"/>
          </a:xfrm>
        </p:grpSpPr>
        <p:cxnSp>
          <p:nvCxnSpPr>
            <p:cNvPr id="20491" name="Straight Connector 7"/>
            <p:cNvCxnSpPr>
              <a:cxnSpLocks noChangeShapeType="1"/>
            </p:cNvCxnSpPr>
            <p:nvPr/>
          </p:nvCxnSpPr>
          <p:spPr bwMode="auto">
            <a:xfrm flipH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2" name="Straight Connector 8"/>
            <p:cNvCxnSpPr>
              <a:cxnSpLocks noChangeShapeType="1"/>
            </p:cNvCxnSpPr>
            <p:nvPr/>
          </p:nvCxnSpPr>
          <p:spPr bwMode="auto">
            <a:xfrm flipH="1" flipV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35600" y="5732463"/>
            <a:ext cx="288925" cy="288925"/>
            <a:chOff x="1475656" y="5157192"/>
            <a:chExt cx="144016" cy="144016"/>
          </a:xfrm>
        </p:grpSpPr>
        <p:cxnSp>
          <p:nvCxnSpPr>
            <p:cNvPr id="20489" name="Straight Connector 10"/>
            <p:cNvCxnSpPr>
              <a:cxnSpLocks noChangeShapeType="1"/>
            </p:cNvCxnSpPr>
            <p:nvPr/>
          </p:nvCxnSpPr>
          <p:spPr bwMode="auto">
            <a:xfrm flipH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0" name="Straight Connector 11"/>
            <p:cNvCxnSpPr>
              <a:cxnSpLocks noChangeShapeType="1"/>
            </p:cNvCxnSpPr>
            <p:nvPr/>
          </p:nvCxnSpPr>
          <p:spPr bwMode="auto">
            <a:xfrm flipH="1" flipV="1">
              <a:off x="1475656" y="5157192"/>
              <a:ext cx="144016" cy="144016"/>
            </a:xfrm>
            <a:prstGeom prst="line">
              <a:avLst/>
            </a:prstGeom>
            <a:noFill/>
            <a:ln w="22225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Summary Characteristics of Functional Dependencies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130175" y="1676400"/>
            <a:ext cx="8763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smtClean="0">
                <a:cs typeface="Times New Roman" pitchFamily="18" charset="0"/>
              </a:rPr>
              <a:t>Main characteristics of functional dependencies used in normalization:</a:t>
            </a:r>
          </a:p>
          <a:p>
            <a:pPr marL="971550" lvl="1" indent="-514350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altLang="en-US" smtClean="0"/>
              <a:t>There is a </a:t>
            </a:r>
            <a:r>
              <a:rPr lang="en-US" altLang="en-US" i="1" u="sng" smtClean="0"/>
              <a:t>one-to-one</a:t>
            </a:r>
            <a:r>
              <a:rPr lang="en-US" altLang="en-US" u="sng" smtClean="0"/>
              <a:t> </a:t>
            </a:r>
            <a:r>
              <a:rPr lang="en-US" altLang="en-US" smtClean="0"/>
              <a:t>relationship between the determinant and dependent. </a:t>
            </a:r>
          </a:p>
          <a:p>
            <a:pPr marL="971550" lvl="1" indent="-514350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altLang="en-US" smtClean="0"/>
              <a:t>Holds for </a:t>
            </a:r>
            <a:r>
              <a:rPr lang="en-US" altLang="en-US" i="1" u="sng" smtClean="0"/>
              <a:t>all</a:t>
            </a:r>
            <a:r>
              <a:rPr lang="en-US" altLang="en-US" smtClean="0"/>
              <a:t> time.</a:t>
            </a:r>
          </a:p>
          <a:p>
            <a:pPr marL="971550" lvl="1" indent="-514350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altLang="en-US" smtClean="0"/>
              <a:t>There must be  a </a:t>
            </a:r>
            <a:r>
              <a:rPr lang="en-US" altLang="en-US" u="sng" smtClean="0"/>
              <a:t>full</a:t>
            </a:r>
            <a:r>
              <a:rPr lang="en-US" altLang="en-US" smtClean="0"/>
              <a:t> functional dependency between determinant and dependent. </a:t>
            </a:r>
            <a:endParaRPr lang="en-GB" altLang="en-US" smtClean="0"/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E3D8BB4-6CCC-4EE8-B62C-F7ACB8FE82E1}" type="slidenum">
              <a:rPr lang="en-GB" altLang="en-US" smtClean="0"/>
              <a:pPr/>
              <a:t>14</a:t>
            </a:fld>
            <a:endParaRPr lang="en-GB" altLang="en-US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Identifying Functional Dependencies</a:t>
            </a:r>
            <a:r>
              <a:rPr lang="en-US" altLang="en-US" smtClean="0"/>
              <a:t> 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76400"/>
            <a:ext cx="900112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b="1" dirty="0" smtClean="0"/>
              <a:t>There are two approach to Identifying all functional dependencies :</a:t>
            </a:r>
          </a:p>
          <a:p>
            <a:pPr marL="457200" indent="-45720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1. </a:t>
            </a:r>
            <a:r>
              <a:rPr lang="en-US" sz="2400" dirty="0" smtClean="0"/>
              <a:t>Identifying all functional dependencies between a set of attributes is quite simple if the meaning of each attribute and the relationships between the attributes are well understood.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This information should be provided by the enterprise (discussions with users and/or documentation)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The missing information Ex: documentation is incomplete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400" dirty="0" smtClean="0"/>
              <a:t>(database designer use their common sense and/or experience).</a:t>
            </a:r>
          </a:p>
          <a:p>
            <a:pPr marL="457200" indent="-457200"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2. </a:t>
            </a:r>
            <a:r>
              <a:rPr lang="en-US" sz="2400" dirty="0" smtClean="0"/>
              <a:t>It  may possible to identify functional dependencies if sample data is available that is true representation of </a:t>
            </a:r>
            <a:r>
              <a:rPr lang="en-US" sz="2400" b="1" i="1" dirty="0" smtClean="0"/>
              <a:t>all</a:t>
            </a:r>
            <a:r>
              <a:rPr lang="en-US" sz="2400" dirty="0" smtClean="0"/>
              <a:t> possible data. </a:t>
            </a:r>
          </a:p>
        </p:txBody>
      </p:sp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1DFE203-C192-47FD-8EB0-BEDBB06D4FB1}" type="slidenum">
              <a:rPr lang="en-GB" altLang="en-US" smtClean="0"/>
              <a:pPr/>
              <a:t>15</a:t>
            </a:fld>
            <a:endParaRPr lang="en-GB" altLang="en-US" smtClean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Example - Identifying a set of functional dependencies for the StaffBranch relation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76400"/>
            <a:ext cx="8512175" cy="4114800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Identifing</a:t>
            </a:r>
            <a:r>
              <a:rPr lang="en-US" sz="2400" dirty="0" smtClean="0"/>
              <a:t> the functional dependencies for the </a:t>
            </a:r>
            <a:r>
              <a:rPr lang="en-US" sz="2400" dirty="0" err="1" smtClean="0"/>
              <a:t>StaffBranch</a:t>
            </a:r>
            <a:r>
              <a:rPr lang="en-US" sz="2400" dirty="0" smtClean="0"/>
              <a:t> relation as:</a:t>
            </a:r>
          </a:p>
          <a:p>
            <a:pPr>
              <a:defRPr/>
            </a:pPr>
            <a:endParaRPr lang="en-US" sz="2000" b="1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staffNo</a:t>
            </a:r>
            <a:r>
              <a:rPr lang="en-US" sz="2400" b="1" dirty="0" smtClean="0"/>
              <a:t> </a:t>
            </a:r>
            <a:r>
              <a:rPr lang="en-US" sz="2400" b="1" dirty="0" smtClean="0">
                <a:cs typeface="Times New Roman" pitchFamily="18" charset="0"/>
              </a:rPr>
              <a:t>→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sName</a:t>
            </a:r>
            <a:r>
              <a:rPr lang="en-US" sz="2400" b="1" dirty="0" smtClean="0"/>
              <a:t>, position, salary, </a:t>
            </a:r>
            <a:r>
              <a:rPr lang="en-US" sz="2400" b="1" dirty="0" err="1" smtClean="0"/>
              <a:t>branchNo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bAddress</a:t>
            </a:r>
            <a:endParaRPr lang="en-US" sz="2400" b="1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branchNo</a:t>
            </a:r>
            <a:r>
              <a:rPr lang="en-US" sz="2400" b="1" dirty="0" smtClean="0"/>
              <a:t> </a:t>
            </a:r>
            <a:r>
              <a:rPr lang="en-US" sz="2400" b="1" dirty="0" smtClean="0">
                <a:cs typeface="Times New Roman" pitchFamily="18" charset="0"/>
              </a:rPr>
              <a:t>→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bAddress</a:t>
            </a:r>
            <a:endParaRPr lang="en-US" sz="2400" b="1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bAddress</a:t>
            </a:r>
            <a:r>
              <a:rPr lang="en-US" sz="2400" b="1" dirty="0" smtClean="0"/>
              <a:t> </a:t>
            </a:r>
            <a:r>
              <a:rPr lang="en-US" sz="2400" b="1" dirty="0" smtClean="0">
                <a:cs typeface="Times New Roman" pitchFamily="18" charset="0"/>
              </a:rPr>
              <a:t>→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branchNo</a:t>
            </a:r>
            <a:endParaRPr lang="en-US" sz="2400" b="1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branchNo</a:t>
            </a:r>
            <a:r>
              <a:rPr lang="en-US" sz="2400" b="1" dirty="0" smtClean="0"/>
              <a:t>, position </a:t>
            </a:r>
            <a:r>
              <a:rPr lang="en-US" sz="2400" b="1" dirty="0" smtClean="0">
                <a:cs typeface="Times New Roman" pitchFamily="18" charset="0"/>
              </a:rPr>
              <a:t>→</a:t>
            </a:r>
            <a:r>
              <a:rPr lang="en-US" sz="2400" b="1" dirty="0" smtClean="0"/>
              <a:t> salary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bAddress</a:t>
            </a:r>
            <a:r>
              <a:rPr lang="en-US" sz="2400" b="1" dirty="0" smtClean="0"/>
              <a:t>, position </a:t>
            </a:r>
            <a:r>
              <a:rPr lang="en-US" sz="2400" b="1" dirty="0" smtClean="0">
                <a:cs typeface="Times New Roman" pitchFamily="18" charset="0"/>
              </a:rPr>
              <a:t>→</a:t>
            </a:r>
            <a:r>
              <a:rPr lang="en-US" sz="2400" b="1" dirty="0" smtClean="0"/>
              <a:t> salary</a:t>
            </a:r>
          </a:p>
          <a:p>
            <a:pPr>
              <a:buFont typeface="Monotype Sorts" pitchFamily="2" charset="2"/>
              <a:buNone/>
              <a:defRPr/>
            </a:pPr>
            <a:endParaRPr lang="en-US" sz="2400" b="1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0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Hint</a:t>
            </a:r>
            <a:r>
              <a:rPr lang="en-US" sz="2000" dirty="0" smtClean="0"/>
              <a:t> : Assume that position held and branch determine a member of staff’s salary. </a:t>
            </a:r>
          </a:p>
        </p:txBody>
      </p:sp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6B5B1F-B740-477E-AB5A-551D59AF2295}" type="slidenum">
              <a:rPr lang="en-GB" altLang="en-US" smtClean="0"/>
              <a:pPr/>
              <a:t>16</a:t>
            </a:fld>
            <a:endParaRPr lang="en-GB" altLang="en-US" smtClean="0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pic>
        <p:nvPicPr>
          <p:cNvPr id="23558" name="Picture 1032" descr="DS3-Figure 13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357563"/>
            <a:ext cx="43561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Identifying the Primary Key for a Relation using Functional Dependencies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01613" y="1676400"/>
            <a:ext cx="8763000" cy="4114800"/>
          </a:xfrm>
        </p:spPr>
        <p:txBody>
          <a:bodyPr/>
          <a:lstStyle/>
          <a:p>
            <a:r>
              <a:rPr lang="en-US" altLang="en-US" sz="2400" smtClean="0"/>
              <a:t>Main purpose of identifying a set of functional dependencies for a relation is to specify the </a:t>
            </a:r>
            <a:r>
              <a:rPr lang="en-US" altLang="en-US" sz="2400" b="1" smtClean="0"/>
              <a:t>set of integrity constraints </a:t>
            </a:r>
            <a:r>
              <a:rPr lang="en-US" altLang="en-US" sz="2400" smtClean="0"/>
              <a:t>that must hold on a relation.</a:t>
            </a:r>
          </a:p>
          <a:p>
            <a:pPr>
              <a:buFont typeface="Monotype Sorts" pitchFamily="2" charset="2"/>
              <a:buNone/>
            </a:pPr>
            <a:endParaRPr lang="en-US" altLang="en-US" sz="1800" smtClean="0"/>
          </a:p>
          <a:p>
            <a:r>
              <a:rPr lang="en-US" altLang="en-US" sz="2400" smtClean="0"/>
              <a:t>An important integrity constraint to consider first is the identification of </a:t>
            </a:r>
            <a:r>
              <a:rPr lang="en-US" altLang="en-US" sz="2400" b="1" smtClean="0"/>
              <a:t>candidate keys</a:t>
            </a:r>
            <a:r>
              <a:rPr lang="en-US" altLang="en-US" sz="2400" smtClean="0"/>
              <a:t>, one of which is selected to be the </a:t>
            </a:r>
            <a:r>
              <a:rPr lang="en-US" altLang="en-US" sz="2400" b="1" smtClean="0"/>
              <a:t>primary key </a:t>
            </a:r>
            <a:r>
              <a:rPr lang="en-US" altLang="en-US" sz="2400" smtClean="0"/>
              <a:t>for the relation.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All attributes that are not part of a candidate key should be functionally dependent on the key.</a:t>
            </a:r>
          </a:p>
          <a:p>
            <a:endParaRPr lang="en-US" altLang="en-US" sz="2400" smtClean="0"/>
          </a:p>
        </p:txBody>
      </p:sp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4AB49B-E637-4208-AF98-489E442E9502}" type="slidenum">
              <a:rPr lang="en-GB" altLang="en-US" smtClean="0"/>
              <a:pPr/>
              <a:t>17</a:t>
            </a:fld>
            <a:endParaRPr lang="en-GB" altLang="en-US" smtClean="0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ChangeArrowheads="1"/>
          </p:cNvSpPr>
          <p:nvPr/>
        </p:nvSpPr>
        <p:spPr bwMode="auto">
          <a:xfrm>
            <a:off x="179388" y="1989138"/>
            <a:ext cx="8820150" cy="1655762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Example - Identify Primary Key for StaffBranch Relation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036050" cy="4114800"/>
          </a:xfrm>
        </p:spPr>
        <p:txBody>
          <a:bodyPr/>
          <a:lstStyle/>
          <a:p>
            <a:r>
              <a:rPr lang="en-US" altLang="en-US" sz="2400" smtClean="0"/>
              <a:t>StaffBranch relation has five functional dependencies.</a:t>
            </a:r>
            <a:endParaRPr lang="en-US" altLang="en-US" sz="1000" smtClean="0"/>
          </a:p>
          <a:p>
            <a:pPr>
              <a:buFont typeface="Monotype Sorts" pitchFamily="2" charset="2"/>
              <a:buNone/>
            </a:pPr>
            <a:r>
              <a:rPr lang="en-US" altLang="en-US" sz="2400" b="1" smtClean="0"/>
              <a:t>	</a:t>
            </a:r>
            <a:r>
              <a:rPr lang="en-US" altLang="en-US" sz="1600" b="1" smtClean="0"/>
              <a:t>staffNo </a:t>
            </a:r>
            <a:r>
              <a:rPr lang="en-US" altLang="en-US" sz="1600" b="1" smtClean="0">
                <a:cs typeface="Times New Roman" pitchFamily="18" charset="0"/>
              </a:rPr>
              <a:t>→</a:t>
            </a:r>
            <a:r>
              <a:rPr lang="en-US" altLang="en-US" sz="1600" b="1" smtClean="0"/>
              <a:t> sName, position, salary, branchNo, bAddress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1" smtClean="0"/>
              <a:t>	branchNo </a:t>
            </a:r>
            <a:r>
              <a:rPr lang="en-US" altLang="en-US" sz="1600" b="1" smtClean="0">
                <a:cs typeface="Times New Roman" pitchFamily="18" charset="0"/>
              </a:rPr>
              <a:t>→</a:t>
            </a:r>
            <a:r>
              <a:rPr lang="en-US" altLang="en-US" sz="1600" b="1" smtClean="0"/>
              <a:t> bAddress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1" smtClean="0"/>
              <a:t>	bAddress </a:t>
            </a:r>
            <a:r>
              <a:rPr lang="en-US" altLang="en-US" sz="1600" b="1" smtClean="0">
                <a:cs typeface="Times New Roman" pitchFamily="18" charset="0"/>
              </a:rPr>
              <a:t>→</a:t>
            </a:r>
            <a:r>
              <a:rPr lang="en-US" altLang="en-US" sz="1600" b="1" smtClean="0"/>
              <a:t> branchNo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1" smtClean="0"/>
              <a:t>	branchNo, position </a:t>
            </a:r>
            <a:r>
              <a:rPr lang="en-US" altLang="en-US" sz="1600" b="1" smtClean="0">
                <a:cs typeface="Times New Roman" pitchFamily="18" charset="0"/>
              </a:rPr>
              <a:t>→</a:t>
            </a:r>
            <a:r>
              <a:rPr lang="en-US" altLang="en-US" sz="1600" b="1" smtClean="0"/>
              <a:t> salary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1" smtClean="0"/>
              <a:t>	bAddress, position </a:t>
            </a:r>
            <a:r>
              <a:rPr lang="en-US" altLang="en-US" sz="1600" b="1" smtClean="0">
                <a:cs typeface="Times New Roman" pitchFamily="18" charset="0"/>
              </a:rPr>
              <a:t>→</a:t>
            </a:r>
            <a:r>
              <a:rPr lang="en-US" altLang="en-US" sz="1600" b="1" smtClean="0"/>
              <a:t> salary</a:t>
            </a:r>
            <a:endParaRPr lang="en-US" altLang="en-US" sz="1600" smtClean="0"/>
          </a:p>
          <a:p>
            <a:endParaRPr lang="en-US" altLang="en-US" sz="1000" smtClean="0"/>
          </a:p>
          <a:p>
            <a:r>
              <a:rPr lang="en-US" altLang="en-US" sz="2400" smtClean="0"/>
              <a:t>The determinants </a:t>
            </a:r>
            <a:r>
              <a:rPr lang="en-US" altLang="en-US" sz="2400" b="1" smtClean="0"/>
              <a:t>are staffNo, branchNo, bAddress, (branchNo, position), and (bAddress, position).</a:t>
            </a:r>
            <a:endParaRPr lang="en-US" altLang="en-US" sz="1000" smtClean="0"/>
          </a:p>
          <a:p>
            <a:r>
              <a:rPr lang="en-US" altLang="en-US" sz="2400" smtClean="0"/>
              <a:t>To identify all candidate key(s), identify the attribute (or group of attributes) that </a:t>
            </a:r>
            <a:r>
              <a:rPr lang="en-US" altLang="en-US" sz="2400" b="1" smtClean="0"/>
              <a:t>uniquely</a:t>
            </a:r>
            <a:r>
              <a:rPr lang="en-US" altLang="en-US" sz="2400" smtClean="0"/>
              <a:t> identifies each </a:t>
            </a:r>
            <a:r>
              <a:rPr lang="en-US" altLang="en-US" sz="2400" b="1" smtClean="0"/>
              <a:t>tuple</a:t>
            </a:r>
            <a:r>
              <a:rPr lang="en-US" altLang="en-US" sz="2400" smtClean="0"/>
              <a:t> in this relation.</a:t>
            </a:r>
            <a:endParaRPr lang="en-US" altLang="en-US" sz="1000" smtClean="0"/>
          </a:p>
          <a:p>
            <a:r>
              <a:rPr lang="en-US" altLang="en-US" sz="2400" smtClean="0"/>
              <a:t>The only candidate key and therefore primary key for </a:t>
            </a:r>
            <a:r>
              <a:rPr lang="en-US" altLang="en-US" sz="2400" b="1" smtClean="0"/>
              <a:t>StaffBranch</a:t>
            </a:r>
            <a:r>
              <a:rPr lang="en-US" altLang="en-US" sz="2400" smtClean="0"/>
              <a:t> relation, is </a:t>
            </a:r>
            <a:r>
              <a:rPr lang="en-US" altLang="en-US" sz="2400" b="1" smtClean="0"/>
              <a:t>staffNo</a:t>
            </a:r>
            <a:r>
              <a:rPr lang="en-US" altLang="en-US" sz="2400" smtClean="0"/>
              <a:t>, as </a:t>
            </a:r>
            <a:r>
              <a:rPr lang="en-US" altLang="en-US" sz="2400" i="1" smtClean="0"/>
              <a:t>all </a:t>
            </a:r>
            <a:r>
              <a:rPr lang="en-US" altLang="en-US" sz="2400" smtClean="0"/>
              <a:t>other attributes of the relation are functionally dependent on staffNo.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1521C85-8A3E-40B6-9B47-BB3DF8AA5C65}" type="slidenum">
              <a:rPr lang="en-GB" altLang="en-US" smtClean="0"/>
              <a:pPr/>
              <a:t>18</a:t>
            </a:fld>
            <a:endParaRPr lang="en-GB" altLang="en-US" smtClean="0"/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124200" y="653891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pic>
        <p:nvPicPr>
          <p:cNvPr id="6" name="Picture 1032" descr="DS3-Figure 13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2133600"/>
            <a:ext cx="3419475" cy="1439863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1984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Times New Roman" pitchFamily="18" charset="0"/>
              </a:rPr>
              <a:t>Closure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763000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defRPr/>
            </a:pPr>
            <a:endParaRPr lang="en-US" sz="1800" dirty="0">
              <a:latin typeface="Arial" charset="0"/>
            </a:endParaRPr>
          </a:p>
          <a:p>
            <a:pPr marL="0" lvl="2" algn="just">
              <a:lnSpc>
                <a:spcPct val="110000"/>
              </a:lnSpc>
              <a:defRPr/>
            </a:pPr>
            <a:r>
              <a:rPr lang="en-US" sz="2000" b="1" dirty="0">
                <a:latin typeface="Arial" charset="0"/>
              </a:rPr>
              <a:t>Closure (inferred from) X</a:t>
            </a:r>
            <a:r>
              <a:rPr lang="en-US" sz="2800" b="1" baseline="30000" dirty="0">
                <a:latin typeface="Arial" charset="0"/>
              </a:rPr>
              <a:t>+</a:t>
            </a:r>
            <a:r>
              <a:rPr lang="en-US" sz="2000" b="1" dirty="0">
                <a:latin typeface="Arial" charset="0"/>
              </a:rPr>
              <a:t>:</a:t>
            </a:r>
            <a:r>
              <a:rPr lang="en-US" sz="2000" dirty="0">
                <a:latin typeface="Arial" charset="0"/>
              </a:rPr>
              <a:t>  </a:t>
            </a:r>
            <a:r>
              <a:rPr lang="en-US" altLang="en-US" sz="2000" dirty="0">
                <a:cs typeface="Times New Roman" pitchFamily="18" charset="0"/>
              </a:rPr>
              <a:t>The set of all functional dependencies that are implied by a given set of functional dependencies X is called the </a:t>
            </a:r>
            <a:r>
              <a:rPr lang="en-US" altLang="en-US" sz="2000" i="1" dirty="0">
                <a:cs typeface="Times New Roman" pitchFamily="18" charset="0"/>
              </a:rPr>
              <a:t>closure of X</a:t>
            </a:r>
            <a:r>
              <a:rPr lang="en-US" altLang="en-US" sz="2000" dirty="0">
                <a:cs typeface="Times New Roman" pitchFamily="18" charset="0"/>
              </a:rPr>
              <a:t>, written X</a:t>
            </a:r>
            <a:r>
              <a:rPr lang="en-US" altLang="en-US" sz="2000" baseline="30000" dirty="0">
                <a:cs typeface="Times New Roman" pitchFamily="18" charset="0"/>
              </a:rPr>
              <a:t>+ </a:t>
            </a:r>
            <a:r>
              <a:rPr lang="en-US" altLang="en-US" sz="2000" dirty="0">
                <a:cs typeface="Times New Roman" pitchFamily="18" charset="0"/>
              </a:rPr>
              <a:t>.  </a:t>
            </a:r>
            <a:endParaRPr lang="en-US" sz="1800" dirty="0">
              <a:latin typeface="Arial" charset="0"/>
            </a:endParaRPr>
          </a:p>
          <a:p>
            <a:pPr marL="228600" lvl="2" algn="just">
              <a:lnSpc>
                <a:spcPct val="110000"/>
              </a:lnSpc>
              <a:defRPr/>
            </a:pPr>
            <a:endParaRPr lang="en-US" sz="1800" dirty="0">
              <a:latin typeface="Arial" charset="0"/>
            </a:endParaRPr>
          </a:p>
          <a:p>
            <a:pPr marL="228600" lvl="2" algn="just">
              <a:lnSpc>
                <a:spcPct val="110000"/>
              </a:lnSpc>
              <a:defRPr/>
            </a:pPr>
            <a:r>
              <a:rPr lang="en-US" sz="1800" dirty="0">
                <a:latin typeface="Arial" charset="0"/>
              </a:rPr>
              <a:t> </a:t>
            </a:r>
          </a:p>
        </p:txBody>
      </p:sp>
      <p:sp>
        <p:nvSpPr>
          <p:cNvPr id="8196" name="Rectangle 21"/>
          <p:cNvSpPr>
            <a:spLocks noChangeArrowheads="1"/>
          </p:cNvSpPr>
          <p:nvPr/>
        </p:nvSpPr>
        <p:spPr bwMode="auto">
          <a:xfrm>
            <a:off x="4652963" y="3795713"/>
            <a:ext cx="3429000" cy="1309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197" name="Rectangle 22"/>
          <p:cNvSpPr>
            <a:spLocks noChangeArrowheads="1"/>
          </p:cNvSpPr>
          <p:nvPr/>
        </p:nvSpPr>
        <p:spPr bwMode="auto">
          <a:xfrm>
            <a:off x="4654550" y="3400425"/>
            <a:ext cx="3429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198" name="Text Box 23"/>
          <p:cNvSpPr txBox="1">
            <a:spLocks noChangeArrowheads="1"/>
          </p:cNvSpPr>
          <p:nvPr/>
        </p:nvSpPr>
        <p:spPr bwMode="auto">
          <a:xfrm>
            <a:off x="5008563" y="342900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199" name="Text Box 24"/>
          <p:cNvSpPr txBox="1">
            <a:spLocks noChangeArrowheads="1"/>
          </p:cNvSpPr>
          <p:nvPr/>
        </p:nvSpPr>
        <p:spPr bwMode="auto">
          <a:xfrm>
            <a:off x="6137275" y="332105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200" name="Rectangle 25"/>
          <p:cNvSpPr>
            <a:spLocks noChangeArrowheads="1"/>
          </p:cNvSpPr>
          <p:nvPr/>
        </p:nvSpPr>
        <p:spPr bwMode="auto">
          <a:xfrm>
            <a:off x="4652963" y="4114800"/>
            <a:ext cx="34290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1" name="Rectangle 26"/>
          <p:cNvSpPr>
            <a:spLocks noChangeArrowheads="1"/>
          </p:cNvSpPr>
          <p:nvPr/>
        </p:nvSpPr>
        <p:spPr bwMode="auto">
          <a:xfrm>
            <a:off x="4652963" y="4648200"/>
            <a:ext cx="34290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2" name="Text Box 27"/>
          <p:cNvSpPr txBox="1">
            <a:spLocks noChangeArrowheads="1"/>
          </p:cNvSpPr>
          <p:nvPr/>
        </p:nvSpPr>
        <p:spPr bwMode="auto">
          <a:xfrm>
            <a:off x="4195763" y="4083050"/>
            <a:ext cx="252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 b="1"/>
              <a:t>t</a:t>
            </a:r>
          </a:p>
        </p:txBody>
      </p:sp>
      <p:sp>
        <p:nvSpPr>
          <p:cNvPr id="8203" name="Text Box 28"/>
          <p:cNvSpPr txBox="1">
            <a:spLocks noChangeArrowheads="1"/>
          </p:cNvSpPr>
          <p:nvPr/>
        </p:nvSpPr>
        <p:spPr bwMode="auto">
          <a:xfrm>
            <a:off x="4195763" y="46164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 b="1"/>
              <a:t>u</a:t>
            </a:r>
          </a:p>
        </p:txBody>
      </p:sp>
      <p:sp>
        <p:nvSpPr>
          <p:cNvPr id="8204" name="Line 29"/>
          <p:cNvSpPr>
            <a:spLocks noChangeShapeType="1"/>
          </p:cNvSpPr>
          <p:nvPr/>
        </p:nvSpPr>
        <p:spPr bwMode="auto">
          <a:xfrm>
            <a:off x="5718175" y="3429000"/>
            <a:ext cx="1588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5" name="Line 30"/>
          <p:cNvSpPr>
            <a:spLocks noChangeShapeType="1"/>
          </p:cNvSpPr>
          <p:nvPr/>
        </p:nvSpPr>
        <p:spPr bwMode="auto">
          <a:xfrm>
            <a:off x="6862763" y="3429000"/>
            <a:ext cx="1587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6" name="Text Box 31"/>
          <p:cNvSpPr txBox="1">
            <a:spLocks noChangeArrowheads="1"/>
          </p:cNvSpPr>
          <p:nvPr/>
        </p:nvSpPr>
        <p:spPr bwMode="auto">
          <a:xfrm>
            <a:off x="3967163" y="2438400"/>
            <a:ext cx="1684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/>
              <a:t>If t &amp; u agree here</a:t>
            </a:r>
          </a:p>
        </p:txBody>
      </p:sp>
      <p:sp>
        <p:nvSpPr>
          <p:cNvPr id="8207" name="Text Box 32"/>
          <p:cNvSpPr txBox="1">
            <a:spLocks noChangeArrowheads="1"/>
          </p:cNvSpPr>
          <p:nvPr/>
        </p:nvSpPr>
        <p:spPr bwMode="auto">
          <a:xfrm>
            <a:off x="5788025" y="2438400"/>
            <a:ext cx="2344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/>
              <a:t>Then they must agree here</a:t>
            </a:r>
          </a:p>
        </p:txBody>
      </p:sp>
      <p:sp>
        <p:nvSpPr>
          <p:cNvPr id="8208" name="Line 33"/>
          <p:cNvSpPr>
            <a:spLocks noChangeShapeType="1"/>
          </p:cNvSpPr>
          <p:nvPr/>
        </p:nvSpPr>
        <p:spPr bwMode="auto">
          <a:xfrm>
            <a:off x="4805363" y="2743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9" name="Line 34"/>
          <p:cNvSpPr>
            <a:spLocks noChangeShapeType="1"/>
          </p:cNvSpPr>
          <p:nvPr/>
        </p:nvSpPr>
        <p:spPr bwMode="auto">
          <a:xfrm flipH="1">
            <a:off x="6380163" y="2743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0" name="Line 35"/>
          <p:cNvSpPr>
            <a:spLocks noChangeShapeType="1"/>
          </p:cNvSpPr>
          <p:nvPr/>
        </p:nvSpPr>
        <p:spPr bwMode="auto">
          <a:xfrm>
            <a:off x="5999163" y="3429000"/>
            <a:ext cx="0" cy="1676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1" name="Line 37"/>
          <p:cNvSpPr>
            <a:spLocks noChangeShapeType="1"/>
          </p:cNvSpPr>
          <p:nvPr/>
        </p:nvSpPr>
        <p:spPr bwMode="auto">
          <a:xfrm flipH="1">
            <a:off x="5770563" y="35052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2" name="Line 38"/>
          <p:cNvSpPr>
            <a:spLocks noChangeShapeType="1"/>
          </p:cNvSpPr>
          <p:nvPr/>
        </p:nvSpPr>
        <p:spPr bwMode="auto">
          <a:xfrm>
            <a:off x="6456363" y="3505200"/>
            <a:ext cx="381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3" name="Text Box 39"/>
          <p:cNvSpPr txBox="1">
            <a:spLocks noChangeArrowheads="1"/>
          </p:cNvSpPr>
          <p:nvPr/>
        </p:nvSpPr>
        <p:spPr bwMode="auto">
          <a:xfrm>
            <a:off x="6227763" y="350520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8214" name="Line 40"/>
          <p:cNvSpPr>
            <a:spLocks noChangeShapeType="1"/>
          </p:cNvSpPr>
          <p:nvPr/>
        </p:nvSpPr>
        <p:spPr bwMode="auto">
          <a:xfrm>
            <a:off x="6532563" y="36576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5" name="Line 41"/>
          <p:cNvSpPr>
            <a:spLocks noChangeShapeType="1"/>
          </p:cNvSpPr>
          <p:nvPr/>
        </p:nvSpPr>
        <p:spPr bwMode="auto">
          <a:xfrm flipH="1">
            <a:off x="5999163" y="36576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6" name="Text Box 42"/>
          <p:cNvSpPr txBox="1">
            <a:spLocks noChangeArrowheads="1"/>
          </p:cNvSpPr>
          <p:nvPr/>
        </p:nvSpPr>
        <p:spPr bwMode="auto">
          <a:xfrm>
            <a:off x="5922963" y="5454650"/>
            <a:ext cx="2611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/>
              <a:t>So surely they will agree here</a:t>
            </a:r>
          </a:p>
        </p:txBody>
      </p:sp>
      <p:sp>
        <p:nvSpPr>
          <p:cNvPr id="8217" name="Line 43"/>
          <p:cNvSpPr>
            <a:spLocks noChangeShapeType="1"/>
          </p:cNvSpPr>
          <p:nvPr/>
        </p:nvSpPr>
        <p:spPr bwMode="auto">
          <a:xfrm flipV="1">
            <a:off x="6380163" y="5410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18" name="AutoShape 44"/>
          <p:cNvSpPr>
            <a:spLocks/>
          </p:cNvSpPr>
          <p:nvPr/>
        </p:nvSpPr>
        <p:spPr bwMode="auto">
          <a:xfrm rot="-5400000">
            <a:off x="6227763" y="27432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19" name="AutoShape 45"/>
          <p:cNvSpPr>
            <a:spLocks/>
          </p:cNvSpPr>
          <p:nvPr/>
        </p:nvSpPr>
        <p:spPr bwMode="auto">
          <a:xfrm rot="5469974">
            <a:off x="6342063" y="4835525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20" name="Text Box 46"/>
          <p:cNvSpPr txBox="1">
            <a:spLocks noChangeArrowheads="1"/>
          </p:cNvSpPr>
          <p:nvPr/>
        </p:nvSpPr>
        <p:spPr bwMode="auto">
          <a:xfrm>
            <a:off x="1060450" y="3276600"/>
            <a:ext cx="1758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800">
                <a:latin typeface="Arial" pitchFamily="34" charset="0"/>
              </a:rPr>
              <a:t>          C </a:t>
            </a:r>
            <a:r>
              <a:rPr lang="en-US" altLang="en-US" sz="1800">
                <a:latin typeface="Arial" pitchFamily="34" charset="0"/>
                <a:sym typeface="Symbol" pitchFamily="18" charset="2"/>
              </a:rPr>
              <a:t> B</a:t>
            </a:r>
            <a:endParaRPr lang="en-US" altLang="en-US" sz="1800">
              <a:latin typeface="Arial" pitchFamily="34" charset="0"/>
            </a:endParaRPr>
          </a:p>
          <a:p>
            <a:endParaRPr lang="en-US" altLang="en-US" sz="1800">
              <a:latin typeface="Arial" pitchFamily="34" charset="0"/>
            </a:endParaRPr>
          </a:p>
          <a:p>
            <a:r>
              <a:rPr lang="en-US" altLang="en-US" sz="1800">
                <a:latin typeface="Arial" pitchFamily="34" charset="0"/>
              </a:rPr>
              <a:t>X        A         B</a:t>
            </a:r>
          </a:p>
          <a:p>
            <a:endParaRPr lang="en-US" altLang="en-US" sz="1800">
              <a:latin typeface="Arial" pitchFamily="34" charset="0"/>
            </a:endParaRPr>
          </a:p>
          <a:p>
            <a:r>
              <a:rPr lang="en-US" altLang="en-US" sz="1800">
                <a:latin typeface="Arial" pitchFamily="34" charset="0"/>
              </a:rPr>
              <a:t>X</a:t>
            </a:r>
            <a:r>
              <a:rPr lang="en-US" altLang="en-US" sz="1800" baseline="30000">
                <a:latin typeface="Arial" pitchFamily="34" charset="0"/>
              </a:rPr>
              <a:t>+</a:t>
            </a:r>
            <a:r>
              <a:rPr lang="en-US" altLang="en-US" sz="1800">
                <a:latin typeface="Arial" pitchFamily="34" charset="0"/>
              </a:rPr>
              <a:t>      A          C</a:t>
            </a:r>
          </a:p>
        </p:txBody>
      </p:sp>
      <p:sp>
        <p:nvSpPr>
          <p:cNvPr id="8221" name="Line 47"/>
          <p:cNvSpPr>
            <a:spLocks noChangeShapeType="1"/>
          </p:cNvSpPr>
          <p:nvPr/>
        </p:nvSpPr>
        <p:spPr bwMode="auto">
          <a:xfrm>
            <a:off x="1990725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22" name="Line 48"/>
          <p:cNvSpPr>
            <a:spLocks noChangeShapeType="1"/>
          </p:cNvSpPr>
          <p:nvPr/>
        </p:nvSpPr>
        <p:spPr bwMode="auto">
          <a:xfrm>
            <a:off x="1990725" y="4572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rgbClr val="003366"/>
                </a:solidFill>
              </a:rPr>
              <a:t>Database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077200" cy="1066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400" smtClean="0">
                <a:latin typeface="Arial" pitchFamily="34" charset="0"/>
              </a:rPr>
              <a:t>Steps in building a database for an application:</a:t>
            </a:r>
          </a:p>
          <a:p>
            <a:pPr algn="just"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 algn="just"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 algn="just"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 algn="just"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 algn="just">
              <a:buFontTx/>
              <a:buNone/>
            </a:pPr>
            <a:r>
              <a:rPr lang="en-US" sz="2400" smtClean="0">
                <a:latin typeface="Arial" pitchFamily="34" charset="0"/>
              </a:rPr>
              <a:t>     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B88C35-E6AB-4F70-99C7-4CC4C3EBBEA0}" type="slidenum">
              <a:rPr lang="ar-SA"/>
              <a:pPr/>
              <a:t>2</a:t>
            </a:fld>
            <a:endParaRPr lang="en-US"/>
          </a:p>
        </p:txBody>
      </p:sp>
      <p:sp>
        <p:nvSpPr>
          <p:cNvPr id="4101" name="Date Placeholder 15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2971800"/>
            <a:ext cx="1182688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Arial" pitchFamily="34" charset="0"/>
              </a:rPr>
              <a:t>Real-world </a:t>
            </a:r>
          </a:p>
          <a:p>
            <a:pPr algn="ctr">
              <a:defRPr/>
            </a:pPr>
            <a:r>
              <a:rPr lang="en-US" sz="1800">
                <a:latin typeface="Arial" pitchFamily="34" charset="0"/>
              </a:rPr>
              <a:t>domain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2286000" y="2971800"/>
            <a:ext cx="1239838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Arial" pitchFamily="34" charset="0"/>
              </a:rPr>
              <a:t>Conceptual</a:t>
            </a:r>
          </a:p>
          <a:p>
            <a:pPr algn="ctr">
              <a:defRPr/>
            </a:pPr>
            <a:r>
              <a:rPr lang="en-US" sz="1800">
                <a:latin typeface="Arial" pitchFamily="34" charset="0"/>
              </a:rPr>
              <a:t>model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4114800" y="2971800"/>
            <a:ext cx="12954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Arial" pitchFamily="34" charset="0"/>
              </a:rPr>
              <a:t>DBMS data </a:t>
            </a:r>
          </a:p>
          <a:p>
            <a:pPr algn="ctr">
              <a:defRPr/>
            </a:pPr>
            <a:r>
              <a:rPr lang="en-US" sz="1800" dirty="0">
                <a:latin typeface="Arial" pitchFamily="34" charset="0"/>
              </a:rPr>
              <a:t>model</a:t>
            </a:r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5791200" y="2971800"/>
            <a:ext cx="12954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Arial" pitchFamily="34" charset="0"/>
              </a:rPr>
              <a:t>Create</a:t>
            </a:r>
          </a:p>
          <a:p>
            <a:pPr algn="ctr">
              <a:defRPr/>
            </a:pPr>
            <a:r>
              <a:rPr lang="en-US" sz="1800">
                <a:latin typeface="Arial" pitchFamily="34" charset="0"/>
              </a:rPr>
              <a:t> Schema</a:t>
            </a:r>
          </a:p>
          <a:p>
            <a:pPr algn="ctr">
              <a:defRPr/>
            </a:pPr>
            <a:r>
              <a:rPr lang="en-US" sz="1600" b="1">
                <a:latin typeface="Arial" pitchFamily="34" charset="0"/>
              </a:rPr>
              <a:t>(DDL)</a:t>
            </a:r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7467600" y="2971800"/>
            <a:ext cx="13716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Arial" pitchFamily="34" charset="0"/>
              </a:rPr>
              <a:t>Modify</a:t>
            </a:r>
          </a:p>
          <a:p>
            <a:pPr algn="ctr">
              <a:defRPr/>
            </a:pPr>
            <a:r>
              <a:rPr lang="en-US" sz="1800">
                <a:latin typeface="Arial" pitchFamily="34" charset="0"/>
              </a:rPr>
              <a:t> data </a:t>
            </a:r>
            <a:r>
              <a:rPr lang="en-US" sz="1600" b="1">
                <a:latin typeface="Arial" pitchFamily="34" charset="0"/>
              </a:rPr>
              <a:t>(DML)</a:t>
            </a:r>
          </a:p>
        </p:txBody>
      </p:sp>
      <p:sp>
        <p:nvSpPr>
          <p:cNvPr id="4107" name="Line 9"/>
          <p:cNvSpPr>
            <a:spLocks noChangeShapeType="1"/>
          </p:cNvSpPr>
          <p:nvPr/>
        </p:nvSpPr>
        <p:spPr bwMode="auto">
          <a:xfrm>
            <a:off x="1752600" y="3276600"/>
            <a:ext cx="457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>
            <a:off x="3581400" y="3276600"/>
            <a:ext cx="457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5410200" y="3276600"/>
            <a:ext cx="381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7086600" y="3276600"/>
            <a:ext cx="381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Inference Rules for Functional Dependencies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C77F59-01E6-4845-8194-DAFFAA2DCE1B}" type="slidenum">
              <a:rPr lang="ar-SA"/>
              <a:pPr/>
              <a:t>20</a:t>
            </a:fld>
            <a:endParaRPr lang="en-US"/>
          </a:p>
        </p:txBody>
      </p:sp>
      <p:sp>
        <p:nvSpPr>
          <p:cNvPr id="19460" name="Date Placeholder 19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19461" name="Text Box 2"/>
          <p:cNvSpPr txBox="1">
            <a:spLocks noChangeArrowheads="1"/>
          </p:cNvSpPr>
          <p:nvPr/>
        </p:nvSpPr>
        <p:spPr bwMode="auto">
          <a:xfrm>
            <a:off x="1889125" y="-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86868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algn="just">
              <a:lnSpc>
                <a:spcPct val="110000"/>
              </a:lnSpc>
              <a:defRPr/>
            </a:pPr>
            <a:r>
              <a:rPr lang="en-US" sz="1800" b="1" dirty="0">
                <a:latin typeface="Arial" charset="0"/>
              </a:rPr>
              <a:t>Armstrong’s </a:t>
            </a:r>
            <a:r>
              <a:rPr lang="en-US" sz="1800" b="1" dirty="0" smtClean="0">
                <a:latin typeface="Arial" charset="0"/>
              </a:rPr>
              <a:t>axioms </a:t>
            </a:r>
            <a:r>
              <a:rPr lang="en-US" sz="1800" b="1" dirty="0">
                <a:latin typeface="Arial" charset="0"/>
              </a:rPr>
              <a:t>(inference rules)</a:t>
            </a:r>
            <a:r>
              <a:rPr lang="en-US" sz="1800" dirty="0">
                <a:latin typeface="Arial" charset="0"/>
              </a:rPr>
              <a:t>: The set of inference rules specifies how functional dependencies can be inferred from given one.</a:t>
            </a:r>
          </a:p>
          <a:p>
            <a:pPr marL="228600" lvl="2">
              <a:lnSpc>
                <a:spcPct val="11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228600" lvl="2" indent="-228600">
              <a:lnSpc>
                <a:spcPct val="110000"/>
              </a:lnSpc>
              <a:defRPr/>
            </a:pPr>
            <a:r>
              <a:rPr lang="en-US" sz="1800" b="1" dirty="0">
                <a:latin typeface="Arial" charset="0"/>
              </a:rPr>
              <a:t>Inference rules:</a:t>
            </a:r>
          </a:p>
          <a:p>
            <a:pPr marL="228600" lvl="2" indent="-228600">
              <a:lnSpc>
                <a:spcPct val="110000"/>
              </a:lnSpc>
              <a:defRPr/>
            </a:pPr>
            <a:endParaRPr lang="en-US" sz="600" b="1" dirty="0">
              <a:latin typeface="Arial" charset="0"/>
            </a:endParaRPr>
          </a:p>
          <a:p>
            <a:pPr marL="342900" lvl="2" indent="-34290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1800" dirty="0">
                <a:latin typeface="Arial" charset="0"/>
              </a:rPr>
              <a:t>	Reflexivity		If B </a:t>
            </a:r>
            <a:r>
              <a:rPr lang="en-US" sz="1800" dirty="0">
                <a:latin typeface="Arial" charset="0"/>
                <a:sym typeface="Symbol" pitchFamily="18" charset="2"/>
              </a:rPr>
              <a:t> A, then  A       B</a:t>
            </a:r>
            <a:endParaRPr lang="en-US" sz="1800" dirty="0">
              <a:latin typeface="Arial" charset="0"/>
            </a:endParaRPr>
          </a:p>
          <a:p>
            <a:pPr marL="342900" lvl="2" indent="-34290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1800" dirty="0">
                <a:latin typeface="Arial" charset="0"/>
              </a:rPr>
              <a:t>	Augmentation 		If  A       B,  then   A,C        B,C</a:t>
            </a:r>
          </a:p>
          <a:p>
            <a:pPr marL="342900" lvl="2" indent="-34290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1800" dirty="0">
                <a:latin typeface="Arial" charset="0"/>
              </a:rPr>
              <a:t>	Transitivity           	If  A       B  and  B       C,  then  A       C</a:t>
            </a:r>
          </a:p>
          <a:p>
            <a:pPr marL="342900" lvl="2" indent="-34290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1800" dirty="0">
                <a:latin typeface="Arial" charset="0"/>
              </a:rPr>
              <a:t>	Self-Determination	A        </a:t>
            </a:r>
            <a:r>
              <a:rPr lang="en-US" sz="1800" dirty="0" err="1">
                <a:latin typeface="Arial" charset="0"/>
              </a:rPr>
              <a:t>A</a:t>
            </a:r>
            <a:endParaRPr lang="en-US" sz="1800" dirty="0">
              <a:latin typeface="Arial" charset="0"/>
            </a:endParaRPr>
          </a:p>
          <a:p>
            <a:pPr marL="342900" lvl="2" indent="-34290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1800" dirty="0">
                <a:latin typeface="Arial" charset="0"/>
              </a:rPr>
              <a:t>	Decomposition	If  A       B,C,  then A       B  and   A       C</a:t>
            </a:r>
          </a:p>
          <a:p>
            <a:pPr marL="342900" lvl="2" indent="-34290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1800" dirty="0">
                <a:latin typeface="Arial" charset="0"/>
              </a:rPr>
              <a:t>	Union		If  A       B  and  A       C,  then  A        B,C</a:t>
            </a:r>
          </a:p>
          <a:p>
            <a:pPr marL="228600" lvl="2">
              <a:lnSpc>
                <a:spcPct val="110000"/>
              </a:lnSpc>
              <a:defRPr/>
            </a:pPr>
            <a:endParaRPr lang="en-US" sz="1800" dirty="0">
              <a:latin typeface="Arial" charset="0"/>
            </a:endParaRPr>
          </a:p>
        </p:txBody>
      </p:sp>
      <p:sp>
        <p:nvSpPr>
          <p:cNvPr id="19463" name="Line 5"/>
          <p:cNvSpPr>
            <a:spLocks noChangeShapeType="1"/>
          </p:cNvSpPr>
          <p:nvPr/>
        </p:nvSpPr>
        <p:spPr bwMode="auto">
          <a:xfrm>
            <a:off x="47244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38100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3733800" y="4419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>
            <a:off x="55245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7" name="Line 9"/>
          <p:cNvSpPr>
            <a:spLocks noChangeShapeType="1"/>
          </p:cNvSpPr>
          <p:nvPr/>
        </p:nvSpPr>
        <p:spPr bwMode="auto">
          <a:xfrm>
            <a:off x="4876800" y="43656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8" name="Line 10"/>
          <p:cNvSpPr>
            <a:spLocks noChangeShapeType="1"/>
          </p:cNvSpPr>
          <p:nvPr/>
        </p:nvSpPr>
        <p:spPr bwMode="auto">
          <a:xfrm>
            <a:off x="6553200" y="43656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>
            <a:off x="35052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70" name="Line 12"/>
          <p:cNvSpPr>
            <a:spLocks noChangeShapeType="1"/>
          </p:cNvSpPr>
          <p:nvPr/>
        </p:nvSpPr>
        <p:spPr bwMode="auto">
          <a:xfrm>
            <a:off x="5384800" y="52038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518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6731000" y="52038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5029200" y="56610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>
            <a:off x="3810000" y="56610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6692900" y="56610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Minimal Sets of Functional Dependencies</a:t>
            </a:r>
            <a:r>
              <a:rPr lang="en-US" smtClean="0">
                <a:solidFill>
                  <a:srgbClr val="000099"/>
                </a:solidFill>
                <a:ea typeface="ＭＳ Ｐゴシック" charset="0"/>
              </a:rPr>
              <a:t> 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4D7C091-F0B9-499B-BE46-077C0925DFCD}" type="slidenum">
              <a:rPr lang="ar-SA"/>
              <a:pPr/>
              <a:t>21</a:t>
            </a:fld>
            <a:endParaRPr lang="en-US"/>
          </a:p>
        </p:txBody>
      </p:sp>
      <p:sp>
        <p:nvSpPr>
          <p:cNvPr id="20484" name="Date Placeholder 9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1889125" y="523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228600" y="1944688"/>
            <a:ext cx="8610600" cy="384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ts val="1200"/>
              </a:spcBef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Complete set of functional dependencies for a relation can be very large.</a:t>
            </a:r>
          </a:p>
          <a:p>
            <a:pPr marL="177800" indent="-177800">
              <a:spcBef>
                <a:spcPts val="1200"/>
              </a:spcBef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We need to reduce the set to a manageable size, by applying the inference rules repeatedly until they stop producing new FDs.</a:t>
            </a:r>
          </a:p>
          <a:p>
            <a:pPr>
              <a:lnSpc>
                <a:spcPct val="200000"/>
              </a:lnSpc>
              <a:defRPr/>
            </a:pPr>
            <a:endParaRPr lang="en-US" sz="1800" dirty="0">
              <a:latin typeface="Arial" charset="0"/>
            </a:endParaRPr>
          </a:p>
          <a:p>
            <a:pPr>
              <a:lnSpc>
                <a:spcPct val="200000"/>
              </a:lnSpc>
              <a:defRPr/>
            </a:pPr>
            <a:r>
              <a:rPr lang="en-US" sz="1800" u="sng" dirty="0">
                <a:latin typeface="Arial" charset="0"/>
              </a:rPr>
              <a:t>Assume S1 &amp; S2 are set of dependencies</a:t>
            </a:r>
            <a:r>
              <a:rPr lang="en-US" sz="1800" dirty="0">
                <a:latin typeface="Arial" charset="0"/>
              </a:rPr>
              <a:t>:</a:t>
            </a:r>
          </a:p>
          <a:p>
            <a:pPr>
              <a:lnSpc>
                <a:spcPct val="200000"/>
              </a:lnSpc>
              <a:defRPr/>
            </a:pPr>
            <a:r>
              <a:rPr lang="en-US" sz="1800" dirty="0">
                <a:latin typeface="Arial" charset="0"/>
              </a:rPr>
              <a:t>S1 </a:t>
            </a:r>
            <a:r>
              <a:rPr lang="en-US" sz="1800" dirty="0">
                <a:latin typeface="Arial" charset="0"/>
                <a:sym typeface="Symbol" pitchFamily="18" charset="2"/>
              </a:rPr>
              <a:t> S2, then    (S2 is a </a:t>
            </a:r>
            <a:r>
              <a:rPr lang="en-US" sz="1800" b="1" dirty="0">
                <a:latin typeface="Arial" charset="0"/>
                <a:sym typeface="Symbol" pitchFamily="18" charset="2"/>
              </a:rPr>
              <a:t>cover for</a:t>
            </a:r>
            <a:r>
              <a:rPr lang="en-US" sz="1800" dirty="0">
                <a:latin typeface="Arial" charset="0"/>
                <a:sym typeface="Symbol" pitchFamily="18" charset="2"/>
              </a:rPr>
              <a:t> S1)</a:t>
            </a:r>
            <a:r>
              <a:rPr lang="en-US" sz="1800" dirty="0">
                <a:latin typeface="Arial" charset="0"/>
              </a:rPr>
              <a:t>     OR    (S1 is </a:t>
            </a:r>
            <a:r>
              <a:rPr lang="en-US" sz="1800" b="1" dirty="0">
                <a:latin typeface="Arial" charset="0"/>
              </a:rPr>
              <a:t>covered by</a:t>
            </a:r>
            <a:r>
              <a:rPr lang="en-US" sz="1800" dirty="0">
                <a:latin typeface="Arial" charset="0"/>
              </a:rPr>
              <a:t> S2)</a:t>
            </a:r>
          </a:p>
          <a:p>
            <a:pPr>
              <a:lnSpc>
                <a:spcPct val="200000"/>
              </a:lnSpc>
              <a:defRPr/>
            </a:pPr>
            <a:r>
              <a:rPr lang="en-US" sz="1800" dirty="0">
                <a:latin typeface="Arial" charset="0"/>
              </a:rPr>
              <a:t>if S2 is a cover for S1</a:t>
            </a:r>
          </a:p>
          <a:p>
            <a:pPr>
              <a:lnSpc>
                <a:spcPct val="200000"/>
              </a:lnSpc>
              <a:defRPr/>
            </a:pPr>
            <a:r>
              <a:rPr lang="en-US" sz="1800" dirty="0">
                <a:latin typeface="Arial" charset="0"/>
              </a:rPr>
              <a:t>&amp; S1 is a cover for S2</a:t>
            </a:r>
          </a:p>
        </p:txBody>
      </p:sp>
      <p:sp>
        <p:nvSpPr>
          <p:cNvPr id="20487" name="AutoShape 9"/>
          <p:cNvSpPr>
            <a:spLocks/>
          </p:cNvSpPr>
          <p:nvPr/>
        </p:nvSpPr>
        <p:spPr bwMode="auto">
          <a:xfrm>
            <a:off x="2743200" y="48006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0488" name="Text Box 10"/>
          <p:cNvSpPr txBox="1">
            <a:spLocks noChangeArrowheads="1"/>
          </p:cNvSpPr>
          <p:nvPr/>
        </p:nvSpPr>
        <p:spPr bwMode="auto">
          <a:xfrm>
            <a:off x="3206750" y="5043488"/>
            <a:ext cx="227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S1 </a:t>
            </a:r>
            <a:r>
              <a:rPr lang="en-US" sz="1800" b="1">
                <a:latin typeface="Arial" pitchFamily="34" charset="0"/>
              </a:rPr>
              <a:t>equivalent to</a:t>
            </a:r>
            <a:r>
              <a:rPr lang="en-US" sz="1800">
                <a:latin typeface="Arial" pitchFamily="34" charset="0"/>
              </a:rPr>
              <a:t> S2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Minimal Sets of Functional Dependencies</a:t>
            </a:r>
            <a:r>
              <a:rPr lang="en-US" smtClean="0">
                <a:solidFill>
                  <a:srgbClr val="000099"/>
                </a:solidFill>
                <a:ea typeface="ＭＳ Ｐゴシック" charset="0"/>
              </a:rPr>
              <a:t>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7DF0FD-946D-4946-9F80-D8B39C3BF296}" type="slidenum">
              <a:rPr lang="ar-SA"/>
              <a:pPr/>
              <a:t>22</a:t>
            </a:fld>
            <a:endParaRPr lang="en-US"/>
          </a:p>
        </p:txBody>
      </p:sp>
      <p:sp>
        <p:nvSpPr>
          <p:cNvPr id="21508" name="Date Placeholder 9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21509" name="Text Box 2"/>
          <p:cNvSpPr txBox="1">
            <a:spLocks noChangeArrowheads="1"/>
          </p:cNvSpPr>
          <p:nvPr/>
        </p:nvSpPr>
        <p:spPr bwMode="auto">
          <a:xfrm>
            <a:off x="1889125" y="523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152400" y="1930400"/>
            <a:ext cx="8915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sz="1800" b="1" dirty="0">
                <a:latin typeface="Arial" charset="0"/>
              </a:rPr>
              <a:t>A set of functional dependencies X is minimal if it satisfies the following:</a:t>
            </a:r>
          </a:p>
          <a:p>
            <a:pPr>
              <a:lnSpc>
                <a:spcPct val="200000"/>
              </a:lnSpc>
              <a:defRPr/>
            </a:pPr>
            <a:endParaRPr lang="en-US" sz="200" b="1" dirty="0">
              <a:latin typeface="Arial" charset="0"/>
            </a:endParaRPr>
          </a:p>
          <a:p>
            <a:pPr marL="342900" indent="-3429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sz="1800" dirty="0">
                <a:latin typeface="Arial" charset="0"/>
              </a:rPr>
              <a:t>Every dependency in X has a single attribute for its right-hand side.</a:t>
            </a:r>
          </a:p>
          <a:p>
            <a:pPr marL="342900" indent="-3429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sz="1800" dirty="0">
                <a:latin typeface="Arial" charset="0"/>
              </a:rPr>
              <a:t>Can’t replace any dependency A      B in X  with  C     B , where C </a:t>
            </a:r>
            <a:r>
              <a:rPr lang="en-US" sz="1800" dirty="0">
                <a:latin typeface="Arial" charset="0"/>
                <a:sym typeface="Symbol" pitchFamily="18" charset="2"/>
              </a:rPr>
              <a:t> A, &amp; still have a set of dependencies equivalent to X.</a:t>
            </a:r>
            <a:endParaRPr lang="en-US" sz="1800" dirty="0">
              <a:latin typeface="Arial" charset="0"/>
            </a:endParaRPr>
          </a:p>
          <a:p>
            <a:pPr marL="342900" indent="-3429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sz="1800" dirty="0">
                <a:latin typeface="Arial" charset="0"/>
              </a:rPr>
              <a:t>Can’t remove any dependency from X and still have a set of dependencies that is equivalent to X.</a:t>
            </a:r>
          </a:p>
          <a:p>
            <a:pPr>
              <a:lnSpc>
                <a:spcPct val="200000"/>
              </a:lnSpc>
              <a:defRPr/>
            </a:pPr>
            <a:endParaRPr lang="en-US" sz="1800" dirty="0">
              <a:latin typeface="Arial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9624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57150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Minimal Sets of Functional Dependencies</a:t>
            </a:r>
            <a:r>
              <a:rPr lang="en-US" dirty="0" smtClean="0">
                <a:solidFill>
                  <a:srgbClr val="000099"/>
                </a:solidFill>
                <a:ea typeface="ＭＳ Ｐゴシック" charset="0"/>
              </a:rPr>
              <a:t> 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CB1C1E-112C-412B-9786-98378C6859FB}" type="slidenum">
              <a:rPr lang="ar-SA"/>
              <a:pPr/>
              <a:t>23</a:t>
            </a:fld>
            <a:endParaRPr lang="en-US"/>
          </a:p>
        </p:txBody>
      </p:sp>
      <p:sp>
        <p:nvSpPr>
          <p:cNvPr id="22532" name="Date Placeholder 17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2041525" y="746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04800" y="2228850"/>
            <a:ext cx="8610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000"/>
              </a:spcBef>
            </a:pPr>
            <a:r>
              <a:rPr lang="en-US" sz="1800" b="1">
                <a:latin typeface="Arial" pitchFamily="34" charset="0"/>
              </a:rPr>
              <a:t>1.   </a:t>
            </a:r>
            <a:r>
              <a:rPr lang="en-US" sz="1800">
                <a:latin typeface="Arial" pitchFamily="34" charset="0"/>
              </a:rPr>
              <a:t>For each X       {A1, A2, .. An}, create X       A1,  X       A2, …., X      An.</a:t>
            </a:r>
          </a:p>
          <a:p>
            <a:pPr>
              <a:spcBef>
                <a:spcPts val="3000"/>
              </a:spcBef>
            </a:pPr>
            <a:r>
              <a:rPr lang="en-US" sz="1800" b="1">
                <a:latin typeface="Arial" pitchFamily="34" charset="0"/>
              </a:rPr>
              <a:t>2.   </a:t>
            </a:r>
            <a:r>
              <a:rPr lang="en-US" sz="1800">
                <a:latin typeface="Arial" pitchFamily="34" charset="0"/>
              </a:rPr>
              <a:t>A, B       C   is equivalent to  B      C, then replace A, B     C with B      C.</a:t>
            </a:r>
          </a:p>
          <a:p>
            <a:pPr>
              <a:spcBef>
                <a:spcPts val="3000"/>
              </a:spcBef>
            </a:pPr>
            <a:r>
              <a:rPr lang="en-US" sz="1800" b="1">
                <a:latin typeface="Arial" pitchFamily="34" charset="0"/>
              </a:rPr>
              <a:t>3.   </a:t>
            </a:r>
            <a:r>
              <a:rPr lang="en-US" sz="1800">
                <a:latin typeface="Arial" pitchFamily="34" charset="0"/>
              </a:rPr>
              <a:t>X - {A     B} equivalent to X, then remove  A      B.</a:t>
            </a:r>
          </a:p>
          <a:p>
            <a:pPr>
              <a:lnSpc>
                <a:spcPct val="20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200000"/>
              </a:lnSpc>
            </a:pPr>
            <a:endParaRPr lang="en-US" sz="1800">
              <a:latin typeface="Arial" pitchFamily="34" charset="0"/>
            </a:endParaRPr>
          </a:p>
        </p:txBody>
      </p:sp>
      <p:sp>
        <p:nvSpPr>
          <p:cNvPr id="22535" name="Line 5"/>
          <p:cNvSpPr>
            <a:spLocks noChangeShapeType="1"/>
          </p:cNvSpPr>
          <p:nvPr/>
        </p:nvSpPr>
        <p:spPr bwMode="auto">
          <a:xfrm>
            <a:off x="4800600" y="24320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6" name="Line 6"/>
          <p:cNvSpPr>
            <a:spLocks noChangeShapeType="1"/>
          </p:cNvSpPr>
          <p:nvPr/>
        </p:nvSpPr>
        <p:spPr bwMode="auto">
          <a:xfrm>
            <a:off x="5867400" y="24320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>
            <a:off x="7239000" y="24320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8" name="Line 8"/>
          <p:cNvSpPr>
            <a:spLocks noChangeShapeType="1"/>
          </p:cNvSpPr>
          <p:nvPr/>
        </p:nvSpPr>
        <p:spPr bwMode="auto">
          <a:xfrm>
            <a:off x="1981200" y="24320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9" name="Line 9"/>
          <p:cNvSpPr>
            <a:spLocks noChangeShapeType="1"/>
          </p:cNvSpPr>
          <p:nvPr/>
        </p:nvSpPr>
        <p:spPr bwMode="auto">
          <a:xfrm>
            <a:off x="1295400" y="31178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0" name="Line 10"/>
          <p:cNvSpPr>
            <a:spLocks noChangeShapeType="1"/>
          </p:cNvSpPr>
          <p:nvPr/>
        </p:nvSpPr>
        <p:spPr bwMode="auto">
          <a:xfrm>
            <a:off x="3886200" y="31178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1" name="Line 11"/>
          <p:cNvSpPr>
            <a:spLocks noChangeShapeType="1"/>
          </p:cNvSpPr>
          <p:nvPr/>
        </p:nvSpPr>
        <p:spPr bwMode="auto">
          <a:xfrm>
            <a:off x="6248400" y="31178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2" name="Line 12"/>
          <p:cNvSpPr>
            <a:spLocks noChangeShapeType="1"/>
          </p:cNvSpPr>
          <p:nvPr/>
        </p:nvSpPr>
        <p:spPr bwMode="auto">
          <a:xfrm>
            <a:off x="7467600" y="31178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3" name="Line 13"/>
          <p:cNvSpPr>
            <a:spLocks noChangeShapeType="1"/>
          </p:cNvSpPr>
          <p:nvPr/>
        </p:nvSpPr>
        <p:spPr bwMode="auto">
          <a:xfrm>
            <a:off x="5181600" y="3733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4" name="Line 14"/>
          <p:cNvSpPr>
            <a:spLocks noChangeShapeType="1"/>
          </p:cNvSpPr>
          <p:nvPr/>
        </p:nvSpPr>
        <p:spPr bwMode="auto">
          <a:xfrm>
            <a:off x="1371600" y="37274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dirty="0"/>
              <a:t>Q5: Given the relation R ( W, X, Y,Z) and the following functional dependencies: </a:t>
            </a:r>
          </a:p>
          <a:p>
            <a:pPr>
              <a:buNone/>
            </a:pPr>
            <a:r>
              <a:rPr lang="fr-FR" dirty="0"/>
              <a:t>FD1:	X →W</a:t>
            </a:r>
            <a:endParaRPr lang="en-US" dirty="0"/>
          </a:p>
          <a:p>
            <a:pPr>
              <a:buNone/>
            </a:pPr>
            <a:r>
              <a:rPr lang="fr-FR" dirty="0"/>
              <a:t>FD2:	W, Z → X, Y</a:t>
            </a:r>
            <a:endParaRPr lang="en-US" dirty="0"/>
          </a:p>
          <a:p>
            <a:pPr>
              <a:buNone/>
            </a:pPr>
            <a:r>
              <a:rPr lang="fr-FR" dirty="0"/>
              <a:t>FD3:	Y → W, X</a:t>
            </a:r>
            <a:endParaRPr lang="en-US" dirty="0"/>
          </a:p>
          <a:p>
            <a:pPr>
              <a:buNone/>
            </a:pPr>
            <a:r>
              <a:rPr lang="en-US" dirty="0"/>
              <a:t>FD4:	X, Z → W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Compute the minimal set of functional dependencies.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( 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FD1:	X →W</a:t>
            </a:r>
            <a:endParaRPr lang="en-US" sz="2400" dirty="0" smtClean="0"/>
          </a:p>
          <a:p>
            <a:pPr>
              <a:buNone/>
            </a:pPr>
            <a:r>
              <a:rPr lang="fr-FR" sz="2400" dirty="0" smtClean="0"/>
              <a:t>FD2:	W, Z → X, Y</a:t>
            </a:r>
            <a:endParaRPr lang="en-US" sz="2400" dirty="0" smtClean="0"/>
          </a:p>
          <a:p>
            <a:pPr>
              <a:buNone/>
            </a:pPr>
            <a:r>
              <a:rPr lang="fr-FR" sz="2400" dirty="0" smtClean="0"/>
              <a:t>FD3:	Y → W, X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FD4:	X, Z → W</a:t>
            </a:r>
          </a:p>
          <a:p>
            <a:endParaRPr lang="en-US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536" y="3429000"/>
            <a:ext cx="8305800" cy="30963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1"/>
            <a:r>
              <a:rPr lang="en-US" b="1" dirty="0" smtClean="0">
                <a:solidFill>
                  <a:srgbClr val="0070C0"/>
                </a:solidFill>
              </a:rPr>
              <a:t>Step1 </a:t>
            </a:r>
            <a:r>
              <a:rPr lang="en-US" dirty="0" smtClean="0"/>
              <a:t>(single attribute on RH side):</a:t>
            </a:r>
          </a:p>
          <a:p>
            <a:pPr marL="0" lvl="1"/>
            <a:r>
              <a:rPr lang="en-US" dirty="0" smtClean="0"/>
              <a:t> </a:t>
            </a:r>
            <a:endParaRPr lang="en-US" sz="2400" dirty="0" smtClean="0"/>
          </a:p>
          <a:p>
            <a:pPr lvl="0"/>
            <a:r>
              <a:rPr lang="fr-FR" sz="2000" b="1" dirty="0" smtClean="0"/>
              <a:t>FD1:	</a:t>
            </a:r>
            <a:r>
              <a:rPr lang="fr-FR" sz="2000" dirty="0" smtClean="0"/>
              <a:t>X →W</a:t>
            </a:r>
            <a:endParaRPr lang="en-US" sz="2000" dirty="0" smtClean="0"/>
          </a:p>
          <a:p>
            <a:pPr lvl="0"/>
            <a:r>
              <a:rPr lang="en-US" sz="2000" b="1" dirty="0" smtClean="0"/>
              <a:t>FD2.1: </a:t>
            </a:r>
            <a:r>
              <a:rPr lang="fr-FR" sz="2000" b="1" dirty="0" smtClean="0"/>
              <a:t>W, Z → X</a:t>
            </a:r>
            <a:endParaRPr lang="en-US" sz="2000" dirty="0" smtClean="0"/>
          </a:p>
          <a:p>
            <a:pPr lvl="0"/>
            <a:r>
              <a:rPr lang="en-US" sz="2000" b="1" dirty="0" smtClean="0"/>
              <a:t>FD2.2: </a:t>
            </a:r>
            <a:r>
              <a:rPr lang="fr-FR" sz="2000" b="1" dirty="0" smtClean="0"/>
              <a:t>W, Z → Y</a:t>
            </a:r>
            <a:endParaRPr lang="en-US" sz="2000" dirty="0" smtClean="0"/>
          </a:p>
          <a:p>
            <a:pPr lvl="0"/>
            <a:r>
              <a:rPr lang="fr-FR" sz="2000" b="1" dirty="0" smtClean="0"/>
              <a:t>FD3.1:	Y → W</a:t>
            </a:r>
            <a:endParaRPr lang="en-US" sz="2000" dirty="0" smtClean="0"/>
          </a:p>
          <a:p>
            <a:pPr lvl="0"/>
            <a:r>
              <a:rPr lang="fr-FR" sz="2000" b="1" dirty="0" smtClean="0"/>
              <a:t>FD3.2 :Y→ X </a:t>
            </a:r>
            <a:endParaRPr lang="en-US" sz="2000" dirty="0" smtClean="0"/>
          </a:p>
          <a:p>
            <a:pPr lvl="0"/>
            <a:r>
              <a:rPr lang="en-US" sz="2000" b="1" dirty="0" smtClean="0"/>
              <a:t>FD4:	</a:t>
            </a:r>
            <a:r>
              <a:rPr lang="en-US" sz="2000" dirty="0" smtClean="0"/>
              <a:t>X</a:t>
            </a:r>
            <a:r>
              <a:rPr lang="en-US" sz="2000" b="1" dirty="0" smtClean="0"/>
              <a:t>, </a:t>
            </a:r>
            <a:r>
              <a:rPr lang="en-US" sz="2000" dirty="0" smtClean="0"/>
              <a:t>Z → W</a:t>
            </a:r>
          </a:p>
          <a:p>
            <a:endParaRPr lang="en-US" dirty="0" smtClean="0"/>
          </a:p>
          <a:p>
            <a:endParaRPr lang="en-US" sz="14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( 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1400" b="1" dirty="0" smtClean="0"/>
              <a:t>FD1:	</a:t>
            </a:r>
            <a:r>
              <a:rPr lang="fr-FR" sz="1400" dirty="0" smtClean="0"/>
              <a:t>X →W</a:t>
            </a:r>
            <a:endParaRPr lang="en-US" sz="1400" dirty="0" smtClean="0"/>
          </a:p>
          <a:p>
            <a:pPr lvl="0"/>
            <a:r>
              <a:rPr lang="en-US" sz="1600" b="1" dirty="0" smtClean="0"/>
              <a:t>FD2.1:</a:t>
            </a:r>
            <a:r>
              <a:rPr lang="en-US" sz="1400" b="1" dirty="0" smtClean="0"/>
              <a:t> </a:t>
            </a:r>
            <a:r>
              <a:rPr lang="fr-FR" sz="1400" b="1" dirty="0" smtClean="0"/>
              <a:t>W, Z → X</a:t>
            </a:r>
            <a:endParaRPr lang="en-US" sz="1400" dirty="0" smtClean="0"/>
          </a:p>
          <a:p>
            <a:pPr lvl="0"/>
            <a:r>
              <a:rPr lang="en-US" sz="1600" b="1" dirty="0" smtClean="0"/>
              <a:t>FD2.2:</a:t>
            </a:r>
            <a:r>
              <a:rPr lang="en-US" sz="1400" b="1" dirty="0" smtClean="0"/>
              <a:t> </a:t>
            </a:r>
            <a:r>
              <a:rPr lang="fr-FR" sz="1400" b="1" dirty="0" smtClean="0"/>
              <a:t>W, Z → Y</a:t>
            </a:r>
            <a:endParaRPr lang="en-US" sz="1400" dirty="0" smtClean="0"/>
          </a:p>
          <a:p>
            <a:pPr lvl="0"/>
            <a:r>
              <a:rPr lang="fr-FR" sz="1400" b="1" dirty="0" smtClean="0"/>
              <a:t>FD3.1:	Y → W</a:t>
            </a:r>
            <a:endParaRPr lang="en-US" sz="1400" dirty="0" smtClean="0"/>
          </a:p>
          <a:p>
            <a:pPr lvl="0"/>
            <a:r>
              <a:rPr lang="fr-FR" sz="1400" b="1" dirty="0" smtClean="0"/>
              <a:t>FD3.2 :Y→ X </a:t>
            </a:r>
            <a:endParaRPr lang="en-US" sz="1400" dirty="0" smtClean="0"/>
          </a:p>
          <a:p>
            <a:pPr lvl="0"/>
            <a:r>
              <a:rPr lang="en-US" sz="1400" b="1" dirty="0" smtClean="0"/>
              <a:t>FD4:	</a:t>
            </a:r>
            <a:r>
              <a:rPr lang="en-US" sz="1400" dirty="0" smtClean="0"/>
              <a:t>X</a:t>
            </a:r>
            <a:r>
              <a:rPr lang="en-US" sz="1400" b="1" dirty="0" smtClean="0"/>
              <a:t>, </a:t>
            </a:r>
            <a:r>
              <a:rPr lang="en-US" sz="1400" dirty="0" smtClean="0"/>
              <a:t>Z → W</a:t>
            </a:r>
          </a:p>
          <a:p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3356992"/>
            <a:ext cx="8305800" cy="30963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1"/>
            <a:r>
              <a:rPr lang="en-US" b="1" dirty="0">
                <a:solidFill>
                  <a:srgbClr val="0070C0"/>
                </a:solidFill>
              </a:rPr>
              <a:t>Step2 </a:t>
            </a:r>
            <a:r>
              <a:rPr lang="en-US" dirty="0"/>
              <a:t>(determine if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fd2.1</a:t>
            </a:r>
            <a:r>
              <a:rPr lang="en-US" dirty="0" smtClean="0"/>
              <a:t> 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fd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2.2 </a:t>
            </a:r>
            <a:r>
              <a:rPr lang="en-US" b="1" dirty="0" smtClean="0"/>
              <a:t>or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fd4</a:t>
            </a:r>
            <a:r>
              <a:rPr lang="en-US" dirty="0" smtClean="0"/>
              <a:t> 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/>
              <a:t>can be simplified):</a:t>
            </a:r>
            <a:endParaRPr lang="en-US" sz="1600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Replace FD4: X</a:t>
            </a:r>
            <a:r>
              <a:rPr lang="en-US" b="1" dirty="0"/>
              <a:t>, </a:t>
            </a:r>
            <a:r>
              <a:rPr lang="en-US" dirty="0"/>
              <a:t>Z → W   with  </a:t>
            </a:r>
            <a:r>
              <a:rPr lang="en-US" dirty="0" smtClean="0"/>
              <a:t>FD1: </a:t>
            </a:r>
            <a:r>
              <a:rPr lang="fr-FR" dirty="0"/>
              <a:t>X →W  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fr-FR" b="1" dirty="0"/>
              <a:t>FD1:	</a:t>
            </a:r>
            <a:r>
              <a:rPr lang="fr-FR" dirty="0"/>
              <a:t>X →W</a:t>
            </a:r>
            <a:endParaRPr lang="en-US" dirty="0"/>
          </a:p>
          <a:p>
            <a:pPr lvl="0"/>
            <a:r>
              <a:rPr lang="en-US" sz="2000" b="1" dirty="0"/>
              <a:t>FD2.1:</a:t>
            </a:r>
            <a:r>
              <a:rPr lang="en-US" b="1" dirty="0"/>
              <a:t> </a:t>
            </a:r>
            <a:r>
              <a:rPr lang="fr-FR" b="1" dirty="0"/>
              <a:t>W, Z → X</a:t>
            </a:r>
            <a:endParaRPr lang="en-US" dirty="0"/>
          </a:p>
          <a:p>
            <a:pPr lvl="0"/>
            <a:r>
              <a:rPr lang="en-US" sz="2000" b="1" dirty="0"/>
              <a:t>FD2.2:</a:t>
            </a:r>
            <a:r>
              <a:rPr lang="en-US" b="1" dirty="0"/>
              <a:t> </a:t>
            </a:r>
            <a:r>
              <a:rPr lang="fr-FR" b="1" dirty="0"/>
              <a:t>W, Z → Y</a:t>
            </a:r>
            <a:endParaRPr lang="en-US" dirty="0"/>
          </a:p>
          <a:p>
            <a:pPr lvl="0"/>
            <a:r>
              <a:rPr lang="fr-FR" b="1" dirty="0"/>
              <a:t>FD3.1:	Y → W</a:t>
            </a:r>
            <a:endParaRPr lang="en-US" dirty="0"/>
          </a:p>
          <a:p>
            <a:pPr lvl="0"/>
            <a:r>
              <a:rPr lang="fr-FR" b="1" dirty="0"/>
              <a:t>FD3.2 :Y→ X </a:t>
            </a:r>
            <a:endParaRPr lang="en-US" dirty="0"/>
          </a:p>
          <a:p>
            <a:pPr lvl="0"/>
            <a:r>
              <a:rPr lang="en-US" b="1" strike="sngStrike" dirty="0"/>
              <a:t>FD4:	</a:t>
            </a:r>
            <a:r>
              <a:rPr lang="en-US" strike="sngStrike" dirty="0"/>
              <a:t>X</a:t>
            </a:r>
            <a:r>
              <a:rPr lang="en-US" b="1" strike="sngStrike" dirty="0"/>
              <a:t>, </a:t>
            </a:r>
            <a:r>
              <a:rPr lang="en-US" strike="sngStrike" dirty="0"/>
              <a:t>Z → W</a:t>
            </a:r>
            <a:endParaRPr lang="en-US" dirty="0"/>
          </a:p>
          <a:p>
            <a:endParaRPr lang="en-US" sz="14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( 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1400" b="1" dirty="0" smtClean="0"/>
              <a:t>FD1:	</a:t>
            </a:r>
            <a:r>
              <a:rPr lang="fr-FR" sz="1400" dirty="0" smtClean="0"/>
              <a:t>X →W</a:t>
            </a:r>
            <a:endParaRPr lang="en-US" sz="1400" dirty="0" smtClean="0"/>
          </a:p>
          <a:p>
            <a:pPr lvl="0"/>
            <a:r>
              <a:rPr lang="en-US" sz="1600" b="1" dirty="0" smtClean="0"/>
              <a:t>FD2.1:</a:t>
            </a:r>
            <a:r>
              <a:rPr lang="en-US" sz="1400" b="1" dirty="0" smtClean="0"/>
              <a:t> </a:t>
            </a:r>
            <a:r>
              <a:rPr lang="fr-FR" sz="1400" b="1" dirty="0" smtClean="0"/>
              <a:t>W, Z → X</a:t>
            </a:r>
            <a:endParaRPr lang="en-US" sz="1400" dirty="0" smtClean="0"/>
          </a:p>
          <a:p>
            <a:pPr lvl="0"/>
            <a:r>
              <a:rPr lang="en-US" sz="1600" b="1" dirty="0" smtClean="0"/>
              <a:t>FD2.2:</a:t>
            </a:r>
            <a:r>
              <a:rPr lang="en-US" sz="1400" b="1" dirty="0" smtClean="0"/>
              <a:t> </a:t>
            </a:r>
            <a:r>
              <a:rPr lang="fr-FR" sz="1400" b="1" dirty="0" smtClean="0"/>
              <a:t>W, Z → Y</a:t>
            </a:r>
            <a:endParaRPr lang="en-US" sz="1400" dirty="0" smtClean="0"/>
          </a:p>
          <a:p>
            <a:pPr lvl="0"/>
            <a:r>
              <a:rPr lang="fr-FR" sz="1400" b="1" dirty="0" smtClean="0"/>
              <a:t>FD3.1:	Y → W</a:t>
            </a:r>
            <a:endParaRPr lang="en-US" sz="1400" dirty="0" smtClean="0"/>
          </a:p>
          <a:p>
            <a:pPr lvl="0"/>
            <a:r>
              <a:rPr lang="fr-FR" sz="1400" b="1" dirty="0" smtClean="0"/>
              <a:t>FD3.2 :Y→ X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3356992"/>
            <a:ext cx="8305800" cy="30963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 fontScale="85000" lnSpcReduction="20000"/>
          </a:bodyPr>
          <a:lstStyle/>
          <a:p>
            <a:pPr marL="0" lvl="1"/>
            <a:r>
              <a:rPr lang="en-US" b="1" dirty="0" smtClean="0">
                <a:solidFill>
                  <a:srgbClr val="0070C0"/>
                </a:solidFill>
              </a:rPr>
              <a:t>Step3</a:t>
            </a:r>
            <a:r>
              <a:rPr lang="en-US" b="1" dirty="0" smtClean="0"/>
              <a:t> </a:t>
            </a:r>
            <a:r>
              <a:rPr lang="en-US" dirty="0" smtClean="0"/>
              <a:t>determine </a:t>
            </a:r>
            <a:r>
              <a:rPr lang="en-US" dirty="0"/>
              <a:t>if there is </a:t>
            </a:r>
            <a:r>
              <a:rPr lang="en-US" dirty="0" smtClean="0"/>
              <a:t>redundancy: </a:t>
            </a:r>
            <a:endParaRPr lang="en-US" sz="1600" dirty="0"/>
          </a:p>
          <a:p>
            <a:pPr lvl="0"/>
            <a:r>
              <a:rPr lang="fr-FR" b="1" dirty="0"/>
              <a:t>FD1:	X →W</a:t>
            </a:r>
            <a:endParaRPr lang="en-US" b="1" dirty="0"/>
          </a:p>
          <a:p>
            <a:pPr lvl="0"/>
            <a:r>
              <a:rPr lang="en-US" sz="2000" b="1" strike="sngStrike" dirty="0" smtClean="0"/>
              <a:t>FD2.1:</a:t>
            </a:r>
            <a:r>
              <a:rPr lang="en-US" b="1" strike="sngStrike" dirty="0" smtClean="0"/>
              <a:t> </a:t>
            </a:r>
            <a:r>
              <a:rPr lang="fr-FR" b="1" strike="sngStrike" dirty="0"/>
              <a:t>W, Z → </a:t>
            </a:r>
            <a:r>
              <a:rPr lang="fr-FR" b="1" strike="sngStrike" dirty="0" smtClean="0"/>
              <a:t>X      </a:t>
            </a:r>
            <a:r>
              <a:rPr lang="fr-FR" b="1" dirty="0" smtClean="0"/>
              <a:t>( </a:t>
            </a:r>
            <a:r>
              <a:rPr lang="fr-FR" b="1" dirty="0" err="1" smtClean="0"/>
              <a:t>beacuse</a:t>
            </a:r>
            <a:r>
              <a:rPr lang="fr-FR" b="1" dirty="0" smtClean="0"/>
              <a:t> of  FD2.2  W,Z</a:t>
            </a:r>
            <a:r>
              <a:rPr lang="fr-FR" b="1" dirty="0" smtClean="0">
                <a:sym typeface="Wingdings" pitchFamily="2" charset="2"/>
              </a:rPr>
              <a:t>Y   FD3.2  YX   )</a:t>
            </a:r>
            <a:endParaRPr lang="en-US" b="1" dirty="0"/>
          </a:p>
          <a:p>
            <a:pPr lvl="0"/>
            <a:r>
              <a:rPr lang="en-US" sz="2000" b="1" dirty="0"/>
              <a:t>FD2.2:</a:t>
            </a:r>
            <a:r>
              <a:rPr lang="en-US" b="1" dirty="0"/>
              <a:t> </a:t>
            </a:r>
            <a:r>
              <a:rPr lang="fr-FR" b="1" dirty="0"/>
              <a:t>W, Z → Y</a:t>
            </a:r>
            <a:endParaRPr lang="en-US" b="1" dirty="0"/>
          </a:p>
          <a:p>
            <a:pPr lvl="0"/>
            <a:r>
              <a:rPr lang="fr-FR" b="1" strike="sngStrike" dirty="0"/>
              <a:t>FD3.1:	Y → </a:t>
            </a:r>
            <a:r>
              <a:rPr lang="fr-FR" b="1" strike="sngStrike" dirty="0" smtClean="0"/>
              <a:t>W  </a:t>
            </a:r>
            <a:r>
              <a:rPr lang="fr-FR" b="1" dirty="0" smtClean="0"/>
              <a:t> ( </a:t>
            </a:r>
            <a:r>
              <a:rPr lang="fr-FR" b="1" dirty="0" err="1" smtClean="0"/>
              <a:t>beacuse</a:t>
            </a:r>
            <a:r>
              <a:rPr lang="fr-FR" b="1" dirty="0" smtClean="0"/>
              <a:t> of  FD3.2  Y</a:t>
            </a:r>
            <a:r>
              <a:rPr lang="fr-FR" b="1" dirty="0" smtClean="0">
                <a:sym typeface="Wingdings" pitchFamily="2" charset="2"/>
              </a:rPr>
              <a:t>X  FD1  XW   )</a:t>
            </a:r>
            <a:endParaRPr lang="en-US" b="1" dirty="0"/>
          </a:p>
          <a:p>
            <a:pPr lvl="0"/>
            <a:r>
              <a:rPr lang="fr-FR" b="1" dirty="0"/>
              <a:t>FD3.2 :Y→ X </a:t>
            </a:r>
            <a:endParaRPr lang="fr-FR" b="1" dirty="0" smtClean="0"/>
          </a:p>
          <a:p>
            <a:pPr lvl="0"/>
            <a:endParaRPr lang="en-US" sz="3200" b="1" u="sng" dirty="0"/>
          </a:p>
          <a:p>
            <a:r>
              <a:rPr lang="fr-FR" sz="2400" b="1" u="sng" dirty="0"/>
              <a:t>Minimal set </a:t>
            </a:r>
            <a:r>
              <a:rPr lang="fr-FR" sz="2400" b="1" u="sng" dirty="0" err="1"/>
              <a:t>is</a:t>
            </a:r>
            <a:r>
              <a:rPr lang="fr-FR" sz="2400" b="1" u="sng" dirty="0"/>
              <a:t> :</a:t>
            </a:r>
            <a:endParaRPr lang="en-US" sz="2400" b="1" u="sng" dirty="0"/>
          </a:p>
          <a:p>
            <a:pPr lvl="0"/>
            <a:r>
              <a:rPr lang="fr-FR" sz="2400" b="1" dirty="0">
                <a:solidFill>
                  <a:srgbClr val="0070C0"/>
                </a:solidFill>
              </a:rPr>
              <a:t>FD1:	</a:t>
            </a:r>
            <a:r>
              <a:rPr lang="fr-FR" sz="2400" dirty="0">
                <a:solidFill>
                  <a:srgbClr val="0070C0"/>
                </a:solidFill>
              </a:rPr>
              <a:t>X →W</a:t>
            </a:r>
            <a:endParaRPr lang="en-US" sz="2400" dirty="0">
              <a:solidFill>
                <a:srgbClr val="0070C0"/>
              </a:solidFill>
            </a:endParaRPr>
          </a:p>
          <a:p>
            <a:pPr lvl="0"/>
            <a:r>
              <a:rPr lang="en-US" sz="2400" b="1" dirty="0">
                <a:solidFill>
                  <a:srgbClr val="0070C0"/>
                </a:solidFill>
              </a:rPr>
              <a:t>FD2.2: </a:t>
            </a:r>
            <a:r>
              <a:rPr lang="fr-FR" sz="2400" dirty="0">
                <a:solidFill>
                  <a:srgbClr val="0070C0"/>
                </a:solidFill>
              </a:rPr>
              <a:t>W, Z → Y</a:t>
            </a:r>
            <a:endParaRPr lang="en-US" sz="2400" dirty="0">
              <a:solidFill>
                <a:srgbClr val="0070C0"/>
              </a:solidFill>
            </a:endParaRPr>
          </a:p>
          <a:p>
            <a:pPr lvl="0"/>
            <a:r>
              <a:rPr lang="fr-FR" sz="2400" b="1" dirty="0">
                <a:solidFill>
                  <a:srgbClr val="0070C0"/>
                </a:solidFill>
              </a:rPr>
              <a:t>FD3.2 :</a:t>
            </a:r>
            <a:r>
              <a:rPr lang="fr-FR" sz="2400" dirty="0">
                <a:solidFill>
                  <a:srgbClr val="0070C0"/>
                </a:solidFill>
              </a:rPr>
              <a:t>Y→ X </a:t>
            </a:r>
            <a:endParaRPr lang="en-US" sz="1400" dirty="0">
              <a:solidFill>
                <a:srgbClr val="0070C0"/>
              </a:solidFill>
            </a:endParaRPr>
          </a:p>
          <a:p>
            <a:r>
              <a:rPr lang="fr-FR" sz="1400" dirty="0"/>
              <a:t> </a:t>
            </a:r>
            <a:endParaRPr lang="en-US" sz="1400" dirty="0"/>
          </a:p>
          <a:p>
            <a:endParaRPr lang="en-US" sz="14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 altLang="en-US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The Process of Normalization</a:t>
            </a:r>
            <a:endParaRPr lang="en-US" dirty="0" smtClean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1905000" cy="457200"/>
          </a:xfrm>
          <a:noFill/>
        </p:spPr>
        <p:txBody>
          <a:bodyPr/>
          <a:lstStyle/>
          <a:p>
            <a:fld id="{1063D01D-B456-4657-B99A-718755279CA3}" type="slidenum">
              <a:rPr lang="ar-SA" altLang="en-US" sz="1100" smtClean="0">
                <a:solidFill>
                  <a:srgbClr val="898989"/>
                </a:solidFill>
              </a:rPr>
              <a:pPr/>
              <a:t>28</a:t>
            </a:fld>
            <a:endParaRPr lang="en-US" altLang="en-US" sz="1100" smtClean="0">
              <a:solidFill>
                <a:srgbClr val="898989"/>
              </a:solidFill>
            </a:endParaRPr>
          </a:p>
        </p:txBody>
      </p:sp>
      <p:sp>
        <p:nvSpPr>
          <p:cNvPr id="26646" name="Date Placeholder 23"/>
          <p:cNvSpPr>
            <a:spLocks noGrp="1"/>
          </p:cNvSpPr>
          <p:nvPr>
            <p:ph type="dt" sz="quarter" idx="4294967295"/>
          </p:nvPr>
        </p:nvSpPr>
        <p:spPr bwMode="auto">
          <a:xfrm>
            <a:off x="7239000" y="61722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r>
              <a:rPr lang="en-US" altLang="en-US" sz="1100">
                <a:solidFill>
                  <a:srgbClr val="898989"/>
                </a:solidFill>
              </a:rPr>
              <a:t>Normalization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946275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228600" y="1555750"/>
            <a:ext cx="86106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800"/>
              <a:t>Normalization is a technique for analyzing relations based on their CK &amp; Functional dependencies.</a:t>
            </a:r>
          </a:p>
          <a:p>
            <a:pPr>
              <a:lnSpc>
                <a:spcPct val="130000"/>
              </a:lnSpc>
            </a:pPr>
            <a:endParaRPr lang="en-US" altLang="en-US" sz="1800">
              <a:latin typeface="Arial" charset="0"/>
            </a:endParaRPr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1962150" y="3692525"/>
            <a:ext cx="48768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1" name="Rectangle 10"/>
          <p:cNvSpPr>
            <a:spLocks noChangeArrowheads="1"/>
          </p:cNvSpPr>
          <p:nvPr/>
        </p:nvSpPr>
        <p:spPr bwMode="auto">
          <a:xfrm>
            <a:off x="2419350" y="4149725"/>
            <a:ext cx="3886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2876550" y="4606925"/>
            <a:ext cx="2895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3333750" y="5064125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6634" name="Text Box 14"/>
          <p:cNvSpPr txBox="1">
            <a:spLocks noChangeArrowheads="1"/>
          </p:cNvSpPr>
          <p:nvPr/>
        </p:nvSpPr>
        <p:spPr bwMode="auto">
          <a:xfrm>
            <a:off x="3013075" y="4621213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5NF</a:t>
            </a:r>
          </a:p>
        </p:txBody>
      </p:sp>
      <p:sp>
        <p:nvSpPr>
          <p:cNvPr id="26635" name="Text Box 15"/>
          <p:cNvSpPr txBox="1">
            <a:spLocks noChangeArrowheads="1"/>
          </p:cNvSpPr>
          <p:nvPr/>
        </p:nvSpPr>
        <p:spPr bwMode="auto">
          <a:xfrm>
            <a:off x="2544763" y="4149725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4NF</a:t>
            </a:r>
          </a:p>
        </p:txBody>
      </p:sp>
      <p:sp>
        <p:nvSpPr>
          <p:cNvPr id="26636" name="Text Box 16"/>
          <p:cNvSpPr txBox="1">
            <a:spLocks noChangeArrowheads="1"/>
          </p:cNvSpPr>
          <p:nvPr/>
        </p:nvSpPr>
        <p:spPr bwMode="auto">
          <a:xfrm>
            <a:off x="2038350" y="3692525"/>
            <a:ext cx="849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BCNF</a:t>
            </a:r>
          </a:p>
        </p:txBody>
      </p:sp>
      <p:sp>
        <p:nvSpPr>
          <p:cNvPr id="26637" name="Rectangle 17"/>
          <p:cNvSpPr>
            <a:spLocks noChangeArrowheads="1"/>
          </p:cNvSpPr>
          <p:nvPr/>
        </p:nvSpPr>
        <p:spPr bwMode="auto">
          <a:xfrm>
            <a:off x="1504950" y="3235325"/>
            <a:ext cx="5867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8" name="Rectangle 18"/>
          <p:cNvSpPr>
            <a:spLocks noChangeArrowheads="1"/>
          </p:cNvSpPr>
          <p:nvPr/>
        </p:nvSpPr>
        <p:spPr bwMode="auto">
          <a:xfrm>
            <a:off x="1047750" y="2778125"/>
            <a:ext cx="68580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9" name="Rectangle 32"/>
          <p:cNvSpPr>
            <a:spLocks noChangeArrowheads="1"/>
          </p:cNvSpPr>
          <p:nvPr/>
        </p:nvSpPr>
        <p:spPr bwMode="auto">
          <a:xfrm>
            <a:off x="590550" y="2320925"/>
            <a:ext cx="78486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0" name="Text Box 33"/>
          <p:cNvSpPr txBox="1">
            <a:spLocks noChangeArrowheads="1"/>
          </p:cNvSpPr>
          <p:nvPr/>
        </p:nvSpPr>
        <p:spPr bwMode="auto">
          <a:xfrm>
            <a:off x="1504950" y="3235325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3NF</a:t>
            </a:r>
          </a:p>
        </p:txBody>
      </p:sp>
      <p:sp>
        <p:nvSpPr>
          <p:cNvPr id="26641" name="Text Box 34"/>
          <p:cNvSpPr txBox="1">
            <a:spLocks noChangeArrowheads="1"/>
          </p:cNvSpPr>
          <p:nvPr/>
        </p:nvSpPr>
        <p:spPr bwMode="auto">
          <a:xfrm>
            <a:off x="1047750" y="2701925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2NF</a:t>
            </a:r>
          </a:p>
        </p:txBody>
      </p:sp>
      <p:sp>
        <p:nvSpPr>
          <p:cNvPr id="26642" name="Text Box 35"/>
          <p:cNvSpPr txBox="1">
            <a:spLocks noChangeArrowheads="1"/>
          </p:cNvSpPr>
          <p:nvPr/>
        </p:nvSpPr>
        <p:spPr bwMode="auto">
          <a:xfrm>
            <a:off x="590550" y="2320925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/>
              <a:t>1NF</a:t>
            </a:r>
          </a:p>
        </p:txBody>
      </p:sp>
      <p:sp>
        <p:nvSpPr>
          <p:cNvPr id="26643" name="Text Box 36"/>
          <p:cNvSpPr txBox="1">
            <a:spLocks noChangeArrowheads="1"/>
          </p:cNvSpPr>
          <p:nvPr/>
        </p:nvSpPr>
        <p:spPr bwMode="auto">
          <a:xfrm>
            <a:off x="3562350" y="5140325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/>
              <a:t>Higher Normal</a:t>
            </a:r>
          </a:p>
          <a:p>
            <a:pPr algn="ctr"/>
            <a:r>
              <a:rPr lang="en-US" altLang="en-US" sz="2000"/>
              <a:t> Form</a:t>
            </a:r>
          </a:p>
        </p:txBody>
      </p:sp>
      <p:sp>
        <p:nvSpPr>
          <p:cNvPr id="26644" name="Line 37"/>
          <p:cNvSpPr>
            <a:spLocks noChangeShapeType="1"/>
          </p:cNvSpPr>
          <p:nvPr/>
        </p:nvSpPr>
        <p:spPr bwMode="auto">
          <a:xfrm flipH="1">
            <a:off x="5619750" y="2244725"/>
            <a:ext cx="2895600" cy="2895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Text Box 38"/>
          <p:cNvSpPr txBox="1">
            <a:spLocks noChangeArrowheads="1"/>
          </p:cNvSpPr>
          <p:nvPr/>
        </p:nvSpPr>
        <p:spPr bwMode="auto">
          <a:xfrm rot="-2694876">
            <a:off x="5429250" y="3768725"/>
            <a:ext cx="390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800">
                <a:solidFill>
                  <a:srgbClr val="000099"/>
                </a:solidFill>
                <a:latin typeface="Arial" charset="0"/>
              </a:rPr>
              <a:t>Stronger in format</a:t>
            </a:r>
          </a:p>
          <a:p>
            <a:pPr algn="ctr"/>
            <a:r>
              <a:rPr lang="en-US" altLang="en-US" sz="1800">
                <a:solidFill>
                  <a:srgbClr val="000099"/>
                </a:solidFill>
                <a:latin typeface="Arial" charset="0"/>
              </a:rPr>
              <a:t>Less vulnerable to update anomalies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The Purpose of Normalization</a:t>
            </a:r>
            <a:endParaRPr lang="en-US" dirty="0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84F4E2-DD1B-4450-B9D9-D3B41467599F}" type="slidenum">
              <a:rPr lang="ar-SA"/>
              <a:pPr/>
              <a:t>29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889125" y="422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228600" y="1752600"/>
            <a:ext cx="8686800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700" b="1">
                <a:latin typeface="Arial" pitchFamily="34" charset="0"/>
              </a:rPr>
              <a:t>Normalization</a:t>
            </a:r>
            <a:r>
              <a:rPr lang="en-US" sz="1700">
                <a:latin typeface="Arial" pitchFamily="34" charset="0"/>
              </a:rPr>
              <a:t> is a bottom-up approach to database design that begins by examining the relationships between attributes. It is performed as a series of tests on a relation to determine whether it satisfies or violates the requirements of a given normal form.</a:t>
            </a:r>
          </a:p>
          <a:p>
            <a:pPr>
              <a:lnSpc>
                <a:spcPct val="130000"/>
              </a:lnSpc>
            </a:pPr>
            <a:r>
              <a:rPr lang="en-US" sz="1600" b="1">
                <a:latin typeface="Arial" pitchFamily="34" charset="0"/>
              </a:rPr>
              <a:t>Purpose:</a:t>
            </a:r>
            <a:endParaRPr lang="en-US" sz="16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Guarantees no redundancy due to FDs</a:t>
            </a:r>
          </a:p>
          <a:p>
            <a:pPr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Guarantees no update anomalies</a:t>
            </a:r>
          </a:p>
          <a:p>
            <a:pPr algn="just">
              <a:lnSpc>
                <a:spcPct val="130000"/>
              </a:lnSpc>
            </a:pPr>
            <a:r>
              <a:rPr lang="en-US" sz="1600" b="1">
                <a:latin typeface="Arial" pitchFamily="34" charset="0"/>
              </a:rPr>
              <a:t>Normal Forms:</a:t>
            </a:r>
          </a:p>
          <a:p>
            <a:pPr algn="just"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First Normal Form (1NF)</a:t>
            </a:r>
          </a:p>
          <a:p>
            <a:pPr algn="just"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Second Normal Form (2NF)</a:t>
            </a:r>
          </a:p>
          <a:p>
            <a:pPr algn="just"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Third Normal Form (3NF)</a:t>
            </a:r>
          </a:p>
          <a:p>
            <a:pPr algn="just"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Boyce-Codd Normal Form (BCNF)</a:t>
            </a:r>
          </a:p>
          <a:p>
            <a:pPr algn="just"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Fourth Normal Form (4NF)</a:t>
            </a:r>
          </a:p>
          <a:p>
            <a:pPr algn="just">
              <a:lnSpc>
                <a:spcPct val="130000"/>
              </a:lnSpc>
            </a:pPr>
            <a:r>
              <a:rPr lang="en-US" sz="1600">
                <a:latin typeface="Arial" pitchFamily="34" charset="0"/>
              </a:rPr>
              <a:t>	Fifth Normal Form (5NF)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How to produce a good relation schema?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1D29D67-7916-400C-8999-7C0516F83C1C}" type="slidenum">
              <a:rPr lang="ar-SA"/>
              <a:pPr/>
              <a:t>3</a:t>
            </a:fld>
            <a:endParaRPr lang="en-US"/>
          </a:p>
        </p:txBody>
      </p:sp>
      <p:sp>
        <p:nvSpPr>
          <p:cNvPr id="5124" name="Date Placeholder 7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5125" name="Text Box 2"/>
          <p:cNvSpPr txBox="1">
            <a:spLocks noChangeArrowheads="1"/>
          </p:cNvSpPr>
          <p:nvPr/>
        </p:nvSpPr>
        <p:spPr bwMode="auto">
          <a:xfrm>
            <a:off x="1889125" y="422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381000" y="2108200"/>
            <a:ext cx="8915400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60000"/>
              </a:lnSpc>
            </a:pPr>
            <a:r>
              <a:rPr lang="en-US" sz="1800">
                <a:latin typeface="Arial" pitchFamily="34" charset="0"/>
              </a:rPr>
              <a:t>1. Start with a set of relation.</a:t>
            </a:r>
          </a:p>
          <a:p>
            <a:pPr algn="just">
              <a:lnSpc>
                <a:spcPct val="260000"/>
              </a:lnSpc>
            </a:pPr>
            <a:r>
              <a:rPr lang="en-US" sz="1800">
                <a:latin typeface="Arial" pitchFamily="34" charset="0"/>
              </a:rPr>
              <a:t>2. Define the </a:t>
            </a:r>
            <a:r>
              <a:rPr lang="en-US" sz="1800" b="1">
                <a:latin typeface="Arial" pitchFamily="34" charset="0"/>
              </a:rPr>
              <a:t>functional dependencies</a:t>
            </a:r>
            <a:r>
              <a:rPr lang="en-US" sz="1800">
                <a:latin typeface="Arial" pitchFamily="34" charset="0"/>
              </a:rPr>
              <a:t> for the relation to specify the PK.</a:t>
            </a:r>
          </a:p>
          <a:p>
            <a:pPr algn="just">
              <a:lnSpc>
                <a:spcPct val="260000"/>
              </a:lnSpc>
            </a:pPr>
            <a:r>
              <a:rPr lang="en-US" sz="1800">
                <a:latin typeface="Arial" pitchFamily="34" charset="0"/>
              </a:rPr>
              <a:t>3. Transform relations to </a:t>
            </a:r>
            <a:r>
              <a:rPr lang="en-US" sz="1800" b="1">
                <a:latin typeface="Arial" pitchFamily="34" charset="0"/>
              </a:rPr>
              <a:t>normal form.</a:t>
            </a:r>
            <a:endParaRPr lang="en-US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First Normal Form (1NF)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E15459D-DB8F-47DB-8423-7183DE88F4C2}" type="slidenum">
              <a:rPr lang="ar-SA"/>
              <a:pPr/>
              <a:t>30</a:t>
            </a:fld>
            <a:endParaRPr lang="en-US"/>
          </a:p>
        </p:txBody>
      </p:sp>
      <p:sp>
        <p:nvSpPr>
          <p:cNvPr id="27652" name="Date Placeholder 24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27653" name="Text Box 2"/>
          <p:cNvSpPr txBox="1">
            <a:spLocks noChangeArrowheads="1"/>
          </p:cNvSpPr>
          <p:nvPr/>
        </p:nvSpPr>
        <p:spPr bwMode="auto">
          <a:xfrm>
            <a:off x="1889125" y="19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304800" y="1436688"/>
            <a:ext cx="8610600" cy="477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 b="1">
                <a:latin typeface="Arial" pitchFamily="34" charset="0"/>
              </a:rPr>
              <a:t>Unnormalized form (UNF):</a:t>
            </a:r>
            <a:r>
              <a:rPr lang="en-US" sz="1800">
                <a:latin typeface="Arial" pitchFamily="34" charset="0"/>
              </a:rPr>
              <a:t> A relation that contains one or more repeating groups.</a:t>
            </a:r>
          </a:p>
          <a:p>
            <a:pPr algn="just"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sz="1800" b="1">
                <a:latin typeface="Arial" pitchFamily="34" charset="0"/>
              </a:rPr>
              <a:t>First normal form (1NF):</a:t>
            </a:r>
            <a:r>
              <a:rPr lang="en-US" sz="1800">
                <a:latin typeface="Arial" pitchFamily="34" charset="0"/>
              </a:rPr>
              <a:t> A relation in which the intersection of each row and column contains one &amp; only one value.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3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                                             Unnormalized relation</a:t>
            </a: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2741613" y="3948113"/>
            <a:ext cx="3429000" cy="1614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2743200" y="3552825"/>
            <a:ext cx="3429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743200" y="3567113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ClientNo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2895600" y="397668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27659" name="Line 9"/>
          <p:cNvSpPr>
            <a:spLocks noChangeShapeType="1"/>
          </p:cNvSpPr>
          <p:nvPr/>
        </p:nvSpPr>
        <p:spPr bwMode="auto">
          <a:xfrm>
            <a:off x="3656013" y="3581400"/>
            <a:ext cx="1587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7660" name="Text Box 10"/>
          <p:cNvSpPr txBox="1">
            <a:spLocks noChangeArrowheads="1"/>
          </p:cNvSpPr>
          <p:nvPr/>
        </p:nvSpPr>
        <p:spPr bwMode="auto">
          <a:xfrm>
            <a:off x="4953000" y="3581400"/>
            <a:ext cx="121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PropertyNo</a:t>
            </a:r>
          </a:p>
        </p:txBody>
      </p:sp>
      <p:sp>
        <p:nvSpPr>
          <p:cNvPr id="27661" name="Text Box 11"/>
          <p:cNvSpPr txBox="1">
            <a:spLocks noChangeArrowheads="1"/>
          </p:cNvSpPr>
          <p:nvPr/>
        </p:nvSpPr>
        <p:spPr bwMode="auto">
          <a:xfrm>
            <a:off x="5200650" y="39909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27662" name="Text Box 12"/>
          <p:cNvSpPr txBox="1">
            <a:spLocks noChangeArrowheads="1"/>
          </p:cNvSpPr>
          <p:nvPr/>
        </p:nvSpPr>
        <p:spPr bwMode="auto">
          <a:xfrm>
            <a:off x="3884613" y="35528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27663" name="Text Box 13"/>
          <p:cNvSpPr txBox="1">
            <a:spLocks noChangeArrowheads="1"/>
          </p:cNvSpPr>
          <p:nvPr/>
        </p:nvSpPr>
        <p:spPr bwMode="auto">
          <a:xfrm>
            <a:off x="3765550" y="3962400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John Key</a:t>
            </a:r>
          </a:p>
        </p:txBody>
      </p:sp>
      <p:sp>
        <p:nvSpPr>
          <p:cNvPr id="27664" name="Line 14"/>
          <p:cNvSpPr>
            <a:spLocks noChangeShapeType="1"/>
          </p:cNvSpPr>
          <p:nvPr/>
        </p:nvSpPr>
        <p:spPr bwMode="auto">
          <a:xfrm>
            <a:off x="4951413" y="3581400"/>
            <a:ext cx="1587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2667000" y="3200400"/>
            <a:ext cx="227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CLIENT_PROPERTY</a:t>
            </a:r>
          </a:p>
        </p:txBody>
      </p:sp>
      <p:sp>
        <p:nvSpPr>
          <p:cNvPr id="27666" name="Text Box 16"/>
          <p:cNvSpPr txBox="1">
            <a:spLocks noChangeArrowheads="1"/>
          </p:cNvSpPr>
          <p:nvPr/>
        </p:nvSpPr>
        <p:spPr bwMode="auto">
          <a:xfrm>
            <a:off x="5181600" y="4267200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27667" name="Text Box 17"/>
          <p:cNvSpPr txBox="1">
            <a:spLocks noChangeArrowheads="1"/>
          </p:cNvSpPr>
          <p:nvPr/>
        </p:nvSpPr>
        <p:spPr bwMode="auto">
          <a:xfrm>
            <a:off x="5181600" y="457200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27668" name="Text Box 18"/>
          <p:cNvSpPr txBox="1">
            <a:spLocks noChangeArrowheads="1"/>
          </p:cNvSpPr>
          <p:nvPr/>
        </p:nvSpPr>
        <p:spPr bwMode="auto">
          <a:xfrm>
            <a:off x="5200650" y="4845050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PG36</a:t>
            </a:r>
          </a:p>
        </p:txBody>
      </p:sp>
      <p:sp>
        <p:nvSpPr>
          <p:cNvPr id="27669" name="Text Box 19"/>
          <p:cNvSpPr txBox="1">
            <a:spLocks noChangeArrowheads="1"/>
          </p:cNvSpPr>
          <p:nvPr/>
        </p:nvSpPr>
        <p:spPr bwMode="auto">
          <a:xfrm>
            <a:off x="5181600" y="5149850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27670" name="Text Box 20"/>
          <p:cNvSpPr txBox="1">
            <a:spLocks noChangeArrowheads="1"/>
          </p:cNvSpPr>
          <p:nvPr/>
        </p:nvSpPr>
        <p:spPr bwMode="auto">
          <a:xfrm>
            <a:off x="2895600" y="45402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27671" name="Text Box 21"/>
          <p:cNvSpPr txBox="1">
            <a:spLocks noChangeArrowheads="1"/>
          </p:cNvSpPr>
          <p:nvPr/>
        </p:nvSpPr>
        <p:spPr bwMode="auto">
          <a:xfrm>
            <a:off x="3649663" y="4525963"/>
            <a:ext cx="1379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Aline Stewart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pPr rtl="0">
              <a:defRPr/>
            </a:pPr>
            <a:r>
              <a:rPr 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UNF        1NF</a:t>
            </a:r>
            <a:br>
              <a:rPr 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</a:br>
            <a:r>
              <a:rPr lang="en-US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Approach 1</a:t>
            </a:r>
            <a:endParaRPr lang="en-US" sz="4000" dirty="0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13BE55-3F9B-4C94-AC8B-F1DA991B7ACB}" type="slidenum">
              <a:rPr lang="ar-SA"/>
              <a:pPr/>
              <a:t>31</a:t>
            </a:fld>
            <a:endParaRPr lang="en-US"/>
          </a:p>
        </p:txBody>
      </p:sp>
      <p:sp>
        <p:nvSpPr>
          <p:cNvPr id="28676" name="Date Placeholder 29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2117725" y="-30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152400" y="1495425"/>
            <a:ext cx="8610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Expand the key so that there will be a separate tuple in the original relation for each repeated attribute(s). Primary key becomes the combination of primary key and redundant value.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2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                                                     1NF relation</a:t>
            </a:r>
          </a:p>
          <a:p>
            <a:pPr>
              <a:lnSpc>
                <a:spcPct val="130000"/>
              </a:lnSpc>
            </a:pPr>
            <a:endParaRPr lang="en-US" sz="1800" b="1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b="1" u="sng">
                <a:latin typeface="Arial" pitchFamily="34" charset="0"/>
              </a:rPr>
              <a:t>Disadvantage</a:t>
            </a:r>
            <a:r>
              <a:rPr lang="en-US" sz="1800" b="1">
                <a:latin typeface="Arial" pitchFamily="34" charset="0"/>
              </a:rPr>
              <a:t>:</a:t>
            </a:r>
            <a:r>
              <a:rPr lang="en-US" sz="1800">
                <a:latin typeface="Arial" pitchFamily="34" charset="0"/>
              </a:rPr>
              <a:t> introduce redundancy in the relation.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2665413" y="3525838"/>
            <a:ext cx="3429000" cy="1614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28680" name="Rectangle 6"/>
          <p:cNvSpPr>
            <a:spLocks noChangeArrowheads="1"/>
          </p:cNvSpPr>
          <p:nvPr/>
        </p:nvSpPr>
        <p:spPr bwMode="auto">
          <a:xfrm>
            <a:off x="2667000" y="3130550"/>
            <a:ext cx="3429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1" name="Text Box 7"/>
          <p:cNvSpPr txBox="1">
            <a:spLocks noChangeArrowheads="1"/>
          </p:cNvSpPr>
          <p:nvPr/>
        </p:nvSpPr>
        <p:spPr bwMode="auto">
          <a:xfrm>
            <a:off x="2667000" y="3144838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8682" name="Text Box 8"/>
          <p:cNvSpPr txBox="1">
            <a:spLocks noChangeArrowheads="1"/>
          </p:cNvSpPr>
          <p:nvPr/>
        </p:nvSpPr>
        <p:spPr bwMode="auto">
          <a:xfrm>
            <a:off x="2819400" y="3554413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28683" name="Line 9"/>
          <p:cNvSpPr>
            <a:spLocks noChangeShapeType="1"/>
          </p:cNvSpPr>
          <p:nvPr/>
        </p:nvSpPr>
        <p:spPr bwMode="auto">
          <a:xfrm>
            <a:off x="3579813" y="3159125"/>
            <a:ext cx="1587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4" name="Text Box 10"/>
          <p:cNvSpPr txBox="1">
            <a:spLocks noChangeArrowheads="1"/>
          </p:cNvSpPr>
          <p:nvPr/>
        </p:nvSpPr>
        <p:spPr bwMode="auto">
          <a:xfrm>
            <a:off x="4876800" y="3159125"/>
            <a:ext cx="121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8685" name="Text Box 11"/>
          <p:cNvSpPr txBox="1">
            <a:spLocks noChangeArrowheads="1"/>
          </p:cNvSpPr>
          <p:nvPr/>
        </p:nvSpPr>
        <p:spPr bwMode="auto">
          <a:xfrm>
            <a:off x="5124450" y="356870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28686" name="Text Box 12"/>
          <p:cNvSpPr txBox="1">
            <a:spLocks noChangeArrowheads="1"/>
          </p:cNvSpPr>
          <p:nvPr/>
        </p:nvSpPr>
        <p:spPr bwMode="auto">
          <a:xfrm>
            <a:off x="3808413" y="3130550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28687" name="Text Box 13"/>
          <p:cNvSpPr txBox="1">
            <a:spLocks noChangeArrowheads="1"/>
          </p:cNvSpPr>
          <p:nvPr/>
        </p:nvSpPr>
        <p:spPr bwMode="auto">
          <a:xfrm>
            <a:off x="3689350" y="3540125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John Key</a:t>
            </a:r>
          </a:p>
        </p:txBody>
      </p:sp>
      <p:sp>
        <p:nvSpPr>
          <p:cNvPr id="28688" name="Line 14"/>
          <p:cNvSpPr>
            <a:spLocks noChangeShapeType="1"/>
          </p:cNvSpPr>
          <p:nvPr/>
        </p:nvSpPr>
        <p:spPr bwMode="auto">
          <a:xfrm>
            <a:off x="4875213" y="3159125"/>
            <a:ext cx="1587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9" name="Text Box 15"/>
          <p:cNvSpPr txBox="1">
            <a:spLocks noChangeArrowheads="1"/>
          </p:cNvSpPr>
          <p:nvPr/>
        </p:nvSpPr>
        <p:spPr bwMode="auto">
          <a:xfrm>
            <a:off x="2590800" y="2778125"/>
            <a:ext cx="227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CLIENT_PROPERTY</a:t>
            </a:r>
          </a:p>
        </p:txBody>
      </p:sp>
      <p:sp>
        <p:nvSpPr>
          <p:cNvPr id="28690" name="Text Box 16"/>
          <p:cNvSpPr txBox="1">
            <a:spLocks noChangeArrowheads="1"/>
          </p:cNvSpPr>
          <p:nvPr/>
        </p:nvSpPr>
        <p:spPr bwMode="auto">
          <a:xfrm>
            <a:off x="5105400" y="3844925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28691" name="Text Box 17"/>
          <p:cNvSpPr txBox="1">
            <a:spLocks noChangeArrowheads="1"/>
          </p:cNvSpPr>
          <p:nvPr/>
        </p:nvSpPr>
        <p:spPr bwMode="auto">
          <a:xfrm>
            <a:off x="5105400" y="4149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28692" name="Text Box 18"/>
          <p:cNvSpPr txBox="1">
            <a:spLocks noChangeArrowheads="1"/>
          </p:cNvSpPr>
          <p:nvPr/>
        </p:nvSpPr>
        <p:spPr bwMode="auto">
          <a:xfrm>
            <a:off x="5124450" y="4422775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PG36</a:t>
            </a:r>
          </a:p>
        </p:txBody>
      </p:sp>
      <p:sp>
        <p:nvSpPr>
          <p:cNvPr id="28693" name="Text Box 19"/>
          <p:cNvSpPr txBox="1">
            <a:spLocks noChangeArrowheads="1"/>
          </p:cNvSpPr>
          <p:nvPr/>
        </p:nvSpPr>
        <p:spPr bwMode="auto">
          <a:xfrm>
            <a:off x="5105400" y="4727575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28694" name="Text Box 20"/>
          <p:cNvSpPr txBox="1">
            <a:spLocks noChangeArrowheads="1"/>
          </p:cNvSpPr>
          <p:nvPr/>
        </p:nvSpPr>
        <p:spPr bwMode="auto">
          <a:xfrm>
            <a:off x="2819400" y="41179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28695" name="Text Box 21"/>
          <p:cNvSpPr txBox="1">
            <a:spLocks noChangeArrowheads="1"/>
          </p:cNvSpPr>
          <p:nvPr/>
        </p:nvSpPr>
        <p:spPr bwMode="auto">
          <a:xfrm>
            <a:off x="3573463" y="4103688"/>
            <a:ext cx="1379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Aline Stewart</a:t>
            </a:r>
          </a:p>
        </p:txBody>
      </p:sp>
      <p:sp>
        <p:nvSpPr>
          <p:cNvPr id="28696" name="Text Box 22"/>
          <p:cNvSpPr txBox="1">
            <a:spLocks noChangeArrowheads="1"/>
          </p:cNvSpPr>
          <p:nvPr/>
        </p:nvSpPr>
        <p:spPr bwMode="auto">
          <a:xfrm>
            <a:off x="2819400" y="38131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28697" name="Text Box 23"/>
          <p:cNvSpPr txBox="1">
            <a:spLocks noChangeArrowheads="1"/>
          </p:cNvSpPr>
          <p:nvPr/>
        </p:nvSpPr>
        <p:spPr bwMode="auto">
          <a:xfrm>
            <a:off x="3689350" y="3798888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John Key</a:t>
            </a:r>
          </a:p>
        </p:txBody>
      </p:sp>
      <p:sp>
        <p:nvSpPr>
          <p:cNvPr id="28698" name="Text Box 24"/>
          <p:cNvSpPr txBox="1">
            <a:spLocks noChangeArrowheads="1"/>
          </p:cNvSpPr>
          <p:nvPr/>
        </p:nvSpPr>
        <p:spPr bwMode="auto">
          <a:xfrm>
            <a:off x="2819400" y="44227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28699" name="Text Box 25"/>
          <p:cNvSpPr txBox="1">
            <a:spLocks noChangeArrowheads="1"/>
          </p:cNvSpPr>
          <p:nvPr/>
        </p:nvSpPr>
        <p:spPr bwMode="auto">
          <a:xfrm>
            <a:off x="3573463" y="4408488"/>
            <a:ext cx="1379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Aline Stewart</a:t>
            </a:r>
          </a:p>
        </p:txBody>
      </p:sp>
      <p:sp>
        <p:nvSpPr>
          <p:cNvPr id="28700" name="Text Box 26"/>
          <p:cNvSpPr txBox="1">
            <a:spLocks noChangeArrowheads="1"/>
          </p:cNvSpPr>
          <p:nvPr/>
        </p:nvSpPr>
        <p:spPr bwMode="auto">
          <a:xfrm>
            <a:off x="2819400" y="4697413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28701" name="Text Box 27"/>
          <p:cNvSpPr txBox="1">
            <a:spLocks noChangeArrowheads="1"/>
          </p:cNvSpPr>
          <p:nvPr/>
        </p:nvSpPr>
        <p:spPr bwMode="auto">
          <a:xfrm>
            <a:off x="3573463" y="4683125"/>
            <a:ext cx="1379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Aline Stewart</a:t>
            </a:r>
          </a:p>
        </p:txBody>
      </p:sp>
      <p:sp>
        <p:nvSpPr>
          <p:cNvPr id="28702" name="Line 29"/>
          <p:cNvSpPr>
            <a:spLocks noChangeShapeType="1"/>
          </p:cNvSpPr>
          <p:nvPr/>
        </p:nvSpPr>
        <p:spPr bwMode="auto">
          <a:xfrm>
            <a:off x="1676400" y="3810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206D18-CA79-4CD4-B94F-8AE45C21C0BE}" type="slidenum">
              <a:rPr lang="ar-SA"/>
              <a:pPr/>
              <a:t>32</a:t>
            </a:fld>
            <a:endParaRPr lang="en-US"/>
          </a:p>
        </p:txBody>
      </p:sp>
      <p:sp>
        <p:nvSpPr>
          <p:cNvPr id="29699" name="Date Placeholder 30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279525" y="269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304800" y="1717675"/>
            <a:ext cx="86106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800">
                <a:latin typeface="Arial" pitchFamily="34" charset="0"/>
              </a:rPr>
              <a:t>If the maximum number of values is known for the attribute, replace repeated attribute (PropertyNo) with a number of atomic attributes (PropertyNo1, PropertyNo2, PropertyNo3).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1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			           1NF relation</a:t>
            </a:r>
          </a:p>
          <a:p>
            <a:pPr>
              <a:lnSpc>
                <a:spcPct val="130000"/>
              </a:lnSpc>
            </a:pPr>
            <a:endParaRPr lang="en-US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b="1" u="sng">
                <a:latin typeface="Arial" pitchFamily="34" charset="0"/>
              </a:rPr>
              <a:t>Disadvantage</a:t>
            </a:r>
            <a:r>
              <a:rPr lang="en-US" sz="1800" b="1">
                <a:latin typeface="Arial" pitchFamily="34" charset="0"/>
              </a:rPr>
              <a:t>:</a:t>
            </a:r>
            <a:r>
              <a:rPr lang="en-US" sz="1800">
                <a:latin typeface="Arial" pitchFamily="34" charset="0"/>
              </a:rPr>
              <a:t> introduce NULL values in the relation.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762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UNF        1NF</a:t>
            </a:r>
            <a:br>
              <a:rPr lang="en-US" sz="44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</a:br>
            <a:r>
              <a:rPr lang="en-US" sz="4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Approach 2</a:t>
            </a:r>
            <a:endParaRPr lang="en-US" sz="4000" dirty="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598613" y="3719513"/>
            <a:ext cx="5868987" cy="852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600200" y="3324225"/>
            <a:ext cx="5868988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600200" y="3338513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752600" y="374808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513013" y="3352800"/>
            <a:ext cx="1587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33800" y="3352800"/>
            <a:ext cx="1312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PropertyNo1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057650" y="37623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741613" y="33242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622550" y="3733800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John Key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808413" y="3352800"/>
            <a:ext cx="1587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524000" y="2971800"/>
            <a:ext cx="227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CLIENT_PROPERTY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5257800" y="3733800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038600" y="408305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257800" y="4038600"/>
            <a:ext cx="70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PG36</a:t>
            </a:r>
          </a:p>
        </p:txBody>
      </p:sp>
      <p:sp>
        <p:nvSpPr>
          <p:cNvPr id="29717" name="Text Box 22"/>
          <p:cNvSpPr txBox="1">
            <a:spLocks noChangeArrowheads="1"/>
          </p:cNvSpPr>
          <p:nvPr/>
        </p:nvSpPr>
        <p:spPr bwMode="auto">
          <a:xfrm>
            <a:off x="1752600" y="405130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29718" name="Text Box 23"/>
          <p:cNvSpPr txBox="1">
            <a:spLocks noChangeArrowheads="1"/>
          </p:cNvSpPr>
          <p:nvPr/>
        </p:nvSpPr>
        <p:spPr bwMode="auto">
          <a:xfrm>
            <a:off x="2506663" y="4037013"/>
            <a:ext cx="1379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Aline Stewart</a:t>
            </a:r>
          </a:p>
        </p:txBody>
      </p:sp>
      <p:sp>
        <p:nvSpPr>
          <p:cNvPr id="29719" name="Line 30"/>
          <p:cNvSpPr>
            <a:spLocks noChangeShapeType="1"/>
          </p:cNvSpPr>
          <p:nvPr/>
        </p:nvSpPr>
        <p:spPr bwMode="auto">
          <a:xfrm>
            <a:off x="5027613" y="3352800"/>
            <a:ext cx="1587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9720" name="Line 31"/>
          <p:cNvSpPr>
            <a:spLocks noChangeShapeType="1"/>
          </p:cNvSpPr>
          <p:nvPr/>
        </p:nvSpPr>
        <p:spPr bwMode="auto">
          <a:xfrm>
            <a:off x="6246813" y="3352800"/>
            <a:ext cx="1587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9721" name="Text Box 32"/>
          <p:cNvSpPr txBox="1">
            <a:spLocks noChangeArrowheads="1"/>
          </p:cNvSpPr>
          <p:nvPr/>
        </p:nvSpPr>
        <p:spPr bwMode="auto">
          <a:xfrm>
            <a:off x="5011738" y="3352800"/>
            <a:ext cx="1312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PropertyNo2</a:t>
            </a:r>
          </a:p>
        </p:txBody>
      </p:sp>
      <p:sp>
        <p:nvSpPr>
          <p:cNvPr id="29722" name="Text Box 33"/>
          <p:cNvSpPr txBox="1">
            <a:spLocks noChangeArrowheads="1"/>
          </p:cNvSpPr>
          <p:nvPr/>
        </p:nvSpPr>
        <p:spPr bwMode="auto">
          <a:xfrm>
            <a:off x="6230938" y="3352800"/>
            <a:ext cx="1312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PropertyNo3</a:t>
            </a:r>
          </a:p>
        </p:txBody>
      </p:sp>
      <p:sp>
        <p:nvSpPr>
          <p:cNvPr id="29723" name="Text Box 34"/>
          <p:cNvSpPr txBox="1">
            <a:spLocks noChangeArrowheads="1"/>
          </p:cNvSpPr>
          <p:nvPr/>
        </p:nvSpPr>
        <p:spPr bwMode="auto">
          <a:xfrm>
            <a:off x="6553200" y="373380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NULL</a:t>
            </a:r>
          </a:p>
        </p:txBody>
      </p:sp>
      <p:sp>
        <p:nvSpPr>
          <p:cNvPr id="29724" name="Text Box 35"/>
          <p:cNvSpPr txBox="1">
            <a:spLocks noChangeArrowheads="1"/>
          </p:cNvSpPr>
          <p:nvPr/>
        </p:nvSpPr>
        <p:spPr bwMode="auto">
          <a:xfrm>
            <a:off x="6535738" y="403860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29725" name="Line 37"/>
          <p:cNvSpPr>
            <a:spLocks noChangeShapeType="1"/>
          </p:cNvSpPr>
          <p:nvPr/>
        </p:nvSpPr>
        <p:spPr bwMode="auto">
          <a:xfrm>
            <a:off x="4343400" y="3810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UNF        1NF</a:t>
            </a:r>
            <a:br>
              <a:rPr 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</a:br>
            <a:r>
              <a:rPr lang="en-US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Approach 3</a:t>
            </a:r>
            <a:endParaRPr lang="en-US" sz="4000" dirty="0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BA276FE-BDD8-433A-85ED-B808275E940E}" type="slidenum">
              <a:rPr lang="ar-SA"/>
              <a:pPr/>
              <a:t>33</a:t>
            </a:fld>
            <a:endParaRPr lang="en-US"/>
          </a:p>
        </p:txBody>
      </p:sp>
      <p:sp>
        <p:nvSpPr>
          <p:cNvPr id="30724" name="Date Placeholder 36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2268538" y="80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04800" y="1892300"/>
            <a:ext cx="8610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Remove the attribute that violates the 1NF and place it in a separate relation along with a copy of the primary key.</a:t>
            </a: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0825" y="3795713"/>
            <a:ext cx="2363788" cy="852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522413" y="3400425"/>
            <a:ext cx="2363787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1522413" y="3414713"/>
            <a:ext cx="96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1674813" y="382428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30731" name="Line 9"/>
          <p:cNvSpPr>
            <a:spLocks noChangeShapeType="1"/>
          </p:cNvSpPr>
          <p:nvPr/>
        </p:nvSpPr>
        <p:spPr bwMode="auto">
          <a:xfrm>
            <a:off x="2436813" y="3429000"/>
            <a:ext cx="1587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663825" y="34004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544763" y="3810000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John Key</a:t>
            </a:r>
          </a:p>
        </p:txBody>
      </p:sp>
      <p:sp>
        <p:nvSpPr>
          <p:cNvPr id="30734" name="Text Box 15"/>
          <p:cNvSpPr txBox="1">
            <a:spLocks noChangeArrowheads="1"/>
          </p:cNvSpPr>
          <p:nvPr/>
        </p:nvSpPr>
        <p:spPr bwMode="auto">
          <a:xfrm>
            <a:off x="1446213" y="3048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</a:t>
            </a:r>
          </a:p>
        </p:txBody>
      </p:sp>
      <p:sp>
        <p:nvSpPr>
          <p:cNvPr id="30735" name="Text Box 20"/>
          <p:cNvSpPr txBox="1">
            <a:spLocks noChangeArrowheads="1"/>
          </p:cNvSpPr>
          <p:nvPr/>
        </p:nvSpPr>
        <p:spPr bwMode="auto">
          <a:xfrm>
            <a:off x="1674813" y="41592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30736" name="Text Box 21"/>
          <p:cNvSpPr txBox="1">
            <a:spLocks noChangeArrowheads="1"/>
          </p:cNvSpPr>
          <p:nvPr/>
        </p:nvSpPr>
        <p:spPr bwMode="auto">
          <a:xfrm>
            <a:off x="2428875" y="4144963"/>
            <a:ext cx="1379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Aline Stewart</a:t>
            </a:r>
          </a:p>
        </p:txBody>
      </p:sp>
      <p:sp>
        <p:nvSpPr>
          <p:cNvPr id="30737" name="Rectangle 28"/>
          <p:cNvSpPr>
            <a:spLocks noChangeArrowheads="1"/>
          </p:cNvSpPr>
          <p:nvPr/>
        </p:nvSpPr>
        <p:spPr bwMode="auto">
          <a:xfrm>
            <a:off x="5330825" y="3719513"/>
            <a:ext cx="2211388" cy="1614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30738" name="Rectangle 29"/>
          <p:cNvSpPr>
            <a:spLocks noChangeArrowheads="1"/>
          </p:cNvSpPr>
          <p:nvPr/>
        </p:nvSpPr>
        <p:spPr bwMode="auto">
          <a:xfrm>
            <a:off x="5332413" y="3324225"/>
            <a:ext cx="2211387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0739" name="Text Box 30"/>
          <p:cNvSpPr txBox="1">
            <a:spLocks noChangeArrowheads="1"/>
          </p:cNvSpPr>
          <p:nvPr/>
        </p:nvSpPr>
        <p:spPr bwMode="auto">
          <a:xfrm>
            <a:off x="5332413" y="3338513"/>
            <a:ext cx="96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0740" name="Text Box 31"/>
          <p:cNvSpPr txBox="1">
            <a:spLocks noChangeArrowheads="1"/>
          </p:cNvSpPr>
          <p:nvPr/>
        </p:nvSpPr>
        <p:spPr bwMode="auto">
          <a:xfrm>
            <a:off x="5484813" y="374808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30741" name="Line 32"/>
          <p:cNvSpPr>
            <a:spLocks noChangeShapeType="1"/>
          </p:cNvSpPr>
          <p:nvPr/>
        </p:nvSpPr>
        <p:spPr bwMode="auto">
          <a:xfrm>
            <a:off x="6245225" y="3352800"/>
            <a:ext cx="1588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0742" name="Text Box 33"/>
          <p:cNvSpPr txBox="1">
            <a:spLocks noChangeArrowheads="1"/>
          </p:cNvSpPr>
          <p:nvPr/>
        </p:nvSpPr>
        <p:spPr bwMode="auto">
          <a:xfrm>
            <a:off x="6246813" y="3352800"/>
            <a:ext cx="121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0743" name="Text Box 34"/>
          <p:cNvSpPr txBox="1">
            <a:spLocks noChangeArrowheads="1"/>
          </p:cNvSpPr>
          <p:nvPr/>
        </p:nvSpPr>
        <p:spPr bwMode="auto">
          <a:xfrm>
            <a:off x="6494463" y="376237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30744" name="Text Box 38"/>
          <p:cNvSpPr txBox="1">
            <a:spLocks noChangeArrowheads="1"/>
          </p:cNvSpPr>
          <p:nvPr/>
        </p:nvSpPr>
        <p:spPr bwMode="auto">
          <a:xfrm>
            <a:off x="5256213" y="2971800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</a:t>
            </a:r>
          </a:p>
        </p:txBody>
      </p:sp>
      <p:sp>
        <p:nvSpPr>
          <p:cNvPr id="30745" name="Text Box 39"/>
          <p:cNvSpPr txBox="1">
            <a:spLocks noChangeArrowheads="1"/>
          </p:cNvSpPr>
          <p:nvPr/>
        </p:nvSpPr>
        <p:spPr bwMode="auto">
          <a:xfrm>
            <a:off x="6475413" y="403860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30746" name="Text Box 40"/>
          <p:cNvSpPr txBox="1">
            <a:spLocks noChangeArrowheads="1"/>
          </p:cNvSpPr>
          <p:nvPr/>
        </p:nvSpPr>
        <p:spPr bwMode="auto">
          <a:xfrm>
            <a:off x="6475413" y="434340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PG4</a:t>
            </a:r>
          </a:p>
        </p:txBody>
      </p:sp>
      <p:sp>
        <p:nvSpPr>
          <p:cNvPr id="30747" name="Text Box 41"/>
          <p:cNvSpPr txBox="1">
            <a:spLocks noChangeArrowheads="1"/>
          </p:cNvSpPr>
          <p:nvPr/>
        </p:nvSpPr>
        <p:spPr bwMode="auto">
          <a:xfrm>
            <a:off x="6494463" y="461645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PG36</a:t>
            </a:r>
          </a:p>
        </p:txBody>
      </p:sp>
      <p:sp>
        <p:nvSpPr>
          <p:cNvPr id="30748" name="Text Box 42"/>
          <p:cNvSpPr txBox="1">
            <a:spLocks noChangeArrowheads="1"/>
          </p:cNvSpPr>
          <p:nvPr/>
        </p:nvSpPr>
        <p:spPr bwMode="auto">
          <a:xfrm>
            <a:off x="6475413" y="492125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30749" name="Text Box 43"/>
          <p:cNvSpPr txBox="1">
            <a:spLocks noChangeArrowheads="1"/>
          </p:cNvSpPr>
          <p:nvPr/>
        </p:nvSpPr>
        <p:spPr bwMode="auto">
          <a:xfrm>
            <a:off x="5484813" y="43116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30750" name="Text Box 45"/>
          <p:cNvSpPr txBox="1">
            <a:spLocks noChangeArrowheads="1"/>
          </p:cNvSpPr>
          <p:nvPr/>
        </p:nvSpPr>
        <p:spPr bwMode="auto">
          <a:xfrm>
            <a:off x="5484813" y="40068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CR76</a:t>
            </a:r>
          </a:p>
        </p:txBody>
      </p:sp>
      <p:sp>
        <p:nvSpPr>
          <p:cNvPr id="30751" name="Text Box 47"/>
          <p:cNvSpPr txBox="1">
            <a:spLocks noChangeArrowheads="1"/>
          </p:cNvSpPr>
          <p:nvPr/>
        </p:nvSpPr>
        <p:spPr bwMode="auto">
          <a:xfrm>
            <a:off x="5484813" y="46164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30752" name="Text Box 49"/>
          <p:cNvSpPr txBox="1">
            <a:spLocks noChangeArrowheads="1"/>
          </p:cNvSpPr>
          <p:nvPr/>
        </p:nvSpPr>
        <p:spPr bwMode="auto">
          <a:xfrm>
            <a:off x="5484813" y="4891088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pitchFamily="34" charset="0"/>
              </a:rPr>
              <a:t>CR56</a:t>
            </a:r>
          </a:p>
        </p:txBody>
      </p:sp>
      <p:sp>
        <p:nvSpPr>
          <p:cNvPr id="30753" name="Text Box 51"/>
          <p:cNvSpPr txBox="1">
            <a:spLocks noChangeArrowheads="1"/>
          </p:cNvSpPr>
          <p:nvPr/>
        </p:nvSpPr>
        <p:spPr bwMode="auto">
          <a:xfrm>
            <a:off x="1979613" y="4662488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1NF relation</a:t>
            </a:r>
          </a:p>
        </p:txBody>
      </p:sp>
      <p:sp>
        <p:nvSpPr>
          <p:cNvPr id="30754" name="Text Box 52"/>
          <p:cNvSpPr txBox="1">
            <a:spLocks noChangeArrowheads="1"/>
          </p:cNvSpPr>
          <p:nvPr/>
        </p:nvSpPr>
        <p:spPr bwMode="auto">
          <a:xfrm>
            <a:off x="5656263" y="5348288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1NF relation</a:t>
            </a:r>
          </a:p>
        </p:txBody>
      </p:sp>
      <p:sp>
        <p:nvSpPr>
          <p:cNvPr id="30755" name="Line 53"/>
          <p:cNvSpPr>
            <a:spLocks noChangeShapeType="1"/>
          </p:cNvSpPr>
          <p:nvPr/>
        </p:nvSpPr>
        <p:spPr bwMode="auto">
          <a:xfrm>
            <a:off x="1676400" y="3048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Full Functional Dependency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DF9850-FA35-45F5-A3FD-88461E1A18E1}" type="slidenum">
              <a:rPr lang="ar-SA"/>
              <a:pPr/>
              <a:t>34</a:t>
            </a:fld>
            <a:endParaRPr lang="en-US"/>
          </a:p>
        </p:txBody>
      </p:sp>
      <p:sp>
        <p:nvSpPr>
          <p:cNvPr id="31748" name="Date Placeholder 9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1749" name="Text Box 2"/>
          <p:cNvSpPr txBox="1">
            <a:spLocks noChangeArrowheads="1"/>
          </p:cNvSpPr>
          <p:nvPr/>
        </p:nvSpPr>
        <p:spPr bwMode="auto">
          <a:xfrm>
            <a:off x="1889125" y="19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04800" y="1792288"/>
            <a:ext cx="86106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1800">
                <a:latin typeface="Arial" pitchFamily="34" charset="0"/>
              </a:rPr>
              <a:t>If A and B are attributes of a relation.</a:t>
            </a:r>
          </a:p>
          <a:p>
            <a:pPr algn="just">
              <a:spcBef>
                <a:spcPts val="1200"/>
              </a:spcBef>
            </a:pPr>
            <a:r>
              <a:rPr lang="en-US" sz="1800">
                <a:latin typeface="Arial" pitchFamily="34" charset="0"/>
              </a:rPr>
              <a:t>B is </a:t>
            </a:r>
            <a:r>
              <a:rPr lang="en-US" sz="1800" b="1">
                <a:latin typeface="Arial" pitchFamily="34" charset="0"/>
              </a:rPr>
              <a:t>fully functionally dependent</a:t>
            </a:r>
            <a:r>
              <a:rPr lang="en-US" sz="1800">
                <a:latin typeface="Arial" pitchFamily="34" charset="0"/>
              </a:rPr>
              <a:t> on A if B is functionally dependent on A, but not on any proper subset of A.</a:t>
            </a:r>
          </a:p>
          <a:p>
            <a:pPr algn="just">
              <a:spcBef>
                <a:spcPts val="1200"/>
              </a:spcBef>
            </a:pPr>
            <a:r>
              <a:rPr lang="en-US" sz="1800">
                <a:latin typeface="Arial" pitchFamily="34" charset="0"/>
              </a:rPr>
              <a:t>B is </a:t>
            </a:r>
            <a:r>
              <a:rPr lang="en-US" sz="1800" b="1">
                <a:latin typeface="Arial" pitchFamily="34" charset="0"/>
              </a:rPr>
              <a:t>partial functional dependent</a:t>
            </a:r>
            <a:r>
              <a:rPr lang="en-US" sz="1800">
                <a:latin typeface="Arial" pitchFamily="34" charset="0"/>
              </a:rPr>
              <a:t> on A if some attributes can be removed from A &amp; the dependency still holds.</a:t>
            </a:r>
          </a:p>
          <a:p>
            <a:pPr algn="just"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just"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StaffNo, Sname                         BranchNo          </a:t>
            </a:r>
            <a:r>
              <a:rPr lang="en-US" sz="1800" i="1">
                <a:latin typeface="Arial" pitchFamily="34" charset="0"/>
              </a:rPr>
              <a:t>Partial dependency</a:t>
            </a:r>
          </a:p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ClientNo, PropertyNo                RentDate           </a:t>
            </a:r>
            <a:r>
              <a:rPr lang="en-US" sz="1800" i="1">
                <a:latin typeface="Arial" pitchFamily="34" charset="0"/>
              </a:rPr>
              <a:t>Full dependency</a:t>
            </a:r>
          </a:p>
          <a:p>
            <a:pPr algn="just"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</p:txBody>
      </p:sp>
      <p:sp>
        <p:nvSpPr>
          <p:cNvPr id="31751" name="Line 22"/>
          <p:cNvSpPr>
            <a:spLocks noChangeShapeType="1"/>
          </p:cNvSpPr>
          <p:nvPr/>
        </p:nvSpPr>
        <p:spPr bwMode="auto">
          <a:xfrm>
            <a:off x="25146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2" name="Line 23"/>
          <p:cNvSpPr>
            <a:spLocks noChangeShapeType="1"/>
          </p:cNvSpPr>
          <p:nvPr/>
        </p:nvSpPr>
        <p:spPr bwMode="auto">
          <a:xfrm>
            <a:off x="2743200" y="4800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Second Normal Form (2NF)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CF3444-D1E6-4CFC-97FF-FFFCC4BE3FEE}" type="slidenum">
              <a:rPr lang="ar-SA"/>
              <a:pPr/>
              <a:t>35</a:t>
            </a:fld>
            <a:endParaRPr lang="en-US"/>
          </a:p>
        </p:txBody>
      </p:sp>
      <p:sp>
        <p:nvSpPr>
          <p:cNvPr id="32772" name="Date Placeholder 26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2773" name="Text Box 2"/>
          <p:cNvSpPr txBox="1">
            <a:spLocks noChangeArrowheads="1"/>
          </p:cNvSpPr>
          <p:nvPr/>
        </p:nvSpPr>
        <p:spPr bwMode="auto">
          <a:xfrm>
            <a:off x="1660525" y="6032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04800" y="1828800"/>
            <a:ext cx="861060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 b="1">
                <a:latin typeface="Arial" pitchFamily="34" charset="0"/>
              </a:rPr>
              <a:t>Second normal form (2NF):</a:t>
            </a:r>
            <a:r>
              <a:rPr lang="en-US" sz="1800">
                <a:latin typeface="Arial" pitchFamily="34" charset="0"/>
              </a:rPr>
              <a:t> A 1NF relation in which every attribute is fully nontrivial functionally dependent on the PK. (non-prime attributes fully dependent on PK.)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Applies to relations with composite primary keys &amp; partial dependencies.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1NF relation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381000" y="4648200"/>
            <a:ext cx="8382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381000" y="4662488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129381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438400" y="4676775"/>
            <a:ext cx="782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cName</a:t>
            </a: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1303338" y="4645025"/>
            <a:ext cx="121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2780" name="Line 14"/>
          <p:cNvSpPr>
            <a:spLocks noChangeShapeType="1"/>
          </p:cNvSpPr>
          <p:nvPr/>
        </p:nvSpPr>
        <p:spPr bwMode="auto">
          <a:xfrm>
            <a:off x="251301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381000" y="4295775"/>
            <a:ext cx="201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CLIENT_RENTAL</a:t>
            </a:r>
          </a:p>
        </p:txBody>
      </p:sp>
      <p:sp>
        <p:nvSpPr>
          <p:cNvPr id="32782" name="Line 22"/>
          <p:cNvSpPr>
            <a:spLocks noChangeShapeType="1"/>
          </p:cNvSpPr>
          <p:nvPr/>
        </p:nvSpPr>
        <p:spPr bwMode="auto">
          <a:xfrm>
            <a:off x="312261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83" name="Text Box 23"/>
          <p:cNvSpPr txBox="1">
            <a:spLocks noChangeArrowheads="1"/>
          </p:cNvSpPr>
          <p:nvPr/>
        </p:nvSpPr>
        <p:spPr bwMode="auto">
          <a:xfrm>
            <a:off x="3117850" y="4676775"/>
            <a:ext cx="10128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32784" name="Line 24"/>
          <p:cNvSpPr>
            <a:spLocks noChangeShapeType="1"/>
          </p:cNvSpPr>
          <p:nvPr/>
        </p:nvSpPr>
        <p:spPr bwMode="auto">
          <a:xfrm>
            <a:off x="403701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85" name="Text Box 25"/>
          <p:cNvSpPr txBox="1">
            <a:spLocks noChangeArrowheads="1"/>
          </p:cNvSpPr>
          <p:nvPr/>
        </p:nvSpPr>
        <p:spPr bwMode="auto">
          <a:xfrm>
            <a:off x="4038600" y="4676775"/>
            <a:ext cx="1042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RentStart</a:t>
            </a:r>
          </a:p>
        </p:txBody>
      </p:sp>
      <p:sp>
        <p:nvSpPr>
          <p:cNvPr id="32786" name="Line 26"/>
          <p:cNvSpPr>
            <a:spLocks noChangeShapeType="1"/>
          </p:cNvSpPr>
          <p:nvPr/>
        </p:nvSpPr>
        <p:spPr bwMode="auto">
          <a:xfrm>
            <a:off x="509746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87" name="Text Box 27"/>
          <p:cNvSpPr txBox="1">
            <a:spLocks noChangeArrowheads="1"/>
          </p:cNvSpPr>
          <p:nvPr/>
        </p:nvSpPr>
        <p:spPr bwMode="auto">
          <a:xfrm>
            <a:off x="5092700" y="4676775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RentFinish</a:t>
            </a:r>
          </a:p>
        </p:txBody>
      </p:sp>
      <p:sp>
        <p:nvSpPr>
          <p:cNvPr id="32788" name="Line 28"/>
          <p:cNvSpPr>
            <a:spLocks noChangeShapeType="1"/>
          </p:cNvSpPr>
          <p:nvPr/>
        </p:nvSpPr>
        <p:spPr bwMode="auto">
          <a:xfrm>
            <a:off x="624681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89" name="Text Box 29"/>
          <p:cNvSpPr txBox="1">
            <a:spLocks noChangeArrowheads="1"/>
          </p:cNvSpPr>
          <p:nvPr/>
        </p:nvSpPr>
        <p:spPr bwMode="auto">
          <a:xfrm>
            <a:off x="6246813" y="4676775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</a:t>
            </a:r>
          </a:p>
        </p:txBody>
      </p:sp>
      <p:sp>
        <p:nvSpPr>
          <p:cNvPr id="32790" name="Line 30"/>
          <p:cNvSpPr>
            <a:spLocks noChangeShapeType="1"/>
          </p:cNvSpPr>
          <p:nvPr/>
        </p:nvSpPr>
        <p:spPr bwMode="auto">
          <a:xfrm>
            <a:off x="6781800" y="4676775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91" name="Text Box 31"/>
          <p:cNvSpPr txBox="1">
            <a:spLocks noChangeArrowheads="1"/>
          </p:cNvSpPr>
          <p:nvPr/>
        </p:nvSpPr>
        <p:spPr bwMode="auto">
          <a:xfrm>
            <a:off x="6818313" y="4676775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OwnerNo</a:t>
            </a:r>
          </a:p>
        </p:txBody>
      </p:sp>
      <p:sp>
        <p:nvSpPr>
          <p:cNvPr id="32792" name="Line 32"/>
          <p:cNvSpPr>
            <a:spLocks noChangeShapeType="1"/>
          </p:cNvSpPr>
          <p:nvPr/>
        </p:nvSpPr>
        <p:spPr bwMode="auto">
          <a:xfrm>
            <a:off x="7847013" y="46767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2793" name="Text Box 33"/>
          <p:cNvSpPr txBox="1">
            <a:spLocks noChangeArrowheads="1"/>
          </p:cNvSpPr>
          <p:nvPr/>
        </p:nvSpPr>
        <p:spPr bwMode="auto">
          <a:xfrm>
            <a:off x="7808913" y="46767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OName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61" name="Rectangle 65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1NF        2NF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932CB5-914D-4424-B42F-1D7C521EED7A}" type="slidenum">
              <a:rPr lang="ar-SA"/>
              <a:pPr/>
              <a:t>36</a:t>
            </a:fld>
            <a:endParaRPr lang="en-US"/>
          </a:p>
        </p:txBody>
      </p:sp>
      <p:sp>
        <p:nvSpPr>
          <p:cNvPr id="33796" name="Date Placeholder 7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3797" name="Line 66"/>
          <p:cNvSpPr>
            <a:spLocks noChangeShapeType="1"/>
          </p:cNvSpPr>
          <p:nvPr/>
        </p:nvSpPr>
        <p:spPr bwMode="auto">
          <a:xfrm>
            <a:off x="1600200" y="9144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798" name="Text Box 67"/>
          <p:cNvSpPr txBox="1">
            <a:spLocks noChangeArrowheads="1"/>
          </p:cNvSpPr>
          <p:nvPr/>
        </p:nvSpPr>
        <p:spPr bwMode="auto">
          <a:xfrm>
            <a:off x="304800" y="1855788"/>
            <a:ext cx="65405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en-US" sz="1800">
                <a:latin typeface="Arial" pitchFamily="34" charset="0"/>
              </a:rPr>
              <a:t>1.   Start with 1NF relation.</a:t>
            </a:r>
          </a:p>
          <a:p>
            <a:pPr>
              <a:lnSpc>
                <a:spcPct val="180000"/>
              </a:lnSpc>
            </a:pPr>
            <a:r>
              <a:rPr lang="en-US" sz="1800">
                <a:latin typeface="Arial" pitchFamily="34" charset="0"/>
              </a:rPr>
              <a:t>2.   Find the FDs of a relation.</a:t>
            </a:r>
          </a:p>
          <a:p>
            <a:pPr>
              <a:lnSpc>
                <a:spcPct val="180000"/>
              </a:lnSpc>
            </a:pPr>
            <a:r>
              <a:rPr lang="en-US" sz="1800">
                <a:latin typeface="Arial" pitchFamily="34" charset="0"/>
              </a:rPr>
              <a:t>3.   Test the FDs whose determinant attribute is part of the PK.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660525" y="24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68288" y="1724025"/>
            <a:ext cx="8382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68288" y="1738313"/>
            <a:ext cx="96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118110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325688" y="1752600"/>
            <a:ext cx="782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cName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190625" y="1720850"/>
            <a:ext cx="121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240030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04800" y="1371600"/>
            <a:ext cx="201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CLIENT_RENTAL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300990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2935288" y="175260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92430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925888" y="1752600"/>
            <a:ext cx="1042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RentStart</a:t>
            </a: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498475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979988" y="1752600"/>
            <a:ext cx="1144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RentFinish</a:t>
            </a: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613410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134100" y="1752600"/>
            <a:ext cx="601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6669088" y="17526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752600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OwnerNo</a:t>
            </a: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7734300" y="17526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7696200" y="17526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OName</a:t>
            </a:r>
          </a:p>
        </p:txBody>
      </p:sp>
      <p:grpSp>
        <p:nvGrpSpPr>
          <p:cNvPr id="34838" name="Group 22"/>
          <p:cNvGrpSpPr>
            <a:grpSpLocks/>
          </p:cNvGrpSpPr>
          <p:nvPr/>
        </p:nvGrpSpPr>
        <p:grpSpPr bwMode="auto">
          <a:xfrm>
            <a:off x="762000" y="2133600"/>
            <a:ext cx="1981200" cy="152400"/>
            <a:chOff x="480" y="1536"/>
            <a:chExt cx="1248" cy="96"/>
          </a:xfrm>
        </p:grpSpPr>
        <p:sp>
          <p:nvSpPr>
            <p:cNvPr id="34885" name="Line 23"/>
            <p:cNvSpPr>
              <a:spLocks noChangeShapeType="1"/>
            </p:cNvSpPr>
            <p:nvPr/>
          </p:nvSpPr>
          <p:spPr bwMode="auto">
            <a:xfrm>
              <a:off x="480" y="163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4886" name="Line 24"/>
            <p:cNvSpPr>
              <a:spLocks noChangeShapeType="1"/>
            </p:cNvSpPr>
            <p:nvPr/>
          </p:nvSpPr>
          <p:spPr bwMode="auto">
            <a:xfrm flipV="1">
              <a:off x="480" y="15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34839" name="Line 25"/>
          <p:cNvSpPr>
            <a:spLocks noChangeShapeType="1"/>
          </p:cNvSpPr>
          <p:nvPr/>
        </p:nvSpPr>
        <p:spPr bwMode="auto">
          <a:xfrm flipV="1">
            <a:off x="2743200" y="205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grpSp>
        <p:nvGrpSpPr>
          <p:cNvPr id="34840" name="Group 26"/>
          <p:cNvGrpSpPr>
            <a:grpSpLocks/>
          </p:cNvGrpSpPr>
          <p:nvPr/>
        </p:nvGrpSpPr>
        <p:grpSpPr bwMode="auto">
          <a:xfrm>
            <a:off x="1828800" y="2438400"/>
            <a:ext cx="6324600" cy="152400"/>
            <a:chOff x="480" y="1536"/>
            <a:chExt cx="1248" cy="96"/>
          </a:xfrm>
        </p:grpSpPr>
        <p:sp>
          <p:nvSpPr>
            <p:cNvPr id="34883" name="Line 27"/>
            <p:cNvSpPr>
              <a:spLocks noChangeShapeType="1"/>
            </p:cNvSpPr>
            <p:nvPr/>
          </p:nvSpPr>
          <p:spPr bwMode="auto">
            <a:xfrm>
              <a:off x="480" y="163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4884" name="Line 28"/>
            <p:cNvSpPr>
              <a:spLocks noChangeShapeType="1"/>
            </p:cNvSpPr>
            <p:nvPr/>
          </p:nvSpPr>
          <p:spPr bwMode="auto">
            <a:xfrm flipV="1">
              <a:off x="480" y="15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34841" name="Line 29"/>
          <p:cNvSpPr>
            <a:spLocks noChangeShapeType="1"/>
          </p:cNvSpPr>
          <p:nvPr/>
        </p:nvSpPr>
        <p:spPr bwMode="auto">
          <a:xfrm flipV="1">
            <a:off x="35052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42" name="Line 30"/>
          <p:cNvSpPr>
            <a:spLocks noChangeShapeType="1"/>
          </p:cNvSpPr>
          <p:nvPr/>
        </p:nvSpPr>
        <p:spPr bwMode="auto">
          <a:xfrm flipV="1">
            <a:off x="72390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43" name="Line 31"/>
          <p:cNvSpPr>
            <a:spLocks noChangeShapeType="1"/>
          </p:cNvSpPr>
          <p:nvPr/>
        </p:nvSpPr>
        <p:spPr bwMode="auto">
          <a:xfrm flipV="1">
            <a:off x="64770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44" name="Line 32"/>
          <p:cNvSpPr>
            <a:spLocks noChangeShapeType="1"/>
          </p:cNvSpPr>
          <p:nvPr/>
        </p:nvSpPr>
        <p:spPr bwMode="auto">
          <a:xfrm flipV="1">
            <a:off x="8153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45" name="Line 33"/>
          <p:cNvSpPr>
            <a:spLocks noChangeShapeType="1"/>
          </p:cNvSpPr>
          <p:nvPr/>
        </p:nvSpPr>
        <p:spPr bwMode="auto">
          <a:xfrm>
            <a:off x="7239000" y="292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46" name="Line 34"/>
          <p:cNvSpPr>
            <a:spLocks noChangeShapeType="1"/>
          </p:cNvSpPr>
          <p:nvPr/>
        </p:nvSpPr>
        <p:spPr bwMode="auto">
          <a:xfrm flipV="1">
            <a:off x="7239000" y="2768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47" name="Line 35"/>
          <p:cNvSpPr>
            <a:spLocks noChangeShapeType="1"/>
          </p:cNvSpPr>
          <p:nvPr/>
        </p:nvSpPr>
        <p:spPr bwMode="auto">
          <a:xfrm flipV="1">
            <a:off x="8153400" y="2768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grpSp>
        <p:nvGrpSpPr>
          <p:cNvPr id="34848" name="Group 36"/>
          <p:cNvGrpSpPr>
            <a:grpSpLocks/>
          </p:cNvGrpSpPr>
          <p:nvPr/>
        </p:nvGrpSpPr>
        <p:grpSpPr bwMode="auto">
          <a:xfrm>
            <a:off x="762000" y="2692400"/>
            <a:ext cx="4876800" cy="228600"/>
            <a:chOff x="480" y="2256"/>
            <a:chExt cx="3072" cy="144"/>
          </a:xfrm>
        </p:grpSpPr>
        <p:grpSp>
          <p:nvGrpSpPr>
            <p:cNvPr id="34878" name="Group 37"/>
            <p:cNvGrpSpPr>
              <a:grpSpLocks/>
            </p:cNvGrpSpPr>
            <p:nvPr/>
          </p:nvGrpSpPr>
          <p:grpSpPr bwMode="auto">
            <a:xfrm>
              <a:off x="480" y="2304"/>
              <a:ext cx="3072" cy="96"/>
              <a:chOff x="480" y="1536"/>
              <a:chExt cx="1248" cy="96"/>
            </a:xfrm>
          </p:grpSpPr>
          <p:sp>
            <p:nvSpPr>
              <p:cNvPr id="34881" name="Line 38"/>
              <p:cNvSpPr>
                <a:spLocks noChangeShapeType="1"/>
              </p:cNvSpPr>
              <p:nvPr/>
            </p:nvSpPr>
            <p:spPr bwMode="auto">
              <a:xfrm>
                <a:off x="480" y="1632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34882" name="Line 39"/>
              <p:cNvSpPr>
                <a:spLocks noChangeShapeType="1"/>
              </p:cNvSpPr>
              <p:nvPr/>
            </p:nvSpPr>
            <p:spPr bwMode="auto">
              <a:xfrm flipV="1">
                <a:off x="480" y="153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34879" name="Line 40"/>
            <p:cNvSpPr>
              <a:spLocks noChangeShapeType="1"/>
            </p:cNvSpPr>
            <p:nvPr/>
          </p:nvSpPr>
          <p:spPr bwMode="auto">
            <a:xfrm flipV="1">
              <a:off x="1152" y="23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4880" name="Line 41"/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34849" name="Line 42"/>
          <p:cNvSpPr>
            <a:spLocks noChangeShapeType="1"/>
          </p:cNvSpPr>
          <p:nvPr/>
        </p:nvSpPr>
        <p:spPr bwMode="auto">
          <a:xfrm flipV="1">
            <a:off x="5638800" y="269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59" name="Text Box 60"/>
          <p:cNvSpPr txBox="1">
            <a:spLocks noChangeArrowheads="1"/>
          </p:cNvSpPr>
          <p:nvPr/>
        </p:nvSpPr>
        <p:spPr bwMode="auto">
          <a:xfrm>
            <a:off x="152400" y="4041775"/>
            <a:ext cx="867416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Arial" pitchFamily="34" charset="0"/>
              </a:rPr>
              <a:t>(</a:t>
            </a:r>
            <a:r>
              <a:rPr lang="en-US" sz="1800" dirty="0" err="1">
                <a:latin typeface="Arial" pitchFamily="34" charset="0"/>
              </a:rPr>
              <a:t>ClientNo</a:t>
            </a:r>
            <a:r>
              <a:rPr lang="en-US" sz="1800" dirty="0">
                <a:latin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</a:rPr>
              <a:t>PropertyNo</a:t>
            </a:r>
            <a:r>
              <a:rPr lang="en-US" sz="1800" dirty="0">
                <a:latin typeface="Arial" pitchFamily="34" charset="0"/>
              </a:rPr>
              <a:t>)                                                                 </a:t>
            </a:r>
            <a:r>
              <a:rPr lang="en-US" sz="1800" i="1" dirty="0">
                <a:latin typeface="Arial" pitchFamily="34" charset="0"/>
              </a:rPr>
              <a:t>PK</a:t>
            </a:r>
          </a:p>
          <a:p>
            <a:endParaRPr lang="en-US" sz="1800" dirty="0">
              <a:latin typeface="Arial" pitchFamily="34" charset="0"/>
            </a:endParaRPr>
          </a:p>
          <a:p>
            <a:r>
              <a:rPr lang="en-US" sz="1800" dirty="0" err="1">
                <a:latin typeface="Arial" pitchFamily="34" charset="0"/>
              </a:rPr>
              <a:t>ClientNo</a:t>
            </a:r>
            <a:r>
              <a:rPr lang="en-US" sz="1800" dirty="0">
                <a:latin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</a:rPr>
              <a:t>PropertyNo</a:t>
            </a:r>
            <a:r>
              <a:rPr lang="en-US" sz="1800" dirty="0">
                <a:latin typeface="Arial" pitchFamily="34" charset="0"/>
              </a:rPr>
              <a:t>               </a:t>
            </a:r>
            <a:r>
              <a:rPr lang="en-US" sz="1800" dirty="0" err="1">
                <a:latin typeface="Arial" pitchFamily="34" charset="0"/>
              </a:rPr>
              <a:t>RentStart</a:t>
            </a:r>
            <a:r>
              <a:rPr lang="en-US" sz="1800" dirty="0">
                <a:latin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</a:rPr>
              <a:t>RentFinish</a:t>
            </a:r>
            <a:r>
              <a:rPr lang="en-US" sz="1800" dirty="0">
                <a:latin typeface="Arial" pitchFamily="34" charset="0"/>
              </a:rPr>
              <a:t>	               </a:t>
            </a:r>
            <a:r>
              <a:rPr lang="en-US" sz="1800" i="1" dirty="0">
                <a:latin typeface="Arial" pitchFamily="34" charset="0"/>
              </a:rPr>
              <a:t>Full Dependency</a:t>
            </a:r>
          </a:p>
          <a:p>
            <a:r>
              <a:rPr lang="en-US" sz="1800" dirty="0" err="1">
                <a:latin typeface="Arial" pitchFamily="34" charset="0"/>
              </a:rPr>
              <a:t>ClientNo</a:t>
            </a:r>
            <a:r>
              <a:rPr lang="en-US" sz="1800" dirty="0">
                <a:latin typeface="Arial" pitchFamily="34" charset="0"/>
              </a:rPr>
              <a:t>              </a:t>
            </a:r>
            <a:r>
              <a:rPr lang="en-US" sz="1800" dirty="0" err="1">
                <a:latin typeface="Arial" pitchFamily="34" charset="0"/>
              </a:rPr>
              <a:t>CName</a:t>
            </a:r>
            <a:r>
              <a:rPr lang="en-US" sz="1800" dirty="0">
                <a:latin typeface="Arial" pitchFamily="34" charset="0"/>
              </a:rPr>
              <a:t>					</a:t>
            </a:r>
            <a:r>
              <a:rPr lang="en-US" sz="1800" i="1" dirty="0">
                <a:latin typeface="Arial" pitchFamily="34" charset="0"/>
              </a:rPr>
              <a:t>Partial Dependency</a:t>
            </a:r>
          </a:p>
          <a:p>
            <a:r>
              <a:rPr lang="en-US" sz="1800" dirty="0" err="1">
                <a:latin typeface="Arial" pitchFamily="34" charset="0"/>
              </a:rPr>
              <a:t>PropertyNo</a:t>
            </a:r>
            <a:r>
              <a:rPr lang="en-US" sz="1800" dirty="0">
                <a:latin typeface="Arial" pitchFamily="34" charset="0"/>
              </a:rPr>
              <a:t>              </a:t>
            </a:r>
            <a:r>
              <a:rPr lang="en-US" sz="1800" dirty="0" err="1">
                <a:latin typeface="Arial" pitchFamily="34" charset="0"/>
              </a:rPr>
              <a:t>Paddress</a:t>
            </a:r>
            <a:r>
              <a:rPr lang="en-US" sz="1800" dirty="0">
                <a:latin typeface="Arial" pitchFamily="34" charset="0"/>
              </a:rPr>
              <a:t>, Rent, </a:t>
            </a:r>
            <a:r>
              <a:rPr lang="en-US" sz="1800" dirty="0" err="1">
                <a:latin typeface="Arial" pitchFamily="34" charset="0"/>
              </a:rPr>
              <a:t>OwnerNo</a:t>
            </a:r>
            <a:r>
              <a:rPr lang="en-US" sz="1800" dirty="0">
                <a:latin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</a:rPr>
              <a:t>Oname</a:t>
            </a:r>
            <a:r>
              <a:rPr lang="en-US" sz="1800" dirty="0">
                <a:latin typeface="Arial" pitchFamily="34" charset="0"/>
              </a:rPr>
              <a:t>             </a:t>
            </a:r>
            <a:r>
              <a:rPr lang="en-US" sz="1800" i="1" dirty="0">
                <a:latin typeface="Arial" pitchFamily="34" charset="0"/>
              </a:rPr>
              <a:t>Partial Dependency</a:t>
            </a:r>
          </a:p>
          <a:p>
            <a:r>
              <a:rPr lang="en-US" sz="1800" dirty="0" err="1">
                <a:latin typeface="Arial" pitchFamily="34" charset="0"/>
              </a:rPr>
              <a:t>OwnerNo</a:t>
            </a:r>
            <a:r>
              <a:rPr lang="en-US" sz="1800" dirty="0">
                <a:latin typeface="Arial" pitchFamily="34" charset="0"/>
              </a:rPr>
              <a:t>            </a:t>
            </a:r>
            <a:r>
              <a:rPr lang="en-US" sz="1800" dirty="0" err="1" smtClean="0">
                <a:latin typeface="Arial" pitchFamily="34" charset="0"/>
              </a:rPr>
              <a:t>OName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34860" name="Line 61"/>
          <p:cNvSpPr>
            <a:spLocks noChangeShapeType="1"/>
          </p:cNvSpPr>
          <p:nvPr/>
        </p:nvSpPr>
        <p:spPr bwMode="auto">
          <a:xfrm>
            <a:off x="2667000" y="474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61" name="Line 62"/>
          <p:cNvSpPr>
            <a:spLocks noChangeShapeType="1"/>
          </p:cNvSpPr>
          <p:nvPr/>
        </p:nvSpPr>
        <p:spPr bwMode="auto">
          <a:xfrm>
            <a:off x="1295400" y="505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62" name="Line 63"/>
          <p:cNvSpPr>
            <a:spLocks noChangeShapeType="1"/>
          </p:cNvSpPr>
          <p:nvPr/>
        </p:nvSpPr>
        <p:spPr bwMode="auto">
          <a:xfrm>
            <a:off x="1600200" y="535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2272" name="Rectangle 64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1NF        2NF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486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AECC2F-6FF4-467D-8E9C-567017E35A2F}" type="slidenum">
              <a:rPr lang="ar-SA"/>
              <a:pPr/>
              <a:t>37</a:t>
            </a:fld>
            <a:endParaRPr lang="en-US"/>
          </a:p>
        </p:txBody>
      </p:sp>
      <p:sp>
        <p:nvSpPr>
          <p:cNvPr id="34865" name="Date Placeholder 69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4866" name="Line 65"/>
          <p:cNvSpPr>
            <a:spLocks noChangeShapeType="1"/>
          </p:cNvSpPr>
          <p:nvPr/>
        </p:nvSpPr>
        <p:spPr bwMode="auto">
          <a:xfrm>
            <a:off x="1600200" y="8382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69" name="Line 63"/>
          <p:cNvSpPr>
            <a:spLocks noChangeShapeType="1"/>
          </p:cNvSpPr>
          <p:nvPr/>
        </p:nvSpPr>
        <p:spPr bwMode="auto">
          <a:xfrm>
            <a:off x="1295400" y="563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1NF        2NF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373E60-3655-4F85-BCFF-6387E3BFF5EF}" type="slidenum">
              <a:rPr lang="ar-SA"/>
              <a:pPr/>
              <a:t>38</a:t>
            </a:fld>
            <a:endParaRPr lang="en-US"/>
          </a:p>
        </p:txBody>
      </p:sp>
      <p:sp>
        <p:nvSpPr>
          <p:cNvPr id="35844" name="Date Placeholder 32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228600" y="1617663"/>
            <a:ext cx="86106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4.  Remove partial dependencies by placing the functionally dependent attributes in </a:t>
            </a:r>
            <a:br>
              <a:rPr lang="en-US" sz="1800">
                <a:latin typeface="Arial" pitchFamily="34" charset="0"/>
              </a:rPr>
            </a:br>
            <a:r>
              <a:rPr lang="en-US" sz="1800">
                <a:latin typeface="Arial" pitchFamily="34" charset="0"/>
              </a:rPr>
              <a:t>     a new relation along with a copy of their determinants.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                        2NF relation                                     2NF relation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2NF relation</a:t>
            </a:r>
          </a:p>
        </p:txBody>
      </p:sp>
      <p:sp>
        <p:nvSpPr>
          <p:cNvPr id="35846" name="Line 28"/>
          <p:cNvSpPr>
            <a:spLocks noChangeShapeType="1"/>
          </p:cNvSpPr>
          <p:nvPr/>
        </p:nvSpPr>
        <p:spPr bwMode="auto">
          <a:xfrm>
            <a:off x="1676400" y="9144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47" name="Rectangle 29"/>
          <p:cNvSpPr>
            <a:spLocks noChangeArrowheads="1"/>
          </p:cNvSpPr>
          <p:nvPr/>
        </p:nvSpPr>
        <p:spPr bwMode="auto">
          <a:xfrm>
            <a:off x="1447800" y="3019425"/>
            <a:ext cx="1905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48" name="Text Box 30"/>
          <p:cNvSpPr txBox="1">
            <a:spLocks noChangeArrowheads="1"/>
          </p:cNvSpPr>
          <p:nvPr/>
        </p:nvSpPr>
        <p:spPr bwMode="auto">
          <a:xfrm>
            <a:off x="1447800" y="3033713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5849" name="Line 31"/>
          <p:cNvSpPr>
            <a:spLocks noChangeShapeType="1"/>
          </p:cNvSpPr>
          <p:nvPr/>
        </p:nvSpPr>
        <p:spPr bwMode="auto">
          <a:xfrm>
            <a:off x="2436813" y="30480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50" name="Text Box 32"/>
          <p:cNvSpPr txBox="1">
            <a:spLocks noChangeArrowheads="1"/>
          </p:cNvSpPr>
          <p:nvPr/>
        </p:nvSpPr>
        <p:spPr bwMode="auto">
          <a:xfrm>
            <a:off x="2438400" y="3048000"/>
            <a:ext cx="782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cName</a:t>
            </a:r>
          </a:p>
        </p:txBody>
      </p:sp>
      <p:sp>
        <p:nvSpPr>
          <p:cNvPr id="35851" name="Text Box 35"/>
          <p:cNvSpPr txBox="1">
            <a:spLocks noChangeArrowheads="1"/>
          </p:cNvSpPr>
          <p:nvPr/>
        </p:nvSpPr>
        <p:spPr bwMode="auto">
          <a:xfrm>
            <a:off x="1447800" y="2667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</a:t>
            </a:r>
          </a:p>
        </p:txBody>
      </p:sp>
      <p:sp>
        <p:nvSpPr>
          <p:cNvPr id="35852" name="Rectangle 48"/>
          <p:cNvSpPr>
            <a:spLocks noChangeArrowheads="1"/>
          </p:cNvSpPr>
          <p:nvPr/>
        </p:nvSpPr>
        <p:spPr bwMode="auto">
          <a:xfrm>
            <a:off x="4038600" y="2971800"/>
            <a:ext cx="42672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53" name="Text Box 51"/>
          <p:cNvSpPr txBox="1">
            <a:spLocks noChangeArrowheads="1"/>
          </p:cNvSpPr>
          <p:nvPr/>
        </p:nvSpPr>
        <p:spPr bwMode="auto">
          <a:xfrm>
            <a:off x="4038600" y="3000375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5854" name="Line 55"/>
          <p:cNvSpPr>
            <a:spLocks noChangeShapeType="1"/>
          </p:cNvSpPr>
          <p:nvPr/>
        </p:nvSpPr>
        <p:spPr bwMode="auto">
          <a:xfrm>
            <a:off x="4951413" y="30003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55" name="Text Box 56"/>
          <p:cNvSpPr txBox="1">
            <a:spLocks noChangeArrowheads="1"/>
          </p:cNvSpPr>
          <p:nvPr/>
        </p:nvSpPr>
        <p:spPr bwMode="auto">
          <a:xfrm>
            <a:off x="4953000" y="3000375"/>
            <a:ext cx="121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5856" name="Line 57"/>
          <p:cNvSpPr>
            <a:spLocks noChangeShapeType="1"/>
          </p:cNvSpPr>
          <p:nvPr/>
        </p:nvSpPr>
        <p:spPr bwMode="auto">
          <a:xfrm>
            <a:off x="6094413" y="30003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57" name="Text Box 58"/>
          <p:cNvSpPr txBox="1">
            <a:spLocks noChangeArrowheads="1"/>
          </p:cNvSpPr>
          <p:nvPr/>
        </p:nvSpPr>
        <p:spPr bwMode="auto">
          <a:xfrm>
            <a:off x="6107113" y="3000375"/>
            <a:ext cx="1042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RentStart</a:t>
            </a:r>
          </a:p>
        </p:txBody>
      </p:sp>
      <p:sp>
        <p:nvSpPr>
          <p:cNvPr id="35858" name="Line 59"/>
          <p:cNvSpPr>
            <a:spLocks noChangeShapeType="1"/>
          </p:cNvSpPr>
          <p:nvPr/>
        </p:nvSpPr>
        <p:spPr bwMode="auto">
          <a:xfrm>
            <a:off x="7161213" y="30003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59" name="Text Box 60"/>
          <p:cNvSpPr txBox="1">
            <a:spLocks noChangeArrowheads="1"/>
          </p:cNvSpPr>
          <p:nvPr/>
        </p:nvSpPr>
        <p:spPr bwMode="auto">
          <a:xfrm>
            <a:off x="7161213" y="3000375"/>
            <a:ext cx="1144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RentFinish</a:t>
            </a:r>
          </a:p>
        </p:txBody>
      </p:sp>
      <p:sp>
        <p:nvSpPr>
          <p:cNvPr id="35860" name="Text Box 67"/>
          <p:cNvSpPr txBox="1">
            <a:spLocks noChangeArrowheads="1"/>
          </p:cNvSpPr>
          <p:nvPr/>
        </p:nvSpPr>
        <p:spPr bwMode="auto">
          <a:xfrm>
            <a:off x="3956050" y="26670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RENTAL</a:t>
            </a:r>
          </a:p>
        </p:txBody>
      </p:sp>
      <p:sp>
        <p:nvSpPr>
          <p:cNvPr id="35861" name="Rectangle 69"/>
          <p:cNvSpPr>
            <a:spLocks noChangeArrowheads="1"/>
          </p:cNvSpPr>
          <p:nvPr/>
        </p:nvSpPr>
        <p:spPr bwMode="auto">
          <a:xfrm>
            <a:off x="2057400" y="4467225"/>
            <a:ext cx="4953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62" name="Line 71"/>
          <p:cNvSpPr>
            <a:spLocks noChangeShapeType="1"/>
          </p:cNvSpPr>
          <p:nvPr/>
        </p:nvSpPr>
        <p:spPr bwMode="auto">
          <a:xfrm>
            <a:off x="3503613" y="44958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63" name="Text Box 73"/>
          <p:cNvSpPr txBox="1">
            <a:spLocks noChangeArrowheads="1"/>
          </p:cNvSpPr>
          <p:nvPr/>
        </p:nvSpPr>
        <p:spPr bwMode="auto">
          <a:xfrm>
            <a:off x="2217738" y="4464050"/>
            <a:ext cx="121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5864" name="Text Box 75"/>
          <p:cNvSpPr txBox="1">
            <a:spLocks noChangeArrowheads="1"/>
          </p:cNvSpPr>
          <p:nvPr/>
        </p:nvSpPr>
        <p:spPr bwMode="auto">
          <a:xfrm>
            <a:off x="1981200" y="41148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PROPERTY_OWNER</a:t>
            </a:r>
          </a:p>
        </p:txBody>
      </p:sp>
      <p:sp>
        <p:nvSpPr>
          <p:cNvPr id="35865" name="Text Box 77"/>
          <p:cNvSpPr txBox="1">
            <a:spLocks noChangeArrowheads="1"/>
          </p:cNvSpPr>
          <p:nvPr/>
        </p:nvSpPr>
        <p:spPr bwMode="auto">
          <a:xfrm>
            <a:off x="3429000" y="4495800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35866" name="Line 80"/>
          <p:cNvSpPr>
            <a:spLocks noChangeShapeType="1"/>
          </p:cNvSpPr>
          <p:nvPr/>
        </p:nvSpPr>
        <p:spPr bwMode="auto">
          <a:xfrm>
            <a:off x="4419600" y="44958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67" name="Text Box 83"/>
          <p:cNvSpPr txBox="1">
            <a:spLocks noChangeArrowheads="1"/>
          </p:cNvSpPr>
          <p:nvPr/>
        </p:nvSpPr>
        <p:spPr bwMode="auto">
          <a:xfrm>
            <a:off x="4494213" y="4495800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</a:t>
            </a:r>
          </a:p>
        </p:txBody>
      </p:sp>
      <p:sp>
        <p:nvSpPr>
          <p:cNvPr id="35868" name="Line 84"/>
          <p:cNvSpPr>
            <a:spLocks noChangeShapeType="1"/>
          </p:cNvSpPr>
          <p:nvPr/>
        </p:nvSpPr>
        <p:spPr bwMode="auto">
          <a:xfrm>
            <a:off x="5029200" y="44958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69" name="Text Box 85"/>
          <p:cNvSpPr txBox="1">
            <a:spLocks noChangeArrowheads="1"/>
          </p:cNvSpPr>
          <p:nvPr/>
        </p:nvSpPr>
        <p:spPr bwMode="auto">
          <a:xfrm>
            <a:off x="5065713" y="4495800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OwnerNo</a:t>
            </a:r>
          </a:p>
        </p:txBody>
      </p:sp>
      <p:sp>
        <p:nvSpPr>
          <p:cNvPr id="35870" name="Line 86"/>
          <p:cNvSpPr>
            <a:spLocks noChangeShapeType="1"/>
          </p:cNvSpPr>
          <p:nvPr/>
        </p:nvSpPr>
        <p:spPr bwMode="auto">
          <a:xfrm>
            <a:off x="6094413" y="44958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5871" name="Text Box 87"/>
          <p:cNvSpPr txBox="1">
            <a:spLocks noChangeArrowheads="1"/>
          </p:cNvSpPr>
          <p:nvPr/>
        </p:nvSpPr>
        <p:spPr bwMode="auto">
          <a:xfrm>
            <a:off x="6083300" y="44958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OName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Transitive Dependency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5A1689-F6E9-4A67-A431-F081D3493285}" type="slidenum">
              <a:rPr lang="ar-SA"/>
              <a:pPr/>
              <a:t>39</a:t>
            </a:fld>
            <a:endParaRPr lang="en-US"/>
          </a:p>
        </p:txBody>
      </p:sp>
      <p:sp>
        <p:nvSpPr>
          <p:cNvPr id="36868" name="Date Placeholder 12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6869" name="Text Box 2"/>
          <p:cNvSpPr txBox="1">
            <a:spLocks noChangeArrowheads="1"/>
          </p:cNvSpPr>
          <p:nvPr/>
        </p:nvSpPr>
        <p:spPr bwMode="auto">
          <a:xfrm>
            <a:off x="1889125" y="19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304800" y="1828800"/>
            <a:ext cx="8610600" cy="358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en-US" sz="1800">
                <a:latin typeface="Arial" pitchFamily="34" charset="0"/>
              </a:rPr>
              <a:t>A, B, C are attributes of a relation, such that:</a:t>
            </a:r>
          </a:p>
          <a:p>
            <a:pPr>
              <a:lnSpc>
                <a:spcPct val="160000"/>
              </a:lnSpc>
            </a:pPr>
            <a:r>
              <a:rPr lang="en-US" sz="1800">
                <a:latin typeface="Arial" pitchFamily="34" charset="0"/>
              </a:rPr>
              <a:t>If A         B  and  B         C,  then  C is transitively dependent on A via B.</a:t>
            </a:r>
          </a:p>
          <a:p>
            <a:pPr>
              <a:lnSpc>
                <a:spcPct val="160000"/>
              </a:lnSpc>
            </a:pPr>
            <a:r>
              <a:rPr lang="en-US" sz="1800">
                <a:latin typeface="Arial" pitchFamily="34" charset="0"/>
              </a:rPr>
              <a:t>Provided A is </a:t>
            </a:r>
            <a:r>
              <a:rPr lang="en-US" sz="1800" b="1">
                <a:latin typeface="Arial" pitchFamily="34" charset="0"/>
              </a:rPr>
              <a:t>NOT</a:t>
            </a:r>
            <a:r>
              <a:rPr lang="en-US" sz="1800">
                <a:latin typeface="Arial" pitchFamily="34" charset="0"/>
              </a:rPr>
              <a:t> functionally dependent on B or C (nontrivial FD).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b="1" u="sng">
                <a:latin typeface="Arial" pitchFamily="34" charset="0"/>
              </a:rPr>
              <a:t>Example</a:t>
            </a:r>
            <a:r>
              <a:rPr lang="en-US" sz="1800" b="1">
                <a:latin typeface="Arial" pitchFamily="34" charset="0"/>
              </a:rPr>
              <a:t>:</a:t>
            </a: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	StaffNo             BranchNo  ,        BranchNo            Address</a:t>
            </a: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     	StaffNo             Address  </a:t>
            </a: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</a:t>
            </a:r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>
            <a:off x="762000" y="2590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2" name="Line 6"/>
          <p:cNvSpPr>
            <a:spLocks noChangeShapeType="1"/>
          </p:cNvSpPr>
          <p:nvPr/>
        </p:nvSpPr>
        <p:spPr bwMode="auto">
          <a:xfrm>
            <a:off x="21336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>
            <a:off x="2133600" y="4800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>
            <a:off x="56388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altLang="en-US" b="1" smtClean="0"/>
              <a:t>Data Redundancy and Update Anomalies</a:t>
            </a:r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0952FCD-EDCB-4DE5-8979-2F8DBD3AB0DA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pic>
        <p:nvPicPr>
          <p:cNvPr id="11268" name="Picture 1031" descr="DS3-Figure 13-01"/>
          <p:cNvPicPr>
            <a:picLocks noChangeAspect="1" noChangeArrowheads="1"/>
          </p:cNvPicPr>
          <p:nvPr/>
        </p:nvPicPr>
        <p:blipFill>
          <a:blip r:embed="rId3" cstate="print"/>
          <a:srcRect b="42194"/>
          <a:stretch>
            <a:fillRect/>
          </a:stretch>
        </p:blipFill>
        <p:spPr bwMode="auto">
          <a:xfrm>
            <a:off x="179388" y="1341438"/>
            <a:ext cx="388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32" descr="DS3-Figure 13-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2275" y="4252913"/>
            <a:ext cx="55626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033" descr="DS3-Figure 13-01"/>
          <p:cNvPicPr>
            <a:picLocks noChangeAspect="1" noChangeArrowheads="1"/>
          </p:cNvPicPr>
          <p:nvPr/>
        </p:nvPicPr>
        <p:blipFill>
          <a:blip r:embed="rId3" cstate="print"/>
          <a:srcRect t="57831" r="35294"/>
          <a:stretch>
            <a:fillRect/>
          </a:stretch>
        </p:blipFill>
        <p:spPr bwMode="auto">
          <a:xfrm>
            <a:off x="5297488" y="1268413"/>
            <a:ext cx="2514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103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787900" y="5445125"/>
            <a:ext cx="2232025" cy="215900"/>
          </a:xfrm>
          <a:prstGeom prst="rect">
            <a:avLst/>
          </a:prstGeom>
          <a:solidFill>
            <a:schemeClr val="accent1">
              <a:alpha val="23137"/>
            </a:schemeClr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787900" y="5876925"/>
            <a:ext cx="2232025" cy="215900"/>
          </a:xfrm>
          <a:prstGeom prst="rect">
            <a:avLst/>
          </a:prstGeom>
          <a:solidFill>
            <a:schemeClr val="accent1">
              <a:alpha val="23137"/>
            </a:schemeClr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787900" y="5229225"/>
            <a:ext cx="2232025" cy="215900"/>
          </a:xfrm>
          <a:prstGeom prst="rect">
            <a:avLst/>
          </a:prstGeom>
          <a:solidFill>
            <a:schemeClr val="accent1">
              <a:alpha val="23137"/>
            </a:schemeClr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5" name="Rectangular Callout 11"/>
          <p:cNvSpPr>
            <a:spLocks noChangeArrowheads="1"/>
          </p:cNvSpPr>
          <p:nvPr/>
        </p:nvSpPr>
        <p:spPr bwMode="auto">
          <a:xfrm>
            <a:off x="7235825" y="4724400"/>
            <a:ext cx="1584325" cy="792163"/>
          </a:xfrm>
          <a:prstGeom prst="wedgeRectCallout">
            <a:avLst>
              <a:gd name="adj1" fmla="val -56907"/>
              <a:gd name="adj2" fmla="val 33639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GB" altLang="en-US" sz="2200" b="1"/>
              <a:t>Redundant data</a:t>
            </a:r>
            <a:endParaRPr lang="en-US" altLang="en-US" sz="2200"/>
          </a:p>
        </p:txBody>
      </p:sp>
      <p:sp>
        <p:nvSpPr>
          <p:cNvPr id="11276" name="Rounded Rectangular Callout 12"/>
          <p:cNvSpPr>
            <a:spLocks noChangeArrowheads="1"/>
          </p:cNvSpPr>
          <p:nvPr/>
        </p:nvSpPr>
        <p:spPr bwMode="auto">
          <a:xfrm>
            <a:off x="3995738" y="2781300"/>
            <a:ext cx="2663825" cy="1223963"/>
          </a:xfrm>
          <a:prstGeom prst="wedgeRoundRectCallout">
            <a:avLst>
              <a:gd name="adj1" fmla="val -62292"/>
              <a:gd name="adj2" fmla="val -120667"/>
              <a:gd name="adj3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GB" altLang="en-US" sz="1600" b="1"/>
              <a:t>(branchNo) is repeated in the Staff relation, to represent where each member of staff is located</a:t>
            </a:r>
            <a:endParaRPr lang="en-US" altLang="en-US" sz="1600"/>
          </a:p>
        </p:txBody>
      </p:sp>
    </p:spTree>
  </p:cSld>
  <p:clrMapOvr>
    <a:masterClrMapping/>
  </p:clrMapOvr>
  <p:transition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Third Normal Form (3NF)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759E97-64E3-4BCE-B1DB-5CB78BF4AA31}" type="slidenum">
              <a:rPr lang="ar-SA"/>
              <a:pPr/>
              <a:t>40</a:t>
            </a:fld>
            <a:endParaRPr lang="en-US"/>
          </a:p>
        </p:txBody>
      </p:sp>
      <p:sp>
        <p:nvSpPr>
          <p:cNvPr id="37892" name="Date Placeholder 34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228600" y="1792288"/>
            <a:ext cx="861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 b="1">
                <a:latin typeface="Arial" pitchFamily="34" charset="0"/>
              </a:rPr>
              <a:t>Third normal form (3NF):</a:t>
            </a:r>
            <a:r>
              <a:rPr lang="en-US" sz="1800">
                <a:latin typeface="Arial" pitchFamily="34" charset="0"/>
              </a:rPr>
              <a:t> A 2NF relation in which NO non-prime attribute is transitively dependent on the PK.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20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                        3NF relation                                     3NF relation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2NF relation</a:t>
            </a: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1447800" y="3248025"/>
            <a:ext cx="1905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1447800" y="3262313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7896" name="Line 7"/>
          <p:cNvSpPr>
            <a:spLocks noChangeShapeType="1"/>
          </p:cNvSpPr>
          <p:nvPr/>
        </p:nvSpPr>
        <p:spPr bwMode="auto">
          <a:xfrm>
            <a:off x="2436813" y="32766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2438400" y="3276600"/>
            <a:ext cx="782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cName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1447800" y="2895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CLIENT</a:t>
            </a:r>
          </a:p>
        </p:txBody>
      </p:sp>
      <p:sp>
        <p:nvSpPr>
          <p:cNvPr id="37899" name="Rectangle 10"/>
          <p:cNvSpPr>
            <a:spLocks noChangeArrowheads="1"/>
          </p:cNvSpPr>
          <p:nvPr/>
        </p:nvSpPr>
        <p:spPr bwMode="auto">
          <a:xfrm>
            <a:off x="4038600" y="3200400"/>
            <a:ext cx="42672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4038600" y="3228975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ClientNo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7901" name="Line 12"/>
          <p:cNvSpPr>
            <a:spLocks noChangeShapeType="1"/>
          </p:cNvSpPr>
          <p:nvPr/>
        </p:nvSpPr>
        <p:spPr bwMode="auto">
          <a:xfrm>
            <a:off x="4951413" y="32289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4953000" y="3228975"/>
            <a:ext cx="121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>
            <a:off x="6094413" y="32289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04" name="Text Box 15"/>
          <p:cNvSpPr txBox="1">
            <a:spLocks noChangeArrowheads="1"/>
          </p:cNvSpPr>
          <p:nvPr/>
        </p:nvSpPr>
        <p:spPr bwMode="auto">
          <a:xfrm>
            <a:off x="6107113" y="3228975"/>
            <a:ext cx="1042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RentStart</a:t>
            </a:r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>
            <a:off x="7161213" y="32289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06" name="Text Box 17"/>
          <p:cNvSpPr txBox="1">
            <a:spLocks noChangeArrowheads="1"/>
          </p:cNvSpPr>
          <p:nvPr/>
        </p:nvSpPr>
        <p:spPr bwMode="auto">
          <a:xfrm>
            <a:off x="7161213" y="3228975"/>
            <a:ext cx="1144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RentFinish</a:t>
            </a:r>
          </a:p>
        </p:txBody>
      </p:sp>
      <p:sp>
        <p:nvSpPr>
          <p:cNvPr id="37907" name="Text Box 18"/>
          <p:cNvSpPr txBox="1">
            <a:spLocks noChangeArrowheads="1"/>
          </p:cNvSpPr>
          <p:nvPr/>
        </p:nvSpPr>
        <p:spPr bwMode="auto">
          <a:xfrm>
            <a:off x="3956050" y="28956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RENTAL</a:t>
            </a:r>
          </a:p>
        </p:txBody>
      </p:sp>
      <p:sp>
        <p:nvSpPr>
          <p:cNvPr id="37908" name="Rectangle 19"/>
          <p:cNvSpPr>
            <a:spLocks noChangeArrowheads="1"/>
          </p:cNvSpPr>
          <p:nvPr/>
        </p:nvSpPr>
        <p:spPr bwMode="auto">
          <a:xfrm>
            <a:off x="2057400" y="4695825"/>
            <a:ext cx="4953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>
            <a:off x="3503613" y="47244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2217738" y="4692650"/>
            <a:ext cx="121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7911" name="Text Box 22"/>
          <p:cNvSpPr txBox="1">
            <a:spLocks noChangeArrowheads="1"/>
          </p:cNvSpPr>
          <p:nvPr/>
        </p:nvSpPr>
        <p:spPr bwMode="auto">
          <a:xfrm>
            <a:off x="1981200" y="43434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PROPERTY_OWNER</a:t>
            </a:r>
          </a:p>
        </p:txBody>
      </p:sp>
      <p:sp>
        <p:nvSpPr>
          <p:cNvPr id="37912" name="Text Box 23"/>
          <p:cNvSpPr txBox="1">
            <a:spLocks noChangeArrowheads="1"/>
          </p:cNvSpPr>
          <p:nvPr/>
        </p:nvSpPr>
        <p:spPr bwMode="auto">
          <a:xfrm>
            <a:off x="3429000" y="4724400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>
            <a:off x="4419600" y="47244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14" name="Text Box 25"/>
          <p:cNvSpPr txBox="1">
            <a:spLocks noChangeArrowheads="1"/>
          </p:cNvSpPr>
          <p:nvPr/>
        </p:nvSpPr>
        <p:spPr bwMode="auto">
          <a:xfrm>
            <a:off x="4494213" y="4724400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</a:t>
            </a:r>
          </a:p>
        </p:txBody>
      </p:sp>
      <p:sp>
        <p:nvSpPr>
          <p:cNvPr id="37915" name="Line 26"/>
          <p:cNvSpPr>
            <a:spLocks noChangeShapeType="1"/>
          </p:cNvSpPr>
          <p:nvPr/>
        </p:nvSpPr>
        <p:spPr bwMode="auto">
          <a:xfrm>
            <a:off x="5029200" y="47244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16" name="Text Box 27"/>
          <p:cNvSpPr txBox="1">
            <a:spLocks noChangeArrowheads="1"/>
          </p:cNvSpPr>
          <p:nvPr/>
        </p:nvSpPr>
        <p:spPr bwMode="auto">
          <a:xfrm>
            <a:off x="5065713" y="4724400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OwnerNo</a:t>
            </a:r>
          </a:p>
        </p:txBody>
      </p:sp>
      <p:sp>
        <p:nvSpPr>
          <p:cNvPr id="37917" name="Line 28"/>
          <p:cNvSpPr>
            <a:spLocks noChangeShapeType="1"/>
          </p:cNvSpPr>
          <p:nvPr/>
        </p:nvSpPr>
        <p:spPr bwMode="auto">
          <a:xfrm>
            <a:off x="6094413" y="47244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18" name="Text Box 29"/>
          <p:cNvSpPr txBox="1">
            <a:spLocks noChangeArrowheads="1"/>
          </p:cNvSpPr>
          <p:nvPr/>
        </p:nvSpPr>
        <p:spPr bwMode="auto">
          <a:xfrm>
            <a:off x="6083300" y="47244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OName</a:t>
            </a:r>
          </a:p>
        </p:txBody>
      </p:sp>
      <p:sp>
        <p:nvSpPr>
          <p:cNvPr id="37919" name="Line 30"/>
          <p:cNvSpPr>
            <a:spLocks noChangeShapeType="1"/>
          </p:cNvSpPr>
          <p:nvPr/>
        </p:nvSpPr>
        <p:spPr bwMode="auto">
          <a:xfrm>
            <a:off x="56388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20" name="Line 31"/>
          <p:cNvSpPr>
            <a:spLocks noChangeShapeType="1"/>
          </p:cNvSpPr>
          <p:nvPr/>
        </p:nvSpPr>
        <p:spPr bwMode="auto">
          <a:xfrm flipV="1">
            <a:off x="56388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7921" name="Line 32"/>
          <p:cNvSpPr>
            <a:spLocks noChangeShapeType="1"/>
          </p:cNvSpPr>
          <p:nvPr/>
        </p:nvSpPr>
        <p:spPr bwMode="auto">
          <a:xfrm flipV="1">
            <a:off x="6553200" y="5151438"/>
            <a:ext cx="0" cy="182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2NF        3NF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182CAF-9848-4FF3-AEA5-9D6D74B68A15}" type="slidenum">
              <a:rPr lang="ar-SA"/>
              <a:pPr/>
              <a:t>41</a:t>
            </a:fld>
            <a:endParaRPr lang="en-US"/>
          </a:p>
        </p:txBody>
      </p:sp>
      <p:sp>
        <p:nvSpPr>
          <p:cNvPr id="38916" name="Date Placeholder 21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6106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1.  Identify the PK in the 2NF relation.</a:t>
            </a:r>
          </a:p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2.  Identify FDs in this relation.</a:t>
            </a:r>
          </a:p>
          <a:p>
            <a:pPr algn="just"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3.  If transitive dependencies exist, place transitively dependent attributes in a new </a:t>
            </a:r>
            <a:br>
              <a:rPr lang="en-US" sz="1800">
                <a:latin typeface="Arial" pitchFamily="34" charset="0"/>
              </a:rPr>
            </a:br>
            <a:r>
              <a:rPr lang="en-US" sz="1800">
                <a:latin typeface="Arial" pitchFamily="34" charset="0"/>
              </a:rPr>
              <a:t>     relation along with a copy of their determinants.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2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>
                <a:latin typeface="Arial" pitchFamily="34" charset="0"/>
              </a:rPr>
              <a:t>                         3NF relation                                     3NF relation</a:t>
            </a: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ctr"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</p:txBody>
      </p:sp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1676400" y="8382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1371600" y="4162425"/>
            <a:ext cx="19050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371600" y="4176713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OwnerNo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8921" name="Line 7"/>
          <p:cNvSpPr>
            <a:spLocks noChangeShapeType="1"/>
          </p:cNvSpPr>
          <p:nvPr/>
        </p:nvSpPr>
        <p:spPr bwMode="auto">
          <a:xfrm>
            <a:off x="2360613" y="4191000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2362200" y="41910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OName</a:t>
            </a:r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1371600" y="3810000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OWNER</a:t>
            </a:r>
          </a:p>
        </p:txBody>
      </p:sp>
      <p:sp>
        <p:nvSpPr>
          <p:cNvPr id="38924" name="Rectangle 10"/>
          <p:cNvSpPr>
            <a:spLocks noChangeArrowheads="1"/>
          </p:cNvSpPr>
          <p:nvPr/>
        </p:nvSpPr>
        <p:spPr bwMode="auto">
          <a:xfrm>
            <a:off x="4191000" y="4191000"/>
            <a:ext cx="40386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4198938" y="4219575"/>
            <a:ext cx="121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PropertyNo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8926" name="Line 12"/>
          <p:cNvSpPr>
            <a:spLocks noChangeShapeType="1"/>
          </p:cNvSpPr>
          <p:nvPr/>
        </p:nvSpPr>
        <p:spPr bwMode="auto">
          <a:xfrm>
            <a:off x="5484813" y="42195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27" name="Text Box 13"/>
          <p:cNvSpPr txBox="1">
            <a:spLocks noChangeArrowheads="1"/>
          </p:cNvSpPr>
          <p:nvPr/>
        </p:nvSpPr>
        <p:spPr bwMode="auto">
          <a:xfrm>
            <a:off x="5545138" y="4219575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38928" name="Line 14"/>
          <p:cNvSpPr>
            <a:spLocks noChangeShapeType="1"/>
          </p:cNvSpPr>
          <p:nvPr/>
        </p:nvSpPr>
        <p:spPr bwMode="auto">
          <a:xfrm>
            <a:off x="6551613" y="42195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29" name="Text Box 15"/>
          <p:cNvSpPr txBox="1">
            <a:spLocks noChangeArrowheads="1"/>
          </p:cNvSpPr>
          <p:nvPr/>
        </p:nvSpPr>
        <p:spPr bwMode="auto">
          <a:xfrm>
            <a:off x="6540500" y="4219575"/>
            <a:ext cx="546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rent</a:t>
            </a:r>
          </a:p>
        </p:txBody>
      </p:sp>
      <p:sp>
        <p:nvSpPr>
          <p:cNvPr id="38930" name="Line 16"/>
          <p:cNvSpPr>
            <a:spLocks noChangeShapeType="1"/>
          </p:cNvSpPr>
          <p:nvPr/>
        </p:nvSpPr>
        <p:spPr bwMode="auto">
          <a:xfrm>
            <a:off x="7085013" y="4219575"/>
            <a:ext cx="158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8931" name="Text Box 17"/>
          <p:cNvSpPr txBox="1">
            <a:spLocks noChangeArrowheads="1"/>
          </p:cNvSpPr>
          <p:nvPr/>
        </p:nvSpPr>
        <p:spPr bwMode="auto">
          <a:xfrm>
            <a:off x="7085013" y="4219575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OwnerNo</a:t>
            </a:r>
          </a:p>
        </p:txBody>
      </p:sp>
      <p:sp>
        <p:nvSpPr>
          <p:cNvPr id="38932" name="Text Box 18"/>
          <p:cNvSpPr txBox="1">
            <a:spLocks noChangeArrowheads="1"/>
          </p:cNvSpPr>
          <p:nvPr/>
        </p:nvSpPr>
        <p:spPr bwMode="auto">
          <a:xfrm>
            <a:off x="4114800" y="3886200"/>
            <a:ext cx="262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PROPERTY_FOR_RENT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Review of Decompositions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CEFBF4-48F6-4503-B840-A2993E05D4B6}" type="slidenum">
              <a:rPr lang="ar-SA"/>
              <a:pPr/>
              <a:t>42</a:t>
            </a:fld>
            <a:endParaRPr lang="en-US"/>
          </a:p>
        </p:txBody>
      </p:sp>
      <p:sp>
        <p:nvSpPr>
          <p:cNvPr id="39940" name="Date Placeholder 27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9941" name="Text Box 11"/>
          <p:cNvSpPr txBox="1">
            <a:spLocks noChangeArrowheads="1"/>
          </p:cNvSpPr>
          <p:nvPr/>
        </p:nvSpPr>
        <p:spPr bwMode="auto">
          <a:xfrm>
            <a:off x="3235325" y="1695450"/>
            <a:ext cx="2022475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CLIENT_RENTAL</a:t>
            </a:r>
          </a:p>
        </p:txBody>
      </p:sp>
      <p:sp>
        <p:nvSpPr>
          <p:cNvPr id="39942" name="Text Box 29"/>
          <p:cNvSpPr txBox="1">
            <a:spLocks noChangeArrowheads="1"/>
          </p:cNvSpPr>
          <p:nvPr/>
        </p:nvSpPr>
        <p:spPr bwMode="auto">
          <a:xfrm>
            <a:off x="949325" y="4805363"/>
            <a:ext cx="1006475" cy="376237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CLIENT</a:t>
            </a:r>
          </a:p>
        </p:txBody>
      </p:sp>
      <p:sp>
        <p:nvSpPr>
          <p:cNvPr id="39943" name="Text Box 38"/>
          <p:cNvSpPr txBox="1">
            <a:spLocks noChangeArrowheads="1"/>
          </p:cNvSpPr>
          <p:nvPr/>
        </p:nvSpPr>
        <p:spPr bwMode="auto">
          <a:xfrm>
            <a:off x="2930525" y="4805363"/>
            <a:ext cx="1095375" cy="376237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RENTAL</a:t>
            </a:r>
          </a:p>
        </p:txBody>
      </p:sp>
      <p:sp>
        <p:nvSpPr>
          <p:cNvPr id="39944" name="Text Box 55"/>
          <p:cNvSpPr txBox="1">
            <a:spLocks noChangeArrowheads="1"/>
          </p:cNvSpPr>
          <p:nvPr/>
        </p:nvSpPr>
        <p:spPr bwMode="auto">
          <a:xfrm>
            <a:off x="4651375" y="4791075"/>
            <a:ext cx="1031875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OWNER</a:t>
            </a:r>
          </a:p>
        </p:txBody>
      </p:sp>
      <p:sp>
        <p:nvSpPr>
          <p:cNvPr id="39945" name="Text Box 64"/>
          <p:cNvSpPr txBox="1">
            <a:spLocks noChangeArrowheads="1"/>
          </p:cNvSpPr>
          <p:nvPr/>
        </p:nvSpPr>
        <p:spPr bwMode="auto">
          <a:xfrm>
            <a:off x="6435725" y="4805363"/>
            <a:ext cx="2632075" cy="376237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PROPERTY_FOR_RENT</a:t>
            </a:r>
          </a:p>
        </p:txBody>
      </p:sp>
      <p:sp>
        <p:nvSpPr>
          <p:cNvPr id="39946" name="Text Box 65"/>
          <p:cNvSpPr txBox="1">
            <a:spLocks noChangeArrowheads="1"/>
          </p:cNvSpPr>
          <p:nvPr/>
        </p:nvSpPr>
        <p:spPr bwMode="auto">
          <a:xfrm>
            <a:off x="5349875" y="3267075"/>
            <a:ext cx="2314575" cy="3762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PROPERTY_OWNER</a:t>
            </a:r>
          </a:p>
        </p:txBody>
      </p:sp>
      <p:sp>
        <p:nvSpPr>
          <p:cNvPr id="39947" name="Line 66"/>
          <p:cNvSpPr>
            <a:spLocks noChangeShapeType="1"/>
          </p:cNvSpPr>
          <p:nvPr/>
        </p:nvSpPr>
        <p:spPr bwMode="auto">
          <a:xfrm>
            <a:off x="1371600" y="2581275"/>
            <a:ext cx="5211763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8" name="Line 68"/>
          <p:cNvSpPr>
            <a:spLocks noChangeShapeType="1"/>
          </p:cNvSpPr>
          <p:nvPr/>
        </p:nvSpPr>
        <p:spPr bwMode="auto">
          <a:xfrm>
            <a:off x="3429000" y="3336925"/>
            <a:ext cx="0" cy="146367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9" name="Line 69"/>
          <p:cNvSpPr>
            <a:spLocks noChangeShapeType="1"/>
          </p:cNvSpPr>
          <p:nvPr/>
        </p:nvSpPr>
        <p:spPr bwMode="auto">
          <a:xfrm>
            <a:off x="6588125" y="2581275"/>
            <a:ext cx="0" cy="63976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50" name="Line 70"/>
          <p:cNvSpPr>
            <a:spLocks noChangeShapeType="1"/>
          </p:cNvSpPr>
          <p:nvPr/>
        </p:nvSpPr>
        <p:spPr bwMode="auto">
          <a:xfrm flipV="1">
            <a:off x="4149725" y="2200275"/>
            <a:ext cx="0" cy="3810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51" name="Line 71"/>
          <p:cNvSpPr>
            <a:spLocks noChangeShapeType="1"/>
          </p:cNvSpPr>
          <p:nvPr/>
        </p:nvSpPr>
        <p:spPr bwMode="auto">
          <a:xfrm>
            <a:off x="5140325" y="4333875"/>
            <a:ext cx="27432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52" name="Line 72"/>
          <p:cNvSpPr>
            <a:spLocks noChangeShapeType="1"/>
          </p:cNvSpPr>
          <p:nvPr/>
        </p:nvSpPr>
        <p:spPr bwMode="auto">
          <a:xfrm flipV="1">
            <a:off x="6511925" y="3784600"/>
            <a:ext cx="0" cy="54927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53" name="Line 73"/>
          <p:cNvSpPr>
            <a:spLocks noChangeShapeType="1"/>
          </p:cNvSpPr>
          <p:nvPr/>
        </p:nvSpPr>
        <p:spPr bwMode="auto">
          <a:xfrm>
            <a:off x="5140325" y="4333875"/>
            <a:ext cx="0" cy="3810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54" name="Line 74"/>
          <p:cNvSpPr>
            <a:spLocks noChangeShapeType="1"/>
          </p:cNvSpPr>
          <p:nvPr/>
        </p:nvSpPr>
        <p:spPr bwMode="auto">
          <a:xfrm>
            <a:off x="7883525" y="4333875"/>
            <a:ext cx="0" cy="3810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55" name="Text Box 76"/>
          <p:cNvSpPr txBox="1">
            <a:spLocks noChangeArrowheads="1"/>
          </p:cNvSpPr>
          <p:nvPr/>
        </p:nvSpPr>
        <p:spPr bwMode="auto">
          <a:xfrm>
            <a:off x="111125" y="174148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99"/>
                </a:solidFill>
                <a:latin typeface="Arial" pitchFamily="34" charset="0"/>
              </a:rPr>
              <a:t>1NF</a:t>
            </a:r>
          </a:p>
        </p:txBody>
      </p:sp>
      <p:sp>
        <p:nvSpPr>
          <p:cNvPr id="39956" name="Text Box 77"/>
          <p:cNvSpPr txBox="1">
            <a:spLocks noChangeArrowheads="1"/>
          </p:cNvSpPr>
          <p:nvPr/>
        </p:nvSpPr>
        <p:spPr bwMode="auto">
          <a:xfrm>
            <a:off x="130175" y="326548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99"/>
                </a:solidFill>
                <a:latin typeface="Arial" pitchFamily="34" charset="0"/>
              </a:rPr>
              <a:t>2NF</a:t>
            </a:r>
          </a:p>
        </p:txBody>
      </p:sp>
      <p:sp>
        <p:nvSpPr>
          <p:cNvPr id="39957" name="Text Box 78"/>
          <p:cNvSpPr txBox="1">
            <a:spLocks noChangeArrowheads="1"/>
          </p:cNvSpPr>
          <p:nvPr/>
        </p:nvSpPr>
        <p:spPr bwMode="auto">
          <a:xfrm>
            <a:off x="130175" y="478948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99"/>
                </a:solidFill>
                <a:latin typeface="Arial" pitchFamily="34" charset="0"/>
              </a:rPr>
              <a:t>3NF</a:t>
            </a:r>
          </a:p>
        </p:txBody>
      </p:sp>
      <p:sp>
        <p:nvSpPr>
          <p:cNvPr id="39958" name="Text Box 38"/>
          <p:cNvSpPr txBox="1">
            <a:spLocks noChangeArrowheads="1"/>
          </p:cNvSpPr>
          <p:nvPr/>
        </p:nvSpPr>
        <p:spPr bwMode="auto">
          <a:xfrm>
            <a:off x="2930525" y="3267075"/>
            <a:ext cx="1095375" cy="376238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RENTAL</a:t>
            </a:r>
          </a:p>
        </p:txBody>
      </p:sp>
      <p:sp>
        <p:nvSpPr>
          <p:cNvPr id="39959" name="Line 68"/>
          <p:cNvSpPr>
            <a:spLocks noChangeShapeType="1"/>
          </p:cNvSpPr>
          <p:nvPr/>
        </p:nvSpPr>
        <p:spPr bwMode="auto">
          <a:xfrm>
            <a:off x="3429000" y="2590800"/>
            <a:ext cx="0" cy="63976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60" name="Line 68"/>
          <p:cNvSpPr>
            <a:spLocks noChangeShapeType="1"/>
          </p:cNvSpPr>
          <p:nvPr/>
        </p:nvSpPr>
        <p:spPr bwMode="auto">
          <a:xfrm>
            <a:off x="1371600" y="2590800"/>
            <a:ext cx="0" cy="63976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61" name="Line 68"/>
          <p:cNvSpPr>
            <a:spLocks noChangeShapeType="1"/>
          </p:cNvSpPr>
          <p:nvPr/>
        </p:nvSpPr>
        <p:spPr bwMode="auto">
          <a:xfrm>
            <a:off x="1371600" y="3611563"/>
            <a:ext cx="0" cy="1189037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949325" y="3267075"/>
            <a:ext cx="1006475" cy="376238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CLIENT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</a:rPr>
              <a:t>General Definition of 2NF &amp; 3NF</a:t>
            </a:r>
            <a:endParaRPr lang="en-US" smtClean="0">
              <a:solidFill>
                <a:srgbClr val="000099"/>
              </a:solidFill>
              <a:ea typeface="ＭＳ Ｐゴシック" charset="0"/>
            </a:endParaRP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3528435-2F8E-47A2-9C2C-3292C45C24C5}" type="slidenum">
              <a:rPr lang="ar-SA"/>
              <a:pPr/>
              <a:t>43</a:t>
            </a:fld>
            <a:endParaRPr lang="en-US"/>
          </a:p>
        </p:txBody>
      </p:sp>
      <p:sp>
        <p:nvSpPr>
          <p:cNvPr id="40964" name="Date Placeholder 6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152400" y="1828800"/>
            <a:ext cx="8763000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1800" b="1">
                <a:latin typeface="Arial" pitchFamily="34" charset="0"/>
              </a:rPr>
              <a:t>Second normal form (2NF):</a:t>
            </a:r>
            <a:r>
              <a:rPr lang="en-US" sz="1800">
                <a:latin typeface="Arial" pitchFamily="34" charset="0"/>
              </a:rPr>
              <a:t> A 1NF relation in which every non-primary-key attribute is fully functionally dependent on the </a:t>
            </a:r>
            <a:r>
              <a:rPr lang="en-US" sz="1800" i="1">
                <a:latin typeface="Arial" pitchFamily="34" charset="0"/>
              </a:rPr>
              <a:t>CK.</a:t>
            </a:r>
            <a:endParaRPr lang="en-US" sz="1800">
              <a:latin typeface="Arial" pitchFamily="34" charset="0"/>
            </a:endParaRPr>
          </a:p>
          <a:p>
            <a:pPr algn="just">
              <a:lnSpc>
                <a:spcPct val="130000"/>
              </a:lnSpc>
            </a:pPr>
            <a:endParaRPr lang="en-US" sz="1800">
              <a:latin typeface="Arial" pitchFamily="34" charset="0"/>
            </a:endParaRPr>
          </a:p>
          <a:p>
            <a:pPr algn="just">
              <a:lnSpc>
                <a:spcPct val="130000"/>
              </a:lnSpc>
            </a:pPr>
            <a:endParaRPr lang="en-US" sz="1800" b="1">
              <a:latin typeface="Arial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sz="1800" b="1">
                <a:latin typeface="Arial" pitchFamily="34" charset="0"/>
              </a:rPr>
              <a:t>Third normal form (3NF):</a:t>
            </a:r>
            <a:r>
              <a:rPr lang="en-US" sz="1800">
                <a:latin typeface="Arial" pitchFamily="34" charset="0"/>
              </a:rPr>
              <a:t> A 2NF relation in which NO non-primary-key attribute in a nontrivial FD is transitively dependent on the </a:t>
            </a:r>
            <a:r>
              <a:rPr lang="en-US" sz="1800" i="1">
                <a:latin typeface="Arial" pitchFamily="34" charset="0"/>
              </a:rPr>
              <a:t>CK.</a:t>
            </a:r>
            <a:endParaRPr lang="en-US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Review Example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0D041ED-4C74-40B5-A7EB-F0A97255F038}" type="slidenum">
              <a:rPr lang="ar-SA"/>
              <a:pPr/>
              <a:t>44</a:t>
            </a:fld>
            <a:endParaRPr lang="en-US"/>
          </a:p>
        </p:txBody>
      </p:sp>
      <p:sp>
        <p:nvSpPr>
          <p:cNvPr id="46084" name="Date Placeholder 36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1889125" y="269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304800" y="2300288"/>
            <a:ext cx="8610600" cy="25288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87" name="Line 5"/>
          <p:cNvSpPr>
            <a:spLocks noChangeShapeType="1"/>
          </p:cNvSpPr>
          <p:nvPr/>
        </p:nvSpPr>
        <p:spPr bwMode="auto">
          <a:xfrm>
            <a:off x="914400" y="2286000"/>
            <a:ext cx="1588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306388" y="1905000"/>
            <a:ext cx="86106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89" name="Line 7"/>
          <p:cNvSpPr>
            <a:spLocks noChangeShapeType="1"/>
          </p:cNvSpPr>
          <p:nvPr/>
        </p:nvSpPr>
        <p:spPr bwMode="auto">
          <a:xfrm>
            <a:off x="2209800" y="2286000"/>
            <a:ext cx="1588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90" name="Line 8"/>
          <p:cNvSpPr>
            <a:spLocks noChangeShapeType="1"/>
          </p:cNvSpPr>
          <p:nvPr/>
        </p:nvSpPr>
        <p:spPr bwMode="auto">
          <a:xfrm flipH="1">
            <a:off x="3267075" y="2286000"/>
            <a:ext cx="9525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91" name="Line 9"/>
          <p:cNvSpPr>
            <a:spLocks noChangeShapeType="1"/>
          </p:cNvSpPr>
          <p:nvPr/>
        </p:nvSpPr>
        <p:spPr bwMode="auto">
          <a:xfrm>
            <a:off x="3962400" y="1933575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92" name="Text Box 10"/>
          <p:cNvSpPr txBox="1">
            <a:spLocks noChangeArrowheads="1"/>
          </p:cNvSpPr>
          <p:nvPr/>
        </p:nvSpPr>
        <p:spPr bwMode="auto">
          <a:xfrm>
            <a:off x="287338" y="2384425"/>
            <a:ext cx="703262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PG4</a:t>
            </a:r>
          </a:p>
          <a:p>
            <a:pPr>
              <a:lnSpc>
                <a:spcPct val="150000"/>
              </a:lnSpc>
            </a:pPr>
            <a:endParaRPr lang="en-US" sz="1600"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1600"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46093" name="Line 11"/>
          <p:cNvSpPr>
            <a:spLocks noChangeShapeType="1"/>
          </p:cNvSpPr>
          <p:nvPr/>
        </p:nvSpPr>
        <p:spPr bwMode="auto">
          <a:xfrm flipV="1">
            <a:off x="9144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94" name="Text Box 12"/>
          <p:cNvSpPr txBox="1">
            <a:spLocks noChangeArrowheads="1"/>
          </p:cNvSpPr>
          <p:nvPr/>
        </p:nvSpPr>
        <p:spPr bwMode="auto">
          <a:xfrm>
            <a:off x="265113" y="1919288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Pno</a:t>
            </a:r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 flipV="1">
            <a:off x="22098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96" name="Text Box 14"/>
          <p:cNvSpPr txBox="1">
            <a:spLocks noChangeArrowheads="1"/>
          </p:cNvSpPr>
          <p:nvPr/>
        </p:nvSpPr>
        <p:spPr bwMode="auto">
          <a:xfrm>
            <a:off x="1144588" y="190500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46097" name="Text Box 15"/>
          <p:cNvSpPr txBox="1">
            <a:spLocks noChangeArrowheads="1"/>
          </p:cNvSpPr>
          <p:nvPr/>
        </p:nvSpPr>
        <p:spPr bwMode="auto">
          <a:xfrm>
            <a:off x="2187575" y="2414588"/>
            <a:ext cx="1089025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18-Oct-00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22-Apr-01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1-Oct-01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22-Apr-01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24-Oct-01</a:t>
            </a:r>
          </a:p>
        </p:txBody>
      </p:sp>
      <p:sp>
        <p:nvSpPr>
          <p:cNvPr id="46098" name="Line 16"/>
          <p:cNvSpPr>
            <a:spLocks noChangeShapeType="1"/>
          </p:cNvSpPr>
          <p:nvPr/>
        </p:nvSpPr>
        <p:spPr bwMode="auto">
          <a:xfrm flipV="1">
            <a:off x="32766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099" name="Text Box 17"/>
          <p:cNvSpPr txBox="1">
            <a:spLocks noChangeArrowheads="1"/>
          </p:cNvSpPr>
          <p:nvPr/>
        </p:nvSpPr>
        <p:spPr bwMode="auto">
          <a:xfrm>
            <a:off x="2286000" y="19050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iDate</a:t>
            </a:r>
          </a:p>
        </p:txBody>
      </p:sp>
      <p:sp>
        <p:nvSpPr>
          <p:cNvPr id="46100" name="Text Box 18"/>
          <p:cNvSpPr txBox="1">
            <a:spLocks noChangeArrowheads="1"/>
          </p:cNvSpPr>
          <p:nvPr/>
        </p:nvSpPr>
        <p:spPr bwMode="auto">
          <a:xfrm>
            <a:off x="3276600" y="1905000"/>
            <a:ext cx="693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iTime</a:t>
            </a:r>
          </a:p>
        </p:txBody>
      </p:sp>
      <p:sp>
        <p:nvSpPr>
          <p:cNvPr id="46101" name="Text Box 19"/>
          <p:cNvSpPr txBox="1">
            <a:spLocks noChangeArrowheads="1"/>
          </p:cNvSpPr>
          <p:nvPr/>
        </p:nvSpPr>
        <p:spPr bwMode="auto">
          <a:xfrm>
            <a:off x="3270250" y="2414588"/>
            <a:ext cx="6921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10:00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09:00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12:00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13:00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14:00</a:t>
            </a:r>
          </a:p>
        </p:txBody>
      </p:sp>
      <p:sp>
        <p:nvSpPr>
          <p:cNvPr id="46102" name="Text Box 20"/>
          <p:cNvSpPr txBox="1">
            <a:spLocks noChangeArrowheads="1"/>
          </p:cNvSpPr>
          <p:nvPr/>
        </p:nvSpPr>
        <p:spPr bwMode="auto">
          <a:xfrm>
            <a:off x="4495800" y="1919288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comments</a:t>
            </a:r>
          </a:p>
        </p:txBody>
      </p:sp>
      <p:sp>
        <p:nvSpPr>
          <p:cNvPr id="46103" name="Text Box 21"/>
          <p:cNvSpPr txBox="1">
            <a:spLocks noChangeArrowheads="1"/>
          </p:cNvSpPr>
          <p:nvPr/>
        </p:nvSpPr>
        <p:spPr bwMode="auto">
          <a:xfrm>
            <a:off x="4191000" y="2428875"/>
            <a:ext cx="1752600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Replace crockery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Good order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Damp rot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Replace carpet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Good condition</a:t>
            </a:r>
          </a:p>
        </p:txBody>
      </p:sp>
      <p:sp>
        <p:nvSpPr>
          <p:cNvPr id="46104" name="Text Box 22"/>
          <p:cNvSpPr txBox="1">
            <a:spLocks noChangeArrowheads="1"/>
          </p:cNvSpPr>
          <p:nvPr/>
        </p:nvSpPr>
        <p:spPr bwMode="auto">
          <a:xfrm>
            <a:off x="6164263" y="19192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StaffNo</a:t>
            </a:r>
          </a:p>
        </p:txBody>
      </p:sp>
      <p:sp>
        <p:nvSpPr>
          <p:cNvPr id="46105" name="Line 23"/>
          <p:cNvSpPr>
            <a:spLocks noChangeShapeType="1"/>
          </p:cNvSpPr>
          <p:nvPr/>
        </p:nvSpPr>
        <p:spPr bwMode="auto">
          <a:xfrm>
            <a:off x="6164263" y="1919288"/>
            <a:ext cx="7937" cy="290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106" name="Text Box 24"/>
          <p:cNvSpPr txBox="1">
            <a:spLocks noChangeArrowheads="1"/>
          </p:cNvSpPr>
          <p:nvPr/>
        </p:nvSpPr>
        <p:spPr bwMode="auto">
          <a:xfrm>
            <a:off x="6276975" y="2428875"/>
            <a:ext cx="703263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SG37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SG14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SG14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SG14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SG37</a:t>
            </a:r>
          </a:p>
        </p:txBody>
      </p:sp>
      <p:sp>
        <p:nvSpPr>
          <p:cNvPr id="46107" name="Text Box 25"/>
          <p:cNvSpPr txBox="1">
            <a:spLocks noChangeArrowheads="1"/>
          </p:cNvSpPr>
          <p:nvPr/>
        </p:nvSpPr>
        <p:spPr bwMode="auto">
          <a:xfrm>
            <a:off x="8077200" y="1933575"/>
            <a:ext cx="860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CarReg</a:t>
            </a:r>
          </a:p>
        </p:txBody>
      </p:sp>
      <p:sp>
        <p:nvSpPr>
          <p:cNvPr id="46108" name="Text Box 26"/>
          <p:cNvSpPr txBox="1">
            <a:spLocks noChangeArrowheads="1"/>
          </p:cNvSpPr>
          <p:nvPr/>
        </p:nvSpPr>
        <p:spPr bwMode="auto">
          <a:xfrm>
            <a:off x="7978775" y="2443163"/>
            <a:ext cx="1017588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M23JGR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M53HDR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N72HFR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M53HDR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N72HFR</a:t>
            </a:r>
          </a:p>
        </p:txBody>
      </p:sp>
      <p:sp>
        <p:nvSpPr>
          <p:cNvPr id="46109" name="Text Box 27"/>
          <p:cNvSpPr txBox="1">
            <a:spLocks noChangeArrowheads="1"/>
          </p:cNvSpPr>
          <p:nvPr/>
        </p:nvSpPr>
        <p:spPr bwMode="auto">
          <a:xfrm>
            <a:off x="915988" y="2382838"/>
            <a:ext cx="1370012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Lawrence St,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 Glasgow</a:t>
            </a:r>
          </a:p>
          <a:p>
            <a:pPr>
              <a:lnSpc>
                <a:spcPct val="150000"/>
              </a:lnSpc>
            </a:pPr>
            <a:endParaRPr lang="en-US" sz="1600"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5 Novar Dr., 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Glasgow</a:t>
            </a:r>
          </a:p>
        </p:txBody>
      </p:sp>
      <p:sp>
        <p:nvSpPr>
          <p:cNvPr id="46110" name="Text Box 28"/>
          <p:cNvSpPr txBox="1">
            <a:spLocks noChangeArrowheads="1"/>
          </p:cNvSpPr>
          <p:nvPr/>
        </p:nvSpPr>
        <p:spPr bwMode="auto">
          <a:xfrm>
            <a:off x="7162800" y="1905000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sName</a:t>
            </a:r>
          </a:p>
        </p:txBody>
      </p:sp>
      <p:sp>
        <p:nvSpPr>
          <p:cNvPr id="46111" name="Text Box 29"/>
          <p:cNvSpPr txBox="1">
            <a:spLocks noChangeArrowheads="1"/>
          </p:cNvSpPr>
          <p:nvPr/>
        </p:nvSpPr>
        <p:spPr bwMode="auto">
          <a:xfrm>
            <a:off x="7239000" y="2459038"/>
            <a:ext cx="701675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Ann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David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David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David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Ann</a:t>
            </a:r>
          </a:p>
        </p:txBody>
      </p:sp>
      <p:sp>
        <p:nvSpPr>
          <p:cNvPr id="46112" name="Text Box 30"/>
          <p:cNvSpPr txBox="1">
            <a:spLocks noChangeArrowheads="1"/>
          </p:cNvSpPr>
          <p:nvPr/>
        </p:nvSpPr>
        <p:spPr bwMode="auto">
          <a:xfrm>
            <a:off x="228600" y="1538288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STAFF_PROPERTY_INSPECTION</a:t>
            </a:r>
          </a:p>
        </p:txBody>
      </p:sp>
      <p:sp>
        <p:nvSpPr>
          <p:cNvPr id="46113" name="Line 31"/>
          <p:cNvSpPr>
            <a:spLocks noChangeShapeType="1"/>
          </p:cNvSpPr>
          <p:nvPr/>
        </p:nvSpPr>
        <p:spPr bwMode="auto">
          <a:xfrm>
            <a:off x="7010400" y="1933575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114" name="Line 32"/>
          <p:cNvSpPr>
            <a:spLocks noChangeShapeType="1"/>
          </p:cNvSpPr>
          <p:nvPr/>
        </p:nvSpPr>
        <p:spPr bwMode="auto">
          <a:xfrm>
            <a:off x="8001000" y="1905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6115" name="Text Box 33"/>
          <p:cNvSpPr txBox="1">
            <a:spLocks noChangeArrowheads="1"/>
          </p:cNvSpPr>
          <p:nvPr/>
        </p:nvSpPr>
        <p:spPr bwMode="auto">
          <a:xfrm>
            <a:off x="3352800" y="4989513"/>
            <a:ext cx="240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Unnormalized relation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UNF       1NF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9B467D1-F6B8-406C-84DB-20FE1656489E}" type="slidenum">
              <a:rPr lang="ar-SA"/>
              <a:pPr/>
              <a:t>45</a:t>
            </a:fld>
            <a:endParaRPr lang="en-US"/>
          </a:p>
        </p:txBody>
      </p:sp>
      <p:sp>
        <p:nvSpPr>
          <p:cNvPr id="47108" name="Date Placeholder 37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1889125" y="269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304800" y="2300288"/>
            <a:ext cx="8610600" cy="25288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1" name="Line 5"/>
          <p:cNvSpPr>
            <a:spLocks noChangeShapeType="1"/>
          </p:cNvSpPr>
          <p:nvPr/>
        </p:nvSpPr>
        <p:spPr bwMode="auto">
          <a:xfrm>
            <a:off x="914400" y="2286000"/>
            <a:ext cx="1588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304800" y="1905000"/>
            <a:ext cx="86106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3" name="Line 7"/>
          <p:cNvSpPr>
            <a:spLocks noChangeShapeType="1"/>
          </p:cNvSpPr>
          <p:nvPr/>
        </p:nvSpPr>
        <p:spPr bwMode="auto">
          <a:xfrm>
            <a:off x="2811463" y="2286000"/>
            <a:ext cx="1587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4" name="Line 8"/>
          <p:cNvSpPr>
            <a:spLocks noChangeShapeType="1"/>
          </p:cNvSpPr>
          <p:nvPr/>
        </p:nvSpPr>
        <p:spPr bwMode="auto">
          <a:xfrm flipH="1">
            <a:off x="3868738" y="2286000"/>
            <a:ext cx="9525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5" name="Line 9"/>
          <p:cNvSpPr>
            <a:spLocks noChangeShapeType="1"/>
          </p:cNvSpPr>
          <p:nvPr/>
        </p:nvSpPr>
        <p:spPr bwMode="auto">
          <a:xfrm>
            <a:off x="4564063" y="1933575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6" name="Text Box 10"/>
          <p:cNvSpPr txBox="1">
            <a:spLocks noChangeArrowheads="1"/>
          </p:cNvSpPr>
          <p:nvPr/>
        </p:nvSpPr>
        <p:spPr bwMode="auto">
          <a:xfrm>
            <a:off x="287338" y="2384425"/>
            <a:ext cx="703262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PG16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PG16</a:t>
            </a:r>
          </a:p>
        </p:txBody>
      </p:sp>
      <p:sp>
        <p:nvSpPr>
          <p:cNvPr id="47117" name="Line 11"/>
          <p:cNvSpPr>
            <a:spLocks noChangeShapeType="1"/>
          </p:cNvSpPr>
          <p:nvPr/>
        </p:nvSpPr>
        <p:spPr bwMode="auto">
          <a:xfrm flipV="1">
            <a:off x="9144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18" name="Text Box 12"/>
          <p:cNvSpPr txBox="1">
            <a:spLocks noChangeArrowheads="1"/>
          </p:cNvSpPr>
          <p:nvPr/>
        </p:nvSpPr>
        <p:spPr bwMode="auto">
          <a:xfrm>
            <a:off x="265113" y="1919288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u="sng">
                <a:solidFill>
                  <a:schemeClr val="bg1"/>
                </a:solidFill>
              </a:rPr>
              <a:t>Pno</a:t>
            </a:r>
          </a:p>
        </p:txBody>
      </p:sp>
      <p:sp>
        <p:nvSpPr>
          <p:cNvPr id="47119" name="Line 13"/>
          <p:cNvSpPr>
            <a:spLocks noChangeShapeType="1"/>
          </p:cNvSpPr>
          <p:nvPr/>
        </p:nvSpPr>
        <p:spPr bwMode="auto">
          <a:xfrm flipV="1">
            <a:off x="28194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20" name="Text Box 14"/>
          <p:cNvSpPr txBox="1">
            <a:spLocks noChangeArrowheads="1"/>
          </p:cNvSpPr>
          <p:nvPr/>
        </p:nvSpPr>
        <p:spPr bwMode="auto">
          <a:xfrm>
            <a:off x="1144588" y="190500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47121" name="Text Box 15"/>
          <p:cNvSpPr txBox="1">
            <a:spLocks noChangeArrowheads="1"/>
          </p:cNvSpPr>
          <p:nvPr/>
        </p:nvSpPr>
        <p:spPr bwMode="auto">
          <a:xfrm>
            <a:off x="2789238" y="2414588"/>
            <a:ext cx="1089025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18-Oct-00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22-Apr-01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1-Oct-01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22-Apr-01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24-Oct-01</a:t>
            </a:r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 flipV="1">
            <a:off x="38862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23" name="Text Box 17"/>
          <p:cNvSpPr txBox="1">
            <a:spLocks noChangeArrowheads="1"/>
          </p:cNvSpPr>
          <p:nvPr/>
        </p:nvSpPr>
        <p:spPr bwMode="auto">
          <a:xfrm>
            <a:off x="2887663" y="19050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iDate</a:t>
            </a:r>
          </a:p>
        </p:txBody>
      </p:sp>
      <p:sp>
        <p:nvSpPr>
          <p:cNvPr id="47124" name="Text Box 18"/>
          <p:cNvSpPr txBox="1">
            <a:spLocks noChangeArrowheads="1"/>
          </p:cNvSpPr>
          <p:nvPr/>
        </p:nvSpPr>
        <p:spPr bwMode="auto">
          <a:xfrm>
            <a:off x="3878263" y="1905000"/>
            <a:ext cx="693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iTime</a:t>
            </a:r>
          </a:p>
        </p:txBody>
      </p:sp>
      <p:sp>
        <p:nvSpPr>
          <p:cNvPr id="47125" name="Text Box 19"/>
          <p:cNvSpPr txBox="1">
            <a:spLocks noChangeArrowheads="1"/>
          </p:cNvSpPr>
          <p:nvPr/>
        </p:nvSpPr>
        <p:spPr bwMode="auto">
          <a:xfrm>
            <a:off x="3871913" y="2414588"/>
            <a:ext cx="6921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10:00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09:00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12:00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13:00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14:00</a:t>
            </a:r>
          </a:p>
        </p:txBody>
      </p:sp>
      <p:sp>
        <p:nvSpPr>
          <p:cNvPr id="47126" name="Text Box 20"/>
          <p:cNvSpPr txBox="1">
            <a:spLocks noChangeArrowheads="1"/>
          </p:cNvSpPr>
          <p:nvPr/>
        </p:nvSpPr>
        <p:spPr bwMode="auto">
          <a:xfrm>
            <a:off x="4800600" y="1919288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comments</a:t>
            </a:r>
          </a:p>
        </p:txBody>
      </p:sp>
      <p:sp>
        <p:nvSpPr>
          <p:cNvPr id="47127" name="Text Box 21"/>
          <p:cNvSpPr txBox="1">
            <a:spLocks noChangeArrowheads="1"/>
          </p:cNvSpPr>
          <p:nvPr/>
        </p:nvSpPr>
        <p:spPr bwMode="auto">
          <a:xfrm>
            <a:off x="4495800" y="2428875"/>
            <a:ext cx="1752600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Replace crockery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Good order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Damp rot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Replace carpet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Good condition</a:t>
            </a:r>
          </a:p>
        </p:txBody>
      </p:sp>
      <p:sp>
        <p:nvSpPr>
          <p:cNvPr id="47128" name="Text Box 22"/>
          <p:cNvSpPr txBox="1">
            <a:spLocks noChangeArrowheads="1"/>
          </p:cNvSpPr>
          <p:nvPr/>
        </p:nvSpPr>
        <p:spPr bwMode="auto">
          <a:xfrm>
            <a:off x="6164263" y="19192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StaffNo</a:t>
            </a:r>
          </a:p>
        </p:txBody>
      </p:sp>
      <p:sp>
        <p:nvSpPr>
          <p:cNvPr id="47129" name="Line 23"/>
          <p:cNvSpPr>
            <a:spLocks noChangeShapeType="1"/>
          </p:cNvSpPr>
          <p:nvPr/>
        </p:nvSpPr>
        <p:spPr bwMode="auto">
          <a:xfrm>
            <a:off x="6164263" y="1919288"/>
            <a:ext cx="7937" cy="290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30" name="Text Box 24"/>
          <p:cNvSpPr txBox="1">
            <a:spLocks noChangeArrowheads="1"/>
          </p:cNvSpPr>
          <p:nvPr/>
        </p:nvSpPr>
        <p:spPr bwMode="auto">
          <a:xfrm>
            <a:off x="6276975" y="2428875"/>
            <a:ext cx="703263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SG37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SG14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SG14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SG14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SG37</a:t>
            </a:r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>
            <a:off x="8077200" y="1933575"/>
            <a:ext cx="860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CarReg</a:t>
            </a:r>
          </a:p>
        </p:txBody>
      </p:sp>
      <p:sp>
        <p:nvSpPr>
          <p:cNvPr id="47132" name="Text Box 26"/>
          <p:cNvSpPr txBox="1">
            <a:spLocks noChangeArrowheads="1"/>
          </p:cNvSpPr>
          <p:nvPr/>
        </p:nvSpPr>
        <p:spPr bwMode="auto">
          <a:xfrm>
            <a:off x="7978775" y="2443163"/>
            <a:ext cx="1017588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M23JGR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M53HDR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N72HFR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M53HDR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N72HFR</a:t>
            </a:r>
          </a:p>
        </p:txBody>
      </p:sp>
      <p:sp>
        <p:nvSpPr>
          <p:cNvPr id="47133" name="Text Box 27"/>
          <p:cNvSpPr txBox="1">
            <a:spLocks noChangeArrowheads="1"/>
          </p:cNvSpPr>
          <p:nvPr/>
        </p:nvSpPr>
        <p:spPr bwMode="auto">
          <a:xfrm>
            <a:off x="838200" y="2403475"/>
            <a:ext cx="1976823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en-US" sz="1400" dirty="0">
                <a:latin typeface="Arial" pitchFamily="34" charset="0"/>
              </a:rPr>
              <a:t>Lawrence St, Glasgow</a:t>
            </a:r>
          </a:p>
          <a:p>
            <a:pPr>
              <a:lnSpc>
                <a:spcPct val="170000"/>
              </a:lnSpc>
            </a:pPr>
            <a:r>
              <a:rPr lang="en-US" sz="1400" dirty="0">
                <a:latin typeface="Arial" pitchFamily="34" charset="0"/>
              </a:rPr>
              <a:t>Lawrence </a:t>
            </a:r>
            <a:r>
              <a:rPr lang="en-US" sz="1400" dirty="0" err="1">
                <a:latin typeface="Arial" pitchFamily="34" charset="0"/>
              </a:rPr>
              <a:t>St,Glasgow</a:t>
            </a:r>
            <a:endParaRPr lang="en-US" sz="1400" dirty="0">
              <a:latin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1400" dirty="0" smtClean="0">
                <a:latin typeface="Arial" pitchFamily="34" charset="0"/>
              </a:rPr>
              <a:t>Lawrence </a:t>
            </a:r>
            <a:r>
              <a:rPr lang="en-US" sz="1400" dirty="0" err="1" smtClean="0">
                <a:latin typeface="Arial" pitchFamily="34" charset="0"/>
              </a:rPr>
              <a:t>St,Glasgow</a:t>
            </a:r>
            <a:endParaRPr lang="en-US" sz="1400" dirty="0" smtClean="0">
              <a:latin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1400" dirty="0" smtClean="0">
                <a:latin typeface="Arial" pitchFamily="34" charset="0"/>
              </a:rPr>
              <a:t>5 </a:t>
            </a:r>
            <a:r>
              <a:rPr lang="en-US" sz="1400" dirty="0">
                <a:latin typeface="Arial" pitchFamily="34" charset="0"/>
              </a:rPr>
              <a:t>Novar Dr., Glasgow</a:t>
            </a:r>
          </a:p>
          <a:p>
            <a:pPr>
              <a:lnSpc>
                <a:spcPct val="170000"/>
              </a:lnSpc>
            </a:pPr>
            <a:r>
              <a:rPr lang="en-US" sz="1400" dirty="0">
                <a:latin typeface="Arial" pitchFamily="34" charset="0"/>
              </a:rPr>
              <a:t>5 Novar Dr., Glasgow</a:t>
            </a:r>
          </a:p>
        </p:txBody>
      </p:sp>
      <p:sp>
        <p:nvSpPr>
          <p:cNvPr id="47134" name="Text Box 28"/>
          <p:cNvSpPr txBox="1">
            <a:spLocks noChangeArrowheads="1"/>
          </p:cNvSpPr>
          <p:nvPr/>
        </p:nvSpPr>
        <p:spPr bwMode="auto">
          <a:xfrm>
            <a:off x="7162800" y="1905000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sName</a:t>
            </a:r>
          </a:p>
        </p:txBody>
      </p:sp>
      <p:sp>
        <p:nvSpPr>
          <p:cNvPr id="47135" name="Text Box 29"/>
          <p:cNvSpPr txBox="1">
            <a:spLocks noChangeArrowheads="1"/>
          </p:cNvSpPr>
          <p:nvPr/>
        </p:nvSpPr>
        <p:spPr bwMode="auto">
          <a:xfrm>
            <a:off x="7239000" y="2459038"/>
            <a:ext cx="701675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Ann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David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David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David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Arial" pitchFamily="34" charset="0"/>
              </a:rPr>
              <a:t>Ann</a:t>
            </a:r>
          </a:p>
        </p:txBody>
      </p:sp>
      <p:sp>
        <p:nvSpPr>
          <p:cNvPr id="47136" name="Text Box 30"/>
          <p:cNvSpPr txBox="1">
            <a:spLocks noChangeArrowheads="1"/>
          </p:cNvSpPr>
          <p:nvPr/>
        </p:nvSpPr>
        <p:spPr bwMode="auto">
          <a:xfrm>
            <a:off x="228600" y="1538288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STAFF_PROPERTY_INSPECTION</a:t>
            </a:r>
          </a:p>
        </p:txBody>
      </p:sp>
      <p:sp>
        <p:nvSpPr>
          <p:cNvPr id="47137" name="Line 31"/>
          <p:cNvSpPr>
            <a:spLocks noChangeShapeType="1"/>
          </p:cNvSpPr>
          <p:nvPr/>
        </p:nvSpPr>
        <p:spPr bwMode="auto">
          <a:xfrm>
            <a:off x="7010400" y="1933575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38" name="Line 32"/>
          <p:cNvSpPr>
            <a:spLocks noChangeShapeType="1"/>
          </p:cNvSpPr>
          <p:nvPr/>
        </p:nvSpPr>
        <p:spPr bwMode="auto">
          <a:xfrm>
            <a:off x="8001000" y="1905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7139" name="Text Box 33"/>
          <p:cNvSpPr txBox="1">
            <a:spLocks noChangeArrowheads="1"/>
          </p:cNvSpPr>
          <p:nvPr/>
        </p:nvSpPr>
        <p:spPr bwMode="auto">
          <a:xfrm>
            <a:off x="3962400" y="50292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1NF</a:t>
            </a:r>
          </a:p>
        </p:txBody>
      </p:sp>
      <p:sp>
        <p:nvSpPr>
          <p:cNvPr id="47140" name="Line 34"/>
          <p:cNvSpPr>
            <a:spLocks noChangeShapeType="1"/>
          </p:cNvSpPr>
          <p:nvPr/>
        </p:nvSpPr>
        <p:spPr bwMode="auto">
          <a:xfrm>
            <a:off x="1676400" y="9144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1NF       2NF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04EBFA-C2E3-4E94-A86F-083B0305BB9C}" type="slidenum">
              <a:rPr lang="ar-SA"/>
              <a:pPr/>
              <a:t>46</a:t>
            </a:fld>
            <a:endParaRPr lang="en-US"/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889125" y="269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304800" y="1905000"/>
            <a:ext cx="8305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 flipV="1">
            <a:off x="9144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265113" y="1919288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u="sng">
                <a:solidFill>
                  <a:schemeClr val="bg1"/>
                </a:solidFill>
              </a:rPr>
              <a:t>Pno</a:t>
            </a:r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 flipV="1">
            <a:off x="19050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2209800" y="1905000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48138" name="Line 9"/>
          <p:cNvSpPr>
            <a:spLocks noChangeShapeType="1"/>
          </p:cNvSpPr>
          <p:nvPr/>
        </p:nvSpPr>
        <p:spPr bwMode="auto">
          <a:xfrm flipV="1">
            <a:off x="33528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990600" y="19050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iDate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3505200" y="1905000"/>
            <a:ext cx="693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iTime</a:t>
            </a:r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4495800" y="1919288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comments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5702300" y="19192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StaffNo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7696200" y="1933575"/>
            <a:ext cx="860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CarReg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6781800" y="1905000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sName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228600" y="1538288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STAFF_PROPERTY_INSPECTION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304800" y="4572000"/>
            <a:ext cx="8661345" cy="102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400"/>
              </a:spcBef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Pno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iDate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iTime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comments,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StaffNo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sName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carReg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Pno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pAddress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					Partial Dependency</a:t>
            </a:r>
          </a:p>
          <a:p>
            <a:pPr>
              <a:spcBef>
                <a:spcPts val="400"/>
              </a:spcBef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StaffNo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Sname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47" name="Line 18"/>
          <p:cNvSpPr>
            <a:spLocks noChangeShapeType="1"/>
          </p:cNvSpPr>
          <p:nvPr/>
        </p:nvSpPr>
        <p:spPr bwMode="auto">
          <a:xfrm flipV="1">
            <a:off x="43434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48" name="Line 19"/>
          <p:cNvSpPr>
            <a:spLocks noChangeShapeType="1"/>
          </p:cNvSpPr>
          <p:nvPr/>
        </p:nvSpPr>
        <p:spPr bwMode="auto">
          <a:xfrm flipV="1">
            <a:off x="56388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49" name="Line 20"/>
          <p:cNvSpPr>
            <a:spLocks noChangeShapeType="1"/>
          </p:cNvSpPr>
          <p:nvPr/>
        </p:nvSpPr>
        <p:spPr bwMode="auto">
          <a:xfrm flipV="1">
            <a:off x="66294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50" name="Line 21"/>
          <p:cNvSpPr>
            <a:spLocks noChangeShapeType="1"/>
          </p:cNvSpPr>
          <p:nvPr/>
        </p:nvSpPr>
        <p:spPr bwMode="auto">
          <a:xfrm flipV="1">
            <a:off x="76200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8151" name="Line 22"/>
          <p:cNvSpPr>
            <a:spLocks noChangeShapeType="1"/>
          </p:cNvSpPr>
          <p:nvPr/>
        </p:nvSpPr>
        <p:spPr bwMode="auto">
          <a:xfrm>
            <a:off x="533400" y="25908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52" name="Line 23"/>
          <p:cNvSpPr>
            <a:spLocks noChangeShapeType="1"/>
          </p:cNvSpPr>
          <p:nvPr/>
        </p:nvSpPr>
        <p:spPr bwMode="auto">
          <a:xfrm flipV="1">
            <a:off x="5334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53" name="Line 24"/>
          <p:cNvSpPr>
            <a:spLocks noChangeShapeType="1"/>
          </p:cNvSpPr>
          <p:nvPr/>
        </p:nvSpPr>
        <p:spPr bwMode="auto">
          <a:xfrm flipV="1">
            <a:off x="13716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54" name="Line 25"/>
          <p:cNvSpPr>
            <a:spLocks noChangeShapeType="1"/>
          </p:cNvSpPr>
          <p:nvPr/>
        </p:nvSpPr>
        <p:spPr bwMode="auto">
          <a:xfrm flipV="1">
            <a:off x="38862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55" name="Line 26"/>
          <p:cNvSpPr>
            <a:spLocks noChangeShapeType="1"/>
          </p:cNvSpPr>
          <p:nvPr/>
        </p:nvSpPr>
        <p:spPr bwMode="auto">
          <a:xfrm flipV="1">
            <a:off x="50292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56" name="Line 27"/>
          <p:cNvSpPr>
            <a:spLocks noChangeShapeType="1"/>
          </p:cNvSpPr>
          <p:nvPr/>
        </p:nvSpPr>
        <p:spPr bwMode="auto">
          <a:xfrm flipV="1">
            <a:off x="61722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57" name="Line 28"/>
          <p:cNvSpPr>
            <a:spLocks noChangeShapeType="1"/>
          </p:cNvSpPr>
          <p:nvPr/>
        </p:nvSpPr>
        <p:spPr bwMode="auto">
          <a:xfrm flipV="1">
            <a:off x="71628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58" name="Line 29"/>
          <p:cNvSpPr>
            <a:spLocks noChangeShapeType="1"/>
          </p:cNvSpPr>
          <p:nvPr/>
        </p:nvSpPr>
        <p:spPr bwMode="auto">
          <a:xfrm flipV="1">
            <a:off x="81534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59" name="Line 30"/>
          <p:cNvSpPr>
            <a:spLocks noChangeShapeType="1"/>
          </p:cNvSpPr>
          <p:nvPr/>
        </p:nvSpPr>
        <p:spPr bwMode="auto">
          <a:xfrm>
            <a:off x="533400" y="2971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60" name="Line 31"/>
          <p:cNvSpPr>
            <a:spLocks noChangeShapeType="1"/>
          </p:cNvSpPr>
          <p:nvPr/>
        </p:nvSpPr>
        <p:spPr bwMode="auto">
          <a:xfrm flipV="1">
            <a:off x="5334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61" name="Line 32"/>
          <p:cNvSpPr>
            <a:spLocks noChangeShapeType="1"/>
          </p:cNvSpPr>
          <p:nvPr/>
        </p:nvSpPr>
        <p:spPr bwMode="auto">
          <a:xfrm flipV="1">
            <a:off x="26670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62" name="Line 33"/>
          <p:cNvSpPr>
            <a:spLocks noChangeShapeType="1"/>
          </p:cNvSpPr>
          <p:nvPr/>
        </p:nvSpPr>
        <p:spPr bwMode="auto">
          <a:xfrm>
            <a:off x="6172200" y="2971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63" name="Line 34"/>
          <p:cNvSpPr>
            <a:spLocks noChangeShapeType="1"/>
          </p:cNvSpPr>
          <p:nvPr/>
        </p:nvSpPr>
        <p:spPr bwMode="auto">
          <a:xfrm flipV="1">
            <a:off x="6172200" y="2895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8164" name="Line 35"/>
          <p:cNvSpPr>
            <a:spLocks noChangeShapeType="1"/>
          </p:cNvSpPr>
          <p:nvPr/>
        </p:nvSpPr>
        <p:spPr bwMode="auto">
          <a:xfrm flipV="1">
            <a:off x="71628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85" name="Line 56"/>
          <p:cNvSpPr>
            <a:spLocks noChangeShapeType="1"/>
          </p:cNvSpPr>
          <p:nvPr/>
        </p:nvSpPr>
        <p:spPr bwMode="auto">
          <a:xfrm>
            <a:off x="15240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86" name="Line 57"/>
          <p:cNvSpPr>
            <a:spLocks noChangeShapeType="1"/>
          </p:cNvSpPr>
          <p:nvPr/>
        </p:nv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87" name="Line 58"/>
          <p:cNvSpPr>
            <a:spLocks noChangeShapeType="1"/>
          </p:cNvSpPr>
          <p:nvPr/>
        </p:nvSpPr>
        <p:spPr bwMode="auto">
          <a:xfrm>
            <a:off x="1295400" y="541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8191" name="Line 62"/>
          <p:cNvSpPr>
            <a:spLocks noChangeShapeType="1"/>
          </p:cNvSpPr>
          <p:nvPr/>
        </p:nvSpPr>
        <p:spPr bwMode="auto">
          <a:xfrm>
            <a:off x="1600200" y="8382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1NF        2NF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89C2A6-2191-4965-83D9-8A071C78B4E4}" type="slidenum">
              <a:rPr lang="ar-SA"/>
              <a:pPr/>
              <a:t>47</a:t>
            </a:fld>
            <a:endParaRPr lang="en-US"/>
          </a:p>
        </p:txBody>
      </p:sp>
      <p:sp>
        <p:nvSpPr>
          <p:cNvPr id="49156" name="Date Placeholder 32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663575" y="3381375"/>
            <a:ext cx="657542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58" name="Line 4"/>
          <p:cNvSpPr>
            <a:spLocks noChangeShapeType="1"/>
          </p:cNvSpPr>
          <p:nvPr/>
        </p:nvSpPr>
        <p:spPr bwMode="auto">
          <a:xfrm flipV="1">
            <a:off x="1273175" y="3381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623888" y="3395663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u="sng">
                <a:solidFill>
                  <a:schemeClr val="bg1"/>
                </a:solidFill>
              </a:rPr>
              <a:t>Pno</a:t>
            </a:r>
          </a:p>
        </p:txBody>
      </p:sp>
      <p:sp>
        <p:nvSpPr>
          <p:cNvPr id="49160" name="Line 6"/>
          <p:cNvSpPr>
            <a:spLocks noChangeShapeType="1"/>
          </p:cNvSpPr>
          <p:nvPr/>
        </p:nvSpPr>
        <p:spPr bwMode="auto">
          <a:xfrm flipV="1">
            <a:off x="2263775" y="3381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1349375" y="3381375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iDate</a:t>
            </a:r>
          </a:p>
        </p:txBody>
      </p:sp>
      <p:sp>
        <p:nvSpPr>
          <p:cNvPr id="49162" name="Text Box 8"/>
          <p:cNvSpPr txBox="1">
            <a:spLocks noChangeArrowheads="1"/>
          </p:cNvSpPr>
          <p:nvPr/>
        </p:nvSpPr>
        <p:spPr bwMode="auto">
          <a:xfrm>
            <a:off x="2263775" y="3381375"/>
            <a:ext cx="693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iTime</a:t>
            </a:r>
          </a:p>
        </p:txBody>
      </p:sp>
      <p:sp>
        <p:nvSpPr>
          <p:cNvPr id="49163" name="Text Box 9"/>
          <p:cNvSpPr txBox="1">
            <a:spLocks noChangeArrowheads="1"/>
          </p:cNvSpPr>
          <p:nvPr/>
        </p:nvSpPr>
        <p:spPr bwMode="auto">
          <a:xfrm>
            <a:off x="3254375" y="3395663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comments</a:t>
            </a:r>
          </a:p>
        </p:txBody>
      </p:sp>
      <p:sp>
        <p:nvSpPr>
          <p:cNvPr id="49164" name="Text Box 10"/>
          <p:cNvSpPr txBox="1">
            <a:spLocks noChangeArrowheads="1"/>
          </p:cNvSpPr>
          <p:nvPr/>
        </p:nvSpPr>
        <p:spPr bwMode="auto">
          <a:xfrm>
            <a:off x="4460875" y="3395663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StaffNo</a:t>
            </a:r>
          </a:p>
        </p:txBody>
      </p:sp>
      <p:sp>
        <p:nvSpPr>
          <p:cNvPr id="49165" name="Text Box 11"/>
          <p:cNvSpPr txBox="1">
            <a:spLocks noChangeArrowheads="1"/>
          </p:cNvSpPr>
          <p:nvPr/>
        </p:nvSpPr>
        <p:spPr bwMode="auto">
          <a:xfrm>
            <a:off x="6454775" y="3409950"/>
            <a:ext cx="860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CarReg</a:t>
            </a:r>
          </a:p>
        </p:txBody>
      </p:sp>
      <p:sp>
        <p:nvSpPr>
          <p:cNvPr id="49166" name="Text Box 12"/>
          <p:cNvSpPr txBox="1">
            <a:spLocks noChangeArrowheads="1"/>
          </p:cNvSpPr>
          <p:nvPr/>
        </p:nvSpPr>
        <p:spPr bwMode="auto">
          <a:xfrm>
            <a:off x="5540375" y="3381375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sName</a:t>
            </a:r>
          </a:p>
        </p:txBody>
      </p:sp>
      <p:sp>
        <p:nvSpPr>
          <p:cNvPr id="49167" name="Text Box 13"/>
          <p:cNvSpPr txBox="1">
            <a:spLocks noChangeArrowheads="1"/>
          </p:cNvSpPr>
          <p:nvPr/>
        </p:nvSpPr>
        <p:spPr bwMode="auto">
          <a:xfrm>
            <a:off x="587375" y="3014663"/>
            <a:ext cx="280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PROPERTY_INSPECTION</a:t>
            </a:r>
          </a:p>
        </p:txBody>
      </p:sp>
      <p:sp>
        <p:nvSpPr>
          <p:cNvPr id="4916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8524513" cy="69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400"/>
              </a:spcBef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Pno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iDate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iTime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comments,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StaffNo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Sname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CarReg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StaffNo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Sname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				       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Transitive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Dependency</a:t>
            </a:r>
          </a:p>
        </p:txBody>
      </p:sp>
      <p:sp>
        <p:nvSpPr>
          <p:cNvPr id="49169" name="Line 15"/>
          <p:cNvSpPr>
            <a:spLocks noChangeShapeType="1"/>
          </p:cNvSpPr>
          <p:nvPr/>
        </p:nvSpPr>
        <p:spPr bwMode="auto">
          <a:xfrm flipV="1">
            <a:off x="3101975" y="3381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0" name="Line 16"/>
          <p:cNvSpPr>
            <a:spLocks noChangeShapeType="1"/>
          </p:cNvSpPr>
          <p:nvPr/>
        </p:nvSpPr>
        <p:spPr bwMode="auto">
          <a:xfrm flipV="1">
            <a:off x="4397375" y="3381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1" name="Line 17"/>
          <p:cNvSpPr>
            <a:spLocks noChangeShapeType="1"/>
          </p:cNvSpPr>
          <p:nvPr/>
        </p:nvSpPr>
        <p:spPr bwMode="auto">
          <a:xfrm flipV="1">
            <a:off x="5387975" y="3381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2" name="Line 18"/>
          <p:cNvSpPr>
            <a:spLocks noChangeShapeType="1"/>
          </p:cNvSpPr>
          <p:nvPr/>
        </p:nvSpPr>
        <p:spPr bwMode="auto">
          <a:xfrm flipV="1">
            <a:off x="6378575" y="3381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3" name="Line 19"/>
          <p:cNvSpPr>
            <a:spLocks noChangeShapeType="1"/>
          </p:cNvSpPr>
          <p:nvPr/>
        </p:nvSpPr>
        <p:spPr bwMode="auto">
          <a:xfrm>
            <a:off x="1524000" y="4648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74" name="Text Box 26"/>
          <p:cNvSpPr txBox="1">
            <a:spLocks noChangeArrowheads="1"/>
          </p:cNvSpPr>
          <p:nvPr/>
        </p:nvSpPr>
        <p:spPr bwMode="auto">
          <a:xfrm>
            <a:off x="3581400" y="38100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2NF</a:t>
            </a:r>
          </a:p>
        </p:txBody>
      </p:sp>
      <p:sp>
        <p:nvSpPr>
          <p:cNvPr id="49175" name="Line 27"/>
          <p:cNvSpPr>
            <a:spLocks noChangeShapeType="1"/>
          </p:cNvSpPr>
          <p:nvPr/>
        </p:nvSpPr>
        <p:spPr bwMode="auto">
          <a:xfrm>
            <a:off x="12954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79" name="Line 31"/>
          <p:cNvSpPr>
            <a:spLocks noChangeShapeType="1"/>
          </p:cNvSpPr>
          <p:nvPr/>
        </p:nvSpPr>
        <p:spPr bwMode="auto">
          <a:xfrm>
            <a:off x="1676400" y="9144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80" name="Rectangle 20"/>
          <p:cNvSpPr>
            <a:spLocks noChangeArrowheads="1"/>
          </p:cNvSpPr>
          <p:nvPr/>
        </p:nvSpPr>
        <p:spPr bwMode="auto">
          <a:xfrm>
            <a:off x="663575" y="1890713"/>
            <a:ext cx="17526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81" name="Text Box 21"/>
          <p:cNvSpPr txBox="1">
            <a:spLocks noChangeArrowheads="1"/>
          </p:cNvSpPr>
          <p:nvPr/>
        </p:nvSpPr>
        <p:spPr bwMode="auto">
          <a:xfrm>
            <a:off x="623888" y="1905000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u="sng">
                <a:solidFill>
                  <a:schemeClr val="bg1"/>
                </a:solidFill>
              </a:rPr>
              <a:t>Pno</a:t>
            </a:r>
          </a:p>
        </p:txBody>
      </p:sp>
      <p:sp>
        <p:nvSpPr>
          <p:cNvPr id="49182" name="Text Box 22"/>
          <p:cNvSpPr txBox="1">
            <a:spLocks noChangeArrowheads="1"/>
          </p:cNvSpPr>
          <p:nvPr/>
        </p:nvSpPr>
        <p:spPr bwMode="auto">
          <a:xfrm>
            <a:off x="1331913" y="189071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49183" name="Line 23"/>
          <p:cNvSpPr>
            <a:spLocks noChangeShapeType="1"/>
          </p:cNvSpPr>
          <p:nvPr/>
        </p:nvSpPr>
        <p:spPr bwMode="auto">
          <a:xfrm flipV="1">
            <a:off x="1273175" y="18907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84" name="Text Box 24"/>
          <p:cNvSpPr txBox="1">
            <a:spLocks noChangeArrowheads="1"/>
          </p:cNvSpPr>
          <p:nvPr/>
        </p:nvSpPr>
        <p:spPr bwMode="auto">
          <a:xfrm>
            <a:off x="587375" y="1524000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</a:t>
            </a:r>
          </a:p>
        </p:txBody>
      </p:sp>
      <p:sp>
        <p:nvSpPr>
          <p:cNvPr id="49185" name="Text Box 25"/>
          <p:cNvSpPr txBox="1">
            <a:spLocks noChangeArrowheads="1"/>
          </p:cNvSpPr>
          <p:nvPr/>
        </p:nvSpPr>
        <p:spPr bwMode="auto">
          <a:xfrm>
            <a:off x="1104900" y="22669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2NF</a:t>
            </a:r>
          </a:p>
        </p:txBody>
      </p:sp>
      <p:sp>
        <p:nvSpPr>
          <p:cNvPr id="49186" name="Text Box 17"/>
          <p:cNvSpPr txBox="1">
            <a:spLocks noChangeArrowheads="1"/>
          </p:cNvSpPr>
          <p:nvPr/>
        </p:nvSpPr>
        <p:spPr bwMode="auto">
          <a:xfrm>
            <a:off x="2616200" y="1905000"/>
            <a:ext cx="424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</a:pPr>
            <a:r>
              <a:rPr lang="en-US" sz="1800">
                <a:latin typeface="Arial" pitchFamily="34" charset="0"/>
                <a:cs typeface="Arial" pitchFamily="34" charset="0"/>
              </a:rPr>
              <a:t>Pno        pAddress</a:t>
            </a:r>
          </a:p>
        </p:txBody>
      </p:sp>
      <p:sp>
        <p:nvSpPr>
          <p:cNvPr id="49187" name="Line 19"/>
          <p:cNvSpPr>
            <a:spLocks noChangeShapeType="1"/>
          </p:cNvSpPr>
          <p:nvPr/>
        </p:nvSpPr>
        <p:spPr bwMode="auto">
          <a:xfrm>
            <a:off x="3200400" y="213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99"/>
                </a:solidFill>
              </a:rPr>
              <a:t>2NF        3NF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9E29AE4-FED7-495A-8746-C7D9D8187C7D}" type="slidenum">
              <a:rPr lang="ar-SA"/>
              <a:pPr/>
              <a:t>48</a:t>
            </a:fld>
            <a:endParaRPr lang="en-US"/>
          </a:p>
        </p:txBody>
      </p:sp>
      <p:sp>
        <p:nvSpPr>
          <p:cNvPr id="50180" name="Date Placeholder 27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685800" y="4038600"/>
            <a:ext cx="5638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82" name="Line 4"/>
          <p:cNvSpPr>
            <a:spLocks noChangeShapeType="1"/>
          </p:cNvSpPr>
          <p:nvPr/>
        </p:nvSpPr>
        <p:spPr bwMode="auto">
          <a:xfrm flipV="1">
            <a:off x="12954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83" name="Text Box 5"/>
          <p:cNvSpPr txBox="1">
            <a:spLocks noChangeArrowheads="1"/>
          </p:cNvSpPr>
          <p:nvPr/>
        </p:nvSpPr>
        <p:spPr bwMode="auto">
          <a:xfrm>
            <a:off x="646113" y="4052888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u="sng">
                <a:solidFill>
                  <a:schemeClr val="bg1"/>
                </a:solidFill>
              </a:rPr>
              <a:t>Pno</a:t>
            </a:r>
          </a:p>
        </p:txBody>
      </p:sp>
      <p:sp>
        <p:nvSpPr>
          <p:cNvPr id="50184" name="Line 6"/>
          <p:cNvSpPr>
            <a:spLocks noChangeShapeType="1"/>
          </p:cNvSpPr>
          <p:nvPr/>
        </p:nvSpPr>
        <p:spPr bwMode="auto">
          <a:xfrm flipV="1">
            <a:off x="22860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85" name="Text Box 7"/>
          <p:cNvSpPr txBox="1">
            <a:spLocks noChangeArrowheads="1"/>
          </p:cNvSpPr>
          <p:nvPr/>
        </p:nvSpPr>
        <p:spPr bwMode="auto">
          <a:xfrm>
            <a:off x="1371600" y="40386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iDate</a:t>
            </a:r>
          </a:p>
        </p:txBody>
      </p:sp>
      <p:sp>
        <p:nvSpPr>
          <p:cNvPr id="50186" name="Text Box 8"/>
          <p:cNvSpPr txBox="1">
            <a:spLocks noChangeArrowheads="1"/>
          </p:cNvSpPr>
          <p:nvPr/>
        </p:nvSpPr>
        <p:spPr bwMode="auto">
          <a:xfrm>
            <a:off x="2286000" y="4038600"/>
            <a:ext cx="693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iTime</a:t>
            </a:r>
          </a:p>
        </p:txBody>
      </p:sp>
      <p:sp>
        <p:nvSpPr>
          <p:cNvPr id="50187" name="Text Box 9"/>
          <p:cNvSpPr txBox="1">
            <a:spLocks noChangeArrowheads="1"/>
          </p:cNvSpPr>
          <p:nvPr/>
        </p:nvSpPr>
        <p:spPr bwMode="auto">
          <a:xfrm>
            <a:off x="3276600" y="4052888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comments</a:t>
            </a:r>
          </a:p>
        </p:txBody>
      </p:sp>
      <p:sp>
        <p:nvSpPr>
          <p:cNvPr id="50188" name="Text Box 10"/>
          <p:cNvSpPr txBox="1">
            <a:spLocks noChangeArrowheads="1"/>
          </p:cNvSpPr>
          <p:nvPr/>
        </p:nvSpPr>
        <p:spPr bwMode="auto">
          <a:xfrm>
            <a:off x="4483100" y="40528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StaffNo</a:t>
            </a:r>
          </a:p>
        </p:txBody>
      </p:sp>
      <p:sp>
        <p:nvSpPr>
          <p:cNvPr id="50189" name="Text Box 11"/>
          <p:cNvSpPr txBox="1">
            <a:spLocks noChangeArrowheads="1"/>
          </p:cNvSpPr>
          <p:nvPr/>
        </p:nvSpPr>
        <p:spPr bwMode="auto">
          <a:xfrm>
            <a:off x="5410200" y="4067175"/>
            <a:ext cx="860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CarReg</a:t>
            </a:r>
          </a:p>
        </p:txBody>
      </p:sp>
      <p:sp>
        <p:nvSpPr>
          <p:cNvPr id="50190" name="Text Box 12"/>
          <p:cNvSpPr txBox="1">
            <a:spLocks noChangeArrowheads="1"/>
          </p:cNvSpPr>
          <p:nvPr/>
        </p:nvSpPr>
        <p:spPr bwMode="auto">
          <a:xfrm>
            <a:off x="609600" y="3657600"/>
            <a:ext cx="280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PROPERTY_INSPECTION</a:t>
            </a:r>
          </a:p>
        </p:txBody>
      </p:sp>
      <p:sp>
        <p:nvSpPr>
          <p:cNvPr id="50191" name="Line 14"/>
          <p:cNvSpPr>
            <a:spLocks noChangeShapeType="1"/>
          </p:cNvSpPr>
          <p:nvPr/>
        </p:nvSpPr>
        <p:spPr bwMode="auto">
          <a:xfrm flipV="1">
            <a:off x="31242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 flipV="1">
            <a:off x="44196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93" name="Line 16"/>
          <p:cNvSpPr>
            <a:spLocks noChangeShapeType="1"/>
          </p:cNvSpPr>
          <p:nvPr/>
        </p:nvSpPr>
        <p:spPr bwMode="auto">
          <a:xfrm flipV="1">
            <a:off x="54102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94" name="Text Box 22"/>
          <p:cNvSpPr txBox="1">
            <a:spLocks noChangeArrowheads="1"/>
          </p:cNvSpPr>
          <p:nvPr/>
        </p:nvSpPr>
        <p:spPr bwMode="auto">
          <a:xfrm>
            <a:off x="609600" y="5018088"/>
            <a:ext cx="7620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>
                <a:latin typeface="Arial" pitchFamily="34" charset="0"/>
                <a:cs typeface="Arial" pitchFamily="34" charset="0"/>
              </a:rPr>
              <a:t>PROPERTY(</a:t>
            </a:r>
            <a:r>
              <a:rPr lang="en-US" sz="1800" u="sng">
                <a:latin typeface="Arial" pitchFamily="34" charset="0"/>
                <a:cs typeface="Arial" pitchFamily="34" charset="0"/>
              </a:rPr>
              <a:t>Pno</a:t>
            </a:r>
            <a:r>
              <a:rPr lang="en-US" sz="1800">
                <a:latin typeface="Arial" pitchFamily="34" charset="0"/>
                <a:cs typeface="Arial" pitchFamily="34" charset="0"/>
              </a:rPr>
              <a:t>, pAddres)</a:t>
            </a:r>
          </a:p>
          <a:p>
            <a:pPr>
              <a:spcBef>
                <a:spcPts val="600"/>
              </a:spcBef>
            </a:pPr>
            <a:r>
              <a:rPr lang="en-US" sz="1800">
                <a:latin typeface="Arial" pitchFamily="34" charset="0"/>
                <a:cs typeface="Arial" pitchFamily="34" charset="0"/>
              </a:rPr>
              <a:t>STAFF(</a:t>
            </a:r>
            <a:r>
              <a:rPr lang="en-US" sz="1800" u="sng">
                <a:latin typeface="Arial" pitchFamily="34" charset="0"/>
                <a:cs typeface="Arial" pitchFamily="34" charset="0"/>
              </a:rPr>
              <a:t>StaffNo</a:t>
            </a:r>
            <a:r>
              <a:rPr lang="en-US" sz="1800">
                <a:latin typeface="Arial" pitchFamily="34" charset="0"/>
                <a:cs typeface="Arial" pitchFamily="34" charset="0"/>
              </a:rPr>
              <a:t>, sName)</a:t>
            </a:r>
          </a:p>
          <a:p>
            <a:pPr>
              <a:spcBef>
                <a:spcPts val="600"/>
              </a:spcBef>
            </a:pPr>
            <a:r>
              <a:rPr lang="en-US" sz="1800">
                <a:latin typeface="Arial" pitchFamily="34" charset="0"/>
                <a:cs typeface="Arial" pitchFamily="34" charset="0"/>
              </a:rPr>
              <a:t>PROPERTY_INSPECT(</a:t>
            </a:r>
            <a:r>
              <a:rPr lang="en-US" sz="1800" u="sng">
                <a:latin typeface="Arial" pitchFamily="34" charset="0"/>
                <a:cs typeface="Arial" pitchFamily="34" charset="0"/>
              </a:rPr>
              <a:t>Pno, iDate,</a:t>
            </a:r>
            <a:r>
              <a:rPr lang="en-US" sz="1800">
                <a:latin typeface="Arial" pitchFamily="34" charset="0"/>
                <a:cs typeface="Arial" pitchFamily="34" charset="0"/>
              </a:rPr>
              <a:t> iTime, comments, staffNo, CarReg)</a:t>
            </a:r>
          </a:p>
        </p:txBody>
      </p:sp>
      <p:sp>
        <p:nvSpPr>
          <p:cNvPr id="50195" name="Text Box 23"/>
          <p:cNvSpPr txBox="1">
            <a:spLocks noChangeArrowheads="1"/>
          </p:cNvSpPr>
          <p:nvPr/>
        </p:nvSpPr>
        <p:spPr bwMode="auto">
          <a:xfrm>
            <a:off x="2971800" y="44958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3NF</a:t>
            </a:r>
          </a:p>
        </p:txBody>
      </p:sp>
      <p:sp>
        <p:nvSpPr>
          <p:cNvPr id="50196" name="Line 24"/>
          <p:cNvSpPr>
            <a:spLocks noChangeShapeType="1"/>
          </p:cNvSpPr>
          <p:nvPr/>
        </p:nvSpPr>
        <p:spPr bwMode="auto">
          <a:xfrm>
            <a:off x="1676400" y="8382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97" name="Rectangle 20"/>
          <p:cNvSpPr>
            <a:spLocks noChangeArrowheads="1"/>
          </p:cNvSpPr>
          <p:nvPr/>
        </p:nvSpPr>
        <p:spPr bwMode="auto">
          <a:xfrm>
            <a:off x="685800" y="1433513"/>
            <a:ext cx="17526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198" name="Text Box 21"/>
          <p:cNvSpPr txBox="1">
            <a:spLocks noChangeArrowheads="1"/>
          </p:cNvSpPr>
          <p:nvPr/>
        </p:nvSpPr>
        <p:spPr bwMode="auto">
          <a:xfrm>
            <a:off x="646113" y="1447800"/>
            <a:ext cx="57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u="sng">
                <a:solidFill>
                  <a:schemeClr val="bg1"/>
                </a:solidFill>
              </a:rPr>
              <a:t>Pno</a:t>
            </a:r>
          </a:p>
        </p:txBody>
      </p:sp>
      <p:sp>
        <p:nvSpPr>
          <p:cNvPr id="50199" name="Text Box 22"/>
          <p:cNvSpPr txBox="1">
            <a:spLocks noChangeArrowheads="1"/>
          </p:cNvSpPr>
          <p:nvPr/>
        </p:nvSpPr>
        <p:spPr bwMode="auto">
          <a:xfrm>
            <a:off x="1354138" y="143351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pAddress</a:t>
            </a:r>
          </a:p>
        </p:txBody>
      </p:sp>
      <p:sp>
        <p:nvSpPr>
          <p:cNvPr id="50200" name="Line 23"/>
          <p:cNvSpPr>
            <a:spLocks noChangeShapeType="1"/>
          </p:cNvSpPr>
          <p:nvPr/>
        </p:nvSpPr>
        <p:spPr bwMode="auto">
          <a:xfrm flipV="1">
            <a:off x="1295400" y="1433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201" name="Text Box 24"/>
          <p:cNvSpPr txBox="1">
            <a:spLocks noChangeArrowheads="1"/>
          </p:cNvSpPr>
          <p:nvPr/>
        </p:nvSpPr>
        <p:spPr bwMode="auto">
          <a:xfrm>
            <a:off x="609600" y="1066800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PROPERTY</a:t>
            </a:r>
          </a:p>
        </p:txBody>
      </p:sp>
      <p:sp>
        <p:nvSpPr>
          <p:cNvPr id="50202" name="Text Box 25"/>
          <p:cNvSpPr txBox="1">
            <a:spLocks noChangeArrowheads="1"/>
          </p:cNvSpPr>
          <p:nvPr/>
        </p:nvSpPr>
        <p:spPr bwMode="auto">
          <a:xfrm>
            <a:off x="1127125" y="18097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3NF</a:t>
            </a:r>
          </a:p>
        </p:txBody>
      </p:sp>
      <p:sp>
        <p:nvSpPr>
          <p:cNvPr id="50203" name="Text Box 13"/>
          <p:cNvSpPr txBox="1">
            <a:spLocks noChangeArrowheads="1"/>
          </p:cNvSpPr>
          <p:nvPr/>
        </p:nvSpPr>
        <p:spPr bwMode="auto">
          <a:xfrm>
            <a:off x="6858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0204" name="Rectangle 17"/>
          <p:cNvSpPr>
            <a:spLocks noChangeArrowheads="1"/>
          </p:cNvSpPr>
          <p:nvPr/>
        </p:nvSpPr>
        <p:spPr bwMode="auto">
          <a:xfrm>
            <a:off x="685800" y="2728913"/>
            <a:ext cx="17526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205" name="Text Box 18"/>
          <p:cNvSpPr txBox="1">
            <a:spLocks noChangeArrowheads="1"/>
          </p:cNvSpPr>
          <p:nvPr/>
        </p:nvSpPr>
        <p:spPr bwMode="auto">
          <a:xfrm>
            <a:off x="646113" y="27432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chemeClr val="bg1"/>
                </a:solidFill>
              </a:rPr>
              <a:t>StaffNo</a:t>
            </a:r>
          </a:p>
        </p:txBody>
      </p:sp>
      <p:sp>
        <p:nvSpPr>
          <p:cNvPr id="50206" name="Text Box 19"/>
          <p:cNvSpPr txBox="1">
            <a:spLocks noChangeArrowheads="1"/>
          </p:cNvSpPr>
          <p:nvPr/>
        </p:nvSpPr>
        <p:spPr bwMode="auto">
          <a:xfrm>
            <a:off x="1590675" y="2728913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sName</a:t>
            </a:r>
          </a:p>
        </p:txBody>
      </p:sp>
      <p:sp>
        <p:nvSpPr>
          <p:cNvPr id="50207" name="Line 20"/>
          <p:cNvSpPr>
            <a:spLocks noChangeShapeType="1"/>
          </p:cNvSpPr>
          <p:nvPr/>
        </p:nvSpPr>
        <p:spPr bwMode="auto">
          <a:xfrm flipV="1">
            <a:off x="1524000" y="27289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0208" name="Text Box 21"/>
          <p:cNvSpPr txBox="1">
            <a:spLocks noChangeArrowheads="1"/>
          </p:cNvSpPr>
          <p:nvPr/>
        </p:nvSpPr>
        <p:spPr bwMode="auto">
          <a:xfrm>
            <a:off x="609600" y="23622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STAFF</a:t>
            </a:r>
          </a:p>
        </p:txBody>
      </p:sp>
      <p:sp>
        <p:nvSpPr>
          <p:cNvPr id="50209" name="Text Box 23"/>
          <p:cNvSpPr txBox="1">
            <a:spLocks noChangeArrowheads="1"/>
          </p:cNvSpPr>
          <p:nvPr/>
        </p:nvSpPr>
        <p:spPr bwMode="auto">
          <a:xfrm>
            <a:off x="1219200" y="3109913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3NF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altLang="en-US" b="1" smtClean="0"/>
              <a:t>Data Redundancy and Update Anomalies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altLang="en-US" smtClean="0"/>
              <a:t>Relations that contain redundant information may potentially suffer from </a:t>
            </a:r>
            <a:r>
              <a:rPr lang="en-GB" altLang="en-US" b="1" smtClean="0"/>
              <a:t>update anomalies.  </a:t>
            </a:r>
          </a:p>
          <a:p>
            <a:endParaRPr lang="en-GB" altLang="en-US" b="1" smtClean="0"/>
          </a:p>
          <a:p>
            <a:r>
              <a:rPr lang="en-GB" altLang="en-US" b="1" smtClean="0"/>
              <a:t>Types of update anomalies include</a:t>
            </a:r>
          </a:p>
          <a:p>
            <a:pPr lvl="1"/>
            <a:r>
              <a:rPr lang="en-GB" altLang="en-US" smtClean="0"/>
              <a:t>Insertion</a:t>
            </a:r>
          </a:p>
          <a:p>
            <a:pPr lvl="1"/>
            <a:r>
              <a:rPr lang="en-GB" altLang="en-US" smtClean="0"/>
              <a:t>Deletion</a:t>
            </a:r>
          </a:p>
          <a:p>
            <a:pPr lvl="1"/>
            <a:r>
              <a:rPr lang="en-GB" altLang="en-US" smtClean="0"/>
              <a:t>Modification</a:t>
            </a:r>
          </a:p>
        </p:txBody>
      </p:sp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0CCF361-5152-488B-A412-233D6047CC98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altLang="en-US" b="1" smtClean="0"/>
              <a:t>Relation Decomposition</a:t>
            </a:r>
            <a:endParaRPr lang="en-GB" altLang="en-US" b="1" smtClean="0"/>
          </a:p>
        </p:txBody>
      </p:sp>
      <p:sp>
        <p:nvSpPr>
          <p:cNvPr id="13316" name="Rectangle 2051"/>
          <p:cNvSpPr>
            <a:spLocks noGrp="1" noChangeArrowheads="1"/>
          </p:cNvSpPr>
          <p:nvPr>
            <p:ph idx="1"/>
          </p:nvPr>
        </p:nvSpPr>
        <p:spPr>
          <a:xfrm>
            <a:off x="611188" y="1676400"/>
            <a:ext cx="8151812" cy="4114800"/>
          </a:xfrm>
        </p:spPr>
        <p:txBody>
          <a:bodyPr/>
          <a:lstStyle/>
          <a:p>
            <a:r>
              <a:rPr lang="en-US" altLang="en-US" sz="2400" smtClean="0"/>
              <a:t>Normalization process involve decomposing a relation.</a:t>
            </a:r>
          </a:p>
          <a:p>
            <a:r>
              <a:rPr lang="en-US" altLang="en-US" sz="2400" smtClean="0"/>
              <a:t>Decomposition require to be reversible.</a:t>
            </a:r>
          </a:p>
          <a:p>
            <a:r>
              <a:rPr lang="en-US" altLang="en-US" sz="2400" smtClean="0"/>
              <a:t>Functional dependencies guarantee decomposition to be reversible.</a:t>
            </a:r>
          </a:p>
          <a:p>
            <a:r>
              <a:rPr lang="en-US" altLang="en-US" sz="2400" smtClean="0"/>
              <a:t>While normalization, two important properties associated with decomposition:</a:t>
            </a:r>
          </a:p>
          <a:p>
            <a:pPr lvl="1"/>
            <a:r>
              <a:rPr lang="en-GB" altLang="en-US" sz="2000" b="1" i="1" smtClean="0"/>
              <a:t>Lossless-join property:</a:t>
            </a:r>
            <a:r>
              <a:rPr lang="en-GB" altLang="en-US" sz="2000" b="1" smtClean="0"/>
              <a:t> enables us to find any instance of the original relation from corresponding instances in the smaller relations. </a:t>
            </a:r>
          </a:p>
          <a:p>
            <a:pPr lvl="1"/>
            <a:r>
              <a:rPr lang="en-GB" altLang="en-US" sz="2000" b="1" i="1" smtClean="0"/>
              <a:t>Dependency preservation property:</a:t>
            </a:r>
            <a:r>
              <a:rPr lang="en-GB" altLang="en-US" sz="2000" b="1" smtClean="0"/>
              <a:t> enables us to enforce a constraint on the original relation by enforcing some constraint on each of the smaller relations</a:t>
            </a:r>
            <a:r>
              <a:rPr lang="en-GB" altLang="en-US" sz="1600" b="1" smtClean="0"/>
              <a:t>. </a:t>
            </a:r>
          </a:p>
        </p:txBody>
      </p:sp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C7F02D-48F9-45F6-804D-51E30DA1BF57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3317" name="Text Box 2052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altLang="en-US" b="1" smtClean="0"/>
              <a:t>Functional Dependencies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76400"/>
            <a:ext cx="8367712" cy="4114800"/>
          </a:xfrm>
        </p:spPr>
        <p:txBody>
          <a:bodyPr/>
          <a:lstStyle/>
          <a:p>
            <a:r>
              <a:rPr lang="en-US" altLang="en-US" sz="2400" smtClean="0"/>
              <a:t>Describes the relationship between attributes in a relation.</a:t>
            </a:r>
          </a:p>
          <a:p>
            <a:endParaRPr lang="en-US" altLang="en-US" sz="900" smtClean="0"/>
          </a:p>
          <a:p>
            <a:r>
              <a:rPr lang="en-US" altLang="en-US" sz="2400" smtClean="0"/>
              <a:t>If A and B are attributes of relation R, </a:t>
            </a:r>
          </a:p>
          <a:p>
            <a:r>
              <a:rPr lang="en-US" altLang="en-US" sz="2400" smtClean="0"/>
              <a:t>B is functionally </a:t>
            </a:r>
            <a:r>
              <a:rPr lang="en-US" altLang="en-US" sz="2400" b="1" smtClean="0"/>
              <a:t>dependent on </a:t>
            </a:r>
            <a:r>
              <a:rPr lang="en-US" altLang="en-US" sz="2400" smtClean="0"/>
              <a:t>A, </a:t>
            </a:r>
            <a:r>
              <a:rPr lang="en-GB" altLang="en-US" sz="2400" smtClean="0"/>
              <a:t>denoted A </a:t>
            </a:r>
            <a:r>
              <a:rPr lang="en-GB" altLang="en-US" sz="2400" smtClean="0">
                <a:sym typeface="Symbol" pitchFamily="18" charset="2"/>
              </a:rPr>
              <a:t></a:t>
            </a:r>
            <a:r>
              <a:rPr lang="en-GB" altLang="en-US" sz="2400" smtClean="0"/>
              <a:t> B</a:t>
            </a:r>
            <a:r>
              <a:rPr lang="en-US" altLang="en-US" sz="2400" smtClean="0"/>
              <a:t>, if each value of A is associated with exactly one value of B. B may have several values of A.</a:t>
            </a:r>
          </a:p>
          <a:p>
            <a:endParaRPr lang="en-US" altLang="en-US" sz="2000" b="1" smtClean="0"/>
          </a:p>
          <a:p>
            <a:endParaRPr lang="en-US" altLang="en-US" sz="2000" b="1" smtClean="0"/>
          </a:p>
          <a:p>
            <a:pPr>
              <a:lnSpc>
                <a:spcPct val="150000"/>
              </a:lnSpc>
              <a:buFont typeface="Monotype Sorts" pitchFamily="2" charset="2"/>
              <a:buNone/>
            </a:pPr>
            <a:r>
              <a:rPr lang="en-US" altLang="en-US" sz="1400" b="1" smtClean="0"/>
              <a:t>		   Determinant                                                          Dependent</a:t>
            </a:r>
            <a:endParaRPr lang="en-US" altLang="en-US" sz="2000" b="1" smtClean="0"/>
          </a:p>
          <a:p>
            <a:r>
              <a:rPr lang="en-US" altLang="en-US" sz="2400" smtClean="0"/>
              <a:t>An alternative way to describe the relation ship between attribute A an B is to say that “ A functionally </a:t>
            </a:r>
            <a:r>
              <a:rPr lang="en-US" altLang="en-US" sz="2400" b="1" smtClean="0"/>
              <a:t>determines</a:t>
            </a:r>
            <a:r>
              <a:rPr lang="en-US" altLang="en-US" sz="2400" smtClean="0"/>
              <a:t> B” </a:t>
            </a:r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8F1FAE1-94AD-4744-BF40-B70FA1252D93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4342" name="Oval 5"/>
          <p:cNvSpPr>
            <a:spLocks noChangeArrowheads="1"/>
          </p:cNvSpPr>
          <p:nvPr/>
        </p:nvSpPr>
        <p:spPr bwMode="auto">
          <a:xfrm>
            <a:off x="1547813" y="3898900"/>
            <a:ext cx="990600" cy="6096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</a:p>
        </p:txBody>
      </p:sp>
      <p:sp>
        <p:nvSpPr>
          <p:cNvPr id="14343" name="Oval 6"/>
          <p:cNvSpPr>
            <a:spLocks noChangeArrowheads="1"/>
          </p:cNvSpPr>
          <p:nvPr/>
        </p:nvSpPr>
        <p:spPr bwMode="auto">
          <a:xfrm>
            <a:off x="4960938" y="3898900"/>
            <a:ext cx="1020762" cy="6096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>
            <a:off x="2538413" y="42037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2860675" y="3860800"/>
            <a:ext cx="1760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800"/>
              <a:t>B is functionally</a:t>
            </a:r>
          </a:p>
          <a:p>
            <a:r>
              <a:rPr lang="en-US" altLang="en-US" sz="1800"/>
              <a:t>dependent on A</a:t>
            </a: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altLang="en-US" b="1" smtClean="0"/>
              <a:t>An Example Functional Dependency</a:t>
            </a:r>
          </a:p>
        </p:txBody>
      </p:sp>
      <p:pic>
        <p:nvPicPr>
          <p:cNvPr id="15364" name="Picture 10" descr="C13NF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l="34996" t="658"/>
          <a:stretch>
            <a:fillRect/>
          </a:stretch>
        </p:blipFill>
        <p:spPr>
          <a:xfrm>
            <a:off x="1763713" y="1773238"/>
            <a:ext cx="5688012" cy="4430712"/>
          </a:xfrm>
          <a:noFill/>
        </p:spPr>
      </p:pic>
      <p:sp>
        <p:nvSpPr>
          <p:cNvPr id="1536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C5D87C-ED62-41A5-905C-532A2BC68B32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sp>
        <p:nvSpPr>
          <p:cNvPr id="15366" name="Text Box 21"/>
          <p:cNvSpPr txBox="1">
            <a:spLocks noChangeArrowheads="1"/>
          </p:cNvSpPr>
          <p:nvPr/>
        </p:nvSpPr>
        <p:spPr bwMode="auto">
          <a:xfrm>
            <a:off x="152400" y="1981200"/>
            <a:ext cx="1600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800"/>
              <a:t>1:1 or M:1 relationship between attributes in a relation</a:t>
            </a:r>
          </a:p>
        </p:txBody>
      </p:sp>
      <p:sp>
        <p:nvSpPr>
          <p:cNvPr id="15367" name="Text Box 22"/>
          <p:cNvSpPr txBox="1">
            <a:spLocks noChangeArrowheads="1"/>
          </p:cNvSpPr>
          <p:nvPr/>
        </p:nvSpPr>
        <p:spPr bwMode="auto">
          <a:xfrm>
            <a:off x="152400" y="4191000"/>
            <a:ext cx="1600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800"/>
              <a:t>1:M relationship between attributes in a relation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266700"/>
            <a:ext cx="9972675" cy="1104900"/>
          </a:xfrm>
        </p:spPr>
        <p:txBody>
          <a:bodyPr/>
          <a:lstStyle/>
          <a:p>
            <a:r>
              <a:rPr lang="en-GB" altLang="en-US" sz="2800" b="1" smtClean="0"/>
              <a:t>Example Functional Dependency that holds for all Time</a:t>
            </a:r>
          </a:p>
        </p:txBody>
      </p:sp>
      <p:sp>
        <p:nvSpPr>
          <p:cNvPr id="16388" name="Rectangle 1027"/>
          <p:cNvSpPr>
            <a:spLocks noGrp="1" noChangeArrowheads="1"/>
          </p:cNvSpPr>
          <p:nvPr>
            <p:ph idx="1"/>
          </p:nvPr>
        </p:nvSpPr>
        <p:spPr>
          <a:xfrm>
            <a:off x="250825" y="1676400"/>
            <a:ext cx="7489825" cy="4705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Consider the values shown in staffNo and sName attributes of the Staff relation.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Based on sample data, the following functional dependencies appear to hold.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 b="1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staffNo </a:t>
            </a:r>
            <a:r>
              <a:rPr lang="en-US" altLang="en-US" sz="2400" b="1" smtClean="0">
                <a:cs typeface="Times New Roman" pitchFamily="18" charset="0"/>
              </a:rPr>
              <a:t>→</a:t>
            </a:r>
            <a:r>
              <a:rPr lang="en-US" altLang="en-US" sz="2400" b="1" smtClean="0"/>
              <a:t> sName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sName </a:t>
            </a:r>
            <a:r>
              <a:rPr lang="en-US" altLang="en-US" sz="2400" b="1" smtClean="0">
                <a:cs typeface="Times New Roman" pitchFamily="18" charset="0"/>
              </a:rPr>
              <a:t>→</a:t>
            </a:r>
            <a:r>
              <a:rPr lang="en-US" altLang="en-US" sz="2400" b="1" smtClean="0"/>
              <a:t> staffNo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r>
              <a:rPr lang="en-US" altLang="en-US" sz="2400" smtClean="0"/>
              <a:t>However, the only functional dependency that remains true for all possible values for the staffNo and sName attributes of the Staff relation is:</a:t>
            </a:r>
            <a:endParaRPr lang="en-US" altLang="en-US" smtClean="0"/>
          </a:p>
          <a:p>
            <a:pPr lvl="1">
              <a:buFontTx/>
              <a:buNone/>
            </a:pPr>
            <a:r>
              <a:rPr lang="en-US" altLang="en-US" b="1" smtClean="0"/>
              <a:t>staffNo </a:t>
            </a:r>
            <a:r>
              <a:rPr lang="en-US" altLang="en-US" b="1" smtClean="0">
                <a:cs typeface="Times New Roman" pitchFamily="18" charset="0"/>
              </a:rPr>
              <a:t>→</a:t>
            </a:r>
            <a:r>
              <a:rPr lang="en-US" altLang="en-US" b="1" smtClean="0"/>
              <a:t> sName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 smtClean="0"/>
          </a:p>
        </p:txBody>
      </p:sp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C85263-0533-4C18-9BA0-C33FA53E3F6E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16389" name="Text Box 1028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/>
              <a:t>Pearson Education © 2009</a:t>
            </a:r>
          </a:p>
        </p:txBody>
      </p:sp>
      <p:pic>
        <p:nvPicPr>
          <p:cNvPr id="16390" name="Picture 1031" descr="DS3-Figure 13-01"/>
          <p:cNvPicPr>
            <a:picLocks noChangeAspect="1" noChangeArrowheads="1"/>
          </p:cNvPicPr>
          <p:nvPr/>
        </p:nvPicPr>
        <p:blipFill>
          <a:blip r:embed="rId2" cstate="print"/>
          <a:srcRect b="42194"/>
          <a:stretch>
            <a:fillRect/>
          </a:stretch>
        </p:blipFill>
        <p:spPr bwMode="auto">
          <a:xfrm>
            <a:off x="5076825" y="2781300"/>
            <a:ext cx="3886200" cy="2016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b">
  <a:themeElements>
    <a:clrScheme name="1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1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b">
  <a:themeElements>
    <a:clrScheme name="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ntrodbs">
  <a:themeElements>
    <a:clrScheme name="1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1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introdbs">
  <a:themeElements>
    <a:clrScheme name="1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1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3816</TotalTime>
  <Words>2405</Words>
  <Application>Microsoft Office PowerPoint</Application>
  <PresentationFormat>On-screen Show (4:3)</PresentationFormat>
  <Paragraphs>755</Paragraphs>
  <Slides>48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db</vt:lpstr>
      <vt:lpstr>1_db</vt:lpstr>
      <vt:lpstr>1_introdbs</vt:lpstr>
      <vt:lpstr>5_introdbs</vt:lpstr>
      <vt:lpstr>Slide 1</vt:lpstr>
      <vt:lpstr>Database Design</vt:lpstr>
      <vt:lpstr>How to produce a good relation schema?</vt:lpstr>
      <vt:lpstr>Data Redundancy and Update Anomalies</vt:lpstr>
      <vt:lpstr>Data Redundancy and Update Anomalies</vt:lpstr>
      <vt:lpstr>Relation Decomposition</vt:lpstr>
      <vt:lpstr>Functional Dependencies</vt:lpstr>
      <vt:lpstr>An Example Functional Dependency</vt:lpstr>
      <vt:lpstr>Example Functional Dependency that holds for all Time</vt:lpstr>
      <vt:lpstr>Characteristics of Functional Dependencies</vt:lpstr>
      <vt:lpstr>Example Full Functional Dependency</vt:lpstr>
      <vt:lpstr>Transitive Dependencies</vt:lpstr>
      <vt:lpstr>Example Transitive Dependency</vt:lpstr>
      <vt:lpstr>Summary Characteristics of Functional Dependencies</vt:lpstr>
      <vt:lpstr>Identifying Functional Dependencies </vt:lpstr>
      <vt:lpstr>Example - Identifying a set of functional dependencies for the StaffBranch relation</vt:lpstr>
      <vt:lpstr>Identifying the Primary Key for a Relation using Functional Dependencies</vt:lpstr>
      <vt:lpstr>Example - Identify Primary Key for StaffBranch Relation</vt:lpstr>
      <vt:lpstr>Closure</vt:lpstr>
      <vt:lpstr>Inference Rules for Functional Dependencies</vt:lpstr>
      <vt:lpstr>Minimal Sets of Functional Dependencies </vt:lpstr>
      <vt:lpstr>Minimal Sets of Functional Dependencies </vt:lpstr>
      <vt:lpstr>Minimal Sets of Functional Dependencies </vt:lpstr>
      <vt:lpstr>Exercise </vt:lpstr>
      <vt:lpstr>Exercise ( cont.)</vt:lpstr>
      <vt:lpstr>Exercise ( cont.)</vt:lpstr>
      <vt:lpstr>Exercise ( cont.)</vt:lpstr>
      <vt:lpstr>The Process of Normalization</vt:lpstr>
      <vt:lpstr>The Purpose of Normalization</vt:lpstr>
      <vt:lpstr>First Normal Form (1NF)</vt:lpstr>
      <vt:lpstr>UNF        1NF Approach 1</vt:lpstr>
      <vt:lpstr>Slide 32</vt:lpstr>
      <vt:lpstr>UNF        1NF Approach 3</vt:lpstr>
      <vt:lpstr>Full Functional Dependency</vt:lpstr>
      <vt:lpstr>Second Normal Form (2NF)</vt:lpstr>
      <vt:lpstr>1NF        2NF</vt:lpstr>
      <vt:lpstr>1NF        2NF</vt:lpstr>
      <vt:lpstr>1NF        2NF</vt:lpstr>
      <vt:lpstr>Transitive Dependency</vt:lpstr>
      <vt:lpstr>Third Normal Form (3NF)</vt:lpstr>
      <vt:lpstr>2NF        3NF</vt:lpstr>
      <vt:lpstr>Review of Decompositions</vt:lpstr>
      <vt:lpstr>General Definition of 2NF &amp; 3NF</vt:lpstr>
      <vt:lpstr>Review Example</vt:lpstr>
      <vt:lpstr>UNF       1NF</vt:lpstr>
      <vt:lpstr>1NF       2NF</vt:lpstr>
      <vt:lpstr>1NF        2NF</vt:lpstr>
      <vt:lpstr>2NF        3NF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Administrator</dc:creator>
  <cp:lastModifiedBy>Huda</cp:lastModifiedBy>
  <cp:revision>348</cp:revision>
  <dcterms:created xsi:type="dcterms:W3CDTF">1998-09-30T12:51:12Z</dcterms:created>
  <dcterms:modified xsi:type="dcterms:W3CDTF">2015-11-22T12:03:58Z</dcterms:modified>
</cp:coreProperties>
</file>