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Override19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657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365" r:id="rId5"/>
    <p:sldId id="366" r:id="rId6"/>
    <p:sldId id="367" r:id="rId7"/>
    <p:sldId id="362" r:id="rId8"/>
    <p:sldId id="262" r:id="rId9"/>
    <p:sldId id="360" r:id="rId10"/>
    <p:sldId id="364" r:id="rId11"/>
    <p:sldId id="264" r:id="rId12"/>
    <p:sldId id="265" r:id="rId13"/>
    <p:sldId id="267" r:id="rId14"/>
    <p:sldId id="269" r:id="rId15"/>
    <p:sldId id="270" r:id="rId16"/>
    <p:sldId id="271" r:id="rId17"/>
    <p:sldId id="352" r:id="rId18"/>
    <p:sldId id="294" r:id="rId19"/>
    <p:sldId id="295" r:id="rId20"/>
    <p:sldId id="296" r:id="rId21"/>
    <p:sldId id="297" r:id="rId22"/>
  </p:sldIdLst>
  <p:sldSz cx="9144000" cy="6858000" type="screen4x3"/>
  <p:notesSz cx="685800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14" autoAdjust="0"/>
    <p:restoredTop sz="94872" autoAdjust="0"/>
  </p:normalViewPr>
  <p:slideViewPr>
    <p:cSldViewPr>
      <p:cViewPr>
        <p:scale>
          <a:sx n="66" d="100"/>
          <a:sy n="66" d="100"/>
        </p:scale>
        <p:origin x="-17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350" y="-78"/>
      </p:cViewPr>
      <p:guideLst>
        <p:guide orient="horz" pos="307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8572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633913"/>
            <a:ext cx="4975225" cy="41179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49054-0A7D-4CBF-8088-1DDF611FE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5114E-C755-4164-8F86-28B46D47A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3FD99-FDC3-4F5C-A5FC-D6BD91C43E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E58AA-6157-480B-8C78-E96F8B27D5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B005B-850E-44F3-BEA2-DF4720F39E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FD4E7-C6DB-46B2-A48E-C8D09650D1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47C51-05F7-42F7-A53C-D589C0315F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D03BF-2792-4692-852D-039E9B805F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8C09E-B7F7-4D75-97AE-8F1FDBCB6A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AF3F9-0A8C-4C7B-99E2-2B94B58370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D448D-DD36-4BFC-A3EB-0C368AEABE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DBAA2-CD18-49E4-AA45-BD01EF2C23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1CA56-828F-42E2-BD64-4A02AC5795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9D5EC-E152-4A69-8EB7-B73BB5E15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70AA2-A471-4A9C-B990-C799E185B5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35050" y="1676400"/>
            <a:ext cx="77279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93E4-E289-4B65-BE75-913E18D5D7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536BB-D8B7-4886-B6A4-029F150B93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8210-FBBB-4A68-86D7-A3A9BFF84D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2DF41-4ABF-4075-BC15-8E9826711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E614-B828-40DB-B6B0-8BCFAD7D53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DC6D-7A35-4786-8C7D-82CE84383F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E55E7-247B-4268-87F1-C36FF77F5B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B551B-3BE7-4249-AE14-303D3F085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194152-9B45-41C8-9079-059358BAD7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5D924E3-7487-4B86-944D-7121FD37A2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6C6C6C"/>
            </a:gs>
            <a:gs pos="50000">
              <a:schemeClr val="bg1"/>
            </a:gs>
            <a:gs pos="100000">
              <a:srgbClr val="6C6C6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26988" y="3429000"/>
            <a:ext cx="7974012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Chapter 4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The Relational Model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0695DB-4A92-487A-ADFF-AFBD886AC259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Properties of Relations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8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Each tuple is distinct; there are no duplicate tuples.</a:t>
            </a:r>
          </a:p>
          <a:p>
            <a:pPr>
              <a:lnSpc>
                <a:spcPct val="70000"/>
              </a:lnSpc>
            </a:pPr>
            <a:endParaRPr lang="en-GB" b="1" smtClean="0"/>
          </a:p>
          <a:p>
            <a:r>
              <a:rPr lang="en-GB" b="1" smtClean="0"/>
              <a:t>Order of attributes has no significance.</a:t>
            </a:r>
          </a:p>
          <a:p>
            <a:pPr>
              <a:lnSpc>
                <a:spcPct val="70000"/>
              </a:lnSpc>
            </a:pPr>
            <a:endParaRPr lang="en-GB" b="1" smtClean="0"/>
          </a:p>
          <a:p>
            <a:r>
              <a:rPr lang="en-GB" b="1" smtClean="0"/>
              <a:t>Order of tuples has no significance, theoretically.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023185-DD36-4ADD-8289-057990953620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Relational Keys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8153400" cy="4535487"/>
          </a:xfrm>
          <a:noFill/>
        </p:spPr>
        <p:txBody>
          <a:bodyPr lIns="90488" tIns="44450" rIns="90488" bIns="44450"/>
          <a:lstStyle/>
          <a:p>
            <a:pPr lvl="1">
              <a:lnSpc>
                <a:spcPct val="60000"/>
              </a:lnSpc>
            </a:pPr>
            <a:endParaRPr lang="en-GB" sz="2400" b="1" smtClean="0"/>
          </a:p>
          <a:p>
            <a:pPr>
              <a:lnSpc>
                <a:spcPct val="90000"/>
              </a:lnSpc>
            </a:pPr>
            <a:r>
              <a:rPr lang="en-GB" b="1" smtClean="0"/>
              <a:t>Candidate Key</a:t>
            </a:r>
          </a:p>
          <a:p>
            <a:pPr lvl="1">
              <a:lnSpc>
                <a:spcPct val="90000"/>
              </a:lnSpc>
            </a:pPr>
            <a:r>
              <a:rPr lang="en-GB" sz="2400" b="1" smtClean="0"/>
              <a:t>An attribute, or set of attributes, that uniquely identifies a tuple within a relation.</a:t>
            </a:r>
          </a:p>
          <a:p>
            <a:pPr lvl="1">
              <a:lnSpc>
                <a:spcPct val="90000"/>
              </a:lnSpc>
            </a:pPr>
            <a:r>
              <a:rPr lang="en-GB" sz="2400" b="1" smtClean="0"/>
              <a:t>In each tuple of R, values of K uniquely identify that tuple (uniqueness).</a:t>
            </a:r>
          </a:p>
          <a:p>
            <a:pPr lvl="1">
              <a:lnSpc>
                <a:spcPct val="90000"/>
              </a:lnSpc>
            </a:pPr>
            <a:r>
              <a:rPr lang="en-GB" sz="2400" b="1" smtClean="0"/>
              <a:t>No proper subset of K has the uniqueness property (irreducibility).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C4E296-019E-4B9D-8EC9-823CF370D3CF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Relational Keys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27950" cy="47244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 smtClean="0"/>
              <a:t>Primary Key</a:t>
            </a:r>
          </a:p>
          <a:p>
            <a:pPr lvl="1">
              <a:lnSpc>
                <a:spcPct val="90000"/>
              </a:lnSpc>
            </a:pPr>
            <a:r>
              <a:rPr lang="en-GB" sz="2400" b="1" smtClean="0"/>
              <a:t>Candidate key selected to identify tuples uniquely within  relation.</a:t>
            </a:r>
          </a:p>
          <a:p>
            <a:pPr lvl="1">
              <a:lnSpc>
                <a:spcPct val="40000"/>
              </a:lnSpc>
            </a:pPr>
            <a:endParaRPr lang="en-GB" sz="2400" b="1" smtClean="0"/>
          </a:p>
          <a:p>
            <a:pPr>
              <a:lnSpc>
                <a:spcPct val="90000"/>
              </a:lnSpc>
            </a:pPr>
            <a:r>
              <a:rPr lang="en-GB" b="1" smtClean="0"/>
              <a:t>Alternate Keys</a:t>
            </a:r>
          </a:p>
          <a:p>
            <a:pPr lvl="1">
              <a:lnSpc>
                <a:spcPct val="90000"/>
              </a:lnSpc>
            </a:pPr>
            <a:r>
              <a:rPr lang="en-GB" sz="2400" b="1" smtClean="0"/>
              <a:t>Candidate keys that are not selected to be primary key. </a:t>
            </a:r>
          </a:p>
          <a:p>
            <a:pPr lvl="1">
              <a:lnSpc>
                <a:spcPct val="40000"/>
              </a:lnSpc>
            </a:pPr>
            <a:endParaRPr lang="en-GB" sz="2400" b="1" smtClean="0"/>
          </a:p>
          <a:p>
            <a:pPr>
              <a:lnSpc>
                <a:spcPct val="90000"/>
              </a:lnSpc>
            </a:pPr>
            <a:r>
              <a:rPr lang="en-GB" b="1" smtClean="0"/>
              <a:t>Foreign Key</a:t>
            </a:r>
          </a:p>
          <a:p>
            <a:pPr lvl="1">
              <a:lnSpc>
                <a:spcPct val="90000"/>
              </a:lnSpc>
            </a:pPr>
            <a:r>
              <a:rPr lang="en-GB" sz="2400" b="1" smtClean="0"/>
              <a:t>Attribute, or set of attributes, within one relation that matches candidate key of some (possibly same) relation.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098E1C-EEEB-4D3C-ADF2-66DCECDEB35F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17411" name="Rectangle 205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Integrity Constraints</a:t>
            </a:r>
          </a:p>
        </p:txBody>
      </p:sp>
      <p:sp>
        <p:nvSpPr>
          <p:cNvPr id="17412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Null</a:t>
            </a:r>
          </a:p>
          <a:p>
            <a:pPr lvl="1"/>
            <a:r>
              <a:rPr lang="en-GB" sz="2600" b="1" smtClean="0"/>
              <a:t>Represents value for an attribute that is currently unknown or not applicable for tuple.</a:t>
            </a:r>
          </a:p>
          <a:p>
            <a:pPr lvl="1"/>
            <a:r>
              <a:rPr lang="en-GB" sz="2600" b="1" smtClean="0"/>
              <a:t>Deals with incomplete or exceptional data.</a:t>
            </a:r>
          </a:p>
          <a:p>
            <a:pPr lvl="1"/>
            <a:r>
              <a:rPr lang="en-GB" sz="2600" b="1" smtClean="0"/>
              <a:t>Represents the absence of a value and is not the same as zero or spaces, which are values.</a:t>
            </a:r>
          </a:p>
        </p:txBody>
      </p:sp>
      <p:sp>
        <p:nvSpPr>
          <p:cNvPr id="17413" name="Text Box 2052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693786-5956-4DB6-AF3E-F71BAE95F384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Integrity Constraints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2795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 smtClean="0"/>
              <a:t>Entity Integrity</a:t>
            </a:r>
          </a:p>
          <a:p>
            <a:pPr lvl="1">
              <a:lnSpc>
                <a:spcPct val="90000"/>
              </a:lnSpc>
            </a:pPr>
            <a:r>
              <a:rPr lang="en-GB" b="1" smtClean="0"/>
              <a:t>In a base relation, no attribute of a primary key can be null.</a:t>
            </a:r>
          </a:p>
          <a:p>
            <a:pPr>
              <a:lnSpc>
                <a:spcPct val="9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Referential Integrity</a:t>
            </a:r>
          </a:p>
          <a:p>
            <a:pPr lvl="1">
              <a:lnSpc>
                <a:spcPct val="90000"/>
              </a:lnSpc>
            </a:pPr>
            <a:r>
              <a:rPr lang="en-GB" b="1" smtClean="0"/>
              <a:t>If foreign key exists in a relation, either foreign key value must match a candidate key value of some tuple in its home relation or foreign key value must be wholly null.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0CBC74-3726-4AD3-B39B-D788190A9336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Integrity Constraints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General Constraints</a:t>
            </a:r>
          </a:p>
          <a:p>
            <a:pPr lvl="1"/>
            <a:r>
              <a:rPr lang="en-GB" b="1" smtClean="0"/>
              <a:t>Additional rules specified by users or database administrators that define or constrain some aspect of the enterprise.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DBCDDC-ADFB-4C21-A8FF-8CAC44EB0EEE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Views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smtClean="0"/>
              <a:t>Base Relation</a:t>
            </a:r>
          </a:p>
          <a:p>
            <a:pPr lvl="1">
              <a:lnSpc>
                <a:spcPct val="90000"/>
              </a:lnSpc>
            </a:pPr>
            <a:r>
              <a:rPr lang="en-GB" b="1" smtClean="0"/>
              <a:t>Named relation corresponding to an entity in conceptual schema, whose tuples are physically stored in database.</a:t>
            </a:r>
          </a:p>
          <a:p>
            <a:pPr lvl="1"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b="1" smtClean="0"/>
              <a:t>View</a:t>
            </a:r>
          </a:p>
          <a:p>
            <a:pPr lvl="1">
              <a:lnSpc>
                <a:spcPct val="90000"/>
              </a:lnSpc>
            </a:pPr>
            <a:r>
              <a:rPr lang="en-GB" b="1" smtClean="0"/>
              <a:t>Dynamic result of one or more relational operations operating on base relations to produce another relation. 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6FF760-3303-4F0B-9795-FC91ECE8A75A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Views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557338"/>
            <a:ext cx="80010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 smtClean="0"/>
              <a:t>A virtual relation that does not necessarily actually exist in the database but is produced upon request, at time of request.</a:t>
            </a:r>
          </a:p>
          <a:p>
            <a:pPr>
              <a:lnSpc>
                <a:spcPct val="9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Contents of a view are defined as a query on one or more base relations. </a:t>
            </a:r>
          </a:p>
          <a:p>
            <a:pPr>
              <a:lnSpc>
                <a:spcPct val="9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Views are dynamic, meaning that changes made to base relations that affect view attributes are immediately reflected in the view. 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225021-35A2-46DC-9901-245C66E43A3E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Purpose of Views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2795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 smtClean="0"/>
              <a:t>Provides powerful and flexible security mechanism by hiding parts of database from certain users. </a:t>
            </a:r>
          </a:p>
          <a:p>
            <a:pPr>
              <a:lnSpc>
                <a:spcPct val="9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Permits users to access data in a customized way, so that same data can be seen by different users in different ways, at same time.</a:t>
            </a:r>
          </a:p>
          <a:p>
            <a:pPr>
              <a:lnSpc>
                <a:spcPct val="9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Can simplify complex operations on base relations. 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A8BFED-6A77-4098-A559-02F70AB2CC5E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Updating Views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938" y="1557338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All updates to a base relation should be immediately reflected in all views that reference that base relation. </a:t>
            </a:r>
          </a:p>
          <a:p>
            <a:endParaRPr lang="en-GB" b="1" smtClean="0"/>
          </a:p>
          <a:p>
            <a:r>
              <a:rPr lang="en-GB" b="1" smtClean="0"/>
              <a:t>If view is updated, underlying base relation should reflect change.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2D0753-0D26-426F-B33D-F132CCDEBE44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Chapter 4 - Objectives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b="1" smtClean="0"/>
              <a:t>Terminology of relational model.</a:t>
            </a:r>
          </a:p>
          <a:p>
            <a:pPr>
              <a:lnSpc>
                <a:spcPct val="90000"/>
              </a:lnSpc>
            </a:pPr>
            <a:r>
              <a:rPr lang="en-GB" b="1" smtClean="0"/>
              <a:t>How tables are used to represent data.</a:t>
            </a:r>
          </a:p>
          <a:p>
            <a:pPr>
              <a:lnSpc>
                <a:spcPct val="90000"/>
              </a:lnSpc>
            </a:pPr>
            <a:r>
              <a:rPr lang="en-GB" b="1" smtClean="0"/>
              <a:t>Connection between mathematical relations and relations in the relational model.</a:t>
            </a:r>
          </a:p>
          <a:p>
            <a:pPr>
              <a:lnSpc>
                <a:spcPct val="90000"/>
              </a:lnSpc>
            </a:pPr>
            <a:r>
              <a:rPr lang="en-GB" b="1" smtClean="0"/>
              <a:t>Properties of database relations.</a:t>
            </a:r>
          </a:p>
          <a:p>
            <a:pPr>
              <a:lnSpc>
                <a:spcPct val="90000"/>
              </a:lnSpc>
            </a:pPr>
            <a:r>
              <a:rPr lang="en-GB" b="1" smtClean="0"/>
              <a:t>How to identify CK, PK, and FKs.</a:t>
            </a:r>
          </a:p>
          <a:p>
            <a:pPr>
              <a:lnSpc>
                <a:spcPct val="90000"/>
              </a:lnSpc>
            </a:pPr>
            <a:r>
              <a:rPr lang="en-GB" b="1" smtClean="0"/>
              <a:t>Meaning of entity integrity and referential integrity.</a:t>
            </a:r>
          </a:p>
          <a:p>
            <a:pPr>
              <a:lnSpc>
                <a:spcPct val="90000"/>
              </a:lnSpc>
            </a:pPr>
            <a:r>
              <a:rPr lang="en-GB" b="1" smtClean="0"/>
              <a:t>Purpose and advantages of views.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A7BFA7-18C8-4E68-958A-74B5E7AE2796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Updating Views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27950" cy="4114800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There are restrictions on types of modifications that can be made through views:</a:t>
            </a:r>
          </a:p>
          <a:p>
            <a:pPr lvl="1"/>
            <a:r>
              <a:rPr lang="en-GB" sz="2600" b="1" smtClean="0"/>
              <a:t>Updates are allowed if query involves a single base relation and contains a candidate key of base relation.</a:t>
            </a:r>
          </a:p>
          <a:p>
            <a:pPr lvl="1"/>
            <a:r>
              <a:rPr lang="en-GB" sz="2600" b="1" smtClean="0"/>
              <a:t>Updates are not allowed involving multiple base relations.</a:t>
            </a:r>
          </a:p>
          <a:p>
            <a:pPr lvl="1"/>
            <a:r>
              <a:rPr lang="en-GB" sz="2600" b="1" smtClean="0"/>
              <a:t>Updates are not allowed involving aggregation or grouping operations.</a:t>
            </a:r>
          </a:p>
          <a:p>
            <a:pPr>
              <a:buClr>
                <a:schemeClr val="tx1"/>
              </a:buClr>
              <a:buFontTx/>
              <a:buChar char="–"/>
            </a:pPr>
            <a:endParaRPr lang="en-GB" sz="2600" b="1" smtClean="0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935103-1C5E-4095-A67A-E96246EE2A0F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Relational Model Terminology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19250"/>
            <a:ext cx="7727950" cy="3825875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A relation is a table with columns and rows.</a:t>
            </a:r>
          </a:p>
          <a:p>
            <a:pPr lvl="1"/>
            <a:r>
              <a:rPr lang="en-GB" sz="2600" b="1" smtClean="0"/>
              <a:t>Only applies to logical structure of the database, not the physical structure.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GB" sz="2600" b="1" smtClean="0"/>
          </a:p>
          <a:p>
            <a:r>
              <a:rPr lang="en-GB" b="1" smtClean="0"/>
              <a:t>Attribute is a named column of a relation.</a:t>
            </a:r>
          </a:p>
          <a:p>
            <a:pPr>
              <a:lnSpc>
                <a:spcPct val="70000"/>
              </a:lnSpc>
            </a:pPr>
            <a:endParaRPr lang="en-GB" b="1" smtClean="0"/>
          </a:p>
          <a:p>
            <a:r>
              <a:rPr lang="en-GB" b="1" smtClean="0"/>
              <a:t>Domain is the set of allowable values for one or more attributes.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BB1BC3-7157-4D8B-A8D8-45FB0C079FC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GB" b="1" smtClean="0"/>
              <a:t>Relational Model Terminology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28775"/>
            <a:ext cx="8077200" cy="4114800"/>
          </a:xfrm>
          <a:noFill/>
        </p:spPr>
        <p:txBody>
          <a:bodyPr lIns="90488" tIns="44450" rIns="90488" bIns="44450"/>
          <a:lstStyle/>
          <a:p>
            <a:pPr algn="just"/>
            <a:r>
              <a:rPr lang="en-GB" b="1" smtClean="0"/>
              <a:t>Tuple is a row of a relation.</a:t>
            </a:r>
          </a:p>
          <a:p>
            <a:pPr algn="just">
              <a:lnSpc>
                <a:spcPct val="70000"/>
              </a:lnSpc>
            </a:pPr>
            <a:endParaRPr lang="en-GB" b="1" smtClean="0"/>
          </a:p>
          <a:p>
            <a:pPr algn="just"/>
            <a:r>
              <a:rPr lang="en-GB" b="1" smtClean="0"/>
              <a:t>Degree is the number of attributes in a relation.</a:t>
            </a:r>
          </a:p>
          <a:p>
            <a:pPr algn="just">
              <a:lnSpc>
                <a:spcPct val="70000"/>
              </a:lnSpc>
            </a:pPr>
            <a:endParaRPr lang="en-GB" b="1" smtClean="0"/>
          </a:p>
          <a:p>
            <a:pPr algn="just"/>
            <a:r>
              <a:rPr lang="en-GB" b="1" smtClean="0"/>
              <a:t>Cardinality is the number of tuples in a relation.</a:t>
            </a:r>
          </a:p>
          <a:p>
            <a:pPr algn="just">
              <a:lnSpc>
                <a:spcPct val="70000"/>
              </a:lnSpc>
            </a:pPr>
            <a:endParaRPr lang="en-GB" b="1" smtClean="0"/>
          </a:p>
          <a:p>
            <a:r>
              <a:rPr lang="en-GB" b="1" smtClean="0"/>
              <a:t>Relational Database is a collection of normalized relations with distinct relation names.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0D64AB-D538-45A5-A43E-95DD323E8FE8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Instances of  Branch and Staff Relations</a:t>
            </a:r>
            <a:endParaRPr lang="en-GB" smtClean="0"/>
          </a:p>
        </p:txBody>
      </p:sp>
      <p:pic>
        <p:nvPicPr>
          <p:cNvPr id="9220" name="Picture 4" descr="C03NF01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1188" y="1484313"/>
            <a:ext cx="5761037" cy="5037137"/>
          </a:xfrm>
          <a:noFill/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677883-FB6E-43EE-A41C-BCF4A044D11D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Examples of Attribute Domains</a:t>
            </a:r>
            <a:endParaRPr lang="en-GB" smtClean="0"/>
          </a:p>
        </p:txBody>
      </p:sp>
      <p:pic>
        <p:nvPicPr>
          <p:cNvPr id="10244" name="Picture 5" descr="C03NF02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1700213"/>
            <a:ext cx="7727950" cy="3168650"/>
          </a:xfrm>
          <a:noFill/>
        </p:spPr>
      </p:pic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37C254-FD92-4346-8680-5FF17CD8BF5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294688" cy="1104900"/>
          </a:xfrm>
          <a:noFill/>
        </p:spPr>
        <p:txBody>
          <a:bodyPr lIns="90488" tIns="44450" rIns="90488" bIns="44450"/>
          <a:lstStyle/>
          <a:p>
            <a:r>
              <a:rPr lang="en-GB" b="1" smtClean="0"/>
              <a:t>Alternative Terminology for Relational Model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1676400"/>
            <a:ext cx="772795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endParaRPr lang="en-US"/>
          </a:p>
        </p:txBody>
      </p:sp>
      <p:pic>
        <p:nvPicPr>
          <p:cNvPr id="11269" name="Picture 8" descr="C03NT01"/>
          <p:cNvPicPr>
            <a:picLocks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9750" y="1916113"/>
            <a:ext cx="7727950" cy="2641600"/>
          </a:xfrm>
          <a:noFill/>
        </p:spPr>
      </p:pic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749A46-19E4-4E26-9E74-3BA6F85D37AD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229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Database Relations</a:t>
            </a:r>
          </a:p>
        </p:txBody>
      </p:sp>
      <p:sp>
        <p:nvSpPr>
          <p:cNvPr id="16384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544513" y="1484313"/>
            <a:ext cx="7772400" cy="4114800"/>
          </a:xfrm>
        </p:spPr>
        <p:txBody>
          <a:bodyPr/>
          <a:lstStyle/>
          <a:p>
            <a:r>
              <a:rPr lang="en-GB" sz="3200" b="1" smtClean="0"/>
              <a:t>Relation schema</a:t>
            </a:r>
          </a:p>
          <a:p>
            <a:pPr lvl="1"/>
            <a:r>
              <a:rPr lang="en-GB" b="1" smtClean="0"/>
              <a:t>Named relation defined by a set of attribute and domain name pairs.</a:t>
            </a:r>
          </a:p>
          <a:p>
            <a:pPr lvl="1" algn="ctr">
              <a:buFontTx/>
              <a:buNone/>
            </a:pPr>
            <a:r>
              <a:rPr lang="en-GB" b="1" smtClean="0"/>
              <a:t>R1(A1,A2,A3,....,An)</a:t>
            </a:r>
          </a:p>
          <a:p>
            <a:pPr lvl="1">
              <a:buFontTx/>
              <a:buNone/>
            </a:pPr>
            <a:endParaRPr lang="en-GB" b="1" smtClean="0"/>
          </a:p>
          <a:p>
            <a:r>
              <a:rPr lang="en-GB" sz="3200" b="1" smtClean="0"/>
              <a:t>Relational database schema</a:t>
            </a:r>
          </a:p>
          <a:p>
            <a:pPr lvl="1"/>
            <a:r>
              <a:rPr lang="en-GB" b="1" smtClean="0"/>
              <a:t>Set of relation schemas, each with a distinct name.</a:t>
            </a:r>
          </a:p>
          <a:p>
            <a:pPr lvl="1" algn="ctr">
              <a:buFontTx/>
              <a:buNone/>
            </a:pPr>
            <a:r>
              <a:rPr lang="en-GB" b="1" smtClean="0"/>
              <a:t>R{R1,R2,R3, ... , Rn)</a:t>
            </a:r>
          </a:p>
          <a:p>
            <a:pPr lvl="1"/>
            <a:endParaRPr lang="en-GB" b="1" smtClean="0"/>
          </a:p>
        </p:txBody>
      </p:sp>
      <p:sp>
        <p:nvSpPr>
          <p:cNvPr id="12293" name="Text Box 2052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09479F-66ED-48F3-8993-962C075CC79F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Properties of Relations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smtClean="0"/>
              <a:t>Relation name is distinct from all other relation names in relational schema.</a:t>
            </a:r>
          </a:p>
          <a:p>
            <a:pPr>
              <a:lnSpc>
                <a:spcPct val="6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Each cell of relation contains exactly one atomic (single) value.</a:t>
            </a:r>
          </a:p>
          <a:p>
            <a:pPr>
              <a:lnSpc>
                <a:spcPct val="6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Each attribute has a distinct name.</a:t>
            </a:r>
          </a:p>
          <a:p>
            <a:pPr>
              <a:lnSpc>
                <a:spcPct val="60000"/>
              </a:lnSpc>
            </a:pPr>
            <a:endParaRPr lang="en-GB" b="1" smtClean="0"/>
          </a:p>
          <a:p>
            <a:pPr>
              <a:lnSpc>
                <a:spcPct val="90000"/>
              </a:lnSpc>
            </a:pPr>
            <a:r>
              <a:rPr lang="en-GB" b="1" smtClean="0"/>
              <a:t>Values of an attribute are all from the same domain.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200"/>
              <a:t> 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theme/theme1.xml><?xml version="1.0" encoding="utf-8"?>
<a:theme xmlns:a="http://schemas.openxmlformats.org/drawingml/2006/main" name="introdbs">
  <a:themeElements>
    <a:clrScheme name="introdbs 1">
      <a:dk1>
        <a:srgbClr val="000099"/>
      </a:dk1>
      <a:lt1>
        <a:srgbClr val="FFFFFF"/>
      </a:lt1>
      <a:dk2>
        <a:srgbClr val="0000FF"/>
      </a:dk2>
      <a:lt2>
        <a:srgbClr val="FFFF00"/>
      </a:lt2>
      <a:accent1>
        <a:srgbClr val="FF6633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introdbs">
  <a:themeElements>
    <a:clrScheme name="3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3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EAEAEA"/>
    </a:lt1>
    <a:dk2>
      <a:srgbClr val="000080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0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1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2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3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4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5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6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7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8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9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2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20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3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4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5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6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7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8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9.xml><?xml version="1.0" encoding="utf-8"?>
<a:themeOverride xmlns:a="http://schemas.openxmlformats.org/drawingml/2006/main">
  <a:clrScheme name="3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C:\Book2ndEdition\Final\Instructors Guide\PP Slides\TempTRB.pot</Template>
  <TotalTime>9</TotalTime>
  <Pages>61</Pages>
  <Words>871</Words>
  <Application>Microsoft Office PowerPoint</Application>
  <PresentationFormat>On-screen Show (4:3)</PresentationFormat>
  <Paragraphs>145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Monotype Sorts</vt:lpstr>
      <vt:lpstr>introdbs</vt:lpstr>
      <vt:lpstr>3_introdbs</vt:lpstr>
      <vt:lpstr>Chapter 4</vt:lpstr>
      <vt:lpstr>Chapter 4 - Objectives</vt:lpstr>
      <vt:lpstr>Relational Model Terminology</vt:lpstr>
      <vt:lpstr>Relational Model Terminology</vt:lpstr>
      <vt:lpstr>Instances of  Branch and Staff Relations</vt:lpstr>
      <vt:lpstr>Examples of Attribute Domains</vt:lpstr>
      <vt:lpstr>Alternative Terminology for Relational Model</vt:lpstr>
      <vt:lpstr>Database Relations</vt:lpstr>
      <vt:lpstr>Properties of Relations</vt:lpstr>
      <vt:lpstr>Properties of Relations</vt:lpstr>
      <vt:lpstr>Relational Keys</vt:lpstr>
      <vt:lpstr>Relational Keys</vt:lpstr>
      <vt:lpstr>Integrity Constraints</vt:lpstr>
      <vt:lpstr>Integrity Constraints</vt:lpstr>
      <vt:lpstr>Integrity Constraints</vt:lpstr>
      <vt:lpstr>Views</vt:lpstr>
      <vt:lpstr>Views</vt:lpstr>
      <vt:lpstr>Purpose of Views</vt:lpstr>
      <vt:lpstr>Updating Views</vt:lpstr>
      <vt:lpstr>Updating Views</vt:lpstr>
    </vt:vector>
  </TitlesOfParts>
  <Company>University of Paisley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subject>Database Systems</dc:subject>
  <dc:creator>Thomas Connolly and Carolyn Begg</dc:creator>
  <dc:description>Transparencies for Chapter 3 of textbook_x000d_
Database Systems: A Practical Approach to Design, Implementation and Management</dc:description>
  <cp:lastModifiedBy>Huda</cp:lastModifiedBy>
  <cp:revision>53</cp:revision>
  <cp:lastPrinted>1998-07-28T13:47:34Z</cp:lastPrinted>
  <dcterms:created xsi:type="dcterms:W3CDTF">1996-12-09T10:09:10Z</dcterms:created>
  <dcterms:modified xsi:type="dcterms:W3CDTF">2015-03-17T11:04:59Z</dcterms:modified>
</cp:coreProperties>
</file>