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Default Extension="png" ContentType="image/png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55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302" r:id="rId5"/>
    <p:sldId id="303" r:id="rId6"/>
    <p:sldId id="304" r:id="rId7"/>
    <p:sldId id="305" r:id="rId8"/>
    <p:sldId id="321" r:id="rId9"/>
    <p:sldId id="306" r:id="rId10"/>
    <p:sldId id="334" r:id="rId11"/>
    <p:sldId id="307" r:id="rId12"/>
    <p:sldId id="308" r:id="rId13"/>
    <p:sldId id="309" r:id="rId14"/>
    <p:sldId id="323" r:id="rId15"/>
    <p:sldId id="324" r:id="rId16"/>
    <p:sldId id="325" r:id="rId17"/>
    <p:sldId id="330" r:id="rId18"/>
    <p:sldId id="331" r:id="rId19"/>
    <p:sldId id="332" r:id="rId20"/>
  </p:sldIdLst>
  <p:sldSz cx="9144000" cy="6858000" type="screen4x3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-52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10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D78A3A-A687-4052-AE71-8930CF6D60A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7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-52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2D7B639-F035-4E9E-86FF-C06374FB22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45674-4975-4103-AABF-04576148740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F8A6D-8C6A-404C-BB63-EBB06DAFEC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FAAB1D-2519-4528-85BC-A4EEC58047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E36B-9544-4AFA-A228-FA3035AB67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BC2B4-1EF9-465B-A30D-308269CE0E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911C2-B6B1-4E53-853B-52CF1797A7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E4EFD-F547-4FF4-98E2-3F094CC4DE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63B7F2-C337-4FEE-8C19-D46D7D8216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5C3D4-5C2B-486D-9D0A-81539A90AB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E92B4-2E53-447B-B039-2E35CD2B50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EB820-3703-4E65-A77A-198AF36B24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2C6E7-D485-4D90-97B7-7EB83EA814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CBD42-8D93-4BD2-A19C-0BC6AE4CDB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52054-8E6F-4BBA-BC3A-ED5479EFAC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41E60-DFE8-4345-9483-BE1C6EDEB1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377851-9D3E-4EDD-BA19-1E3905473F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7D3C3-C7BB-4C0C-B0D3-6222721B41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37633-714C-4038-B68B-8BB0FCA195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01754-BAD3-4F76-9EE1-9EA94C726F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91BF9-0390-4A8F-8F32-E0495B5E6A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AE3D5-4BE0-4D53-BD1D-6BCD26D516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364482-D517-4FB8-8304-2C07EF0A77D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u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7838F3-6DAE-4B8E-B61D-4F4011F40CF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u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26988" y="3429000"/>
            <a:ext cx="7974012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Chapter 13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90488" tIns="44450" rIns="90488" bIns="44450"/>
          <a:lstStyle/>
          <a:p>
            <a:pPr>
              <a:buFont typeface="Monotype Sorts" charset="2"/>
              <a:buNone/>
            </a:pPr>
            <a:r>
              <a:rPr lang="en-GB" b="1" smtClean="0">
                <a:latin typeface="Times" charset="0"/>
                <a:ea typeface="ＭＳ Ｐゴシック" charset="-128"/>
              </a:rPr>
              <a:t>Enhanced Entity-Relationship Modeling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404E2A-A947-49B2-AEE2-9DC7EBE8EA01}" type="slidenum">
              <a:rPr lang="en-GB"/>
              <a:pPr/>
              <a:t>10</a:t>
            </a:fld>
            <a:endParaRPr lang="en-GB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229600" cy="1104900"/>
          </a:xfrm>
          <a:noFill/>
        </p:spPr>
        <p:txBody>
          <a:bodyPr lIns="90488" tIns="44450" rIns="90488" bIns="44450"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Specialization/generalization of </a:t>
            </a:r>
            <a:r>
              <a:rPr lang="en-AU" b="1" smtClean="0">
                <a:latin typeface="Times" charset="0"/>
                <a:ea typeface="ＭＳ Ｐゴシック" charset="-128"/>
                <a:cs typeface="Arial" charset="0"/>
              </a:rPr>
              <a:t>Staff</a:t>
            </a:r>
            <a:r>
              <a:rPr lang="en-AU" b="1" smtClean="0">
                <a:latin typeface="Times" charset="0"/>
                <a:ea typeface="ＭＳ Ｐゴシック" charset="-128"/>
              </a:rPr>
              <a:t> entity into subclasses representing job roles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pic>
        <p:nvPicPr>
          <p:cNvPr id="45059" name="Picture 9" descr="DS3-Figure 12-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447800"/>
            <a:ext cx="7772400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Text Box 10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5B816DB-EE06-42C6-A858-8495EA263DCE}" type="slidenum">
              <a:rPr lang="en-GB"/>
              <a:pPr/>
              <a:t>11</a:t>
            </a:fld>
            <a:endParaRPr lang="en-GB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763000" cy="1104900"/>
          </a:xfrm>
          <a:noFill/>
        </p:spPr>
        <p:txBody>
          <a:bodyPr lIns="90488" tIns="44450" rIns="90488" bIns="44450"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Specialization/generalization of </a:t>
            </a:r>
            <a:r>
              <a:rPr lang="en-AU" b="1" smtClean="0">
                <a:latin typeface="Times" charset="0"/>
                <a:ea typeface="ＭＳ Ｐゴシック" charset="-128"/>
                <a:cs typeface="Arial" charset="0"/>
              </a:rPr>
              <a:t>Staff</a:t>
            </a:r>
            <a:r>
              <a:rPr lang="en-AU" b="1" smtClean="0">
                <a:latin typeface="Times" charset="0"/>
                <a:ea typeface="ＭＳ Ｐゴシック" charset="-128"/>
              </a:rPr>
              <a:t> entity into job roles and contracts of employment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</p:txBody>
      </p:sp>
      <p:pic>
        <p:nvPicPr>
          <p:cNvPr id="47107" name="Picture 9" descr="DS3-Figure 12-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447800"/>
            <a:ext cx="82296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Text Box 10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6D35F4-514F-4214-87C2-0945A16B8DCD}" type="slidenum">
              <a:rPr lang="en-GB"/>
              <a:pPr/>
              <a:t>12</a:t>
            </a:fld>
            <a:endParaRPr lang="en-GB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  <a:noFill/>
        </p:spPr>
        <p:txBody>
          <a:bodyPr lIns="90488" tIns="44450" rIns="90488" bIns="44450"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EER diagram with shared subclass and subclass with its own subclass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pic>
        <p:nvPicPr>
          <p:cNvPr id="49155" name="Picture 9" descr="DS3-Figure 12-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447800"/>
            <a:ext cx="6705600" cy="501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ext Box 10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9BD630-E342-4F0A-AD4D-F55C731A945F}" type="slidenum">
              <a:rPr lang="en-GB"/>
              <a:pPr/>
              <a:t>13</a:t>
            </a:fld>
            <a:endParaRPr lang="en-GB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Constraints on Specialization / Generalization</a:t>
            </a:r>
            <a:r>
              <a:rPr lang="en-GB" smtClean="0">
                <a:latin typeface="Times" charset="0"/>
                <a:ea typeface="ＭＳ Ｐゴシック" charset="-128"/>
              </a:rPr>
              <a:t> 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560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Two constraints that may apply to a specialization/generalization: </a:t>
            </a:r>
          </a:p>
          <a:p>
            <a:pPr lvl="1"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participation constraints  </a:t>
            </a:r>
          </a:p>
          <a:p>
            <a:pPr lvl="1"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disjoint constraints.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>
              <a:lnSpc>
                <a:spcPct val="60000"/>
              </a:lnSpc>
            </a:pPr>
            <a:endParaRPr lang="en-GB" b="1" smtClean="0">
              <a:latin typeface="Times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Participation</a:t>
            </a:r>
            <a:r>
              <a:rPr lang="en-GB" smtClean="0">
                <a:latin typeface="Times" charset="0"/>
                <a:ea typeface="ＭＳ Ｐゴシック" charset="-128"/>
              </a:rPr>
              <a:t> </a:t>
            </a:r>
            <a:r>
              <a:rPr lang="en-GB" b="1" smtClean="0">
                <a:latin typeface="Times" charset="0"/>
                <a:ea typeface="ＭＳ Ｐゴシック" charset="-128"/>
              </a:rPr>
              <a:t>constraint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Times" charset="0"/>
                <a:ea typeface="ＭＳ Ｐゴシック" charset="-128"/>
              </a:rPr>
              <a:t>Determines whether every member in superclass must participate as a </a:t>
            </a:r>
            <a:r>
              <a:rPr lang="en-AU" b="1" smtClean="0">
                <a:latin typeface="Times" charset="0"/>
                <a:ea typeface="ＭＳ Ｐゴシック" charset="-128"/>
              </a:rPr>
              <a:t>member of a subclass.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May be </a:t>
            </a:r>
            <a:r>
              <a:rPr lang="en-AU" b="1" i="1" smtClean="0">
                <a:latin typeface="Times" charset="0"/>
                <a:ea typeface="ＭＳ Ｐゴシック" charset="-128"/>
              </a:rPr>
              <a:t>mandatory</a:t>
            </a:r>
            <a:r>
              <a:rPr lang="en-AU" b="1" smtClean="0">
                <a:latin typeface="Times" charset="0"/>
                <a:ea typeface="ＭＳ Ｐゴシック" charset="-128"/>
              </a:rPr>
              <a:t> or </a:t>
            </a:r>
            <a:r>
              <a:rPr lang="en-AU" b="1" i="1" smtClean="0">
                <a:latin typeface="Times" charset="0"/>
                <a:ea typeface="ＭＳ Ｐゴシック" charset="-128"/>
              </a:rPr>
              <a:t>optional</a:t>
            </a:r>
            <a:r>
              <a:rPr lang="en-AU" b="1" smtClean="0">
                <a:latin typeface="Times" charset="0"/>
                <a:ea typeface="ＭＳ Ｐゴシック" charset="-128"/>
              </a:rPr>
              <a:t>. 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D81F84-BCC4-4479-ACAC-56C78CAC5710}" type="slidenum">
              <a:rPr lang="en-GB"/>
              <a:pPr/>
              <a:t>14</a:t>
            </a:fld>
            <a:endParaRPr lang="en-GB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Constraints on Specialization / Generalization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27950" cy="4114800"/>
          </a:xfrm>
        </p:spPr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Disjoint constraint 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Describes relationship between members of the subclasses and indicates whether member of a superclass can be a member of one, or more than one, subclass.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 lvl="1"/>
            <a:r>
              <a:rPr lang="en-GB" b="1" smtClean="0">
                <a:latin typeface="Times" charset="0"/>
                <a:ea typeface="ＭＳ Ｐゴシック" charset="-128"/>
              </a:rPr>
              <a:t>May be </a:t>
            </a:r>
            <a:r>
              <a:rPr lang="en-GB" b="1" i="1" smtClean="0">
                <a:latin typeface="Times" charset="0"/>
                <a:ea typeface="ＭＳ Ｐゴシック" charset="-128"/>
              </a:rPr>
              <a:t>disjoint</a:t>
            </a:r>
            <a:r>
              <a:rPr lang="en-GB" b="1" smtClean="0">
                <a:latin typeface="Times" charset="0"/>
                <a:ea typeface="ＭＳ Ｐゴシック" charset="-128"/>
              </a:rPr>
              <a:t> or </a:t>
            </a:r>
            <a:r>
              <a:rPr lang="en-GB" b="1" i="1" smtClean="0">
                <a:latin typeface="Times" charset="0"/>
                <a:ea typeface="ＭＳ Ｐゴシック" charset="-128"/>
              </a:rPr>
              <a:t>nondisjoint</a:t>
            </a:r>
            <a:r>
              <a:rPr lang="en-GB" b="1" smtClean="0">
                <a:latin typeface="Times" charset="0"/>
                <a:ea typeface="ＭＳ Ｐゴシック" charset="-128"/>
              </a:rPr>
              <a:t>.</a:t>
            </a:r>
            <a:endParaRPr lang="en-GB" smtClean="0">
              <a:latin typeface="Times" charset="0"/>
              <a:ea typeface="ＭＳ Ｐゴシック" charset="-128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AF3CE6-B03E-4F1B-BF71-AB3DDBB42791}" type="slidenum">
              <a:rPr lang="en-GB"/>
              <a:pPr/>
              <a:t>15</a:t>
            </a:fld>
            <a:endParaRPr lang="en-GB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05800" cy="1104900"/>
          </a:xfrm>
        </p:spPr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Constraints on Specialization / Generalization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7950" cy="4114800"/>
          </a:xfrm>
        </p:spPr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There are four categories of constraints of specialization and generalization: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mandatory and disjoint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optional and disjoint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mandatory and nondisjoint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optional and nondisjoint</a:t>
            </a:r>
            <a:r>
              <a:rPr lang="en-GB" b="1" smtClean="0">
                <a:latin typeface="Times" charset="0"/>
                <a:ea typeface="ＭＳ Ｐゴシック" charset="-128"/>
              </a:rPr>
              <a:t>.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4D1A30-B0C1-4CC7-9782-FB728714E564}" type="slidenum">
              <a:rPr lang="en-GB"/>
              <a:pPr/>
              <a:t>16</a:t>
            </a:fld>
            <a:endParaRPr lang="en-GB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i="1" smtClean="0">
                <a:latin typeface="Times" charset="0"/>
                <a:ea typeface="ＭＳ Ｐゴシック" charset="-128"/>
                <a:cs typeface="Arial" charset="0"/>
              </a:rPr>
              <a:t>DreamHome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worked example - Staff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Superclass with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Supervisor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and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Manager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subclasses</a:t>
            </a:r>
            <a:r>
              <a:rPr lang="en-GB" smtClean="0">
                <a:latin typeface="Times" charset="0"/>
                <a:ea typeface="ＭＳ Ｐゴシック" charset="-128"/>
              </a:rPr>
              <a:t> </a:t>
            </a:r>
          </a:p>
        </p:txBody>
      </p:sp>
      <p:pic>
        <p:nvPicPr>
          <p:cNvPr id="54275" name="Picture 5" descr="C12NF0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31799" t="-934"/>
          <a:stretch>
            <a:fillRect/>
          </a:stretch>
        </p:blipFill>
        <p:spPr>
          <a:xfrm>
            <a:off x="827088" y="1557338"/>
            <a:ext cx="6985000" cy="4773612"/>
          </a:xfrm>
          <a:noFill/>
        </p:spPr>
      </p:pic>
      <p:sp>
        <p:nvSpPr>
          <p:cNvPr id="54276" name="Text Box 7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F3A102-E15A-4C1A-A878-3642064E8D8F}" type="slidenum">
              <a:rPr lang="en-GB"/>
              <a:pPr/>
              <a:t>17</a:t>
            </a:fld>
            <a:endParaRPr lang="en-GB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534400" cy="1104900"/>
          </a:xfrm>
        </p:spPr>
        <p:txBody>
          <a:bodyPr/>
          <a:lstStyle/>
          <a:p>
            <a:r>
              <a:rPr lang="en-AU" sz="2800" b="1" i="1" smtClean="0">
                <a:latin typeface="Times" charset="0"/>
                <a:ea typeface="ＭＳ Ｐゴシック" charset="-128"/>
                <a:cs typeface="Arial" charset="0"/>
              </a:rPr>
              <a:t>DreamHome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worked example - Owner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Superclass with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PrivateOwner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and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BusinessOwner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subclasses</a:t>
            </a:r>
            <a:endParaRPr lang="en-GB" sz="2800" b="1" smtClean="0">
              <a:latin typeface="Times" charset="0"/>
              <a:ea typeface="ＭＳ Ｐゴシック" charset="-128"/>
            </a:endParaRPr>
          </a:p>
        </p:txBody>
      </p:sp>
      <p:pic>
        <p:nvPicPr>
          <p:cNvPr id="55299" name="Picture 4" descr="DS3-Figure 12-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752600"/>
            <a:ext cx="5791200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84E550E-EB7E-4FA6-A96F-BD276C560B24}" type="slidenum">
              <a:rPr lang="en-GB"/>
              <a:pPr/>
              <a:t>18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i="1" smtClean="0">
                <a:latin typeface="Times" charset="0"/>
                <a:ea typeface="ＭＳ Ｐゴシック" charset="-128"/>
                <a:cs typeface="Arial" charset="0"/>
              </a:rPr>
              <a:t>DreamHome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worked example - Person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superclass with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Staff, PrivateOwner</a:t>
            </a:r>
            <a:r>
              <a:rPr lang="en-AU" sz="2800" b="1" smtClean="0">
                <a:latin typeface="Times" charset="0"/>
                <a:ea typeface="ＭＳ Ｐゴシック" charset="-128"/>
              </a:rPr>
              <a:t>, and </a:t>
            </a:r>
            <a:r>
              <a:rPr lang="en-AU" sz="2800" b="1" smtClean="0">
                <a:latin typeface="Times" charset="0"/>
                <a:ea typeface="ＭＳ Ｐゴシック" charset="-128"/>
                <a:cs typeface="Arial" charset="0"/>
              </a:rPr>
              <a:t>Client</a:t>
            </a:r>
            <a:r>
              <a:rPr lang="en-AU" sz="2800" b="1" smtClean="0">
                <a:latin typeface="Times" charset="0"/>
                <a:ea typeface="ＭＳ Ｐゴシック" charset="-128"/>
              </a:rPr>
              <a:t> subclasses</a:t>
            </a:r>
            <a:r>
              <a:rPr lang="en-GB" smtClean="0">
                <a:latin typeface="Times" charset="0"/>
                <a:ea typeface="ＭＳ Ｐゴシック" charset="-128"/>
              </a:rPr>
              <a:t> </a:t>
            </a:r>
          </a:p>
        </p:txBody>
      </p:sp>
      <p:pic>
        <p:nvPicPr>
          <p:cNvPr id="56323" name="Picture 5" descr="C12NF0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-1158" r="29570"/>
          <a:stretch>
            <a:fillRect/>
          </a:stretch>
        </p:blipFill>
        <p:spPr>
          <a:xfrm>
            <a:off x="1476375" y="1484313"/>
            <a:ext cx="5200650" cy="4991100"/>
          </a:xfrm>
          <a:noFill/>
        </p:spPr>
      </p:pic>
      <p:sp>
        <p:nvSpPr>
          <p:cNvPr id="56324" name="Text Box 7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DA33DD-B5D2-4942-9B67-AADF61CCC078}" type="slidenum">
              <a:rPr lang="en-GB"/>
              <a:pPr/>
              <a:t>2</a:t>
            </a:fld>
            <a:endParaRPr lang="en-GB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Chapter 13 - Objectives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04150" cy="5068888"/>
          </a:xfrm>
          <a:noFill/>
        </p:spPr>
        <p:txBody>
          <a:bodyPr lIns="90488" tIns="44450" rIns="90488" bIns="44450"/>
          <a:lstStyle/>
          <a:p>
            <a:r>
              <a:rPr lang="en-AU" b="1" smtClean="0">
                <a:latin typeface="Times" charset="0"/>
                <a:ea typeface="ＭＳ Ｐゴシック" charset="-128"/>
              </a:rPr>
              <a:t>Limitations of basic concepts of the ER model and requirements to represent more complex applications using additional data modeling concepts.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r>
              <a:rPr lang="en-AU" b="1" smtClean="0">
                <a:latin typeface="Times" charset="0"/>
                <a:ea typeface="ＭＳ Ｐゴシック" charset="-128"/>
              </a:rPr>
              <a:t>Most useful additional data modeling concept of Enhanced ER (EER) model is called specialization/generalization.</a:t>
            </a:r>
          </a:p>
          <a:p>
            <a:r>
              <a:rPr lang="en-AU" b="1" smtClean="0">
                <a:latin typeface="Times" charset="0"/>
                <a:ea typeface="ＭＳ Ｐゴシック" charset="-128"/>
              </a:rPr>
              <a:t>A diagrammatic technique for displaying specialization/generalization in an EER diagram using UML.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endParaRPr lang="en-AU" sz="3200" b="1" smtClean="0">
              <a:latin typeface="Times" charset="0"/>
              <a:ea typeface="ＭＳ Ｐゴシック" charset="-128"/>
            </a:endParaRPr>
          </a:p>
          <a:p>
            <a:endParaRPr lang="en-AU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F35BA1-8B92-4CD4-A1CF-1DEA65818D0F}" type="slidenum">
              <a:rPr lang="en-GB"/>
              <a:pPr/>
              <a:t>3</a:t>
            </a:fld>
            <a:endParaRPr lang="en-GB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Enhanced Entity-Relationship Model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>
                <a:latin typeface="Times" charset="0"/>
                <a:ea typeface="ＭＳ Ｐゴシック" charset="-128"/>
              </a:rPr>
              <a:t>Since 1980s there has been an increase in emergence of new database applications with more demanding requirements.</a:t>
            </a:r>
          </a:p>
          <a:p>
            <a:pPr>
              <a:lnSpc>
                <a:spcPct val="90000"/>
              </a:lnSpc>
            </a:pPr>
            <a:endParaRPr lang="en-GB" b="1" smtClean="0">
              <a:latin typeface="Times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GB" b="1" smtClean="0">
                <a:latin typeface="Times" charset="0"/>
                <a:ea typeface="ＭＳ Ｐゴシック" charset="-128"/>
              </a:rPr>
              <a:t>Basic concepts of ER modeling are not sufficient to represent requirements of newer, more complex applications.</a:t>
            </a:r>
          </a:p>
          <a:p>
            <a:pPr>
              <a:lnSpc>
                <a:spcPct val="90000"/>
              </a:lnSpc>
            </a:pPr>
            <a:endParaRPr lang="en-GB" b="1" smtClean="0">
              <a:latin typeface="Times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GB" b="1" smtClean="0">
                <a:latin typeface="Times" charset="0"/>
                <a:ea typeface="ＭＳ Ｐゴシック" charset="-128"/>
              </a:rPr>
              <a:t>Response is development of additional </a:t>
            </a:r>
            <a:r>
              <a:rPr lang="ja-JP" altLang="en-GB" b="1" smtClean="0">
                <a:latin typeface="Times" charset="0"/>
                <a:ea typeface="ＭＳ Ｐゴシック" charset="-128"/>
              </a:rPr>
              <a:t>‘</a:t>
            </a:r>
            <a:r>
              <a:rPr lang="en-GB" altLang="ja-JP" b="1" smtClean="0">
                <a:latin typeface="Times" charset="0"/>
                <a:ea typeface="ＭＳ Ｐゴシック" charset="-128"/>
              </a:rPr>
              <a:t>semantic</a:t>
            </a:r>
            <a:r>
              <a:rPr lang="ja-JP" altLang="en-GB" b="1" smtClean="0">
                <a:latin typeface="Times" charset="0"/>
                <a:ea typeface="ＭＳ Ｐゴシック" charset="-128"/>
              </a:rPr>
              <a:t>’</a:t>
            </a:r>
            <a:r>
              <a:rPr lang="en-GB" altLang="ja-JP" b="1" smtClean="0">
                <a:latin typeface="Times" charset="0"/>
                <a:ea typeface="ＭＳ Ｐゴシック" charset="-128"/>
              </a:rPr>
              <a:t> modeling concepts.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30635D-3C68-4BB9-A374-CD821A2FFBB8}" type="slidenum">
              <a:rPr lang="en-GB"/>
              <a:pPr/>
              <a:t>4</a:t>
            </a:fld>
            <a:endParaRPr lang="en-GB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The Enhanced Entity-Relationship Model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Semantic concepts are incorporated into the original ER model and called the Enhanced Entity-Relationship (EER) model.</a:t>
            </a:r>
          </a:p>
          <a:p>
            <a:endParaRPr lang="en-GB" b="1" smtClean="0">
              <a:latin typeface="Times" charset="0"/>
              <a:ea typeface="ＭＳ Ｐゴシック" charset="-128"/>
            </a:endParaRPr>
          </a:p>
          <a:p>
            <a:r>
              <a:rPr lang="en-GB" b="1" smtClean="0">
                <a:latin typeface="Times" charset="0"/>
                <a:ea typeface="ＭＳ Ｐゴシック" charset="-128"/>
              </a:rPr>
              <a:t>Examples of additional concept of EER model is called specialization / generalization.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33517E-D880-4F61-9722-0005E1A7D126}" type="slidenum">
              <a:rPr lang="en-GB"/>
              <a:pPr/>
              <a:t>5</a:t>
            </a:fld>
            <a:endParaRPr lang="en-GB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Specialization / Generalization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sz="3200" b="1" smtClean="0">
                <a:latin typeface="Times" charset="0"/>
                <a:ea typeface="ＭＳ Ｐゴシック" charset="-128"/>
              </a:rPr>
              <a:t>Superclass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An entity type that includes one or more distinct subgroupings of its occurrences.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>
              <a:lnSpc>
                <a:spcPct val="50000"/>
              </a:lnSpc>
            </a:pPr>
            <a:endParaRPr lang="en-GB" sz="3200" b="1" smtClean="0">
              <a:latin typeface="Times" charset="0"/>
              <a:ea typeface="ＭＳ Ｐゴシック" charset="-128"/>
            </a:endParaRPr>
          </a:p>
          <a:p>
            <a:r>
              <a:rPr lang="en-GB" sz="3200" b="1" smtClean="0">
                <a:latin typeface="Times" charset="0"/>
                <a:ea typeface="ＭＳ Ｐゴシック" charset="-128"/>
              </a:rPr>
              <a:t>Subclass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A distinct subgrouping of occurrences of an entity type.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4783AF-1124-4018-8CA9-E1DBC170DA66}" type="slidenum">
              <a:rPr lang="en-GB"/>
              <a:pPr/>
              <a:t>6</a:t>
            </a:fld>
            <a:endParaRPr lang="en-GB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Specialization / Generalization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AU" sz="3200" b="1" smtClean="0">
                <a:latin typeface="Times" charset="0"/>
                <a:ea typeface="ＭＳ Ｐゴシック" charset="-128"/>
              </a:rPr>
              <a:t>Superclass/subclass relationship is one-to-one (1:1). </a:t>
            </a:r>
          </a:p>
          <a:p>
            <a:pPr>
              <a:lnSpc>
                <a:spcPct val="10000"/>
              </a:lnSpc>
            </a:pPr>
            <a:endParaRPr lang="en-AU" sz="3200" b="1" smtClean="0">
              <a:latin typeface="Times" charset="0"/>
              <a:ea typeface="ＭＳ Ｐゴシック" charset="-128"/>
            </a:endParaRPr>
          </a:p>
          <a:p>
            <a:r>
              <a:rPr lang="en-GB" sz="3200" b="1" smtClean="0">
                <a:latin typeface="Times" charset="0"/>
                <a:ea typeface="ＭＳ Ｐゴシック" charset="-128"/>
              </a:rPr>
              <a:t>Superclass may contain overlapping or distinct subclasses. </a:t>
            </a:r>
          </a:p>
          <a:p>
            <a:pPr>
              <a:lnSpc>
                <a:spcPct val="10000"/>
              </a:lnSpc>
            </a:pPr>
            <a:endParaRPr lang="en-GB" sz="3200" b="1" smtClean="0">
              <a:latin typeface="Times" charset="0"/>
              <a:ea typeface="ＭＳ Ｐゴシック" charset="-128"/>
            </a:endParaRPr>
          </a:p>
          <a:p>
            <a:r>
              <a:rPr lang="en-GB" sz="3200" b="1" smtClean="0">
                <a:latin typeface="Times" charset="0"/>
                <a:ea typeface="ＭＳ Ｐゴシック" charset="-128"/>
              </a:rPr>
              <a:t>Not all members of a superclass need be a member of a subclass.</a:t>
            </a:r>
            <a:endParaRPr lang="en-GB" sz="2400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3E3DD8-9394-4CD7-9F80-A7E79F7FC3AD}" type="slidenum">
              <a:rPr lang="en-GB"/>
              <a:pPr/>
              <a:t>7</a:t>
            </a:fld>
            <a:endParaRPr lang="en-GB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Specialization / Generalization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Attribute Inheritance</a:t>
            </a:r>
          </a:p>
          <a:p>
            <a:pPr lvl="1"/>
            <a:r>
              <a:rPr lang="en-AU" b="1" smtClean="0">
                <a:latin typeface="Times" charset="0"/>
                <a:ea typeface="ＭＳ Ｐゴシック" charset="-128"/>
              </a:rPr>
              <a:t>An entity in a subclass represents same </a:t>
            </a:r>
            <a:r>
              <a:rPr lang="en-AU" altLang="en-US" b="1" smtClean="0">
                <a:latin typeface="Times" charset="0"/>
                <a:ea typeface="ＭＳ Ｐゴシック" charset="-128"/>
              </a:rPr>
              <a:t>‘</a:t>
            </a:r>
            <a:r>
              <a:rPr lang="en-AU" b="1" smtClean="0">
                <a:latin typeface="Times" charset="0"/>
                <a:ea typeface="ＭＳ Ｐゴシック" charset="-128"/>
              </a:rPr>
              <a:t>real world</a:t>
            </a:r>
            <a:r>
              <a:rPr lang="en-AU" altLang="en-US" b="1" smtClean="0">
                <a:latin typeface="Times" charset="0"/>
                <a:ea typeface="ＭＳ Ｐゴシック" charset="-128"/>
              </a:rPr>
              <a:t>’</a:t>
            </a:r>
            <a:r>
              <a:rPr lang="en-AU" b="1" smtClean="0">
                <a:latin typeface="Times" charset="0"/>
                <a:ea typeface="ＭＳ Ｐゴシック" charset="-128"/>
              </a:rPr>
              <a:t> object as in superclass, and may possess subclass-specific attributes, as well as those associated with the superclass. </a:t>
            </a:r>
            <a:endParaRPr lang="en-GB" b="1" smtClean="0">
              <a:latin typeface="Times" charset="0"/>
              <a:ea typeface="ＭＳ Ｐゴシック" charset="-128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76F76D8-4E8E-4319-90B4-C92DCC3725C4}" type="slidenum">
              <a:rPr lang="en-GB"/>
              <a:pPr/>
              <a:t>8</a:t>
            </a:fld>
            <a:endParaRPr lang="en-GB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>
                <a:latin typeface="Times" charset="0"/>
                <a:ea typeface="ＭＳ Ｐゴシック" charset="-128"/>
              </a:rPr>
              <a:t>Specialization / Generalization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Specialization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Process of maximizing differences between members of an entity by identifying their distinguishing characteristics.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endParaRPr lang="en-GB" b="1" smtClean="0">
              <a:latin typeface="Times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GB" b="1" smtClean="0">
                <a:latin typeface="Times" charset="0"/>
                <a:ea typeface="ＭＳ Ｐゴシック" charset="-128"/>
              </a:rPr>
              <a:t>Generalization</a:t>
            </a:r>
          </a:p>
          <a:p>
            <a:pPr lvl="1">
              <a:lnSpc>
                <a:spcPct val="90000"/>
              </a:lnSpc>
            </a:pPr>
            <a:r>
              <a:rPr lang="en-AU" b="1" smtClean="0">
                <a:latin typeface="Times" charset="0"/>
                <a:ea typeface="ＭＳ Ｐゴシック" charset="-128"/>
              </a:rPr>
              <a:t>Process of minimizing differences between entities by identifying their common characteristics.</a:t>
            </a:r>
            <a:r>
              <a:rPr lang="en-GB" b="1" smtClean="0">
                <a:latin typeface="Times" charset="0"/>
                <a:ea typeface="ＭＳ Ｐゴシック" charset="-128"/>
              </a:rPr>
              <a:t>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D15C03-683B-4A3E-B84D-36A741508C63}" type="slidenum">
              <a:rPr lang="en-GB"/>
              <a:pPr/>
              <a:t>9</a:t>
            </a:fld>
            <a:endParaRPr lang="en-GB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b="1" smtClean="0">
                <a:latin typeface="Times" charset="0"/>
                <a:ea typeface="ＭＳ Ｐゴシック" charset="-128"/>
                <a:cs typeface="Arial" charset="0"/>
              </a:rPr>
              <a:t>AllStaff</a:t>
            </a:r>
            <a:r>
              <a:rPr lang="en-AU" b="1" smtClean="0">
                <a:latin typeface="Times" charset="0"/>
                <a:ea typeface="ＭＳ Ｐゴシック" charset="-128"/>
              </a:rPr>
              <a:t> relation holding details of all staff</a:t>
            </a:r>
            <a:r>
              <a:rPr lang="en-GB" smtClean="0">
                <a:latin typeface="Times" charset="0"/>
                <a:ea typeface="ＭＳ Ｐゴシック" charset="-128"/>
              </a:rPr>
              <a:t> </a:t>
            </a:r>
          </a:p>
        </p:txBody>
      </p:sp>
      <p:pic>
        <p:nvPicPr>
          <p:cNvPr id="174083" name="Picture 3" descr="DS3-Figure 12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81534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rodbs">
  <a:themeElements>
    <a:clrScheme name="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trodbs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rodbs 7">
    <a:dk1>
      <a:srgbClr val="000066"/>
    </a:dk1>
    <a:lt1>
      <a:srgbClr val="EAEAEA"/>
    </a:lt1>
    <a:dk2>
      <a:srgbClr val="000080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0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1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2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3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4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5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6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7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8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2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3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4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5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6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7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8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9.xml><?xml version="1.0" encoding="utf-8"?>
<a:themeOverride xmlns:a="http://schemas.openxmlformats.org/drawingml/2006/main">
  <a:clrScheme name="1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C:\Book2ndEdition\Final\Instructors Guide\PP Slides\TempTRB.pot</Template>
  <TotalTime>44</TotalTime>
  <Pages>59</Pages>
  <Words>550</Words>
  <Application>Microsoft Office PowerPoint</Application>
  <PresentationFormat>On-screen Show (4:3)</PresentationFormat>
  <Paragraphs>97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introdbs</vt:lpstr>
      <vt:lpstr>1_introdbs</vt:lpstr>
      <vt:lpstr>Chapter 13</vt:lpstr>
      <vt:lpstr>Chapter 13 - Objectives</vt:lpstr>
      <vt:lpstr>Enhanced Entity-Relationship Model</vt:lpstr>
      <vt:lpstr>The Enhanced Entity-Relationship Model</vt:lpstr>
      <vt:lpstr>Specialization / Generalization</vt:lpstr>
      <vt:lpstr>Specialization / Generalization</vt:lpstr>
      <vt:lpstr>Specialization / Generalization</vt:lpstr>
      <vt:lpstr>Specialization / Generalization</vt:lpstr>
      <vt:lpstr>AllStaff relation holding details of all staff </vt:lpstr>
      <vt:lpstr>Specialization/generalization of Staff entity into subclasses representing job roles</vt:lpstr>
      <vt:lpstr>Specialization/generalization of Staff entity into job roles and contracts of employment </vt:lpstr>
      <vt:lpstr>EER diagram with shared subclass and subclass with its own subclass</vt:lpstr>
      <vt:lpstr>Constraints on Specialization / Generalization </vt:lpstr>
      <vt:lpstr>Constraints on Specialization / Generalization</vt:lpstr>
      <vt:lpstr>Constraints on Specialization / Generalization</vt:lpstr>
      <vt:lpstr>DreamHome worked example - Staff Superclass with Supervisor and Manager subclasses </vt:lpstr>
      <vt:lpstr>DreamHome worked example - Owner Superclass with PrivateOwner and BusinessOwner subclasses</vt:lpstr>
      <vt:lpstr>DreamHome worked example - Person superclass with Staff, PrivateOwner, and Client subclasses </vt:lpstr>
    </vt:vector>
  </TitlesOfParts>
  <Company>University of Paisley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subject>Database Systems</dc:subject>
  <dc:creator>Thomas Connolly and Carolyn Begg</dc:creator>
  <dc:description>Transparencies for Chapter 12 of textbook_x000d_
Database Systems: A Practical Approach to Design, Implementation, and Management</dc:description>
  <cp:lastModifiedBy>user</cp:lastModifiedBy>
  <cp:revision>63</cp:revision>
  <cp:lastPrinted>1998-06-24T16:37:58Z</cp:lastPrinted>
  <dcterms:created xsi:type="dcterms:W3CDTF">1998-02-12T14:58:02Z</dcterms:created>
  <dcterms:modified xsi:type="dcterms:W3CDTF">2013-09-12T16:09:42Z</dcterms:modified>
</cp:coreProperties>
</file>