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4"/>
  </p:notesMasterIdLst>
  <p:sldIdLst>
    <p:sldId id="256" r:id="rId4"/>
    <p:sldId id="262" r:id="rId5"/>
    <p:sldId id="258" r:id="rId6"/>
    <p:sldId id="259" r:id="rId7"/>
    <p:sldId id="265" r:id="rId8"/>
    <p:sldId id="260" r:id="rId9"/>
    <p:sldId id="268" r:id="rId10"/>
    <p:sldId id="267" r:id="rId11"/>
    <p:sldId id="266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4C846-66FB-43D0-9E7F-D468CD7A5112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5926A-E7BD-40D6-8A0E-385CCF692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59F8E-2C63-4AA7-B1B9-DDFBD1B3089B}" type="slidenum">
              <a:rPr lang="en-CA"/>
              <a:pPr/>
              <a:t>3</a:t>
            </a:fld>
            <a:endParaRPr lang="en-CA"/>
          </a:p>
        </p:txBody>
      </p:sp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9214E-D6CC-40A0-8C4D-66AD9BD5DFB4}" type="slidenum">
              <a:rPr lang="en-CA"/>
              <a:pPr/>
              <a:t>4</a:t>
            </a:fld>
            <a:endParaRPr lang="en-CA"/>
          </a:p>
        </p:txBody>
      </p:sp>
      <p:sp>
        <p:nvSpPr>
          <p:cNvPr id="82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AB666-C877-4044-B643-616CA99248B4}" type="slidenum">
              <a:rPr lang="en-CA"/>
              <a:pPr/>
              <a:t>7</a:t>
            </a:fld>
            <a:endParaRPr lang="en-CA"/>
          </a:p>
        </p:txBody>
      </p:sp>
      <p:sp>
        <p:nvSpPr>
          <p:cNvPr id="877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18FB9-55AD-4C46-8DFC-9248BF9593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E7AA3-3685-427F-80F7-FA4C74B955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5CABC-9D99-4EA8-8AF8-BD931D73D5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7F965-C627-4B1A-B5F6-EB46DBD98E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54554-9128-4A9B-8562-7FCDDFC0E0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B891A-D90F-494E-9D74-AEB55E1698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3E325-872E-47F3-8C27-606C7426FD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BAC57-E388-4CA7-B24E-3F0D0A197D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59912-45AA-4CB4-B694-4294E8741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6BA7-4758-4F46-997F-928D811F21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35F7A-B2A9-4274-8178-EC580992C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66"/>
              </a:solidFill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11C6E-9FF5-43A6-8C88-47E56B8266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10F2D-6136-43F5-8048-B4BDEA4B1D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DF02E-D1B3-480B-8D3B-DB5F7D32F6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59BA1-33F0-49D2-8A10-79F84A03E0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50400-7482-4126-A619-F8490CB859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06459-6F28-4A64-A647-DA2ECF48BC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91CC9-6BFD-444D-9A9F-E2604BF75D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901FA-3FF5-4795-81A0-888EA700E2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98F8C-33BA-49F7-9381-604ED009DB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A34C2-D730-43F6-98A3-932A4B28B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5540D-4737-48AD-AAC1-7C67FAAF2D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A29A0F-8A8E-4E1E-A35D-177791057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C637E2A-A3DF-4C15-8E85-327FE6E716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66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CFD74DD3-B49C-4897-AC1C-7EEFB94A97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Extra notations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b="1" dirty="0" smtClean="0">
                <a:latin typeface="Times"/>
              </a:rPr>
              <a:t>Entity-Relationship </a:t>
            </a:r>
            <a:r>
              <a:rPr lang="en-GB" b="1" dirty="0" err="1" smtClean="0">
                <a:latin typeface="Times"/>
              </a:rPr>
              <a:t>Modeling</a:t>
            </a:r>
            <a:endParaRPr lang="en-GB" b="1" dirty="0" smtClean="0">
              <a:latin typeface="Times"/>
            </a:endParaRPr>
          </a:p>
          <a:p>
            <a:r>
              <a:rPr lang="en-GB" b="1" dirty="0" smtClean="0">
                <a:latin typeface="Times"/>
              </a:rPr>
              <a:t>"Extended"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ln/>
        </p:spPr>
        <p:txBody>
          <a:bodyPr/>
          <a:lstStyle/>
          <a:p>
            <a:pPr algn="l"/>
            <a:r>
              <a:rPr lang="en-US" sz="2800" dirty="0"/>
              <a:t>	</a:t>
            </a:r>
            <a:r>
              <a:rPr lang="en-US" sz="2800" dirty="0" smtClean="0"/>
              <a:t>Crow's Foot Notation</a:t>
            </a:r>
            <a:endParaRPr lang="en-US" sz="28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257800"/>
          </a:xfrm>
        </p:spPr>
        <p:txBody>
          <a:bodyPr/>
          <a:lstStyle/>
          <a:p>
            <a:pPr lvl="1" algn="l" rtl="0"/>
            <a:endParaRPr lang="en-US" dirty="0"/>
          </a:p>
          <a:p>
            <a:pPr algn="l" rtl="0"/>
            <a:r>
              <a:rPr lang="en-US" dirty="0"/>
              <a:t>Crow’s </a:t>
            </a:r>
            <a:r>
              <a:rPr lang="en-US" dirty="0" smtClean="0"/>
              <a:t>Foot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810577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3- </a:t>
            </a:r>
            <a:fld id="{4DEFD097-5662-461D-A19D-F0A332A8D2C5}" type="slidenum">
              <a:rPr lang="en-US"/>
              <a:pPr/>
              <a:t>2</a:t>
            </a:fld>
            <a:endParaRPr lang="en-CA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Summary of notation for ER diagrams</a:t>
            </a:r>
          </a:p>
        </p:txBody>
      </p:sp>
      <p:pic>
        <p:nvPicPr>
          <p:cNvPr id="925700" name="Picture 4" descr="fig03_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0163" y="1600200"/>
            <a:ext cx="3754437" cy="499903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COMPANY Database</a:t>
            </a:r>
          </a:p>
        </p:txBody>
      </p:sp>
      <p:sp>
        <p:nvSpPr>
          <p:cNvPr id="82125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We need to create a database schema design based on the following (simplified) </a:t>
            </a:r>
            <a:r>
              <a:rPr lang="en-US" b="1"/>
              <a:t>requirements</a:t>
            </a:r>
            <a:r>
              <a:rPr lang="en-US"/>
              <a:t> of the COMPANY Database:</a:t>
            </a:r>
          </a:p>
          <a:p>
            <a:pPr lvl="1">
              <a:lnSpc>
                <a:spcPct val="90000"/>
              </a:lnSpc>
            </a:pPr>
            <a:r>
              <a:rPr lang="en-US"/>
              <a:t>The company is organized into DEPARTMENTs. Each department has a name, number and an employee who </a:t>
            </a:r>
            <a:r>
              <a:rPr lang="en-US" i="1"/>
              <a:t>manages</a:t>
            </a:r>
            <a:r>
              <a:rPr lang="en-US"/>
              <a:t> the department. We keep track of the start date of the department manager. A department may have several locations.</a:t>
            </a:r>
          </a:p>
          <a:p>
            <a:pPr lvl="1">
              <a:lnSpc>
                <a:spcPct val="90000"/>
              </a:lnSpc>
            </a:pPr>
            <a:r>
              <a:rPr lang="en-US"/>
              <a:t>Each department </a:t>
            </a:r>
            <a:r>
              <a:rPr lang="en-US" i="1"/>
              <a:t>controls</a:t>
            </a:r>
            <a:r>
              <a:rPr lang="en-US"/>
              <a:t> a number of PROJECTs. Each project has a unique name, unique number and is located at a single location.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3- </a:t>
            </a:r>
            <a:fld id="{40508809-59C7-4DA4-ACCC-CE60A5B0E983}" type="slidenum">
              <a:rPr lang="en-US"/>
              <a:pPr/>
              <a:t>3</a:t>
            </a:fld>
            <a:endParaRPr lang="en-C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8305800" cy="992187"/>
          </a:xfrm>
        </p:spPr>
        <p:txBody>
          <a:bodyPr>
            <a:normAutofit/>
          </a:bodyPr>
          <a:lstStyle/>
          <a:p>
            <a:r>
              <a:rPr lang="en-US"/>
              <a:t>Example COMPANY Database (Contd.)</a:t>
            </a:r>
          </a:p>
        </p:txBody>
      </p:sp>
      <p:sp>
        <p:nvSpPr>
          <p:cNvPr id="82330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/>
              <a:t>We store each EMPLOYEE’s social security number, address, salary, sex, and birthdate. </a:t>
            </a:r>
          </a:p>
          <a:p>
            <a:pPr lvl="2">
              <a:lnSpc>
                <a:spcPct val="90000"/>
              </a:lnSpc>
            </a:pPr>
            <a:r>
              <a:rPr lang="en-US"/>
              <a:t>Each employee </a:t>
            </a:r>
            <a:r>
              <a:rPr lang="en-US" i="1"/>
              <a:t>works for</a:t>
            </a:r>
            <a:r>
              <a:rPr lang="en-US"/>
              <a:t> one department but may </a:t>
            </a:r>
            <a:r>
              <a:rPr lang="en-US" i="1"/>
              <a:t>work on</a:t>
            </a:r>
            <a:r>
              <a:rPr lang="en-US"/>
              <a:t> several projects.</a:t>
            </a:r>
          </a:p>
          <a:p>
            <a:pPr lvl="2">
              <a:lnSpc>
                <a:spcPct val="90000"/>
              </a:lnSpc>
            </a:pPr>
            <a:r>
              <a:rPr lang="en-US"/>
              <a:t>We keep track of the number of hours per week that an employee currently works on each project.</a:t>
            </a:r>
          </a:p>
          <a:p>
            <a:pPr lvl="2">
              <a:lnSpc>
                <a:spcPct val="90000"/>
              </a:lnSpc>
            </a:pPr>
            <a:r>
              <a:rPr lang="en-US"/>
              <a:t>We also keep track of the </a:t>
            </a:r>
            <a:r>
              <a:rPr lang="en-US" i="1"/>
              <a:t>direct supervisor</a:t>
            </a:r>
            <a:r>
              <a:rPr lang="en-US"/>
              <a:t> of each employee.</a:t>
            </a:r>
          </a:p>
          <a:p>
            <a:pPr lvl="1">
              <a:lnSpc>
                <a:spcPct val="90000"/>
              </a:lnSpc>
            </a:pPr>
            <a:r>
              <a:rPr lang="en-US"/>
              <a:t>Each employee may </a:t>
            </a:r>
            <a:r>
              <a:rPr lang="en-US" i="1"/>
              <a:t>have</a:t>
            </a:r>
            <a:r>
              <a:rPr lang="en-US"/>
              <a:t> a number of DEPENDENTs.</a:t>
            </a:r>
          </a:p>
          <a:p>
            <a:pPr lvl="2">
              <a:lnSpc>
                <a:spcPct val="90000"/>
              </a:lnSpc>
            </a:pPr>
            <a:r>
              <a:rPr lang="en-US"/>
              <a:t>For each dependent, we keep track of their name, sex, birthdate, and relationship to the employee.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3- </a:t>
            </a:r>
            <a:fld id="{ED8E1427-09A6-47EE-B3B2-863F78C1010B}" type="slidenum">
              <a:rPr lang="en-US"/>
              <a:pPr/>
              <a:t>4</a:t>
            </a:fld>
            <a:endParaRPr lang="en-C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ER Schema Diagram UML notation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5744864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627784" y="2276872"/>
            <a:ext cx="1120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Employee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627784" y="2852936"/>
            <a:ext cx="1120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Manager</a:t>
            </a:r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2204864"/>
            <a:ext cx="1120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Department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2852936"/>
            <a:ext cx="1120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Department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763688" y="5085184"/>
            <a:ext cx="1120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0..*</a:t>
            </a:r>
            <a:endParaRPr lang="en-US" sz="1200" dirty="0" smtClean="0"/>
          </a:p>
          <a:p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835696" y="4365104"/>
            <a:ext cx="1120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1 ..1</a:t>
            </a:r>
            <a:endParaRPr lang="en-US" sz="1200" dirty="0" smtClean="0"/>
          </a:p>
          <a:p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3- </a:t>
            </a:r>
            <a:fld id="{2CFA72A3-D40B-4782-947D-9E2DE398B01E}" type="slidenum">
              <a:rPr lang="en-US"/>
              <a:pPr/>
              <a:t>6</a:t>
            </a:fld>
            <a:endParaRPr lang="en-CA"/>
          </a:p>
        </p:txBody>
      </p:sp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Design of Entity Types:</a:t>
            </a:r>
            <a:br>
              <a:rPr lang="en-US"/>
            </a:br>
            <a:r>
              <a:rPr lang="en-US" sz="2400"/>
              <a:t>EMPLOYEE, DEPARTMENT, PROJECT, DEPENDENT</a:t>
            </a:r>
          </a:p>
        </p:txBody>
      </p:sp>
      <p:pic>
        <p:nvPicPr>
          <p:cNvPr id="916484" name="Picture 4" descr="fig03_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600200"/>
            <a:ext cx="4859338" cy="4799013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3- </a:t>
            </a:r>
            <a:fld id="{8C75FEA6-C696-4744-9B54-43575713AAE8}" type="slidenum">
              <a:rPr lang="en-US"/>
              <a:pPr/>
              <a:t>7</a:t>
            </a:fld>
            <a:endParaRPr lang="en-CA"/>
          </a:p>
        </p:txBody>
      </p:sp>
      <p:sp>
        <p:nvSpPr>
          <p:cNvPr id="87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3213"/>
            <a:ext cx="8534400" cy="842962"/>
          </a:xfrm>
          <a:noFill/>
          <a:ln/>
        </p:spPr>
        <p:txBody>
          <a:bodyPr/>
          <a:lstStyle/>
          <a:p>
            <a:r>
              <a:rPr lang="en-US" sz="3200"/>
              <a:t>COMPANY ER Schema Diagram using (min, max) notation</a:t>
            </a:r>
          </a:p>
        </p:txBody>
      </p:sp>
      <p:pic>
        <p:nvPicPr>
          <p:cNvPr id="876548" name="Picture 4" descr="fig03_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1600200"/>
            <a:ext cx="4586287" cy="48625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Chen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2226" name="Picture 2" descr="ER diagram for the COMPANY databa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81330"/>
            <a:ext cx="6552728" cy="4998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3- </a:t>
            </a:r>
            <a:fld id="{4DEFD097-5662-461D-A19D-F0A332A8D2C5}" type="slidenum">
              <a:rPr lang="en-US"/>
              <a:pPr/>
              <a:t>9</a:t>
            </a:fld>
            <a:endParaRPr lang="en-CA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Summary of notation for ER diagrams</a:t>
            </a:r>
          </a:p>
        </p:txBody>
      </p:sp>
      <p:pic>
        <p:nvPicPr>
          <p:cNvPr id="925700" name="Picture 4" descr="fig03_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0163" y="1600200"/>
            <a:ext cx="3754437" cy="499903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b">
  <a:themeElements>
    <a:clrScheme name="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ntrodbs">
  <a:themeElements>
    <a:clrScheme name="1_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1_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introdbs">
  <a:themeElements>
    <a:clrScheme name="1_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1_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</Template>
  <TotalTime>137</TotalTime>
  <Words>263</Words>
  <Application>Microsoft Office PowerPoint</Application>
  <PresentationFormat>On-screen Show (4:3)</PresentationFormat>
  <Paragraphs>38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db</vt:lpstr>
      <vt:lpstr>1_introdbs</vt:lpstr>
      <vt:lpstr>5_introdbs</vt:lpstr>
      <vt:lpstr>Extra notations</vt:lpstr>
      <vt:lpstr>Summary of notation for ER diagrams</vt:lpstr>
      <vt:lpstr>Example COMPANY Database</vt:lpstr>
      <vt:lpstr>Example COMPANY Database (Contd.)</vt:lpstr>
      <vt:lpstr>COMPANY ER Schema Diagram UML notation</vt:lpstr>
      <vt:lpstr>Initial Design of Entity Types: EMPLOYEE, DEPARTMENT, PROJECT, DEPENDENT</vt:lpstr>
      <vt:lpstr>COMPANY ER Schema Diagram using (min, max) notation</vt:lpstr>
      <vt:lpstr>Chen Notation</vt:lpstr>
      <vt:lpstr>Summary of notation for ER diagrams</vt:lpstr>
      <vt:lpstr> Crow's Foot Notation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</dc:title>
  <dc:creator>user</dc:creator>
  <cp:lastModifiedBy>Asma</cp:lastModifiedBy>
  <cp:revision>9</cp:revision>
  <dcterms:created xsi:type="dcterms:W3CDTF">2013-09-29T05:07:41Z</dcterms:created>
  <dcterms:modified xsi:type="dcterms:W3CDTF">2013-09-30T10:59:06Z</dcterms:modified>
</cp:coreProperties>
</file>