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Override12.xml" ContentType="application/vnd.openxmlformats-officedocument.themeOverr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theme/themeOverride17.xml" ContentType="application/vnd.openxmlformats-officedocument.themeOverride+xml"/>
  <Override PartName="/ppt/theme/themeOverride15.xml" ContentType="application/vnd.openxmlformats-officedocument.themeOverr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Override13.xml" ContentType="application/vnd.openxmlformats-officedocument.themeOverride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8.xml" ContentType="application/vnd.openxmlformats-officedocument.themeOverride+xml"/>
  <Override PartName="/ppt/theme/themeOverride16.xml" ContentType="application/vnd.openxmlformats-officedocument.themeOverr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  <p:sldMasterId id="2147483720" r:id="rId6"/>
    <p:sldMasterId id="2147483744" r:id="rId7"/>
    <p:sldMasterId id="2147483756" r:id="rId8"/>
  </p:sldMasterIdLst>
  <p:notesMasterIdLst>
    <p:notesMasterId r:id="rId31"/>
  </p:notesMasterIdLst>
  <p:handoutMasterIdLst>
    <p:handoutMasterId r:id="rId32"/>
  </p:handoutMasterIdLst>
  <p:sldIdLst>
    <p:sldId id="276" r:id="rId9"/>
    <p:sldId id="257" r:id="rId10"/>
    <p:sldId id="292" r:id="rId11"/>
    <p:sldId id="310" r:id="rId12"/>
    <p:sldId id="311" r:id="rId13"/>
    <p:sldId id="312" r:id="rId14"/>
    <p:sldId id="259" r:id="rId15"/>
    <p:sldId id="260" r:id="rId16"/>
    <p:sldId id="313" r:id="rId17"/>
    <p:sldId id="261" r:id="rId18"/>
    <p:sldId id="263" r:id="rId19"/>
    <p:sldId id="264" r:id="rId20"/>
    <p:sldId id="309" r:id="rId21"/>
    <p:sldId id="265" r:id="rId22"/>
    <p:sldId id="268" r:id="rId23"/>
    <p:sldId id="269" r:id="rId24"/>
    <p:sldId id="295" r:id="rId25"/>
    <p:sldId id="282" r:id="rId26"/>
    <p:sldId id="308" r:id="rId27"/>
    <p:sldId id="290" r:id="rId28"/>
    <p:sldId id="271" r:id="rId29"/>
    <p:sldId id="300" r:id="rId30"/>
  </p:sldIdLst>
  <p:sldSz cx="9144000" cy="6858000" type="screen4x3"/>
  <p:notesSz cx="661670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>
        <p:scale>
          <a:sx n="77" d="100"/>
          <a:sy n="77" d="100"/>
        </p:scale>
        <p:origin x="-1170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72" y="-102"/>
      </p:cViewPr>
      <p:guideLst>
        <p:guide orient="horz" pos="3090"/>
        <p:guide pos="20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8200" y="7620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00600" cy="441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BF56-CA07-40D8-95F7-BE86A78DA9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3AE3B-0C05-416A-AFAD-AB6A2501CF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E39AB-A84F-4246-AFCC-2EEBE23C2B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E9975-77B9-47F6-A889-79AC1AE89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7D9C9-8748-47DD-9C6E-FB0F6E5174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ED2CC-4EC1-4B2E-8D6A-2D8FDB2E3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7840-839E-47D0-BCD1-DC8C72AF66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6394F-6BF9-4BA8-9076-89EB3B8B44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AE423-BA0F-440D-9B6B-8F30151526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947E-AE0D-4148-A386-D6766F106B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E0129-F4B9-4BFC-86E9-51EF35043C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1E040-9E2F-4B53-9DD0-CEE088A1B0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20D0F-0A38-4631-9043-5E9FBEDB1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193C2-B0B1-42B0-AED0-113275ED2A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2D2CB-70C6-4473-8696-183E5BA80F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19C69-A7F9-41EB-AFA4-E63BF98CF7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83138-C0DE-417E-A883-2A013640C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0C03D-4478-412A-AFAA-864E8A06CA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CCC4E-4B8C-4F5B-93C3-A052C4A9D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B6E2A-C73E-4AA0-B2AE-AC702FAC6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30715-799B-4F88-88A5-CE74817F9F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9C127-4C44-4FE6-AA72-D452589D92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45E24-39C0-4D5C-AFBF-5672E1DA62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C6AC-345A-4272-9679-112011EE6E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20707-2235-4ADA-8043-6CD0C808C5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CE7EC-98E6-45E7-B32D-A95A3BE51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A650-8C6F-43BD-AF63-315D65CCAF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6EE15-119D-47E8-8809-35E2B21F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A444B-FD13-42A5-872F-DB73E8FB3B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D3CBC-8665-48C8-9A4B-74D20D0D91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FCECA-EDEB-4B53-B9F8-1385440099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4F913-62EA-4B8E-A25E-26C0865077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D4A91-833B-4232-8F1D-69F0F0AE3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052DA-DFD0-45FB-A44C-CCEA5B4AAC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7FB83-A187-4A46-A930-C2A8F8F426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28705-3D8C-428D-968B-5641B296B5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5B501-6B40-4414-9F9D-D981F54A50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061CB-8A3B-4862-AE78-092BF3BDEF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801DC-AAA8-4A81-A2E4-9E6688D73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C0F0E-0646-4973-84EF-698F1E9F30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32A8D-B0D2-4F08-954E-AC70F5DF05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D3C23-5D5A-4CF1-B1BF-79AC4F14D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7F1A4-0FA2-440F-9755-4A579664C1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1D029-6DDF-45F3-A224-5FA23848E9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4DBB7-12F0-46A2-A6E3-6F653E7B5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D05B1-661D-4923-A77A-5D9021A7FA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8A62F-6EC7-4289-A1FA-82DDB8D034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03CAC-F52C-4DFC-8448-DE835AD55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4EC08-4D69-4608-A610-E5F1AD4720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0DBD0-2582-4D8D-88FF-7863FB7E98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1222-3CF5-4C4D-B186-C8A2A2C269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7D980-7D47-4372-A672-5FDCE5AE20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C302E-AC35-4F3C-A1AE-B6093335ED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E3A3B-27E8-44F4-A0CB-F7D50A5746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195CE-D61F-439C-96D1-58D4298DB8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A72B08-DFD1-431B-8A27-D45BA4101D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3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409A5CF4-C620-4E6D-BBEF-8D714F339C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4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6DD3FB8B-5274-454B-9FDE-91010288C9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53" r:id="rId2"/>
    <p:sldLayoutId id="2147484454" r:id="rId3"/>
    <p:sldLayoutId id="2147484455" r:id="rId4"/>
    <p:sldLayoutId id="2147484456" r:id="rId5"/>
    <p:sldLayoutId id="2147484457" r:id="rId6"/>
    <p:sldLayoutId id="2147484458" r:id="rId7"/>
    <p:sldLayoutId id="2147484459" r:id="rId8"/>
    <p:sldLayoutId id="2147484460" r:id="rId9"/>
    <p:sldLayoutId id="2147484461" r:id="rId10"/>
    <p:sldLayoutId id="214748446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95F3EC68-2CD6-4BC3-9CD8-6FC339AB47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6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77F2D3BB-3E1B-4670-98FD-E6D1E49141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Chapter 1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Introduction to Databases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411EE0-A251-4AAD-8D64-E0E630AB7880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Limitations of File-Based Approach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27950" cy="4413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Data dependence</a:t>
            </a: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File structure is defined in the application code.</a:t>
            </a:r>
          </a:p>
          <a:p>
            <a:pPr lvl="1">
              <a:lnSpc>
                <a:spcPct val="60000"/>
              </a:lnSpc>
            </a:pPr>
            <a:endParaRPr lang="en-GB" altLang="en-US" sz="2400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Incompatible file formats</a:t>
            </a: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Programs are written in different languages, and so cannot easily access each other’s files.</a:t>
            </a:r>
          </a:p>
          <a:p>
            <a:pPr lvl="1">
              <a:lnSpc>
                <a:spcPct val="60000"/>
              </a:lnSpc>
            </a:pPr>
            <a:endParaRPr lang="en-GB" altLang="en-US" sz="2400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Fixed Queries/Proliferation of application programs</a:t>
            </a: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Programs are written to satisfy particular functions.</a:t>
            </a: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Any new requirement needs a new program.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F0A8D6-963F-41F6-A966-BD69C8369FC4}" type="slidenum">
              <a:rPr lang="en-GB" altLang="en-US" smtClean="0"/>
              <a:pPr/>
              <a:t>10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Database Approach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Because</a:t>
            </a:r>
            <a:r>
              <a:rPr lang="en-US" altLang="en-US" sz="2000" b="1" smtClean="0">
                <a:latin typeface="Times" pitchFamily="18" charset="0"/>
                <a:sym typeface="Wingdings" pitchFamily="2" charset="2"/>
              </a:rPr>
              <a:t> </a:t>
            </a:r>
            <a:r>
              <a:rPr lang="en-US" altLang="en-US" sz="2000" smtClean="0">
                <a:latin typeface="Times" pitchFamily="18" charset="0"/>
              </a:rPr>
              <a:t>(These limitations of the FBS approach attributed to two factors</a:t>
            </a:r>
            <a:r>
              <a:rPr lang="ar-KW" altLang="en-US" sz="2000" smtClean="0">
                <a:latin typeface="Times" pitchFamily="18" charset="0"/>
              </a:rPr>
              <a:t>(  </a:t>
            </a:r>
            <a:r>
              <a:rPr lang="en-US" altLang="en-US" sz="2000" smtClean="0">
                <a:latin typeface="Times" pitchFamily="18" charset="0"/>
              </a:rPr>
              <a:t> :</a:t>
            </a:r>
            <a:endParaRPr lang="en-GB" altLang="en-US" b="1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Definition of data was embedded in application programs, rather than being stored separately and independently.</a:t>
            </a: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No control over access and manipulation of data beyond that imposed by application programs.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altLang="en-US" sz="2400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Result:</a:t>
            </a:r>
            <a:r>
              <a:rPr lang="en-GB" altLang="en-US" sz="2400" b="1" smtClean="0">
                <a:latin typeface="Times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sz="2400" b="1" smtClean="0">
                <a:latin typeface="Times" pitchFamily="18" charset="0"/>
              </a:rPr>
              <a:t>the database and Database Management System (DBMS).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3C3795-2F73-47A5-AB3D-89B027B5F88F}" type="slidenum">
              <a:rPr lang="en-GB" altLang="en-US" smtClean="0"/>
              <a:pPr/>
              <a:t>11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Database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416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Shared collection of logically related data (and a description of this data), designed to meet the information needs of an organization.</a:t>
            </a:r>
          </a:p>
          <a:p>
            <a:pPr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System catalog (metadata) provides description of  data to enable program–data independence.</a:t>
            </a:r>
          </a:p>
          <a:p>
            <a:pPr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Logically related data comprises entities, attributes, and relationships of an organization’s information.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15B48EE-BAA8-4ECF-9340-A545846C0178}" type="slidenum">
              <a:rPr lang="en-GB" altLang="en-US" smtClean="0"/>
              <a:pPr/>
              <a:t>12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Database Systems (DBS)</a:t>
            </a:r>
            <a:endParaRPr lang="en-GB" altLang="en-US" b="1" smtClean="0">
              <a:latin typeface="Times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76400"/>
            <a:ext cx="8497887" cy="4416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smtClean="0"/>
              <a:t>DBS</a:t>
            </a:r>
            <a:r>
              <a:rPr lang="en-US" altLang="en-US" smtClean="0"/>
              <a:t> is a single large repository of data, defined once and managed using DBMS while used by many application programs </a:t>
            </a:r>
            <a:r>
              <a:rPr lang="en-US" altLang="en-US" smtClean="0">
                <a:latin typeface="Times" pitchFamily="18" charset="0"/>
              </a:rPr>
              <a:t>(DBMS + Application Program).</a:t>
            </a:r>
            <a:endParaRPr lang="en-GB" altLang="en-US" b="1" smtClean="0">
              <a:latin typeface="Times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>
                <a:solidFill>
                  <a:srgbClr val="000066"/>
                </a:solidFill>
              </a:rPr>
              <a:t>Pearson Education © 2009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EB4F2A-1CB7-402B-BAA1-36F4DA7B53AC}" type="slidenum">
              <a:rPr lang="en-GB" altLang="en-US" smtClean="0"/>
              <a:pPr/>
              <a:t>13</a:t>
            </a:fld>
            <a:endParaRPr lang="en-GB" altLang="en-US" smtClean="0"/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7677150" y="4275138"/>
            <a:ext cx="533400" cy="727075"/>
          </a:xfrm>
          <a:prstGeom prst="flowChartMagneticDisk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D2611C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1844675" y="3803650"/>
            <a:ext cx="822325" cy="15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468313" y="3644900"/>
            <a:ext cx="164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User 1 (Sales)</a:t>
            </a:r>
          </a:p>
        </p:txBody>
      </p:sp>
      <p:sp>
        <p:nvSpPr>
          <p:cNvPr id="23561" name="Text Box 14"/>
          <p:cNvSpPr txBox="1">
            <a:spLocks noChangeArrowheads="1"/>
          </p:cNvSpPr>
          <p:nvPr/>
        </p:nvSpPr>
        <p:spPr bwMode="auto">
          <a:xfrm>
            <a:off x="1752600" y="4198938"/>
            <a:ext cx="289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Sales Application Program</a:t>
            </a:r>
          </a:p>
        </p:txBody>
      </p:sp>
      <p:sp>
        <p:nvSpPr>
          <p:cNvPr id="23562" name="Text Box 15"/>
          <p:cNvSpPr txBox="1">
            <a:spLocks noChangeArrowheads="1"/>
          </p:cNvSpPr>
          <p:nvPr/>
        </p:nvSpPr>
        <p:spPr bwMode="auto">
          <a:xfrm>
            <a:off x="7448550" y="5037138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Database</a:t>
            </a:r>
          </a:p>
        </p:txBody>
      </p:sp>
      <p:sp>
        <p:nvSpPr>
          <p:cNvPr id="23563" name="Text Box 23"/>
          <p:cNvSpPr txBox="1">
            <a:spLocks noChangeArrowheads="1"/>
          </p:cNvSpPr>
          <p:nvPr/>
        </p:nvSpPr>
        <p:spPr bwMode="auto">
          <a:xfrm>
            <a:off x="539750" y="5084763"/>
            <a:ext cx="1139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User 2 (HR)</a:t>
            </a:r>
          </a:p>
        </p:txBody>
      </p:sp>
      <p:sp>
        <p:nvSpPr>
          <p:cNvPr id="23564" name="Text Box 24"/>
          <p:cNvSpPr txBox="1">
            <a:spLocks noChangeArrowheads="1"/>
          </p:cNvSpPr>
          <p:nvPr/>
        </p:nvSpPr>
        <p:spPr bwMode="auto">
          <a:xfrm>
            <a:off x="1925638" y="5708650"/>
            <a:ext cx="2646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HR Application Program</a:t>
            </a: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2647950" y="3422650"/>
            <a:ext cx="990600" cy="776288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  <a:t>Data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  <a:t>Entry &amp; </a:t>
            </a:r>
            <a:b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</a:br>
            <a: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  <a:t>Reports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314950" y="4351338"/>
            <a:ext cx="1295400" cy="685800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prstClr val="black"/>
                </a:solidFill>
                <a:latin typeface="Arial" charset="0"/>
                <a:cs typeface="Arial" charset="0"/>
              </a:rPr>
              <a:t>DBMS</a:t>
            </a: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H="1">
            <a:off x="3714750" y="4808538"/>
            <a:ext cx="1524000" cy="5334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3714750" y="3741738"/>
            <a:ext cx="1524000" cy="7620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>
            <a:off x="6610350" y="4656138"/>
            <a:ext cx="10668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2667000" y="4946650"/>
            <a:ext cx="990600" cy="776288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  <a:t>Data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  <a:t>Entry &amp; </a:t>
            </a:r>
            <a:b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</a:br>
            <a:r>
              <a:rPr lang="en-US" sz="1600" kern="0">
                <a:solidFill>
                  <a:prstClr val="black"/>
                </a:solidFill>
                <a:latin typeface="Arial" charset="0"/>
                <a:cs typeface="Arial" charset="0"/>
              </a:rPr>
              <a:t>Reports</a:t>
            </a:r>
          </a:p>
        </p:txBody>
      </p:sp>
      <p:sp>
        <p:nvSpPr>
          <p:cNvPr id="37" name="Rectangle 1033"/>
          <p:cNvSpPr>
            <a:spLocks noChangeArrowheads="1"/>
          </p:cNvSpPr>
          <p:nvPr/>
        </p:nvSpPr>
        <p:spPr bwMode="auto">
          <a:xfrm>
            <a:off x="1752600" y="2946400"/>
            <a:ext cx="6780213" cy="320198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3572" name="Text Box 1035"/>
          <p:cNvSpPr txBox="1">
            <a:spLocks noChangeArrowheads="1"/>
          </p:cNvSpPr>
          <p:nvPr/>
        </p:nvSpPr>
        <p:spPr bwMode="auto">
          <a:xfrm>
            <a:off x="1752600" y="2965450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DBS</a:t>
            </a: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1828800" y="5327650"/>
            <a:ext cx="822325" cy="15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23574" name="Picture 6" descr="C01NF07"/>
          <p:cNvPicPr>
            <a:picLocks noChangeAspect="1" noChangeArrowheads="1"/>
          </p:cNvPicPr>
          <p:nvPr/>
        </p:nvPicPr>
        <p:blipFill>
          <a:blip r:embed="rId3" cstate="print"/>
          <a:srcRect b="21014"/>
          <a:stretch>
            <a:fillRect/>
          </a:stretch>
        </p:blipFill>
        <p:spPr bwMode="auto">
          <a:xfrm>
            <a:off x="539750" y="2924175"/>
            <a:ext cx="80645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Database Management System (DBMS)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A software system that enables users to define, create, maintain, and control access to the database.</a:t>
            </a:r>
          </a:p>
          <a:p>
            <a:r>
              <a:rPr lang="en-US" altLang="en-US" sz="2400" smtClean="0">
                <a:latin typeface="Times" pitchFamily="18" charset="0"/>
              </a:rPr>
              <a:t>DBMS facilitates the following: </a:t>
            </a:r>
          </a:p>
          <a:p>
            <a:pPr lvl="1"/>
            <a:r>
              <a:rPr lang="en-US" altLang="en-US" sz="1800" smtClean="0">
                <a:latin typeface="Times" pitchFamily="18" charset="0"/>
              </a:rPr>
              <a:t>Create and Define a DB through </a:t>
            </a:r>
            <a:r>
              <a:rPr lang="en-US" altLang="en-US" sz="1800" b="1" smtClean="0">
                <a:latin typeface="Times" pitchFamily="18" charset="0"/>
              </a:rPr>
              <a:t>Data Definition Language </a:t>
            </a:r>
            <a:r>
              <a:rPr lang="en-US" altLang="en-US" sz="1800" smtClean="0">
                <a:latin typeface="Times" pitchFamily="18" charset="0"/>
              </a:rPr>
              <a:t>(DDL).</a:t>
            </a:r>
          </a:p>
          <a:p>
            <a:pPr lvl="1"/>
            <a:r>
              <a:rPr lang="en-US" altLang="en-US" sz="1800" smtClean="0">
                <a:latin typeface="Times" pitchFamily="18" charset="0"/>
              </a:rPr>
              <a:t>Construct and Load a DB contents.</a:t>
            </a:r>
          </a:p>
          <a:p>
            <a:pPr lvl="1"/>
            <a:r>
              <a:rPr lang="en-US" altLang="en-US" sz="1800" smtClean="0">
                <a:latin typeface="Times" pitchFamily="18" charset="0"/>
              </a:rPr>
              <a:t>Manipulate a DB -query &amp; update the DB- through </a:t>
            </a:r>
            <a:r>
              <a:rPr lang="en-US" altLang="en-US" sz="1800" b="1" smtClean="0">
                <a:latin typeface="Times" pitchFamily="18" charset="0"/>
              </a:rPr>
              <a:t>Data Manipulation Language</a:t>
            </a:r>
            <a:r>
              <a:rPr lang="en-US" altLang="en-US" sz="1800" smtClean="0">
                <a:latin typeface="Times" pitchFamily="18" charset="0"/>
              </a:rPr>
              <a:t> (DML).</a:t>
            </a:r>
          </a:p>
          <a:p>
            <a:pPr lvl="1"/>
            <a:r>
              <a:rPr lang="en-US" altLang="en-US" sz="1800" smtClean="0">
                <a:latin typeface="Times" pitchFamily="18" charset="0"/>
              </a:rPr>
              <a:t>Control access to data (security, integrity, concurrency, recovery)</a:t>
            </a:r>
          </a:p>
          <a:p>
            <a:r>
              <a:rPr lang="en-GB" altLang="en-US" sz="2400" smtClean="0">
                <a:latin typeface="Times" pitchFamily="18" charset="0"/>
              </a:rPr>
              <a:t>Some Relational DBMS vendors/products like :</a:t>
            </a:r>
          </a:p>
          <a:p>
            <a:pPr lvl="1"/>
            <a:r>
              <a:rPr lang="en-GB" altLang="en-US" sz="1800" smtClean="0">
                <a:latin typeface="Times" pitchFamily="18" charset="0"/>
              </a:rPr>
              <a:t>Access &amp; SQL Server/MS , MySQL,Oracle ..etc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en-US" altLang="en-US" sz="1600" smtClean="0">
              <a:latin typeface="Times" pitchFamily="18" charset="0"/>
            </a:endParaRPr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en-GB" altLang="en-US" sz="2000" b="1" smtClean="0">
              <a:latin typeface="Times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25995B2-F373-4439-A8A9-AB0814F61CB4}" type="slidenum">
              <a:rPr lang="en-GB" altLang="en-US" smtClean="0"/>
              <a:pPr/>
              <a:t>14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Components of DBMS Environment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Hardware</a:t>
            </a:r>
          </a:p>
          <a:p>
            <a:pPr lvl="1">
              <a:lnSpc>
                <a:spcPct val="90000"/>
              </a:lnSpc>
            </a:pPr>
            <a:r>
              <a:rPr lang="en-GB" altLang="en-US" sz="2600" b="1" smtClean="0">
                <a:latin typeface="Times" pitchFamily="18" charset="0"/>
              </a:rPr>
              <a:t>Can range from a PC to a network of computers.</a:t>
            </a: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Software</a:t>
            </a:r>
          </a:p>
          <a:p>
            <a:pPr lvl="1">
              <a:lnSpc>
                <a:spcPct val="90000"/>
              </a:lnSpc>
            </a:pPr>
            <a:r>
              <a:rPr lang="en-GB" altLang="en-US" sz="2600" b="1" smtClean="0">
                <a:latin typeface="Times" pitchFamily="18" charset="0"/>
              </a:rPr>
              <a:t>DBMS, operating system, network software (if necessary) and also the application programs.</a:t>
            </a:r>
          </a:p>
          <a:p>
            <a:pPr lvl="1"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</p:txBody>
      </p:sp>
      <p:sp>
        <p:nvSpPr>
          <p:cNvPr id="25604" name="Text Box 1028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550745-9BF3-40C0-BF17-21C4FF037E7F}" type="slidenum">
              <a:rPr lang="en-GB" altLang="en-US" smtClean="0"/>
              <a:pPr/>
              <a:t>15</a:t>
            </a:fld>
            <a:endParaRPr lang="en-GB" altLang="en-US" smtClean="0"/>
          </a:p>
        </p:txBody>
      </p:sp>
      <p:grpSp>
        <p:nvGrpSpPr>
          <p:cNvPr id="25606" name="Group 7"/>
          <p:cNvGrpSpPr>
            <a:grpSpLocks/>
          </p:cNvGrpSpPr>
          <p:nvPr/>
        </p:nvGrpSpPr>
        <p:grpSpPr bwMode="auto">
          <a:xfrm>
            <a:off x="539750" y="1700213"/>
            <a:ext cx="8280400" cy="1635125"/>
            <a:chOff x="539750" y="1700213"/>
            <a:chExt cx="8280400" cy="1635125"/>
          </a:xfrm>
        </p:grpSpPr>
        <p:pic>
          <p:nvPicPr>
            <p:cNvPr id="25607" name="Picture 6" descr="C01NF0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750" y="1700213"/>
              <a:ext cx="8280400" cy="163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8" name="Rectangle 6"/>
            <p:cNvSpPr>
              <a:spLocks noChangeArrowheads="1"/>
            </p:cNvSpPr>
            <p:nvPr/>
          </p:nvSpPr>
          <p:spPr bwMode="auto">
            <a:xfrm>
              <a:off x="4211960" y="2780928"/>
              <a:ext cx="864096" cy="288032"/>
            </a:xfrm>
            <a:prstGeom prst="rect">
              <a:avLst/>
            </a:prstGeom>
            <a:solidFill>
              <a:srgbClr val="FFFFFF"/>
            </a:solidFill>
            <a:ln w="12700" algn="ctr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Components of DBMS Environment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Data</a:t>
            </a:r>
          </a:p>
          <a:p>
            <a:pPr lvl="1"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Used by the organization and a description of this data</a:t>
            </a:r>
          </a:p>
          <a:p>
            <a:r>
              <a:rPr lang="en-GB" altLang="en-US" b="1" smtClean="0">
                <a:latin typeface="Times" pitchFamily="18" charset="0"/>
              </a:rPr>
              <a:t>Procedures</a:t>
            </a:r>
          </a:p>
          <a:p>
            <a:pPr lvl="1"/>
            <a:r>
              <a:rPr lang="en-GB" altLang="en-US" sz="2600" b="1" smtClean="0">
                <a:latin typeface="Times" pitchFamily="18" charset="0"/>
              </a:rPr>
              <a:t>Instructions and rules that should be applied to the design and use of the database and DBMS.</a:t>
            </a:r>
          </a:p>
          <a:p>
            <a:r>
              <a:rPr lang="en-GB" altLang="en-US" b="1" smtClean="0">
                <a:latin typeface="Times" pitchFamily="18" charset="0"/>
              </a:rPr>
              <a:t>People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0F089E-C91D-4645-B8E5-E834D6761AB6}" type="slidenum">
              <a:rPr lang="en-GB" altLang="en-US" smtClean="0"/>
              <a:pPr/>
              <a:t>16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2616200" y="4038600"/>
            <a:ext cx="3886200" cy="2362200"/>
          </a:xfrm>
          <a:prstGeom prst="rect">
            <a:avLst/>
          </a:prstGeom>
          <a:solidFill>
            <a:srgbClr val="EAEAEA"/>
          </a:solidFill>
          <a:ln w="9525">
            <a:solidFill>
              <a:sysClr val="windowText" lastClr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41" name="Rectangle 6"/>
          <p:cNvSpPr>
            <a:spLocks noChangeArrowheads="1"/>
          </p:cNvSpPr>
          <p:nvPr/>
        </p:nvSpPr>
        <p:spPr bwMode="auto">
          <a:xfrm>
            <a:off x="4826000" y="4191000"/>
            <a:ext cx="1219200" cy="609600"/>
          </a:xfrm>
          <a:prstGeom prst="rect">
            <a:avLst/>
          </a:prstGeom>
          <a:solidFill>
            <a:srgbClr val="CC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DBMS</a:t>
            </a:r>
          </a:p>
        </p:txBody>
      </p:sp>
      <p:sp>
        <p:nvSpPr>
          <p:cNvPr id="142" name="Rectangle 7"/>
          <p:cNvSpPr>
            <a:spLocks noChangeArrowheads="1"/>
          </p:cNvSpPr>
          <p:nvPr/>
        </p:nvSpPr>
        <p:spPr bwMode="auto">
          <a:xfrm>
            <a:off x="2844800" y="4191000"/>
            <a:ext cx="1219200" cy="609600"/>
          </a:xfrm>
          <a:prstGeom prst="rect">
            <a:avLst/>
          </a:prstGeom>
          <a:solidFill>
            <a:srgbClr val="CC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App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Program</a:t>
            </a:r>
          </a:p>
        </p:txBody>
      </p:sp>
      <p:sp>
        <p:nvSpPr>
          <p:cNvPr id="143" name="AutoShape 8"/>
          <p:cNvSpPr>
            <a:spLocks noChangeArrowheads="1"/>
          </p:cNvSpPr>
          <p:nvPr/>
        </p:nvSpPr>
        <p:spPr bwMode="auto">
          <a:xfrm>
            <a:off x="5130800" y="5181600"/>
            <a:ext cx="685800" cy="838200"/>
          </a:xfrm>
          <a:prstGeom prst="flowChartMagneticDisk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DB</a:t>
            </a:r>
          </a:p>
        </p:txBody>
      </p:sp>
      <p:sp>
        <p:nvSpPr>
          <p:cNvPr id="144" name="Rectangle 9"/>
          <p:cNvSpPr>
            <a:spLocks noChangeArrowheads="1"/>
          </p:cNvSpPr>
          <p:nvPr/>
        </p:nvSpPr>
        <p:spPr bwMode="auto">
          <a:xfrm>
            <a:off x="5740400" y="1828800"/>
            <a:ext cx="1371600" cy="609600"/>
          </a:xfrm>
          <a:prstGeom prst="rect">
            <a:avLst/>
          </a:prstGeom>
          <a:solidFill>
            <a:srgbClr val="CCFFCC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User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Requirement</a:t>
            </a:r>
          </a:p>
        </p:txBody>
      </p:sp>
      <p:sp>
        <p:nvSpPr>
          <p:cNvPr id="145" name="Rectangle 10"/>
          <p:cNvSpPr>
            <a:spLocks noChangeArrowheads="1"/>
          </p:cNvSpPr>
          <p:nvPr/>
        </p:nvSpPr>
        <p:spPr bwMode="auto">
          <a:xfrm>
            <a:off x="2844800" y="1828800"/>
            <a:ext cx="1219200" cy="609600"/>
          </a:xfrm>
          <a:prstGeom prst="rect">
            <a:avLst/>
          </a:prstGeom>
          <a:solidFill>
            <a:srgbClr val="CCFFCC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Procedure</a:t>
            </a:r>
          </a:p>
        </p:txBody>
      </p:sp>
      <p:grpSp>
        <p:nvGrpSpPr>
          <p:cNvPr id="27656" name="Group 15"/>
          <p:cNvGrpSpPr>
            <a:grpSpLocks/>
          </p:cNvGrpSpPr>
          <p:nvPr/>
        </p:nvGrpSpPr>
        <p:grpSpPr bwMode="auto">
          <a:xfrm>
            <a:off x="1625600" y="4114800"/>
            <a:ext cx="304800" cy="685800"/>
            <a:chOff x="672" y="2544"/>
            <a:chExt cx="240" cy="528"/>
          </a:xfrm>
        </p:grpSpPr>
        <p:sp>
          <p:nvSpPr>
            <p:cNvPr id="147" name="AutoShape 11"/>
            <p:cNvSpPr>
              <a:spLocks noChangeArrowheads="1"/>
            </p:cNvSpPr>
            <p:nvPr/>
          </p:nvSpPr>
          <p:spPr bwMode="auto">
            <a:xfrm>
              <a:off x="672" y="2544"/>
              <a:ext cx="240" cy="192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48" name="Line 12"/>
            <p:cNvSpPr>
              <a:spLocks noChangeShapeType="1"/>
            </p:cNvSpPr>
            <p:nvPr/>
          </p:nvSpPr>
          <p:spPr bwMode="auto">
            <a:xfrm>
              <a:off x="768" y="2736"/>
              <a:ext cx="0" cy="24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9" name="Line 13"/>
            <p:cNvSpPr>
              <a:spLocks noChangeShapeType="1"/>
            </p:cNvSpPr>
            <p:nvPr/>
          </p:nvSpPr>
          <p:spPr bwMode="auto">
            <a:xfrm flipH="1">
              <a:off x="672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0" name="Line 14"/>
            <p:cNvSpPr>
              <a:spLocks noChangeShapeType="1"/>
            </p:cNvSpPr>
            <p:nvPr/>
          </p:nvSpPr>
          <p:spPr bwMode="auto">
            <a:xfrm>
              <a:off x="768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51" name="Line 16"/>
          <p:cNvSpPr>
            <a:spLocks noChangeShapeType="1"/>
          </p:cNvSpPr>
          <p:nvPr/>
        </p:nvSpPr>
        <p:spPr bwMode="auto">
          <a:xfrm>
            <a:off x="2082800" y="4495800"/>
            <a:ext cx="76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52" name="Line 17"/>
          <p:cNvSpPr>
            <a:spLocks noChangeShapeType="1"/>
          </p:cNvSpPr>
          <p:nvPr/>
        </p:nvSpPr>
        <p:spPr bwMode="auto">
          <a:xfrm>
            <a:off x="4064000" y="4495800"/>
            <a:ext cx="76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53" name="Line 18"/>
          <p:cNvSpPr>
            <a:spLocks noChangeShapeType="1"/>
          </p:cNvSpPr>
          <p:nvPr/>
        </p:nvSpPr>
        <p:spPr bwMode="auto">
          <a:xfrm>
            <a:off x="5435600" y="4800600"/>
            <a:ext cx="0" cy="3810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27660" name="Group 19"/>
          <p:cNvGrpSpPr>
            <a:grpSpLocks/>
          </p:cNvGrpSpPr>
          <p:nvPr/>
        </p:nvGrpSpPr>
        <p:grpSpPr bwMode="auto">
          <a:xfrm>
            <a:off x="3302000" y="2971800"/>
            <a:ext cx="304800" cy="685800"/>
            <a:chOff x="672" y="2544"/>
            <a:chExt cx="240" cy="528"/>
          </a:xfrm>
        </p:grpSpPr>
        <p:sp>
          <p:nvSpPr>
            <p:cNvPr id="155" name="AutoShape 20"/>
            <p:cNvSpPr>
              <a:spLocks noChangeArrowheads="1"/>
            </p:cNvSpPr>
            <p:nvPr/>
          </p:nvSpPr>
          <p:spPr bwMode="auto">
            <a:xfrm>
              <a:off x="672" y="2544"/>
              <a:ext cx="240" cy="192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>
              <a:off x="768" y="2736"/>
              <a:ext cx="0" cy="24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 flipH="1">
              <a:off x="672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>
              <a:off x="768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59" name="Line 24"/>
          <p:cNvSpPr>
            <a:spLocks noChangeShapeType="1"/>
          </p:cNvSpPr>
          <p:nvPr/>
        </p:nvSpPr>
        <p:spPr bwMode="auto">
          <a:xfrm>
            <a:off x="3454400" y="2438400"/>
            <a:ext cx="0" cy="4572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60" name="Line 25"/>
          <p:cNvSpPr>
            <a:spLocks noChangeShapeType="1"/>
          </p:cNvSpPr>
          <p:nvPr/>
        </p:nvSpPr>
        <p:spPr bwMode="auto">
          <a:xfrm>
            <a:off x="3454400" y="3733800"/>
            <a:ext cx="0" cy="4572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27663" name="Group 26"/>
          <p:cNvGrpSpPr>
            <a:grpSpLocks/>
          </p:cNvGrpSpPr>
          <p:nvPr/>
        </p:nvGrpSpPr>
        <p:grpSpPr bwMode="auto">
          <a:xfrm>
            <a:off x="4749800" y="1752600"/>
            <a:ext cx="304800" cy="685800"/>
            <a:chOff x="672" y="2544"/>
            <a:chExt cx="240" cy="528"/>
          </a:xfrm>
        </p:grpSpPr>
        <p:sp>
          <p:nvSpPr>
            <p:cNvPr id="162" name="AutoShape 27"/>
            <p:cNvSpPr>
              <a:spLocks noChangeArrowheads="1"/>
            </p:cNvSpPr>
            <p:nvPr/>
          </p:nvSpPr>
          <p:spPr bwMode="auto">
            <a:xfrm>
              <a:off x="672" y="2544"/>
              <a:ext cx="240" cy="192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63" name="Line 28"/>
            <p:cNvSpPr>
              <a:spLocks noChangeShapeType="1"/>
            </p:cNvSpPr>
            <p:nvPr/>
          </p:nvSpPr>
          <p:spPr bwMode="auto">
            <a:xfrm>
              <a:off x="768" y="2736"/>
              <a:ext cx="0" cy="24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4" name="Line 29"/>
            <p:cNvSpPr>
              <a:spLocks noChangeShapeType="1"/>
            </p:cNvSpPr>
            <p:nvPr/>
          </p:nvSpPr>
          <p:spPr bwMode="auto">
            <a:xfrm flipH="1">
              <a:off x="672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5" name="Line 30"/>
            <p:cNvSpPr>
              <a:spLocks noChangeShapeType="1"/>
            </p:cNvSpPr>
            <p:nvPr/>
          </p:nvSpPr>
          <p:spPr bwMode="auto">
            <a:xfrm>
              <a:off x="768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66" name="Line 31"/>
          <p:cNvSpPr>
            <a:spLocks noChangeShapeType="1"/>
          </p:cNvSpPr>
          <p:nvPr/>
        </p:nvSpPr>
        <p:spPr bwMode="auto">
          <a:xfrm flipH="1">
            <a:off x="4064000" y="2057400"/>
            <a:ext cx="6096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67" name="Line 32"/>
          <p:cNvSpPr>
            <a:spLocks noChangeShapeType="1"/>
          </p:cNvSpPr>
          <p:nvPr/>
        </p:nvSpPr>
        <p:spPr bwMode="auto">
          <a:xfrm flipH="1">
            <a:off x="5130800" y="2057400"/>
            <a:ext cx="6096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27666" name="Group 33"/>
          <p:cNvGrpSpPr>
            <a:grpSpLocks/>
          </p:cNvGrpSpPr>
          <p:nvPr/>
        </p:nvGrpSpPr>
        <p:grpSpPr bwMode="auto">
          <a:xfrm>
            <a:off x="7721600" y="1828800"/>
            <a:ext cx="304800" cy="685800"/>
            <a:chOff x="672" y="2544"/>
            <a:chExt cx="240" cy="528"/>
          </a:xfrm>
        </p:grpSpPr>
        <p:sp>
          <p:nvSpPr>
            <p:cNvPr id="169" name="AutoShape 34"/>
            <p:cNvSpPr>
              <a:spLocks noChangeArrowheads="1"/>
            </p:cNvSpPr>
            <p:nvPr/>
          </p:nvSpPr>
          <p:spPr bwMode="auto">
            <a:xfrm>
              <a:off x="672" y="2544"/>
              <a:ext cx="240" cy="192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70" name="Line 35"/>
            <p:cNvSpPr>
              <a:spLocks noChangeShapeType="1"/>
            </p:cNvSpPr>
            <p:nvPr/>
          </p:nvSpPr>
          <p:spPr bwMode="auto">
            <a:xfrm>
              <a:off x="768" y="2736"/>
              <a:ext cx="0" cy="24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1" name="Line 36"/>
            <p:cNvSpPr>
              <a:spLocks noChangeShapeType="1"/>
            </p:cNvSpPr>
            <p:nvPr/>
          </p:nvSpPr>
          <p:spPr bwMode="auto">
            <a:xfrm flipH="1">
              <a:off x="672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2" name="Line 37"/>
            <p:cNvSpPr>
              <a:spLocks noChangeShapeType="1"/>
            </p:cNvSpPr>
            <p:nvPr/>
          </p:nvSpPr>
          <p:spPr bwMode="auto">
            <a:xfrm>
              <a:off x="768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7667" name="Group 43"/>
          <p:cNvGrpSpPr>
            <a:grpSpLocks/>
          </p:cNvGrpSpPr>
          <p:nvPr/>
        </p:nvGrpSpPr>
        <p:grpSpPr bwMode="auto">
          <a:xfrm>
            <a:off x="6654800" y="3048000"/>
            <a:ext cx="304800" cy="685800"/>
            <a:chOff x="672" y="2544"/>
            <a:chExt cx="240" cy="528"/>
          </a:xfrm>
        </p:grpSpPr>
        <p:sp>
          <p:nvSpPr>
            <p:cNvPr id="174" name="AutoShape 44"/>
            <p:cNvSpPr>
              <a:spLocks noChangeArrowheads="1"/>
            </p:cNvSpPr>
            <p:nvPr/>
          </p:nvSpPr>
          <p:spPr bwMode="auto">
            <a:xfrm>
              <a:off x="672" y="2544"/>
              <a:ext cx="240" cy="192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>
              <a:off x="768" y="2736"/>
              <a:ext cx="0" cy="24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672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7" name="Line 47"/>
            <p:cNvSpPr>
              <a:spLocks noChangeShapeType="1"/>
            </p:cNvSpPr>
            <p:nvPr/>
          </p:nvSpPr>
          <p:spPr bwMode="auto">
            <a:xfrm>
              <a:off x="768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78" name="Line 48"/>
          <p:cNvSpPr>
            <a:spLocks noChangeShapeType="1"/>
          </p:cNvSpPr>
          <p:nvPr/>
        </p:nvSpPr>
        <p:spPr bwMode="auto">
          <a:xfrm flipH="1">
            <a:off x="6045200" y="3657600"/>
            <a:ext cx="533400" cy="5334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27669" name="Text Box 49"/>
          <p:cNvSpPr txBox="1">
            <a:spLocks noChangeArrowheads="1"/>
          </p:cNvSpPr>
          <p:nvPr/>
        </p:nvSpPr>
        <p:spPr bwMode="auto">
          <a:xfrm>
            <a:off x="6943725" y="33147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DBA</a:t>
            </a:r>
          </a:p>
        </p:txBody>
      </p:sp>
      <p:sp>
        <p:nvSpPr>
          <p:cNvPr id="27670" name="Text Box 50"/>
          <p:cNvSpPr txBox="1">
            <a:spLocks noChangeArrowheads="1"/>
          </p:cNvSpPr>
          <p:nvPr/>
        </p:nvSpPr>
        <p:spPr bwMode="auto">
          <a:xfrm>
            <a:off x="895350" y="4814888"/>
            <a:ext cx="172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Naïve End User</a:t>
            </a:r>
          </a:p>
        </p:txBody>
      </p:sp>
      <p:sp>
        <p:nvSpPr>
          <p:cNvPr id="27671" name="Text Box 51"/>
          <p:cNvSpPr txBox="1">
            <a:spLocks noChangeArrowheads="1"/>
          </p:cNvSpPr>
          <p:nvPr/>
        </p:nvSpPr>
        <p:spPr bwMode="auto">
          <a:xfrm>
            <a:off x="3606800" y="29718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Application</a:t>
            </a:r>
          </a:p>
          <a:p>
            <a:pPr algn="ctr"/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programmer</a:t>
            </a:r>
          </a:p>
        </p:txBody>
      </p:sp>
      <p:sp>
        <p:nvSpPr>
          <p:cNvPr id="27672" name="Text Box 52"/>
          <p:cNvSpPr txBox="1">
            <a:spLocks noChangeArrowheads="1"/>
          </p:cNvSpPr>
          <p:nvPr/>
        </p:nvSpPr>
        <p:spPr bwMode="auto">
          <a:xfrm>
            <a:off x="4292600" y="2452688"/>
            <a:ext cx="1422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DB Designer</a:t>
            </a:r>
          </a:p>
        </p:txBody>
      </p:sp>
      <p:sp>
        <p:nvSpPr>
          <p:cNvPr id="183" name="Line 53"/>
          <p:cNvSpPr>
            <a:spLocks noChangeShapeType="1"/>
          </p:cNvSpPr>
          <p:nvPr/>
        </p:nvSpPr>
        <p:spPr bwMode="auto">
          <a:xfrm>
            <a:off x="5130800" y="2743200"/>
            <a:ext cx="228600" cy="13716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27674" name="Text Box 54"/>
          <p:cNvSpPr txBox="1">
            <a:spLocks noChangeArrowheads="1"/>
          </p:cNvSpPr>
          <p:nvPr/>
        </p:nvSpPr>
        <p:spPr bwMode="auto">
          <a:xfrm>
            <a:off x="7302500" y="2514600"/>
            <a:ext cx="168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System Analyst</a:t>
            </a:r>
          </a:p>
        </p:txBody>
      </p:sp>
      <p:grpSp>
        <p:nvGrpSpPr>
          <p:cNvPr id="27675" name="Group 55"/>
          <p:cNvGrpSpPr>
            <a:grpSpLocks/>
          </p:cNvGrpSpPr>
          <p:nvPr/>
        </p:nvGrpSpPr>
        <p:grpSpPr bwMode="auto">
          <a:xfrm>
            <a:off x="1625600" y="5410200"/>
            <a:ext cx="304800" cy="685800"/>
            <a:chOff x="672" y="2544"/>
            <a:chExt cx="240" cy="528"/>
          </a:xfrm>
        </p:grpSpPr>
        <p:sp>
          <p:nvSpPr>
            <p:cNvPr id="186" name="AutoShape 56"/>
            <p:cNvSpPr>
              <a:spLocks noChangeArrowheads="1"/>
            </p:cNvSpPr>
            <p:nvPr/>
          </p:nvSpPr>
          <p:spPr bwMode="auto">
            <a:xfrm>
              <a:off x="672" y="2544"/>
              <a:ext cx="240" cy="192"/>
            </a:xfrm>
            <a:prstGeom prst="smileyFace">
              <a:avLst>
                <a:gd name="adj" fmla="val 4653"/>
              </a:avLst>
            </a:prstGeom>
            <a:solidFill>
              <a:srgbClr val="FFFF9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87" name="Line 57"/>
            <p:cNvSpPr>
              <a:spLocks noChangeShapeType="1"/>
            </p:cNvSpPr>
            <p:nvPr/>
          </p:nvSpPr>
          <p:spPr bwMode="auto">
            <a:xfrm>
              <a:off x="768" y="2736"/>
              <a:ext cx="0" cy="24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8" name="Line 58"/>
            <p:cNvSpPr>
              <a:spLocks noChangeShapeType="1"/>
            </p:cNvSpPr>
            <p:nvPr/>
          </p:nvSpPr>
          <p:spPr bwMode="auto">
            <a:xfrm flipH="1">
              <a:off x="672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9" name="Line 59"/>
            <p:cNvSpPr>
              <a:spLocks noChangeShapeType="1"/>
            </p:cNvSpPr>
            <p:nvPr/>
          </p:nvSpPr>
          <p:spPr bwMode="auto">
            <a:xfrm>
              <a:off x="768" y="2975"/>
              <a:ext cx="96" cy="97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90" name="Line 60"/>
          <p:cNvSpPr>
            <a:spLocks noChangeShapeType="1"/>
          </p:cNvSpPr>
          <p:nvPr/>
        </p:nvSpPr>
        <p:spPr bwMode="auto">
          <a:xfrm>
            <a:off x="4902200" y="4800600"/>
            <a:ext cx="0" cy="9906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91" name="Line 61"/>
          <p:cNvSpPr>
            <a:spLocks noChangeShapeType="1"/>
          </p:cNvSpPr>
          <p:nvPr/>
        </p:nvSpPr>
        <p:spPr bwMode="auto">
          <a:xfrm flipH="1">
            <a:off x="2082800" y="5791200"/>
            <a:ext cx="28194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92" name="Line 62"/>
          <p:cNvSpPr>
            <a:spLocks noChangeShapeType="1"/>
          </p:cNvSpPr>
          <p:nvPr/>
        </p:nvSpPr>
        <p:spPr bwMode="auto">
          <a:xfrm flipH="1">
            <a:off x="1778000" y="1295400"/>
            <a:ext cx="6096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93" name="Line 63"/>
          <p:cNvSpPr>
            <a:spLocks noChangeShapeType="1"/>
          </p:cNvSpPr>
          <p:nvPr/>
        </p:nvSpPr>
        <p:spPr bwMode="auto">
          <a:xfrm>
            <a:off x="1778000" y="1295400"/>
            <a:ext cx="0" cy="26670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94" name="Line 64"/>
          <p:cNvSpPr>
            <a:spLocks noChangeShapeType="1"/>
          </p:cNvSpPr>
          <p:nvPr/>
        </p:nvSpPr>
        <p:spPr bwMode="auto">
          <a:xfrm>
            <a:off x="7874000" y="1295400"/>
            <a:ext cx="0" cy="4572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95" name="Line 65"/>
          <p:cNvSpPr>
            <a:spLocks noChangeShapeType="1"/>
          </p:cNvSpPr>
          <p:nvPr/>
        </p:nvSpPr>
        <p:spPr bwMode="auto">
          <a:xfrm flipH="1">
            <a:off x="7112000" y="2057400"/>
            <a:ext cx="6096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27682" name="Text Box 71"/>
          <p:cNvSpPr txBox="1">
            <a:spLocks noChangeArrowheads="1"/>
          </p:cNvSpPr>
          <p:nvPr/>
        </p:nvSpPr>
        <p:spPr bwMode="auto">
          <a:xfrm>
            <a:off x="146050" y="6110288"/>
            <a:ext cx="247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66"/>
                </a:solidFill>
                <a:latin typeface="Calibri" pitchFamily="34" charset="0"/>
              </a:rPr>
              <a:t>Sophisticated End User</a:t>
            </a:r>
          </a:p>
        </p:txBody>
      </p:sp>
      <p:sp>
        <p:nvSpPr>
          <p:cNvPr id="197" name="Text Box 72"/>
          <p:cNvSpPr txBox="1">
            <a:spLocks noChangeArrowheads="1"/>
          </p:cNvSpPr>
          <p:nvPr/>
        </p:nvSpPr>
        <p:spPr bwMode="auto">
          <a:xfrm>
            <a:off x="5892800" y="60182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H/W</a:t>
            </a:r>
          </a:p>
        </p:txBody>
      </p:sp>
      <p:sp>
        <p:nvSpPr>
          <p:cNvPr id="27684" name="Text Box 73"/>
          <p:cNvSpPr txBox="1">
            <a:spLocks noChangeArrowheads="1"/>
          </p:cNvSpPr>
          <p:nvPr/>
        </p:nvSpPr>
        <p:spPr bwMode="auto">
          <a:xfrm>
            <a:off x="5200650" y="3265488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Design</a:t>
            </a:r>
          </a:p>
        </p:txBody>
      </p:sp>
      <p:sp>
        <p:nvSpPr>
          <p:cNvPr id="27685" name="Text Box 74"/>
          <p:cNvSpPr txBox="1">
            <a:spLocks noChangeArrowheads="1"/>
          </p:cNvSpPr>
          <p:nvPr/>
        </p:nvSpPr>
        <p:spPr bwMode="auto">
          <a:xfrm>
            <a:off x="3987800" y="1295400"/>
            <a:ext cx="1354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Communicate</a:t>
            </a:r>
          </a:p>
        </p:txBody>
      </p:sp>
      <p:sp>
        <p:nvSpPr>
          <p:cNvPr id="27686" name="Text Box 75"/>
          <p:cNvSpPr txBox="1">
            <a:spLocks noChangeArrowheads="1"/>
          </p:cNvSpPr>
          <p:nvPr/>
        </p:nvSpPr>
        <p:spPr bwMode="auto">
          <a:xfrm>
            <a:off x="6273800" y="38100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Manage</a:t>
            </a:r>
          </a:p>
        </p:txBody>
      </p:sp>
      <p:sp>
        <p:nvSpPr>
          <p:cNvPr id="27687" name="Text Box 76"/>
          <p:cNvSpPr txBox="1">
            <a:spLocks noChangeArrowheads="1"/>
          </p:cNvSpPr>
          <p:nvPr/>
        </p:nvSpPr>
        <p:spPr bwMode="auto">
          <a:xfrm>
            <a:off x="4064000" y="2057400"/>
            <a:ext cx="715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Write</a:t>
            </a:r>
          </a:p>
        </p:txBody>
      </p:sp>
      <p:sp>
        <p:nvSpPr>
          <p:cNvPr id="27688" name="Text Box 77"/>
          <p:cNvSpPr txBox="1">
            <a:spLocks noChangeArrowheads="1"/>
          </p:cNvSpPr>
          <p:nvPr/>
        </p:nvSpPr>
        <p:spPr bwMode="auto">
          <a:xfrm>
            <a:off x="7158038" y="2057400"/>
            <a:ext cx="71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Write</a:t>
            </a:r>
          </a:p>
        </p:txBody>
      </p:sp>
      <p:sp>
        <p:nvSpPr>
          <p:cNvPr id="27689" name="Text Box 78"/>
          <p:cNvSpPr txBox="1">
            <a:spLocks noChangeArrowheads="1"/>
          </p:cNvSpPr>
          <p:nvPr/>
        </p:nvSpPr>
        <p:spPr bwMode="auto">
          <a:xfrm>
            <a:off x="3454400" y="3810000"/>
            <a:ext cx="928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Program</a:t>
            </a:r>
          </a:p>
        </p:txBody>
      </p:sp>
      <p:sp>
        <p:nvSpPr>
          <p:cNvPr id="27690" name="Text Box 79"/>
          <p:cNvSpPr txBox="1">
            <a:spLocks noChangeArrowheads="1"/>
          </p:cNvSpPr>
          <p:nvPr/>
        </p:nvSpPr>
        <p:spPr bwMode="auto">
          <a:xfrm>
            <a:off x="2189163" y="4495800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Use</a:t>
            </a:r>
          </a:p>
        </p:txBody>
      </p:sp>
      <p:sp>
        <p:nvSpPr>
          <p:cNvPr id="27691" name="Text Box 80"/>
          <p:cNvSpPr txBox="1">
            <a:spLocks noChangeArrowheads="1"/>
          </p:cNvSpPr>
          <p:nvPr/>
        </p:nvSpPr>
        <p:spPr bwMode="auto">
          <a:xfrm>
            <a:off x="2159000" y="5791200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0066"/>
                </a:solidFill>
                <a:latin typeface="Courier New" pitchFamily="49" charset="0"/>
              </a:rPr>
              <a:t>Use</a:t>
            </a:r>
          </a:p>
        </p:txBody>
      </p:sp>
      <p:sp>
        <p:nvSpPr>
          <p:cNvPr id="27692" name="Slide Number Placeholder 6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46F4F81-6E4B-4BEB-A00E-C44AC2CDA2D1}" type="slidenum">
              <a:rPr lang="en-GB" altLang="en-US" smtClean="0"/>
              <a:pPr/>
              <a:t>17</a:t>
            </a:fld>
            <a:endParaRPr lang="en-GB" altLang="en-US" smtClean="0"/>
          </a:p>
        </p:txBody>
      </p:sp>
      <p:sp>
        <p:nvSpPr>
          <p:cNvPr id="27693" name="Title 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solidFill>
                  <a:srgbClr val="3A21EF"/>
                </a:solidFill>
                <a:latin typeface="Times" pitchFamily="18" charset="0"/>
              </a:rPr>
              <a:t>Roles in the Database Environment</a:t>
            </a:r>
            <a:endParaRPr lang="en-US" alt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Roles in the Database Environment</a:t>
            </a:r>
            <a:endParaRPr lang="en-GB" altLang="en-US" smtClean="0">
              <a:latin typeface="Times" pitchFamily="18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27950" cy="4114800"/>
          </a:xfrm>
        </p:spPr>
        <p:txBody>
          <a:bodyPr/>
          <a:lstStyle/>
          <a:p>
            <a:r>
              <a:rPr lang="en-US" altLang="en-US" sz="2400" b="1" smtClean="0">
                <a:latin typeface="Times" pitchFamily="18" charset="0"/>
              </a:rPr>
              <a:t>System Analyst: </a:t>
            </a:r>
            <a:r>
              <a:rPr lang="en-US" altLang="en-US" sz="2400" smtClean="0">
                <a:latin typeface="Times" pitchFamily="18" charset="0"/>
              </a:rPr>
              <a:t>Determine the user requirements and develop the system specifications.</a:t>
            </a:r>
          </a:p>
          <a:p>
            <a:endParaRPr lang="en-US" altLang="en-US" sz="1600" smtClean="0">
              <a:latin typeface="Times" pitchFamily="18" charset="0"/>
            </a:endParaRPr>
          </a:p>
          <a:p>
            <a:r>
              <a:rPr lang="en-US" altLang="en-US" sz="2400" b="1" smtClean="0">
                <a:latin typeface="Times" pitchFamily="18" charset="0"/>
              </a:rPr>
              <a:t>Database Designer: </a:t>
            </a:r>
            <a:r>
              <a:rPr lang="en-US" altLang="en-US" sz="2400" smtClean="0">
                <a:latin typeface="Times" pitchFamily="18" charset="0"/>
              </a:rPr>
              <a:t>Identify the data and choose the appropriate structure to represent and store the data. </a:t>
            </a:r>
          </a:p>
          <a:p>
            <a:endParaRPr lang="en-US" altLang="en-US" sz="1800" smtClean="0">
              <a:latin typeface="Times" pitchFamily="18" charset="0"/>
            </a:endParaRPr>
          </a:p>
          <a:p>
            <a:r>
              <a:rPr lang="en-US" altLang="en-US" sz="2400" b="1" smtClean="0">
                <a:latin typeface="Times" pitchFamily="18" charset="0"/>
              </a:rPr>
              <a:t>Application Programmer:</a:t>
            </a:r>
            <a:r>
              <a:rPr lang="en-US" altLang="en-US" sz="2400" smtClean="0">
                <a:latin typeface="Times" pitchFamily="18" charset="0"/>
              </a:rPr>
              <a:t> Implement the application program based on the system specification.</a:t>
            </a:r>
          </a:p>
          <a:p>
            <a:endParaRPr lang="en-US" altLang="en-US" sz="1800" smtClean="0">
              <a:latin typeface="Times" pitchFamily="18" charset="0"/>
            </a:endParaRPr>
          </a:p>
          <a:p>
            <a:r>
              <a:rPr lang="en-US" altLang="en-US" sz="2400" b="1" smtClean="0">
                <a:latin typeface="Times" pitchFamily="18" charset="0"/>
              </a:rPr>
              <a:t>Database administrator (DBA): </a:t>
            </a:r>
            <a:r>
              <a:rPr lang="en-US" altLang="en-US" sz="2400" smtClean="0">
                <a:latin typeface="Times" pitchFamily="18" charset="0"/>
              </a:rPr>
              <a:t>Administrates the DB, DBMS and related software.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8677" name="Slide Number Placeholder 7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0B093E-F907-4FE3-9F04-B432C94E7408}" type="slidenum">
              <a:rPr lang="en-GB" altLang="en-US" smtClean="0"/>
              <a:pPr/>
              <a:t>18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Roles in the Database Environment</a:t>
            </a:r>
            <a:endParaRPr lang="en-GB" altLang="en-US" smtClean="0">
              <a:latin typeface="Times" pitchFamily="18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7727950" cy="41148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latin typeface="Times" pitchFamily="18" charset="0"/>
              </a:rPr>
              <a:t>Database End-users:</a:t>
            </a:r>
            <a:r>
              <a:rPr lang="en-US" sz="2000" dirty="0" smtClean="0">
                <a:latin typeface="Times" pitchFamily="18" charset="0"/>
              </a:rPr>
              <a:t> They use the data for queries, reports and some of them update the database content (data). End-users can be categorized into:</a:t>
            </a:r>
          </a:p>
          <a:p>
            <a:pPr>
              <a:defRPr/>
            </a:pPr>
            <a:endParaRPr lang="en-US" sz="2000" dirty="0" smtClean="0">
              <a:latin typeface="Times" pitchFamily="18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 2" charset="2"/>
              <a:buChar char=""/>
              <a:defRPr/>
            </a:pPr>
            <a:r>
              <a:rPr lang="en-US" sz="2000" dirty="0" smtClean="0">
                <a:solidFill>
                  <a:srgbClr val="C00000"/>
                </a:solidFill>
                <a:latin typeface="Times" pitchFamily="18" charset="0"/>
              </a:rPr>
              <a:t>Naïve users</a:t>
            </a:r>
            <a:r>
              <a:rPr lang="en-US" sz="2000" dirty="0" smtClean="0">
                <a:latin typeface="Times" pitchFamily="18" charset="0"/>
              </a:rPr>
              <a:t>: Invokes one of the permanent application programs that have been written previously.</a:t>
            </a:r>
            <a:endParaRPr lang="en-US" sz="2000" b="1" dirty="0" smtClean="0">
              <a:latin typeface="Times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2" charset="2"/>
              <a:buChar char=""/>
              <a:defRPr/>
            </a:pPr>
            <a:r>
              <a:rPr lang="en-US" sz="2000" dirty="0" smtClean="0">
                <a:solidFill>
                  <a:srgbClr val="C00000"/>
                </a:solidFill>
                <a:latin typeface="Times" pitchFamily="18" charset="0"/>
              </a:rPr>
              <a:t>Sophisticated users</a:t>
            </a:r>
            <a:r>
              <a:rPr lang="en-US" sz="2000" dirty="0" smtClean="0">
                <a:latin typeface="Times" pitchFamily="18" charset="0"/>
              </a:rPr>
              <a:t>: form requests in a database query language.</a:t>
            </a:r>
            <a:endParaRPr lang="en-US" sz="2000" b="1" dirty="0" smtClean="0">
              <a:latin typeface="Times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000" dirty="0" smtClean="0">
              <a:latin typeface="Times" pitchFamily="18" charset="0"/>
            </a:endParaRPr>
          </a:p>
          <a:p>
            <a:pPr>
              <a:defRPr/>
            </a:pPr>
            <a:endParaRPr lang="en-GB" sz="2000" b="1" dirty="0" smtClean="0">
              <a:latin typeface="Times" pitchFamily="18" charset="0"/>
            </a:endParaRPr>
          </a:p>
          <a:p>
            <a:pPr>
              <a:buFont typeface="Monotype Sorts" pitchFamily="2" charset="2"/>
              <a:buNone/>
              <a:defRPr/>
            </a:pPr>
            <a:endParaRPr lang="en-GB" sz="2000" b="1" dirty="0" smtClean="0">
              <a:latin typeface="Times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29701" name="Slide Number Placeholder 7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DBC334-2C1F-4ED0-A714-E80F017F1A02}" type="slidenum">
              <a:rPr lang="en-GB" altLang="en-US" smtClean="0"/>
              <a:pPr/>
              <a:t>19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Chapter 1 - Objectives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705350"/>
          </a:xfrm>
        </p:spPr>
        <p:txBody>
          <a:bodyPr/>
          <a:lstStyle/>
          <a:p>
            <a:pPr algn="just"/>
            <a:r>
              <a:rPr lang="en-GB" altLang="en-US" sz="2400" b="1" smtClean="0">
                <a:latin typeface="Times" pitchFamily="18" charset="0"/>
              </a:rPr>
              <a:t>Some common uses of database systems.</a:t>
            </a:r>
          </a:p>
          <a:p>
            <a:pPr algn="just"/>
            <a:r>
              <a:rPr lang="en-GB" altLang="en-US" sz="2400" b="1" smtClean="0">
                <a:latin typeface="Times" pitchFamily="18" charset="0"/>
              </a:rPr>
              <a:t>Database Concepts.</a:t>
            </a:r>
          </a:p>
          <a:p>
            <a:pPr algn="just"/>
            <a:r>
              <a:rPr lang="en-GB" altLang="en-US" sz="2400" b="1" smtClean="0">
                <a:latin typeface="Times" pitchFamily="18" charset="0"/>
              </a:rPr>
              <a:t>Characteristics of file-based systems.</a:t>
            </a:r>
          </a:p>
          <a:p>
            <a:pPr algn="just"/>
            <a:r>
              <a:rPr lang="en-GB" altLang="en-US" sz="2400" b="1" smtClean="0">
                <a:latin typeface="Times" pitchFamily="18" charset="0"/>
              </a:rPr>
              <a:t>Problems with file-based approach.</a:t>
            </a:r>
          </a:p>
          <a:p>
            <a:pPr algn="just"/>
            <a:r>
              <a:rPr lang="en-GB" altLang="en-US" sz="2400" b="1" smtClean="0">
                <a:latin typeface="Times" pitchFamily="18" charset="0"/>
              </a:rPr>
              <a:t>Meaning of the term database.</a:t>
            </a:r>
          </a:p>
          <a:p>
            <a:r>
              <a:rPr lang="en-GB" altLang="en-US" sz="2400" b="1" smtClean="0">
                <a:latin typeface="Times" pitchFamily="18" charset="0"/>
              </a:rPr>
              <a:t>Meaning of the term Database Management System (DBMS).</a:t>
            </a:r>
          </a:p>
          <a:p>
            <a:r>
              <a:rPr lang="en-GB" altLang="en-US" sz="2400" b="1" smtClean="0">
                <a:latin typeface="Times" pitchFamily="18" charset="0"/>
              </a:rPr>
              <a:t>Typical functions of a DBMS.</a:t>
            </a:r>
          </a:p>
          <a:p>
            <a:r>
              <a:rPr lang="en-GB" altLang="en-US" sz="2400" b="1" smtClean="0">
                <a:latin typeface="Times" pitchFamily="18" charset="0"/>
              </a:rPr>
              <a:t>Major components of the DBMS environment.</a:t>
            </a:r>
          </a:p>
          <a:p>
            <a:r>
              <a:rPr lang="en-GB" altLang="en-US" sz="2400" b="1" smtClean="0">
                <a:latin typeface="Times" pitchFamily="18" charset="0"/>
              </a:rPr>
              <a:t>Personnel involved in the DBMS environment.</a:t>
            </a:r>
          </a:p>
          <a:p>
            <a:pPr algn="just"/>
            <a:r>
              <a:rPr lang="en-GB" altLang="en-US" sz="2400" b="1" smtClean="0">
                <a:latin typeface="Times" pitchFamily="18" charset="0"/>
              </a:rPr>
              <a:t>Advantages and disadvantages of DBMSs.</a:t>
            </a:r>
          </a:p>
          <a:p>
            <a:endParaRPr lang="en-GB" altLang="en-US" sz="2400" b="1" smtClean="0">
              <a:latin typeface="Times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00400" y="6324600"/>
            <a:ext cx="2667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0A74B8B-3FE3-42AD-AC0A-0A466A095036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Advantages of DBMSs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Control of data redundancy</a:t>
            </a: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Data consistency</a:t>
            </a: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More information from the same amount of data</a:t>
            </a: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Sharing of data</a:t>
            </a: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Improved data integrity</a:t>
            </a: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Improved security</a:t>
            </a: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Enforcement of standards (ex: data format)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1AAF742-1CCB-4B87-A140-B323DBC9B02A}" type="slidenum">
              <a:rPr lang="en-GB" altLang="en-US" smtClean="0"/>
              <a:pPr/>
              <a:t>20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Advantages of DBMSs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GB" altLang="en-US" b="1" dirty="0" smtClean="0">
                <a:latin typeface="Times" pitchFamily="18" charset="0"/>
              </a:rPr>
              <a:t>Balance conflicting requirements (DBA)</a:t>
            </a:r>
          </a:p>
          <a:p>
            <a:r>
              <a:rPr lang="en-GB" altLang="en-US" b="1" dirty="0" smtClean="0">
                <a:latin typeface="Times" pitchFamily="18" charset="0"/>
              </a:rPr>
              <a:t>Improved data accessibility and responsiveness</a:t>
            </a:r>
          </a:p>
          <a:p>
            <a:r>
              <a:rPr lang="en-GB" altLang="en-US" b="1" dirty="0" smtClean="0">
                <a:latin typeface="Times" pitchFamily="18" charset="0"/>
              </a:rPr>
              <a:t>Increased productivity (DBMS tools)</a:t>
            </a:r>
          </a:p>
          <a:p>
            <a:r>
              <a:rPr lang="en-GB" altLang="en-US" b="1" dirty="0" smtClean="0">
                <a:latin typeface="Times" pitchFamily="18" charset="0"/>
              </a:rPr>
              <a:t>Improved maintenance through data independence</a:t>
            </a:r>
          </a:p>
          <a:p>
            <a:r>
              <a:rPr lang="en-GB" altLang="en-US" b="1" dirty="0" smtClean="0">
                <a:latin typeface="Times" pitchFamily="18" charset="0"/>
              </a:rPr>
              <a:t>Increased concurrency</a:t>
            </a:r>
          </a:p>
          <a:p>
            <a:r>
              <a:rPr lang="en-GB" altLang="en-US" b="1" dirty="0" smtClean="0">
                <a:latin typeface="Times" pitchFamily="18" charset="0"/>
              </a:rPr>
              <a:t>Improved backup and recovery services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A748B5-2233-4E61-9D77-BFDDF595BC8D}" type="slidenum">
              <a:rPr lang="en-GB" altLang="en-US" smtClean="0"/>
              <a:pPr/>
              <a:t>21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Disadvantages of DBMSs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</p:spPr>
        <p:txBody>
          <a:bodyPr/>
          <a:lstStyle/>
          <a:p>
            <a:r>
              <a:rPr lang="en-GB" altLang="en-US" b="1" dirty="0" smtClean="0">
                <a:latin typeface="Times" pitchFamily="18" charset="0"/>
              </a:rPr>
              <a:t>Complexity</a:t>
            </a:r>
          </a:p>
          <a:p>
            <a:r>
              <a:rPr lang="en-GB" altLang="en-US" b="1" dirty="0" smtClean="0">
                <a:latin typeface="Times" pitchFamily="18" charset="0"/>
              </a:rPr>
              <a:t>Size (disk, memory)</a:t>
            </a:r>
          </a:p>
          <a:p>
            <a:r>
              <a:rPr lang="en-GB" altLang="en-US" b="1" dirty="0" smtClean="0">
                <a:latin typeface="Times" pitchFamily="18" charset="0"/>
              </a:rPr>
              <a:t>Cost of DBMS</a:t>
            </a:r>
          </a:p>
          <a:p>
            <a:r>
              <a:rPr lang="en-GB" altLang="en-US" b="1" dirty="0" smtClean="0">
                <a:latin typeface="Times" pitchFamily="18" charset="0"/>
              </a:rPr>
              <a:t>Additional hardware costs</a:t>
            </a:r>
          </a:p>
          <a:p>
            <a:r>
              <a:rPr lang="en-GB" altLang="en-US" b="1" dirty="0" smtClean="0">
                <a:latin typeface="Times" pitchFamily="18" charset="0"/>
              </a:rPr>
              <a:t>Cost of conversion existing application</a:t>
            </a:r>
          </a:p>
          <a:p>
            <a:r>
              <a:rPr lang="en-GB" altLang="en-US" b="1" smtClean="0">
                <a:latin typeface="Times" pitchFamily="18" charset="0"/>
              </a:rPr>
              <a:t>Higher </a:t>
            </a:r>
            <a:r>
              <a:rPr lang="en-GB" altLang="en-US" b="1" dirty="0" smtClean="0">
                <a:latin typeface="Times" pitchFamily="18" charset="0"/>
              </a:rPr>
              <a:t>impact of a failure (central DB )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>
                <a:solidFill>
                  <a:srgbClr val="000066"/>
                </a:solidFill>
              </a:rPr>
              <a:t>Pearson Education © 2009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7AA363F-4425-493E-8017-0B33FFF3CF7A}" type="slidenum">
              <a:rPr lang="en-GB" altLang="en-US" smtClean="0"/>
              <a:pPr/>
              <a:t>22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Examples of Database Applications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US" altLang="en-US" b="1" smtClean="0">
                <a:latin typeface="Times" pitchFamily="18" charset="0"/>
                <a:cs typeface="Times New Roman" pitchFamily="18" charset="0"/>
              </a:rPr>
              <a:t>Purchases from the supermarket</a:t>
            </a:r>
          </a:p>
          <a:p>
            <a:r>
              <a:rPr lang="en-US" altLang="en-US" b="1" smtClean="0">
                <a:latin typeface="Times" pitchFamily="18" charset="0"/>
                <a:cs typeface="Times New Roman" pitchFamily="18" charset="0"/>
              </a:rPr>
              <a:t>Purchases using your credit card</a:t>
            </a:r>
            <a:r>
              <a:rPr lang="en-GB" altLang="en-US" b="1" smtClean="0">
                <a:latin typeface="Times" pitchFamily="18" charset="0"/>
              </a:rPr>
              <a:t> </a:t>
            </a:r>
          </a:p>
          <a:p>
            <a:r>
              <a:rPr lang="en-US" altLang="en-US" b="1" smtClean="0">
                <a:latin typeface="Times" pitchFamily="18" charset="0"/>
                <a:cs typeface="Times New Roman" pitchFamily="18" charset="0"/>
              </a:rPr>
              <a:t>Booking a holiday at the travel agents </a:t>
            </a:r>
          </a:p>
          <a:p>
            <a:r>
              <a:rPr lang="en-GB" altLang="en-US" b="1" smtClean="0">
                <a:latin typeface="Times" pitchFamily="18" charset="0"/>
              </a:rPr>
              <a:t>Local Examples :</a:t>
            </a:r>
            <a:endParaRPr lang="en-US" altLang="en-US" b="1" smtClean="0">
              <a:latin typeface="Times" pitchFamily="18" charset="0"/>
              <a:cs typeface="Times New Roman" pitchFamily="18" charset="0"/>
            </a:endParaRPr>
          </a:p>
          <a:p>
            <a:pPr lvl="1"/>
            <a:r>
              <a:rPr lang="en-US" altLang="en-US" smtClean="0">
                <a:latin typeface="Times" pitchFamily="18" charset="0"/>
                <a:cs typeface="Times New Roman" pitchFamily="18" charset="0"/>
              </a:rPr>
              <a:t>Edugate and ERegister.  </a:t>
            </a:r>
          </a:p>
          <a:p>
            <a:pPr lvl="1"/>
            <a:r>
              <a:rPr lang="en-US" altLang="en-US" smtClean="0">
                <a:latin typeface="Times" pitchFamily="18" charset="0"/>
                <a:cs typeface="Times New Roman" pitchFamily="18" charset="0"/>
              </a:rPr>
              <a:t>KSU Library.</a:t>
            </a:r>
          </a:p>
          <a:p>
            <a:pPr lvl="1"/>
            <a:r>
              <a:rPr lang="en-US" altLang="en-US" smtClean="0">
                <a:latin typeface="Times" pitchFamily="18" charset="0"/>
                <a:cs typeface="Times New Roman" pitchFamily="18" charset="0"/>
              </a:rPr>
              <a:t>Saudi Airlines Reservations. </a:t>
            </a:r>
          </a:p>
          <a:p>
            <a:pPr lvl="1"/>
            <a:endParaRPr lang="en-GB" altLang="en-US" b="1" smtClean="0">
              <a:latin typeface="Times" pitchFamily="18" charset="0"/>
              <a:cs typeface="Times New Roman" pitchFamily="18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79B8E3-C9B5-4340-91BE-AFB739D10963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Database Concepts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latin typeface="Times" pitchFamily="18" charset="0"/>
              </a:rPr>
              <a:t>Data</a:t>
            </a:r>
            <a:r>
              <a:rPr lang="en-US" sz="2000" dirty="0" smtClean="0">
                <a:latin typeface="Times" pitchFamily="18" charset="0"/>
              </a:rPr>
              <a:t> is a meaningless static value. e.g. Ali, 3421. What does </a:t>
            </a:r>
            <a:r>
              <a:rPr lang="en-US" sz="2000" i="1" dirty="0" smtClean="0">
                <a:latin typeface="Times" pitchFamily="18" charset="0"/>
              </a:rPr>
              <a:t>3421</a:t>
            </a:r>
            <a:r>
              <a:rPr lang="en-US" sz="2000" dirty="0" smtClean="0">
                <a:latin typeface="Times" pitchFamily="18" charset="0"/>
              </a:rPr>
              <a:t> means?</a:t>
            </a:r>
          </a:p>
          <a:p>
            <a:pPr>
              <a:buFont typeface="Monotype Sorts" pitchFamily="2" charset="2"/>
              <a:buNone/>
              <a:defRPr/>
            </a:pPr>
            <a:endParaRPr lang="en-US" sz="2000" dirty="0" smtClean="0">
              <a:latin typeface="Times" pitchFamily="18" charset="0"/>
            </a:endParaRPr>
          </a:p>
          <a:p>
            <a:pPr>
              <a:defRPr/>
            </a:pPr>
            <a:r>
              <a:rPr lang="en-US" sz="2000" b="1" dirty="0" smtClean="0">
                <a:latin typeface="Times" pitchFamily="18" charset="0"/>
              </a:rPr>
              <a:t>Information</a:t>
            </a:r>
            <a:r>
              <a:rPr lang="en-US" sz="2000" dirty="0" smtClean="0">
                <a:latin typeface="Times" pitchFamily="18" charset="0"/>
              </a:rPr>
              <a:t> is the data you process in a manner that makes it meaningful.  Information can be provided only if proper data exists. e.g. “Ali ID number is 0987”. </a:t>
            </a:r>
          </a:p>
          <a:p>
            <a:pPr>
              <a:defRPr/>
            </a:pPr>
            <a:endParaRPr lang="en-US" sz="2000" dirty="0" smtClean="0">
              <a:latin typeface="Times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Times" pitchFamily="18" charset="0"/>
              </a:rPr>
              <a:t>A </a:t>
            </a:r>
            <a:r>
              <a:rPr lang="en-US" sz="2000" b="1" dirty="0" smtClean="0">
                <a:latin typeface="Times" pitchFamily="18" charset="0"/>
              </a:rPr>
              <a:t>database (DB)</a:t>
            </a:r>
            <a:r>
              <a:rPr lang="en-US" sz="2000" dirty="0" smtClean="0">
                <a:latin typeface="Times" pitchFamily="18" charset="0"/>
              </a:rPr>
              <a:t> is a </a:t>
            </a:r>
            <a:r>
              <a:rPr lang="en-GB" sz="2000" dirty="0" smtClean="0">
                <a:latin typeface="Times" pitchFamily="18" charset="0"/>
              </a:rPr>
              <a:t>shared collection of logically related data (and a description of this data), designed to meet the information needs of an organization.</a:t>
            </a:r>
          </a:p>
          <a:p>
            <a:pPr>
              <a:defRPr/>
            </a:pPr>
            <a:endParaRPr lang="en-US" sz="2000" dirty="0" smtClean="0">
              <a:latin typeface="Times" pitchFamily="18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endParaRPr lang="en-US" sz="1800" dirty="0" smtClean="0">
              <a:latin typeface="Times" pitchFamily="18" charset="0"/>
            </a:endParaRPr>
          </a:p>
          <a:p>
            <a:pPr marL="0" indent="0"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Times" pitchFamily="18" charset="0"/>
              </a:rPr>
              <a:t>Data</a:t>
            </a:r>
            <a:r>
              <a:rPr lang="en-US" sz="2000" dirty="0" smtClean="0">
                <a:solidFill>
                  <a:srgbClr val="C00000"/>
                </a:solidFill>
                <a:latin typeface="Times" pitchFamily="18" charset="0"/>
              </a:rPr>
              <a:t> is what you store in </a:t>
            </a:r>
            <a:r>
              <a:rPr lang="en-US" sz="2000" i="1" dirty="0" smtClean="0">
                <a:solidFill>
                  <a:srgbClr val="C00000"/>
                </a:solidFill>
                <a:latin typeface="Times" pitchFamily="18" charset="0"/>
              </a:rPr>
              <a:t>database.</a:t>
            </a:r>
            <a:r>
              <a:rPr lang="en-US" sz="2000" dirty="0" smtClean="0">
                <a:solidFill>
                  <a:srgbClr val="C00000"/>
                </a:solidFill>
                <a:latin typeface="Times" pitchFamily="18" charset="0"/>
              </a:rPr>
              <a:t> </a:t>
            </a:r>
          </a:p>
          <a:p>
            <a:pPr marL="0" indent="0"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Times" pitchFamily="18" charset="0"/>
              </a:rPr>
              <a:t>Information</a:t>
            </a:r>
            <a:r>
              <a:rPr lang="en-US" sz="2000" dirty="0" smtClean="0">
                <a:solidFill>
                  <a:srgbClr val="C00000"/>
                </a:solidFill>
                <a:latin typeface="Times" pitchFamily="18" charset="0"/>
              </a:rPr>
              <a:t> is what you retrieve from a database.</a:t>
            </a:r>
          </a:p>
          <a:p>
            <a:pPr>
              <a:defRPr/>
            </a:pPr>
            <a:endParaRPr lang="en-GB" sz="2000" b="1" dirty="0" smtClean="0">
              <a:latin typeface="Times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>
                <a:solidFill>
                  <a:srgbClr val="000066"/>
                </a:solidFill>
              </a:rPr>
              <a:t>Pearson Education © 2009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F59406-C4A2-49C7-8D5D-2358F686B805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rgbClr val="3A21EF"/>
                </a:solidFill>
                <a:latin typeface="Times" pitchFamily="18" charset="0"/>
              </a:rPr>
              <a:t>Database Concepts</a:t>
            </a:r>
            <a:endParaRPr lang="en-GB" b="1" dirty="0" smtClean="0">
              <a:solidFill>
                <a:schemeClr val="tx1">
                  <a:lumMod val="40000"/>
                  <a:lumOff val="60000"/>
                </a:schemeClr>
              </a:solidFill>
              <a:latin typeface="Times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</p:spPr>
        <p:txBody>
          <a:bodyPr/>
          <a:lstStyle/>
          <a:p>
            <a:r>
              <a:rPr lang="en-US" altLang="en-US" sz="2000" smtClean="0">
                <a:latin typeface="Times" pitchFamily="18" charset="0"/>
              </a:rPr>
              <a:t>A </a:t>
            </a:r>
            <a:r>
              <a:rPr lang="en-US" altLang="en-US" sz="2000" b="1" smtClean="0">
                <a:latin typeface="Times" pitchFamily="18" charset="0"/>
              </a:rPr>
              <a:t>database application</a:t>
            </a:r>
            <a:r>
              <a:rPr lang="en-US" altLang="en-US" sz="2000" smtClean="0">
                <a:latin typeface="Times" pitchFamily="18" charset="0"/>
              </a:rPr>
              <a:t> is a collection of </a:t>
            </a:r>
            <a:r>
              <a:rPr lang="en-US" altLang="en-US" sz="2000" b="1" smtClean="0">
                <a:latin typeface="Times" pitchFamily="18" charset="0"/>
              </a:rPr>
              <a:t>data </a:t>
            </a:r>
            <a:r>
              <a:rPr lang="en-US" altLang="en-US" sz="2000" smtClean="0">
                <a:latin typeface="Times" pitchFamily="18" charset="0"/>
              </a:rPr>
              <a:t>and the </a:t>
            </a:r>
            <a:r>
              <a:rPr lang="en-US" altLang="en-US" sz="2000" b="1" smtClean="0">
                <a:latin typeface="Times" pitchFamily="18" charset="0"/>
              </a:rPr>
              <a:t>programs </a:t>
            </a:r>
            <a:r>
              <a:rPr lang="en-US" altLang="en-US" sz="2000" smtClean="0">
                <a:latin typeface="Times" pitchFamily="18" charset="0"/>
              </a:rPr>
              <a:t>that allow the manipulation of these data to meet the information needs of an enterprise.</a:t>
            </a:r>
          </a:p>
          <a:p>
            <a:endParaRPr lang="en-US" altLang="en-US" sz="1600" smtClean="0">
              <a:latin typeface="Times" pitchFamily="18" charset="0"/>
            </a:endParaRPr>
          </a:p>
          <a:p>
            <a:r>
              <a:rPr lang="en-US" altLang="en-US" sz="2000" b="1" smtClean="0">
                <a:latin typeface="Times" pitchFamily="18" charset="0"/>
              </a:rPr>
              <a:t>Database Management System (DBMS):</a:t>
            </a:r>
            <a:r>
              <a:rPr lang="en-US" altLang="en-US" sz="2000" smtClean="0">
                <a:latin typeface="Times" pitchFamily="18" charset="0"/>
              </a:rPr>
              <a:t> </a:t>
            </a:r>
            <a:r>
              <a:rPr lang="en-GB" altLang="en-US" sz="2000" smtClean="0">
                <a:latin typeface="Times" pitchFamily="18" charset="0"/>
              </a:rPr>
              <a:t>A software system that enables users to define, create, maintain, and control access to the database,</a:t>
            </a:r>
            <a:r>
              <a:rPr lang="en-US" altLang="en-US" sz="2000" smtClean="0">
                <a:latin typeface="Times" pitchFamily="18" charset="0"/>
              </a:rPr>
              <a:t> i.e. implementing database application.</a:t>
            </a:r>
          </a:p>
          <a:p>
            <a:endParaRPr lang="en-US" altLang="en-US" sz="1600" smtClean="0">
              <a:latin typeface="Times" pitchFamily="18" charset="0"/>
            </a:endParaRPr>
          </a:p>
          <a:p>
            <a:r>
              <a:rPr lang="en-GB" altLang="en-US" sz="2000" b="1" smtClean="0">
                <a:latin typeface="Times" pitchFamily="18" charset="0"/>
              </a:rPr>
              <a:t>application program ( of  a Database) :</a:t>
            </a:r>
            <a:r>
              <a:rPr lang="en-GB" altLang="en-US" sz="2000" smtClean="0">
                <a:latin typeface="Times" pitchFamily="18" charset="0"/>
              </a:rPr>
              <a:t>a computer program that interacts with database by issuing an appropriate request (SQL statement) to the DBMS.</a:t>
            </a:r>
          </a:p>
          <a:p>
            <a:pPr>
              <a:buFont typeface="Monotype Sorts" pitchFamily="2" charset="2"/>
              <a:buNone/>
            </a:pPr>
            <a:endParaRPr lang="en-GB" altLang="en-US" sz="1400" smtClean="0">
              <a:latin typeface="Times" pitchFamily="18" charset="0"/>
            </a:endParaRPr>
          </a:p>
          <a:p>
            <a:r>
              <a:rPr lang="en-US" altLang="en-US" sz="2000" b="1" smtClean="0">
                <a:latin typeface="Times" pitchFamily="18" charset="0"/>
              </a:rPr>
              <a:t>Database System (DBS): </a:t>
            </a:r>
            <a:r>
              <a:rPr lang="en-US" altLang="en-US" sz="2000" smtClean="0"/>
              <a:t>is a single large repository of data, defined once and managed using DBMS while used by many application programs </a:t>
            </a:r>
            <a:r>
              <a:rPr lang="en-US" altLang="en-US" sz="2000" smtClean="0">
                <a:latin typeface="Times" pitchFamily="18" charset="0"/>
              </a:rPr>
              <a:t>(DBMS + Application Program).  </a:t>
            </a:r>
          </a:p>
          <a:p>
            <a:endParaRPr lang="en-GB" altLang="en-US" sz="2000" b="1" smtClean="0">
              <a:latin typeface="Times" pitchFamily="18" charset="0"/>
            </a:endParaRP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74EF60-7EBF-44AF-9EDA-26138AB24AD8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lowchart: Magnetic Disk 19"/>
          <p:cNvSpPr>
            <a:spLocks noChangeArrowheads="1"/>
          </p:cNvSpPr>
          <p:nvPr/>
        </p:nvSpPr>
        <p:spPr bwMode="auto">
          <a:xfrm>
            <a:off x="2819400" y="4808538"/>
            <a:ext cx="3824288" cy="1428750"/>
          </a:xfrm>
          <a:prstGeom prst="flowChartMagneticDisk">
            <a:avLst/>
          </a:prstGeom>
          <a:solidFill>
            <a:schemeClr val="accent1">
              <a:alpha val="52156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Times" pitchFamily="18" charset="0"/>
              </a:rPr>
              <a:t>DBS Environment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>
                <a:solidFill>
                  <a:srgbClr val="000066"/>
                </a:solidFill>
              </a:rPr>
              <a:t>Pearson Education © 2009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D34AD7-D14D-4F7B-B6F2-2843496E479A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23" name="Rectangle 1029"/>
          <p:cNvSpPr>
            <a:spLocks noChangeArrowheads="1"/>
          </p:cNvSpPr>
          <p:nvPr/>
        </p:nvSpPr>
        <p:spPr bwMode="auto">
          <a:xfrm>
            <a:off x="3810000" y="3962400"/>
            <a:ext cx="1752600" cy="533400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>
                <a:solidFill>
                  <a:sysClr val="windowText" lastClr="000000"/>
                </a:solidFill>
              </a:rPr>
              <a:t>Data Access</a:t>
            </a:r>
          </a:p>
        </p:txBody>
      </p:sp>
      <p:sp>
        <p:nvSpPr>
          <p:cNvPr id="24" name="Rectangle 1030"/>
          <p:cNvSpPr>
            <a:spLocks noChangeArrowheads="1"/>
          </p:cNvSpPr>
          <p:nvPr/>
        </p:nvSpPr>
        <p:spPr bwMode="auto">
          <a:xfrm>
            <a:off x="3810000" y="3048000"/>
            <a:ext cx="1752600" cy="533400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ysClr val="windowText" lastClr="000000"/>
                </a:solidFill>
              </a:rPr>
              <a:t>Query Process</a:t>
            </a:r>
          </a:p>
        </p:txBody>
      </p:sp>
      <p:sp>
        <p:nvSpPr>
          <p:cNvPr id="25" name="Rectangle 1031"/>
          <p:cNvSpPr>
            <a:spLocks noChangeArrowheads="1"/>
          </p:cNvSpPr>
          <p:nvPr/>
        </p:nvSpPr>
        <p:spPr bwMode="auto">
          <a:xfrm>
            <a:off x="3429000" y="2209800"/>
            <a:ext cx="2667000" cy="457200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>
                <a:solidFill>
                  <a:sysClr val="windowText" lastClr="000000"/>
                </a:solidFill>
              </a:rPr>
              <a:t>Application Programs</a:t>
            </a:r>
          </a:p>
        </p:txBody>
      </p:sp>
      <p:sp>
        <p:nvSpPr>
          <p:cNvPr id="26" name="Rectangle 1032"/>
          <p:cNvSpPr>
            <a:spLocks noChangeArrowheads="1"/>
          </p:cNvSpPr>
          <p:nvPr/>
        </p:nvSpPr>
        <p:spPr bwMode="auto">
          <a:xfrm>
            <a:off x="2819400" y="2819400"/>
            <a:ext cx="3733800" cy="19050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27" name="Rectangle 1033"/>
          <p:cNvSpPr>
            <a:spLocks noChangeArrowheads="1"/>
          </p:cNvSpPr>
          <p:nvPr/>
        </p:nvSpPr>
        <p:spPr bwMode="auto">
          <a:xfrm>
            <a:off x="1752600" y="1828800"/>
            <a:ext cx="5715000" cy="44196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28" name="Text Box 1034"/>
          <p:cNvSpPr txBox="1">
            <a:spLocks noChangeArrowheads="1"/>
          </p:cNvSpPr>
          <p:nvPr/>
        </p:nvSpPr>
        <p:spPr bwMode="auto">
          <a:xfrm>
            <a:off x="2819400" y="2895600"/>
            <a:ext cx="919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>
                <a:solidFill>
                  <a:sysClr val="windowText" lastClr="000000"/>
                </a:solidFill>
              </a:rPr>
              <a:t>DBMS</a:t>
            </a:r>
          </a:p>
        </p:txBody>
      </p:sp>
      <p:sp>
        <p:nvSpPr>
          <p:cNvPr id="29" name="Text Box 1035"/>
          <p:cNvSpPr txBox="1">
            <a:spLocks noChangeArrowheads="1"/>
          </p:cNvSpPr>
          <p:nvPr/>
        </p:nvSpPr>
        <p:spPr bwMode="auto">
          <a:xfrm>
            <a:off x="1828800" y="2057400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ysClr val="windowText" lastClr="000000"/>
                </a:solidFill>
              </a:rPr>
              <a:t>DBS</a:t>
            </a:r>
          </a:p>
        </p:txBody>
      </p:sp>
      <p:sp>
        <p:nvSpPr>
          <p:cNvPr id="30" name="Line 1036"/>
          <p:cNvSpPr>
            <a:spLocks noChangeShapeType="1"/>
          </p:cNvSpPr>
          <p:nvPr/>
        </p:nvSpPr>
        <p:spPr bwMode="auto">
          <a:xfrm>
            <a:off x="4572000" y="3581400"/>
            <a:ext cx="0" cy="3810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1" name="Line 1037"/>
          <p:cNvSpPr>
            <a:spLocks noChangeShapeType="1"/>
          </p:cNvSpPr>
          <p:nvPr/>
        </p:nvSpPr>
        <p:spPr bwMode="auto">
          <a:xfrm>
            <a:off x="4572000" y="2667000"/>
            <a:ext cx="0" cy="3810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2" name="Line 1038"/>
          <p:cNvSpPr>
            <a:spLocks noChangeShapeType="1"/>
          </p:cNvSpPr>
          <p:nvPr/>
        </p:nvSpPr>
        <p:spPr bwMode="auto">
          <a:xfrm>
            <a:off x="4572000" y="1828800"/>
            <a:ext cx="0" cy="3810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3" name="Line 1039"/>
          <p:cNvSpPr>
            <a:spLocks noChangeShapeType="1"/>
          </p:cNvSpPr>
          <p:nvPr/>
        </p:nvSpPr>
        <p:spPr bwMode="auto">
          <a:xfrm flipH="1">
            <a:off x="3810000" y="4495800"/>
            <a:ext cx="685800" cy="4572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4" name="Line 1040"/>
          <p:cNvSpPr>
            <a:spLocks noChangeShapeType="1"/>
          </p:cNvSpPr>
          <p:nvPr/>
        </p:nvSpPr>
        <p:spPr bwMode="auto">
          <a:xfrm>
            <a:off x="4648200" y="4495800"/>
            <a:ext cx="685800" cy="4572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35" name="Rectangle 1031"/>
          <p:cNvSpPr>
            <a:spLocks noChangeArrowheads="1"/>
          </p:cNvSpPr>
          <p:nvPr/>
        </p:nvSpPr>
        <p:spPr bwMode="auto">
          <a:xfrm>
            <a:off x="3276600" y="1295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>
                <a:solidFill>
                  <a:sysClr val="windowText" lastClr="000000"/>
                </a:solidFill>
              </a:rPr>
              <a:t>Users/Programmers</a:t>
            </a:r>
          </a:p>
        </p:txBody>
      </p:sp>
      <p:sp>
        <p:nvSpPr>
          <p:cNvPr id="2" name="مستطيل 1"/>
          <p:cNvSpPr/>
          <p:nvPr/>
        </p:nvSpPr>
        <p:spPr bwMode="auto">
          <a:xfrm>
            <a:off x="3635375" y="5435600"/>
            <a:ext cx="1050925" cy="647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ysClr val="windowText" lastClr="00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</a:rPr>
              <a:t>Meta-Dat</a:t>
            </a:r>
            <a:r>
              <a:rPr lang="en-US" sz="1600" b="1" kern="0" dirty="0">
                <a:solidFill>
                  <a:sysClr val="windowText" lastClr="000000"/>
                </a:solidFill>
              </a:rPr>
              <a:t>a</a:t>
            </a:r>
          </a:p>
          <a:p>
            <a:pPr>
              <a:defRPr/>
            </a:pPr>
            <a:endParaRPr lang="ar-SA" dirty="0"/>
          </a:p>
        </p:txBody>
      </p:sp>
      <p:sp>
        <p:nvSpPr>
          <p:cNvPr id="16404" name="مستطيل 35"/>
          <p:cNvSpPr>
            <a:spLocks noChangeArrowheads="1"/>
          </p:cNvSpPr>
          <p:nvPr/>
        </p:nvSpPr>
        <p:spPr bwMode="auto">
          <a:xfrm>
            <a:off x="4787900" y="5435600"/>
            <a:ext cx="1116013" cy="6477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2000">
                <a:solidFill>
                  <a:schemeClr val="bg2"/>
                </a:solidFill>
              </a:rPr>
              <a:t>Data</a:t>
            </a:r>
            <a:endParaRPr lang="ar-SA" altLang="en-US" sz="2000">
              <a:solidFill>
                <a:schemeClr val="bg2"/>
              </a:solidFill>
            </a:endParaRPr>
          </a:p>
        </p:txBody>
      </p:sp>
      <p:sp>
        <p:nvSpPr>
          <p:cNvPr id="37" name="Text Box 1035"/>
          <p:cNvSpPr txBox="1">
            <a:spLocks noChangeArrowheads="1"/>
          </p:cNvSpPr>
          <p:nvPr/>
        </p:nvSpPr>
        <p:spPr bwMode="auto">
          <a:xfrm>
            <a:off x="3995738" y="48688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ysClr val="windowText" lastClr="000000"/>
                </a:solidFill>
              </a:rPr>
              <a:t>Database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File-Based Systems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848600" cy="4114800"/>
          </a:xfrm>
        </p:spPr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Collection of application programs that perform services for the end users (e.g. reports)where each program defines and manages its own data.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7413" name="Slide Number Placeholder 5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A9289C-8B44-4A88-BC70-CC806A079BA3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581400" y="3497263"/>
            <a:ext cx="2133600" cy="890587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55" name="Line 6"/>
          <p:cNvSpPr>
            <a:spLocks noChangeShapeType="1"/>
          </p:cNvSpPr>
          <p:nvPr/>
        </p:nvSpPr>
        <p:spPr bwMode="auto">
          <a:xfrm>
            <a:off x="4648200" y="3473450"/>
            <a:ext cx="0" cy="9144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4648200" y="4006850"/>
            <a:ext cx="10668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3657600" y="3543300"/>
            <a:ext cx="106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Data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Entry &amp; Reports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4648200" y="3473450"/>
            <a:ext cx="949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File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handling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4724400" y="4083050"/>
            <a:ext cx="882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File Def</a:t>
            </a:r>
          </a:p>
        </p:txBody>
      </p:sp>
      <p:sp>
        <p:nvSpPr>
          <p:cNvPr id="60" name="AutoShape 12"/>
          <p:cNvSpPr>
            <a:spLocks noChangeArrowheads="1"/>
          </p:cNvSpPr>
          <p:nvPr/>
        </p:nvSpPr>
        <p:spPr bwMode="auto">
          <a:xfrm>
            <a:off x="6629400" y="3584575"/>
            <a:ext cx="533400" cy="727075"/>
          </a:xfrm>
          <a:prstGeom prst="flowChartMagneticDisk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D2611C"/>
              </a:solidFill>
              <a:latin typeface="Calibri" pitchFamily="34" charset="0"/>
            </a:endParaRPr>
          </a:p>
        </p:txBody>
      </p:sp>
      <p:sp>
        <p:nvSpPr>
          <p:cNvPr id="61" name="Line 13"/>
          <p:cNvSpPr>
            <a:spLocks noChangeShapeType="1"/>
          </p:cNvSpPr>
          <p:nvPr/>
        </p:nvSpPr>
        <p:spPr bwMode="auto">
          <a:xfrm>
            <a:off x="5791200" y="4006850"/>
            <a:ext cx="685800" cy="15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62" name="Line 15"/>
          <p:cNvSpPr>
            <a:spLocks noChangeShapeType="1"/>
          </p:cNvSpPr>
          <p:nvPr/>
        </p:nvSpPr>
        <p:spPr bwMode="auto">
          <a:xfrm>
            <a:off x="2819400" y="4006850"/>
            <a:ext cx="685800" cy="15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1160463" y="3763963"/>
            <a:ext cx="1658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User 1 (Sales)</a:t>
            </a:r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3276600" y="4365625"/>
            <a:ext cx="289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Sales Application Program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6324600" y="4387850"/>
            <a:ext cx="1196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Sales File</a:t>
            </a:r>
          </a:p>
        </p:txBody>
      </p:sp>
      <p:sp>
        <p:nvSpPr>
          <p:cNvPr id="66" name="Rectangle 19"/>
          <p:cNvSpPr>
            <a:spLocks noChangeArrowheads="1"/>
          </p:cNvSpPr>
          <p:nvPr/>
        </p:nvSpPr>
        <p:spPr bwMode="auto">
          <a:xfrm>
            <a:off x="3581400" y="4945063"/>
            <a:ext cx="2133600" cy="890587"/>
          </a:xfrm>
          <a:prstGeom prst="rect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>
            <a:off x="4648200" y="4921250"/>
            <a:ext cx="949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File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handling</a:t>
            </a:r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4724400" y="5530850"/>
            <a:ext cx="882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File Def</a:t>
            </a:r>
          </a:p>
        </p:txBody>
      </p:sp>
      <p:sp>
        <p:nvSpPr>
          <p:cNvPr id="69" name="AutoShape 23"/>
          <p:cNvSpPr>
            <a:spLocks noChangeArrowheads="1"/>
          </p:cNvSpPr>
          <p:nvPr/>
        </p:nvSpPr>
        <p:spPr bwMode="auto">
          <a:xfrm>
            <a:off x="6629400" y="5032375"/>
            <a:ext cx="533400" cy="727075"/>
          </a:xfrm>
          <a:prstGeom prst="flowChartMagneticDisk">
            <a:avLst/>
          </a:prstGeom>
          <a:solidFill>
            <a:srgbClr val="FFCCFF"/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D2611C"/>
              </a:solidFill>
              <a:latin typeface="Calibri" pitchFamily="34" charset="0"/>
            </a:endParaRPr>
          </a:p>
        </p:txBody>
      </p:sp>
      <p:sp>
        <p:nvSpPr>
          <p:cNvPr id="70" name="Line 24"/>
          <p:cNvSpPr>
            <a:spLocks noChangeShapeType="1"/>
          </p:cNvSpPr>
          <p:nvPr/>
        </p:nvSpPr>
        <p:spPr bwMode="auto">
          <a:xfrm>
            <a:off x="5791200" y="5454650"/>
            <a:ext cx="685800" cy="15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71" name="Line 25"/>
          <p:cNvSpPr>
            <a:spLocks noChangeShapeType="1"/>
          </p:cNvSpPr>
          <p:nvPr/>
        </p:nvSpPr>
        <p:spPr bwMode="auto">
          <a:xfrm>
            <a:off x="2819400" y="5454650"/>
            <a:ext cx="685800" cy="15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72" name="Text Box 26"/>
          <p:cNvSpPr txBox="1">
            <a:spLocks noChangeArrowheads="1"/>
          </p:cNvSpPr>
          <p:nvPr/>
        </p:nvSpPr>
        <p:spPr bwMode="auto">
          <a:xfrm>
            <a:off x="1327150" y="5211763"/>
            <a:ext cx="141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User 2 (HR)</a:t>
            </a:r>
          </a:p>
        </p:txBody>
      </p:sp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3373438" y="5835650"/>
            <a:ext cx="2646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HR Application Program</a:t>
            </a: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6397625" y="5835650"/>
            <a:ext cx="954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>
                <a:solidFill>
                  <a:sysClr val="windowText" lastClr="000000"/>
                </a:solidFill>
              </a:rPr>
              <a:t>HR File</a:t>
            </a:r>
          </a:p>
        </p:txBody>
      </p:sp>
      <p:sp>
        <p:nvSpPr>
          <p:cNvPr id="75" name="Line 29"/>
          <p:cNvSpPr>
            <a:spLocks noChangeShapeType="1"/>
          </p:cNvSpPr>
          <p:nvPr/>
        </p:nvSpPr>
        <p:spPr bwMode="auto">
          <a:xfrm>
            <a:off x="4648200" y="4921250"/>
            <a:ext cx="0" cy="91440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76" name="Line 30"/>
          <p:cNvSpPr>
            <a:spLocks noChangeShapeType="1"/>
          </p:cNvSpPr>
          <p:nvPr/>
        </p:nvSpPr>
        <p:spPr bwMode="auto">
          <a:xfrm flipH="1">
            <a:off x="4648200" y="5530850"/>
            <a:ext cx="10668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657600" y="4991100"/>
            <a:ext cx="106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Data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Entry &amp; Reports</a:t>
            </a:r>
          </a:p>
        </p:txBody>
      </p:sp>
      <p:pic>
        <p:nvPicPr>
          <p:cNvPr id="17438" name="Picture 12" descr="C01NF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3500438"/>
            <a:ext cx="7488237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Limitations of File-Based Approach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Separation and isolation of data</a:t>
            </a:r>
          </a:p>
          <a:p>
            <a:pPr lvl="1">
              <a:lnSpc>
                <a:spcPct val="90000"/>
              </a:lnSpc>
            </a:pPr>
            <a:r>
              <a:rPr lang="en-GB" altLang="en-US" sz="2600" b="1" smtClean="0">
                <a:latin typeface="Times" pitchFamily="18" charset="0"/>
              </a:rPr>
              <a:t>Each program maintains its own set of data.</a:t>
            </a:r>
          </a:p>
          <a:p>
            <a:pPr lvl="1">
              <a:lnSpc>
                <a:spcPct val="90000"/>
              </a:lnSpc>
            </a:pPr>
            <a:r>
              <a:rPr lang="en-GB" altLang="en-US" sz="2600" b="1" smtClean="0">
                <a:latin typeface="Times" pitchFamily="18" charset="0"/>
              </a:rPr>
              <a:t>Users of one program may be unaware of potentially useful data held by other programs.</a:t>
            </a:r>
            <a:endParaRPr lang="en-GB" altLang="en-US" b="1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altLang="en-US" b="1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b="1" smtClean="0">
                <a:latin typeface="Times" pitchFamily="18" charset="0"/>
              </a:rPr>
              <a:t>Duplication of data</a:t>
            </a:r>
          </a:p>
          <a:p>
            <a:pPr lvl="1">
              <a:lnSpc>
                <a:spcPct val="90000"/>
              </a:lnSpc>
            </a:pPr>
            <a:r>
              <a:rPr lang="en-GB" altLang="en-US" sz="2600" b="1" smtClean="0">
                <a:latin typeface="Times" pitchFamily="18" charset="0"/>
              </a:rPr>
              <a:t>Same data is held by different programs.</a:t>
            </a:r>
          </a:p>
          <a:p>
            <a:pPr lvl="1">
              <a:lnSpc>
                <a:spcPct val="90000"/>
              </a:lnSpc>
            </a:pPr>
            <a:r>
              <a:rPr lang="en-GB" altLang="en-US" sz="2600" b="1" smtClean="0">
                <a:latin typeface="Times" pitchFamily="18" charset="0"/>
              </a:rPr>
              <a:t>Wasted space and potentially different values and/or different formats for the same item.</a:t>
            </a:r>
            <a:endParaRPr lang="en-GB" altLang="en-US" b="1" smtClean="0">
              <a:latin typeface="Times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5DD292A-3B6E-47C6-A675-670B6F510D0A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latin typeface="Times" pitchFamily="18" charset="0"/>
              </a:rPr>
              <a:t>Limitations of File-Based Approach</a:t>
            </a:r>
            <a:endParaRPr lang="en-GB" altLang="en-US" b="1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6179A8-5F23-4B02-84BB-B074559FD39A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pic>
        <p:nvPicPr>
          <p:cNvPr id="19461" name="Picture 9" descr="DS3-Figure 01-0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2420938"/>
            <a:ext cx="8128000" cy="2016125"/>
          </a:xfrm>
          <a:noFill/>
        </p:spPr>
      </p:pic>
      <p:sp>
        <p:nvSpPr>
          <p:cNvPr id="19462" name="مستطيل 2"/>
          <p:cNvSpPr>
            <a:spLocks noChangeArrowheads="1"/>
          </p:cNvSpPr>
          <p:nvPr/>
        </p:nvSpPr>
        <p:spPr bwMode="auto">
          <a:xfrm>
            <a:off x="1187450" y="4437063"/>
            <a:ext cx="67865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600" b="1">
                <a:latin typeface="Times" pitchFamily="18" charset="0"/>
              </a:rPr>
              <a:t>Both property and client details are duplicated</a:t>
            </a:r>
            <a:endParaRPr lang="ar-SA" altLang="en-US" sz="2600" b="1">
              <a:latin typeface="Times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dbs">
  <a:themeElements>
    <a:clrScheme name="introdbs.pp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.p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.pp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trodbs">
  <a:themeElements>
    <a:clrScheme name="introdbs.pp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.p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.pp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introdbs">
  <a:themeElements>
    <a:clrScheme name="introdbs.pp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.p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.pp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introdbs">
  <a:themeElements>
    <a:clrScheme name="introdbs.pp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.p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.pp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introdbs">
  <a:themeElements>
    <a:clrScheme name="introdbs.pp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.p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.pp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.pp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.pp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0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1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2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3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4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5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6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7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8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2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3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4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5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6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7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8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9.xml><?xml version="1.0" encoding="utf-8"?>
<a:themeOverride xmlns:a="http://schemas.openxmlformats.org/drawingml/2006/main">
  <a:clrScheme name="introdbs.pp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47036FD7D8A142BCD40B9CCB3A1AE0" ma:contentTypeVersion="0" ma:contentTypeDescription="Create a new document." ma:contentTypeScope="" ma:versionID="0877583a568514deec89a9cb120a73a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0F26DC-BBCB-470D-86E7-05D3EC26CF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FF1F354-2A3B-4AC7-9DD3-F636B1F4F7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E8CAE08-309A-4238-80AC-D29000A26B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C:\introdbs.pps.ppt</Template>
  <TotalTime>991</TotalTime>
  <Words>1215</Words>
  <Application>Microsoft Office PowerPoint</Application>
  <PresentationFormat>On-screen Show (4:3)</PresentationFormat>
  <Paragraphs>241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introdbs</vt:lpstr>
      <vt:lpstr>1_introdbs</vt:lpstr>
      <vt:lpstr>2_introdbs</vt:lpstr>
      <vt:lpstr>3_introdbs</vt:lpstr>
      <vt:lpstr>4_introdbs</vt:lpstr>
      <vt:lpstr>Chapter 1</vt:lpstr>
      <vt:lpstr>Chapter 1 - Objectives</vt:lpstr>
      <vt:lpstr>Examples of Database Applications</vt:lpstr>
      <vt:lpstr>Database Concepts</vt:lpstr>
      <vt:lpstr>Database Concepts</vt:lpstr>
      <vt:lpstr>DBS Environment</vt:lpstr>
      <vt:lpstr>File-Based Systems</vt:lpstr>
      <vt:lpstr>Limitations of File-Based Approach</vt:lpstr>
      <vt:lpstr>Limitations of File-Based Approach</vt:lpstr>
      <vt:lpstr>Limitations of File-Based Approach</vt:lpstr>
      <vt:lpstr>Database Approach</vt:lpstr>
      <vt:lpstr>Database</vt:lpstr>
      <vt:lpstr>Database Systems (DBS)</vt:lpstr>
      <vt:lpstr>Database Management System (DBMS)</vt:lpstr>
      <vt:lpstr>Components of DBMS Environment</vt:lpstr>
      <vt:lpstr>Components of DBMS Environment</vt:lpstr>
      <vt:lpstr>Roles in the Database Environment</vt:lpstr>
      <vt:lpstr>Roles in the Database Environment</vt:lpstr>
      <vt:lpstr>Roles in the Database Environment</vt:lpstr>
      <vt:lpstr>Advantages of DBMSs</vt:lpstr>
      <vt:lpstr>Advantages of DBMSs</vt:lpstr>
      <vt:lpstr>Disadvantages of DBMSs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Database Systems</dc:subject>
  <dc:creator>Thomas Connolly &amp; Carolyn Begg</dc:creator>
  <dc:description>Transparencies for Chapter 1 of textbook_x000d_
Database Systems: A Practical Approach to Design, Implementation, and Management</dc:description>
  <cp:lastModifiedBy>Huda</cp:lastModifiedBy>
  <cp:revision>115</cp:revision>
  <cp:lastPrinted>1997-01-27T16:12:02Z</cp:lastPrinted>
  <dcterms:created xsi:type="dcterms:W3CDTF">1996-12-09T10:09:10Z</dcterms:created>
  <dcterms:modified xsi:type="dcterms:W3CDTF">2015-02-01T19:45:41Z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0x010100FB47036FD7D8A142BCD40B9CCB3A1AE0</vt:lpwstr>
  </property>
</Properties>
</file>