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4"/>
  </p:notesMasterIdLst>
  <p:sldIdLst>
    <p:sldId id="256" r:id="rId5"/>
    <p:sldId id="331" r:id="rId6"/>
    <p:sldId id="321" r:id="rId7"/>
    <p:sldId id="322" r:id="rId8"/>
    <p:sldId id="323" r:id="rId9"/>
    <p:sldId id="324" r:id="rId10"/>
    <p:sldId id="325" r:id="rId11"/>
    <p:sldId id="328" r:id="rId12"/>
    <p:sldId id="329" r:id="rId13"/>
    <p:sldId id="330" r:id="rId14"/>
    <p:sldId id="287" r:id="rId15"/>
    <p:sldId id="292" r:id="rId16"/>
    <p:sldId id="288" r:id="rId17"/>
    <p:sldId id="317" r:id="rId18"/>
    <p:sldId id="318" r:id="rId19"/>
    <p:sldId id="295" r:id="rId20"/>
    <p:sldId id="299" r:id="rId21"/>
    <p:sldId id="319" r:id="rId22"/>
    <p:sldId id="332" r:id="rId23"/>
    <p:sldId id="293" r:id="rId24"/>
    <p:sldId id="289" r:id="rId25"/>
    <p:sldId id="296" r:id="rId26"/>
    <p:sldId id="312" r:id="rId27"/>
    <p:sldId id="290" r:id="rId28"/>
    <p:sldId id="307" r:id="rId29"/>
    <p:sldId id="311" r:id="rId30"/>
    <p:sldId id="277" r:id="rId31"/>
    <p:sldId id="278"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faa Albassam" userId="S::safalbassam@ksu.edu.sa::bdcaecd7-dceb-439b-bb54-69751b218d07" providerId="AD" clId="Web-{18D309E5-301B-4079-8886-EA2A836C6E1D}"/>
    <pc:docChg chg="modSld">
      <pc:chgData name="Safaa Albassam" userId="S::safalbassam@ksu.edu.sa::bdcaecd7-dceb-439b-bb54-69751b218d07" providerId="AD" clId="Web-{18D309E5-301B-4079-8886-EA2A836C6E1D}" dt="2019-01-09T04:17:18.811" v="7" actId="20577"/>
      <pc:docMkLst>
        <pc:docMk/>
      </pc:docMkLst>
      <pc:sldChg chg="modSp">
        <pc:chgData name="Safaa Albassam" userId="S::safalbassam@ksu.edu.sa::bdcaecd7-dceb-439b-bb54-69751b218d07" providerId="AD" clId="Web-{18D309E5-301B-4079-8886-EA2A836C6E1D}" dt="2019-01-09T04:17:18.811" v="6" actId="20577"/>
        <pc:sldMkLst>
          <pc:docMk/>
          <pc:sldMk cId="0" sldId="318"/>
        </pc:sldMkLst>
        <pc:spChg chg="mod">
          <ac:chgData name="Safaa Albassam" userId="S::safalbassam@ksu.edu.sa::bdcaecd7-dceb-439b-bb54-69751b218d07" providerId="AD" clId="Web-{18D309E5-301B-4079-8886-EA2A836C6E1D}" dt="2019-01-09T04:17:18.811" v="6" actId="20577"/>
          <ac:spMkLst>
            <pc:docMk/>
            <pc:sldMk cId="0" sldId="318"/>
            <ac:spMk id="2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8B3CFA-D72F-4E78-BEED-C941666494B0}" type="datetimeFigureOut">
              <a:rPr lang="en-US" smtClean="0"/>
              <a:pPr/>
              <a:t>9/5/2019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620D27-E6EE-4C7A-A22E-731E08B3B4FC}" type="slidenum">
              <a:rPr lang="en-US" smtClean="0"/>
              <a:pPr/>
              <a:t>‹#›</a:t>
            </a:fld>
            <a:endParaRPr lang="en-US"/>
          </a:p>
        </p:txBody>
      </p:sp>
    </p:spTree>
    <p:extLst>
      <p:ext uri="{BB962C8B-B14F-4D97-AF65-F5344CB8AC3E}">
        <p14:creationId xmlns:p14="http://schemas.microsoft.com/office/powerpoint/2010/main" val="397591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a:t>
            </a:fld>
            <a:endParaRPr lang="en-US"/>
          </a:p>
        </p:txBody>
      </p:sp>
    </p:spTree>
    <p:extLst>
      <p:ext uri="{BB962C8B-B14F-4D97-AF65-F5344CB8AC3E}">
        <p14:creationId xmlns:p14="http://schemas.microsoft.com/office/powerpoint/2010/main" val="383663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10</a:t>
            </a:fld>
            <a:endParaRPr lang="en-US"/>
          </a:p>
        </p:txBody>
      </p:sp>
    </p:spTree>
    <p:extLst>
      <p:ext uri="{BB962C8B-B14F-4D97-AF65-F5344CB8AC3E}">
        <p14:creationId xmlns:p14="http://schemas.microsoft.com/office/powerpoint/2010/main" val="4181177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11</a:t>
            </a:fld>
            <a:endParaRPr lang="en-US"/>
          </a:p>
        </p:txBody>
      </p:sp>
    </p:spTree>
    <p:extLst>
      <p:ext uri="{BB962C8B-B14F-4D97-AF65-F5344CB8AC3E}">
        <p14:creationId xmlns:p14="http://schemas.microsoft.com/office/powerpoint/2010/main" val="37109530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12</a:t>
            </a:fld>
            <a:endParaRPr lang="en-US"/>
          </a:p>
        </p:txBody>
      </p:sp>
    </p:spTree>
    <p:extLst>
      <p:ext uri="{BB962C8B-B14F-4D97-AF65-F5344CB8AC3E}">
        <p14:creationId xmlns:p14="http://schemas.microsoft.com/office/powerpoint/2010/main" val="1026292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13</a:t>
            </a:fld>
            <a:endParaRPr lang="en-US"/>
          </a:p>
        </p:txBody>
      </p:sp>
    </p:spTree>
    <p:extLst>
      <p:ext uri="{BB962C8B-B14F-4D97-AF65-F5344CB8AC3E}">
        <p14:creationId xmlns:p14="http://schemas.microsoft.com/office/powerpoint/2010/main" val="115170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14</a:t>
            </a:fld>
            <a:endParaRPr lang="en-US"/>
          </a:p>
        </p:txBody>
      </p:sp>
    </p:spTree>
    <p:extLst>
      <p:ext uri="{BB962C8B-B14F-4D97-AF65-F5344CB8AC3E}">
        <p14:creationId xmlns:p14="http://schemas.microsoft.com/office/powerpoint/2010/main" val="4260719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15</a:t>
            </a:fld>
            <a:endParaRPr lang="en-US"/>
          </a:p>
        </p:txBody>
      </p:sp>
    </p:spTree>
    <p:extLst>
      <p:ext uri="{BB962C8B-B14F-4D97-AF65-F5344CB8AC3E}">
        <p14:creationId xmlns:p14="http://schemas.microsoft.com/office/powerpoint/2010/main" val="3333481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16</a:t>
            </a:fld>
            <a:endParaRPr lang="en-US"/>
          </a:p>
        </p:txBody>
      </p:sp>
    </p:spTree>
    <p:extLst>
      <p:ext uri="{BB962C8B-B14F-4D97-AF65-F5344CB8AC3E}">
        <p14:creationId xmlns:p14="http://schemas.microsoft.com/office/powerpoint/2010/main" val="1092104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17</a:t>
            </a:fld>
            <a:endParaRPr lang="en-US"/>
          </a:p>
        </p:txBody>
      </p:sp>
    </p:spTree>
    <p:extLst>
      <p:ext uri="{BB962C8B-B14F-4D97-AF65-F5344CB8AC3E}">
        <p14:creationId xmlns:p14="http://schemas.microsoft.com/office/powerpoint/2010/main" val="14962123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18</a:t>
            </a:fld>
            <a:endParaRPr lang="en-US"/>
          </a:p>
        </p:txBody>
      </p:sp>
    </p:spTree>
    <p:extLst>
      <p:ext uri="{BB962C8B-B14F-4D97-AF65-F5344CB8AC3E}">
        <p14:creationId xmlns:p14="http://schemas.microsoft.com/office/powerpoint/2010/main" val="2000801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19</a:t>
            </a:fld>
            <a:endParaRPr lang="en-US"/>
          </a:p>
        </p:txBody>
      </p:sp>
    </p:spTree>
    <p:extLst>
      <p:ext uri="{BB962C8B-B14F-4D97-AF65-F5344CB8AC3E}">
        <p14:creationId xmlns:p14="http://schemas.microsoft.com/office/powerpoint/2010/main" val="584824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a:p>
        </p:txBody>
      </p:sp>
      <p:sp>
        <p:nvSpPr>
          <p:cNvPr id="4" name="Slide Number Placeholder 3"/>
          <p:cNvSpPr>
            <a:spLocks noGrp="1"/>
          </p:cNvSpPr>
          <p:nvPr>
            <p:ph type="sldNum" sz="quarter" idx="5"/>
          </p:nvPr>
        </p:nvSpPr>
        <p:spPr/>
        <p:txBody>
          <a:bodyPr/>
          <a:lstStyle/>
          <a:p>
            <a:pPr>
              <a:defRPr/>
            </a:pPr>
            <a:fld id="{CCCF1E71-513C-4E2B-A26F-1AD20BA379F8}" type="slidenum">
              <a:rPr lang="en-US" smtClean="0"/>
              <a:pPr>
                <a:defRPr/>
              </a:pPr>
              <a:t>2</a:t>
            </a:fld>
            <a:endParaRPr lang="en-US"/>
          </a:p>
        </p:txBody>
      </p:sp>
    </p:spTree>
    <p:extLst>
      <p:ext uri="{BB962C8B-B14F-4D97-AF65-F5344CB8AC3E}">
        <p14:creationId xmlns:p14="http://schemas.microsoft.com/office/powerpoint/2010/main" val="117143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20</a:t>
            </a:fld>
            <a:endParaRPr lang="en-US"/>
          </a:p>
        </p:txBody>
      </p:sp>
    </p:spTree>
    <p:extLst>
      <p:ext uri="{BB962C8B-B14F-4D97-AF65-F5344CB8AC3E}">
        <p14:creationId xmlns:p14="http://schemas.microsoft.com/office/powerpoint/2010/main" val="3061801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21</a:t>
            </a:fld>
            <a:endParaRPr lang="en-US"/>
          </a:p>
        </p:txBody>
      </p:sp>
    </p:spTree>
    <p:extLst>
      <p:ext uri="{BB962C8B-B14F-4D97-AF65-F5344CB8AC3E}">
        <p14:creationId xmlns:p14="http://schemas.microsoft.com/office/powerpoint/2010/main" val="2781088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22</a:t>
            </a:fld>
            <a:endParaRPr lang="en-US"/>
          </a:p>
        </p:txBody>
      </p:sp>
    </p:spTree>
    <p:extLst>
      <p:ext uri="{BB962C8B-B14F-4D97-AF65-F5344CB8AC3E}">
        <p14:creationId xmlns:p14="http://schemas.microsoft.com/office/powerpoint/2010/main" val="37376188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23</a:t>
            </a:fld>
            <a:endParaRPr lang="en-US"/>
          </a:p>
        </p:txBody>
      </p:sp>
    </p:spTree>
    <p:extLst>
      <p:ext uri="{BB962C8B-B14F-4D97-AF65-F5344CB8AC3E}">
        <p14:creationId xmlns:p14="http://schemas.microsoft.com/office/powerpoint/2010/main" val="4170315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24</a:t>
            </a:fld>
            <a:endParaRPr lang="en-US"/>
          </a:p>
        </p:txBody>
      </p:sp>
    </p:spTree>
    <p:extLst>
      <p:ext uri="{BB962C8B-B14F-4D97-AF65-F5344CB8AC3E}">
        <p14:creationId xmlns:p14="http://schemas.microsoft.com/office/powerpoint/2010/main" val="3088930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5775499-C472-4881-8643-B4BA67FA9ECE}" type="slidenum">
              <a:rPr lang="en-CA"/>
              <a:pPr/>
              <a:t>25</a:t>
            </a:fld>
            <a:endParaRPr lang="en-CA"/>
          </a:p>
        </p:txBody>
      </p:sp>
      <p:sp>
        <p:nvSpPr>
          <p:cNvPr id="2662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686360" y="4342535"/>
            <a:ext cx="5486681" cy="403225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33627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26</a:t>
            </a:fld>
            <a:endParaRPr lang="en-US"/>
          </a:p>
        </p:txBody>
      </p:sp>
    </p:spTree>
    <p:extLst>
      <p:ext uri="{BB962C8B-B14F-4D97-AF65-F5344CB8AC3E}">
        <p14:creationId xmlns:p14="http://schemas.microsoft.com/office/powerpoint/2010/main" val="2999658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27</a:t>
            </a:fld>
            <a:endParaRPr lang="en-US"/>
          </a:p>
        </p:txBody>
      </p:sp>
    </p:spTree>
    <p:extLst>
      <p:ext uri="{BB962C8B-B14F-4D97-AF65-F5344CB8AC3E}">
        <p14:creationId xmlns:p14="http://schemas.microsoft.com/office/powerpoint/2010/main" val="2884992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28</a:t>
            </a:fld>
            <a:endParaRPr lang="en-US"/>
          </a:p>
        </p:txBody>
      </p:sp>
    </p:spTree>
    <p:extLst>
      <p:ext uri="{BB962C8B-B14F-4D97-AF65-F5344CB8AC3E}">
        <p14:creationId xmlns:p14="http://schemas.microsoft.com/office/powerpoint/2010/main" val="1944127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620D27-E6EE-4C7A-A22E-731E08B3B4FC}" type="slidenum">
              <a:rPr lang="en-US" smtClean="0"/>
              <a:pPr/>
              <a:t>29</a:t>
            </a:fld>
            <a:endParaRPr lang="en-US"/>
          </a:p>
        </p:txBody>
      </p:sp>
    </p:spTree>
    <p:extLst>
      <p:ext uri="{BB962C8B-B14F-4D97-AF65-F5344CB8AC3E}">
        <p14:creationId xmlns:p14="http://schemas.microsoft.com/office/powerpoint/2010/main" val="2988556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3</a:t>
            </a:fld>
            <a:endParaRPr lang="en-US"/>
          </a:p>
        </p:txBody>
      </p:sp>
    </p:spTree>
    <p:extLst>
      <p:ext uri="{BB962C8B-B14F-4D97-AF65-F5344CB8AC3E}">
        <p14:creationId xmlns:p14="http://schemas.microsoft.com/office/powerpoint/2010/main" val="428067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4</a:t>
            </a:fld>
            <a:endParaRPr lang="en-US"/>
          </a:p>
        </p:txBody>
      </p:sp>
    </p:spTree>
    <p:extLst>
      <p:ext uri="{BB962C8B-B14F-4D97-AF65-F5344CB8AC3E}">
        <p14:creationId xmlns:p14="http://schemas.microsoft.com/office/powerpoint/2010/main" val="822085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5</a:t>
            </a:fld>
            <a:endParaRPr lang="en-US"/>
          </a:p>
        </p:txBody>
      </p:sp>
    </p:spTree>
    <p:extLst>
      <p:ext uri="{BB962C8B-B14F-4D97-AF65-F5344CB8AC3E}">
        <p14:creationId xmlns:p14="http://schemas.microsoft.com/office/powerpoint/2010/main" val="257104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6</a:t>
            </a:fld>
            <a:endParaRPr lang="en-US"/>
          </a:p>
        </p:txBody>
      </p:sp>
    </p:spTree>
    <p:extLst>
      <p:ext uri="{BB962C8B-B14F-4D97-AF65-F5344CB8AC3E}">
        <p14:creationId xmlns:p14="http://schemas.microsoft.com/office/powerpoint/2010/main" val="1270864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7</a:t>
            </a:fld>
            <a:endParaRPr lang="en-US"/>
          </a:p>
        </p:txBody>
      </p:sp>
    </p:spTree>
    <p:extLst>
      <p:ext uri="{BB962C8B-B14F-4D97-AF65-F5344CB8AC3E}">
        <p14:creationId xmlns:p14="http://schemas.microsoft.com/office/powerpoint/2010/main" val="3989454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8</a:t>
            </a:fld>
            <a:endParaRPr lang="en-US"/>
          </a:p>
        </p:txBody>
      </p:sp>
    </p:spTree>
    <p:extLst>
      <p:ext uri="{BB962C8B-B14F-4D97-AF65-F5344CB8AC3E}">
        <p14:creationId xmlns:p14="http://schemas.microsoft.com/office/powerpoint/2010/main" val="3655935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D7E075A-9780-4FB5-BBD7-24DF634473E8}" type="slidenum">
              <a:rPr lang="en-US" smtClean="0"/>
              <a:pPr>
                <a:defRPr/>
              </a:pPr>
              <a:t>9</a:t>
            </a:fld>
            <a:endParaRPr lang="en-US"/>
          </a:p>
        </p:txBody>
      </p:sp>
    </p:spTree>
    <p:extLst>
      <p:ext uri="{BB962C8B-B14F-4D97-AF65-F5344CB8AC3E}">
        <p14:creationId xmlns:p14="http://schemas.microsoft.com/office/powerpoint/2010/main" val="2599545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870333E-3675-497B-AF1E-1501BF0A39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0333E-3675-497B-AF1E-1501BF0A39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870333E-3675-497B-AF1E-1501BF0A39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3546D00-E361-4EE3-B983-9903836FD3F6}" type="datetime1">
              <a:rPr lang="en-US" smtClean="0"/>
              <a:pPr>
                <a:defRPr/>
              </a:pPr>
              <a:t>9/5/2019</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Asma AlOsaimi</a:t>
            </a:r>
          </a:p>
        </p:txBody>
      </p:sp>
      <p:sp>
        <p:nvSpPr>
          <p:cNvPr id="6" name="Slide Number Placeholder 22"/>
          <p:cNvSpPr>
            <a:spLocks noGrp="1"/>
          </p:cNvSpPr>
          <p:nvPr>
            <p:ph type="sldNum" sz="quarter" idx="12"/>
          </p:nvPr>
        </p:nvSpPr>
        <p:spPr/>
        <p:txBody>
          <a:bodyPr/>
          <a:lstStyle>
            <a:lvl1pPr>
              <a:defRPr/>
            </a:lvl1pPr>
          </a:lstStyle>
          <a:p>
            <a:pPr>
              <a:defRPr/>
            </a:pPr>
            <a:fld id="{442F7C70-94B5-4DC4-AF69-22D5F311DF02}" type="slidenum">
              <a:rPr lang="en-US"/>
              <a:pPr>
                <a:defRPr/>
              </a:pPr>
              <a:t>‹#›</a:t>
            </a:fld>
            <a:endParaRPr lang="en-US"/>
          </a:p>
        </p:txBody>
      </p:sp>
    </p:spTree>
    <p:extLst>
      <p:ext uri="{BB962C8B-B14F-4D97-AF65-F5344CB8AC3E}">
        <p14:creationId xmlns:p14="http://schemas.microsoft.com/office/powerpoint/2010/main" val="300895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870333E-3675-497B-AF1E-1501BF0A397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870333E-3675-497B-AF1E-1501BF0A397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3870333E-3675-497B-AF1E-1501BF0A397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3870333E-3675-497B-AF1E-1501BF0A397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870333E-3675-497B-AF1E-1501BF0A39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870333E-3675-497B-AF1E-1501BF0A39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870333E-3675-497B-AF1E-1501BF0A397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870333E-3675-497B-AF1E-1501BF0A397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870333E-3675-497B-AF1E-1501BF0A39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Chapter 1 </a:t>
            </a:r>
            <a:br>
              <a:rPr lang="en-US" dirty="0"/>
            </a:br>
            <a:r>
              <a:rPr lang="en-US" dirty="0" err="1"/>
              <a:t>c++</a:t>
            </a:r>
            <a:r>
              <a:rPr lang="en-US" dirty="0"/>
              <a:t> structure</a:t>
            </a:r>
            <a:br>
              <a:rPr lang="en-US" dirty="0"/>
            </a:br>
            <a:r>
              <a:rPr lang="en-US" dirty="0"/>
              <a:t>C++ Input / Output</a:t>
            </a:r>
          </a:p>
        </p:txBody>
      </p:sp>
      <p:sp>
        <p:nvSpPr>
          <p:cNvPr id="3" name="Subtitle 2"/>
          <p:cNvSpPr>
            <a:spLocks noGrp="1"/>
          </p:cNvSpPr>
          <p:nvPr>
            <p:ph type="subTitle" idx="1"/>
          </p:nvPr>
        </p:nvSpPr>
        <p:spPr/>
        <p:txBody>
          <a:bodyPr/>
          <a:lstStyle/>
          <a:p>
            <a:endParaRPr lang="en-US" dirty="0"/>
          </a:p>
        </p:txBody>
      </p:sp>
      <p:sp>
        <p:nvSpPr>
          <p:cNvPr id="6" name="Rectangle 5"/>
          <p:cNvSpPr/>
          <p:nvPr/>
        </p:nvSpPr>
        <p:spPr>
          <a:xfrm>
            <a:off x="395536" y="476672"/>
            <a:ext cx="5184576" cy="1477328"/>
          </a:xfrm>
          <a:prstGeom prst="rect">
            <a:avLst/>
          </a:prstGeom>
        </p:spPr>
        <p:txBody>
          <a:bodyPr wrap="square">
            <a:spAutoFit/>
          </a:bodyPr>
          <a:lstStyle/>
          <a:p>
            <a:r>
              <a:rPr lang="en-US" altLang="ar-SA" b="1" dirty="0"/>
              <a:t>King Saud University </a:t>
            </a:r>
          </a:p>
          <a:p>
            <a:r>
              <a:rPr lang="en-US" b="1" dirty="0"/>
              <a:t>College of Applied studies and Community Service</a:t>
            </a:r>
          </a:p>
          <a:p>
            <a:r>
              <a:rPr lang="en-US" b="1" dirty="0"/>
              <a:t>By: Fatimah </a:t>
            </a:r>
            <a:r>
              <a:rPr lang="en-US" b="1" dirty="0" err="1"/>
              <a:t>Alakeel</a:t>
            </a:r>
            <a:endParaRPr lang="en-US" b="1" dirty="0"/>
          </a:p>
          <a:p>
            <a:r>
              <a:rPr lang="en-US" b="1" dirty="0"/>
              <a:t>2013 Edit: </a:t>
            </a:r>
            <a:r>
              <a:rPr lang="en-US" b="1" dirty="0" err="1"/>
              <a:t>Ghadah</a:t>
            </a:r>
            <a:r>
              <a:rPr lang="en-US" b="1" dirty="0"/>
              <a:t> Al </a:t>
            </a:r>
            <a:r>
              <a:rPr lang="en-US" b="1" dirty="0" err="1"/>
              <a:t>hadba</a:t>
            </a:r>
            <a:endParaRPr lang="en-US" b="1" dirty="0"/>
          </a:p>
          <a:p>
            <a:r>
              <a:rPr lang="en-US" b="1" dirty="0"/>
              <a:t>2019 Edit: Safaa Albassam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404813"/>
            <a:ext cx="8153400" cy="814387"/>
          </a:xfrm>
        </p:spPr>
        <p:txBody>
          <a:bodyPr>
            <a:normAutofit fontScale="90000"/>
          </a:bodyPr>
          <a:lstStyle/>
          <a:p>
            <a:r>
              <a:rPr lang="en-US" altLang="ar-SA" sz="3200" dirty="0"/>
              <a:t>Steps to Write, Compile, and Run a Program</a:t>
            </a:r>
            <a:r>
              <a:rPr lang="en-US" altLang="en-US" sz="3200" dirty="0"/>
              <a:t/>
            </a:r>
            <a:br>
              <a:rPr lang="en-US" altLang="en-US" sz="3200" dirty="0"/>
            </a:br>
            <a:endParaRPr lang="en-US" sz="3200" dirty="0"/>
          </a:p>
        </p:txBody>
      </p:sp>
      <p:sp>
        <p:nvSpPr>
          <p:cNvPr id="21507" name="Content Placeholder 2"/>
          <p:cNvSpPr>
            <a:spLocks noGrp="1"/>
          </p:cNvSpPr>
          <p:nvPr>
            <p:ph sz="quarter" idx="1"/>
          </p:nvPr>
        </p:nvSpPr>
        <p:spPr>
          <a:xfrm>
            <a:off x="612775" y="1600200"/>
            <a:ext cx="8153400" cy="4495800"/>
          </a:xfrm>
        </p:spPr>
        <p:txBody>
          <a:bodyPr>
            <a:normAutofit fontScale="92500" lnSpcReduction="20000"/>
          </a:bodyPr>
          <a:lstStyle/>
          <a:p>
            <a:r>
              <a:rPr lang="en-US"/>
              <a:t>Editor              </a:t>
            </a:r>
            <a:r>
              <a:rPr lang="en-US" altLang="ar-SA"/>
              <a:t>Source code or file (.cpp)</a:t>
            </a:r>
          </a:p>
          <a:p>
            <a:pPr>
              <a:buFont typeface="Wingdings" pitchFamily="2" charset="2"/>
              <a:buNone/>
            </a:pPr>
            <a:endParaRPr lang="en-US"/>
          </a:p>
          <a:p>
            <a:r>
              <a:rPr lang="en-US"/>
              <a:t>Compile file            </a:t>
            </a:r>
            <a:r>
              <a:rPr lang="en-US" altLang="ar-SA"/>
              <a:t>Object code or file (.obj)</a:t>
            </a:r>
          </a:p>
          <a:p>
            <a:pPr>
              <a:buFont typeface="Wingdings" pitchFamily="2" charset="2"/>
              <a:buNone/>
            </a:pPr>
            <a:endParaRPr lang="en-US"/>
          </a:p>
          <a:p>
            <a:r>
              <a:rPr lang="en-US" altLang="ar-SA"/>
              <a:t>Linker             Executable code or file (.exe)</a:t>
            </a:r>
          </a:p>
          <a:p>
            <a:pPr>
              <a:buFont typeface="Wingdings" pitchFamily="2" charset="2"/>
              <a:buNone/>
            </a:pPr>
            <a:endParaRPr lang="en-US"/>
          </a:p>
          <a:p>
            <a:r>
              <a:rPr lang="en-US"/>
              <a:t> </a:t>
            </a:r>
            <a:r>
              <a:rPr lang="en-US" altLang="ar-SA"/>
              <a:t>Loader            Executable code is loaded into memory ready for execution</a:t>
            </a:r>
          </a:p>
          <a:p>
            <a:endParaRPr lang="en-US" altLang="ar-SA"/>
          </a:p>
          <a:p>
            <a:pPr>
              <a:buFont typeface="Wingdings" pitchFamily="2" charset="2"/>
              <a:buNone/>
            </a:pPr>
            <a:r>
              <a:rPr lang="en-US"/>
              <a:t>  </a:t>
            </a:r>
          </a:p>
        </p:txBody>
      </p:sp>
      <p:sp>
        <p:nvSpPr>
          <p:cNvPr id="5" name="Slide Number Placeholder 4"/>
          <p:cNvSpPr>
            <a:spLocks noGrp="1"/>
          </p:cNvSpPr>
          <p:nvPr>
            <p:ph type="sldNum" sz="quarter" idx="12"/>
          </p:nvPr>
        </p:nvSpPr>
        <p:spPr/>
        <p:txBody>
          <a:bodyPr>
            <a:normAutofit fontScale="85000" lnSpcReduction="20000"/>
          </a:bodyPr>
          <a:lstStyle/>
          <a:p>
            <a:pPr>
              <a:defRPr/>
            </a:pPr>
            <a:fld id="{8760D0D0-5F62-403B-A06F-2237C9B5188F}" type="slidenum">
              <a:rPr lang="en-US" smtClean="0"/>
              <a:pPr>
                <a:defRPr/>
              </a:pPr>
              <a:t>10</a:t>
            </a:fld>
            <a:endParaRPr lang="en-US"/>
          </a:p>
        </p:txBody>
      </p:sp>
      <p:sp>
        <p:nvSpPr>
          <p:cNvPr id="8" name="Right Arrow 7"/>
          <p:cNvSpPr/>
          <p:nvPr/>
        </p:nvSpPr>
        <p:spPr>
          <a:xfrm>
            <a:off x="2916238" y="2636838"/>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ight Arrow 10"/>
          <p:cNvSpPr/>
          <p:nvPr/>
        </p:nvSpPr>
        <p:spPr>
          <a:xfrm>
            <a:off x="2051050" y="1628775"/>
            <a:ext cx="979488"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p:cNvSpPr/>
          <p:nvPr/>
        </p:nvSpPr>
        <p:spPr>
          <a:xfrm>
            <a:off x="1979613" y="3716338"/>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ight Arrow 12"/>
          <p:cNvSpPr/>
          <p:nvPr/>
        </p:nvSpPr>
        <p:spPr>
          <a:xfrm>
            <a:off x="2195513" y="4868863"/>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993598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Using </a:t>
            </a:r>
            <a:r>
              <a:rPr lang="en-US" dirty="0" err="1"/>
              <a:t>iostream</a:t>
            </a:r>
            <a:endParaRPr lang="en-US" dirty="0"/>
          </a:p>
        </p:txBody>
      </p:sp>
      <p:sp>
        <p:nvSpPr>
          <p:cNvPr id="3075" name="Rectangle 3"/>
          <p:cNvSpPr>
            <a:spLocks noGrp="1" noChangeArrowheads="1"/>
          </p:cNvSpPr>
          <p:nvPr>
            <p:ph type="body" idx="1"/>
          </p:nvPr>
        </p:nvSpPr>
        <p:spPr/>
        <p:txBody>
          <a:bodyPr/>
          <a:lstStyle/>
          <a:p>
            <a:r>
              <a:rPr lang="en-US" sz="2800" dirty="0"/>
              <a:t>The C++ </a:t>
            </a:r>
            <a:r>
              <a:rPr lang="en-US" sz="2800" dirty="0" err="1"/>
              <a:t>iostream</a:t>
            </a:r>
            <a:r>
              <a:rPr lang="en-US" sz="2800" dirty="0"/>
              <a:t> library provides hundreds of I/O capabilities.</a:t>
            </a:r>
          </a:p>
          <a:p>
            <a:r>
              <a:rPr lang="en-US" sz="2800" dirty="0"/>
              <a:t>Standard </a:t>
            </a:r>
            <a:r>
              <a:rPr lang="en-US" sz="2800" dirty="0" err="1"/>
              <a:t>iostream</a:t>
            </a:r>
            <a:r>
              <a:rPr lang="en-US" sz="2800" dirty="0"/>
              <a:t> objects:</a:t>
            </a:r>
          </a:p>
          <a:p>
            <a:pPr lvl="1">
              <a:buFontTx/>
              <a:buNone/>
            </a:pPr>
            <a:r>
              <a:rPr lang="en-US" sz="2400" dirty="0" err="1">
                <a:solidFill>
                  <a:srgbClr val="0070C0"/>
                </a:solidFill>
              </a:rPr>
              <a:t>cout</a:t>
            </a:r>
            <a:r>
              <a:rPr lang="en-US" sz="2400" dirty="0"/>
              <a:t> - object providing a connection to the monitor</a:t>
            </a:r>
          </a:p>
          <a:p>
            <a:pPr lvl="1">
              <a:buFontTx/>
              <a:buNone/>
            </a:pPr>
            <a:r>
              <a:rPr lang="en-US" sz="2400" dirty="0" err="1">
                <a:solidFill>
                  <a:srgbClr val="0070C0"/>
                </a:solidFill>
              </a:rPr>
              <a:t>cin</a:t>
            </a:r>
            <a:r>
              <a:rPr lang="en-US" sz="2400" dirty="0"/>
              <a:t> - object providing a connection to the keyboard</a:t>
            </a:r>
          </a:p>
          <a:p>
            <a:r>
              <a:rPr lang="en-US" sz="2800" dirty="0"/>
              <a:t>To perform input and output we send messages to one of these objects</a:t>
            </a:r>
            <a:endParaRPr lang="en-US" sz="2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a:t>Output Stream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23528" y="3284984"/>
            <a:ext cx="8748464" cy="2448272"/>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ar-SA"/>
          </a:p>
        </p:txBody>
      </p:sp>
      <p:sp>
        <p:nvSpPr>
          <p:cNvPr id="4098" name="Rectangle 2"/>
          <p:cNvSpPr>
            <a:spLocks noGrp="1" noChangeArrowheads="1"/>
          </p:cNvSpPr>
          <p:nvPr>
            <p:ph type="title"/>
          </p:nvPr>
        </p:nvSpPr>
        <p:spPr/>
        <p:txBody>
          <a:bodyPr/>
          <a:lstStyle/>
          <a:p>
            <a:r>
              <a:rPr lang="en-US" dirty="0"/>
              <a:t>The Insertion Operator (&lt;&lt;)</a:t>
            </a:r>
          </a:p>
        </p:txBody>
      </p:sp>
      <p:sp>
        <p:nvSpPr>
          <p:cNvPr id="4099" name="Rectangle 3"/>
          <p:cNvSpPr>
            <a:spLocks noGrp="1" noChangeArrowheads="1"/>
          </p:cNvSpPr>
          <p:nvPr>
            <p:ph type="body" idx="1"/>
          </p:nvPr>
        </p:nvSpPr>
        <p:spPr/>
        <p:txBody>
          <a:bodyPr>
            <a:normAutofit/>
          </a:bodyPr>
          <a:lstStyle/>
          <a:p>
            <a:r>
              <a:rPr lang="en-US" sz="2800" dirty="0"/>
              <a:t>To send </a:t>
            </a:r>
            <a:r>
              <a:rPr lang="en-US" sz="3600" b="1" dirty="0"/>
              <a:t>output</a:t>
            </a:r>
            <a:r>
              <a:rPr lang="en-US" sz="2800" dirty="0"/>
              <a:t> to the screen we use the insertion operator </a:t>
            </a:r>
            <a:r>
              <a:rPr lang="en-US" sz="2800" dirty="0">
                <a:solidFill>
                  <a:schemeClr val="bg1">
                    <a:lumMod val="65000"/>
                  </a:schemeClr>
                </a:solidFill>
              </a:rPr>
              <a:t>&lt;&lt;</a:t>
            </a:r>
            <a:r>
              <a:rPr lang="en-US" sz="2800" dirty="0"/>
              <a:t> on the object </a:t>
            </a:r>
            <a:r>
              <a:rPr lang="en-US" sz="2800" dirty="0" err="1">
                <a:solidFill>
                  <a:srgbClr val="0070C0"/>
                </a:solidFill>
              </a:rPr>
              <a:t>cout</a:t>
            </a:r>
            <a:endParaRPr lang="en-US" sz="2800" dirty="0">
              <a:solidFill>
                <a:srgbClr val="0070C0"/>
              </a:solidFill>
            </a:endParaRPr>
          </a:p>
          <a:p>
            <a:r>
              <a:rPr lang="en-US" sz="2800" b="1" u="sng" dirty="0"/>
              <a:t>Format:</a:t>
            </a:r>
            <a:r>
              <a:rPr lang="en-US" sz="2800" dirty="0"/>
              <a:t> </a:t>
            </a:r>
          </a:p>
          <a:p>
            <a:pPr>
              <a:buNone/>
            </a:pPr>
            <a:r>
              <a:rPr lang="en-US" sz="2800" dirty="0">
                <a:latin typeface="Courier New" pitchFamily="49" charset="0"/>
              </a:rPr>
              <a:t>  </a:t>
            </a:r>
            <a:r>
              <a:rPr lang="en-US" sz="2800" dirty="0" err="1">
                <a:solidFill>
                  <a:srgbClr val="0070C0"/>
                </a:solidFill>
                <a:latin typeface="Courier New" pitchFamily="49" charset="0"/>
              </a:rPr>
              <a:t>cout</a:t>
            </a:r>
            <a:r>
              <a:rPr lang="en-US" sz="2800" dirty="0">
                <a:latin typeface="Courier New" pitchFamily="49" charset="0"/>
              </a:rPr>
              <a:t> </a:t>
            </a:r>
            <a:r>
              <a:rPr lang="en-US" sz="2800" dirty="0">
                <a:solidFill>
                  <a:schemeClr val="bg1">
                    <a:lumMod val="65000"/>
                  </a:schemeClr>
                </a:solidFill>
                <a:latin typeface="Courier New" pitchFamily="49" charset="0"/>
              </a:rPr>
              <a:t>&lt;&lt;</a:t>
            </a:r>
            <a:r>
              <a:rPr lang="en-US" sz="2800" dirty="0">
                <a:latin typeface="Courier New" pitchFamily="49" charset="0"/>
              </a:rPr>
              <a:t> </a:t>
            </a:r>
            <a:r>
              <a:rPr lang="en-US" sz="2800" dirty="0">
                <a:solidFill>
                  <a:srgbClr val="C00000"/>
                </a:solidFill>
                <a:latin typeface="Courier New" pitchFamily="49" charset="0"/>
              </a:rPr>
              <a:t>something</a:t>
            </a:r>
            <a:r>
              <a:rPr lang="en-US" sz="2800" i="1" dirty="0">
                <a:latin typeface="Courier New" pitchFamily="49" charset="0"/>
              </a:rPr>
              <a:t>;</a:t>
            </a:r>
          </a:p>
          <a:p>
            <a:pPr>
              <a:buNone/>
            </a:pPr>
            <a:r>
              <a:rPr lang="en-US" sz="2800" i="1" dirty="0">
                <a:latin typeface="Courier New" pitchFamily="49" charset="0"/>
              </a:rPr>
              <a:t>  </a:t>
            </a:r>
            <a:r>
              <a:rPr lang="en-US" b="1" dirty="0"/>
              <a:t>This </a:t>
            </a:r>
            <a:r>
              <a:rPr lang="en-US" sz="2800" dirty="0">
                <a:solidFill>
                  <a:srgbClr val="C00000"/>
                </a:solidFill>
                <a:latin typeface="Courier New" pitchFamily="49" charset="0"/>
              </a:rPr>
              <a:t>something</a:t>
            </a:r>
            <a:r>
              <a:rPr lang="en-US" b="1" dirty="0"/>
              <a:t> can be:</a:t>
            </a:r>
          </a:p>
          <a:p>
            <a:pPr marL="514350" indent="-514350">
              <a:buFont typeface="+mj-lt"/>
              <a:buAutoNum type="arabicPeriod"/>
            </a:pPr>
            <a:r>
              <a:rPr lang="en-US" sz="2600" b="1" i="1" dirty="0">
                <a:solidFill>
                  <a:schemeClr val="accent2"/>
                </a:solidFill>
                <a:latin typeface="Courier New" pitchFamily="49" charset="0"/>
              </a:rPr>
              <a:t>Literal</a:t>
            </a:r>
            <a:r>
              <a:rPr lang="en-US" sz="2600" i="1" dirty="0">
                <a:latin typeface="Courier New" pitchFamily="49" charset="0"/>
              </a:rPr>
              <a:t> </a:t>
            </a:r>
            <a:r>
              <a:rPr lang="en-US" sz="2600" i="1" dirty="0" err="1">
                <a:solidFill>
                  <a:srgbClr val="00B050"/>
                </a:solidFill>
                <a:latin typeface="Courier New" pitchFamily="49" charset="0"/>
              </a:rPr>
              <a:t>e.g</a:t>
            </a:r>
            <a:r>
              <a:rPr lang="en-US" sz="2600" i="1" dirty="0">
                <a:latin typeface="Courier New" pitchFamily="49" charset="0"/>
              </a:rPr>
              <a:t> </a:t>
            </a:r>
            <a:r>
              <a:rPr lang="en-US" sz="2600" i="1" dirty="0" err="1">
                <a:latin typeface="Courier New" pitchFamily="49" charset="0"/>
              </a:rPr>
              <a:t>cout</a:t>
            </a:r>
            <a:r>
              <a:rPr lang="en-US" sz="2600" i="1" dirty="0">
                <a:latin typeface="Courier New" pitchFamily="49" charset="0"/>
              </a:rPr>
              <a:t>&lt;&lt;5;</a:t>
            </a:r>
            <a:endParaRPr lang="en-US" sz="2600" dirty="0">
              <a:latin typeface="Courier New" pitchFamily="49" charset="0"/>
            </a:endParaRPr>
          </a:p>
          <a:p>
            <a:pPr marL="514350" indent="-514350">
              <a:buFont typeface="+mj-lt"/>
              <a:buAutoNum type="arabicPeriod"/>
            </a:pPr>
            <a:r>
              <a:rPr lang="en-US" sz="2600" b="1" i="1" dirty="0">
                <a:solidFill>
                  <a:schemeClr val="accent2"/>
                </a:solidFill>
                <a:latin typeface="Courier New" pitchFamily="49" charset="0"/>
              </a:rPr>
              <a:t>Expression</a:t>
            </a:r>
            <a:r>
              <a:rPr lang="en-US" sz="2600" i="1" dirty="0">
                <a:latin typeface="Courier New" pitchFamily="49" charset="0"/>
              </a:rPr>
              <a:t> </a:t>
            </a:r>
            <a:r>
              <a:rPr lang="en-US" sz="2600" i="1" dirty="0" err="1">
                <a:solidFill>
                  <a:srgbClr val="00B050"/>
                </a:solidFill>
                <a:latin typeface="Courier New" pitchFamily="49" charset="0"/>
              </a:rPr>
              <a:t>e.g</a:t>
            </a:r>
            <a:r>
              <a:rPr lang="en-US" sz="2600" i="1" dirty="0">
                <a:latin typeface="Courier New" pitchFamily="49" charset="0"/>
              </a:rPr>
              <a:t> </a:t>
            </a:r>
            <a:r>
              <a:rPr lang="en-US" sz="2600" i="1" dirty="0" err="1">
                <a:latin typeface="Courier New" pitchFamily="49" charset="0"/>
              </a:rPr>
              <a:t>cout</a:t>
            </a:r>
            <a:r>
              <a:rPr lang="en-US" sz="2600" i="1" dirty="0">
                <a:latin typeface="Courier New" pitchFamily="49" charset="0"/>
              </a:rPr>
              <a:t>&lt;&lt;(5+4);</a:t>
            </a:r>
          </a:p>
          <a:p>
            <a:pPr marL="514350" indent="-514350">
              <a:buFont typeface="+mj-lt"/>
              <a:buAutoNum type="arabicPeriod"/>
            </a:pPr>
            <a:r>
              <a:rPr lang="en-US" sz="2600" b="1" i="1" dirty="0">
                <a:solidFill>
                  <a:schemeClr val="accent2"/>
                </a:solidFill>
                <a:latin typeface="Courier New" pitchFamily="49" charset="0"/>
              </a:rPr>
              <a:t>Variable or constant</a:t>
            </a:r>
            <a:r>
              <a:rPr lang="en-US" sz="2600" i="1" dirty="0">
                <a:latin typeface="Courier New" pitchFamily="49" charset="0"/>
              </a:rPr>
              <a:t> </a:t>
            </a:r>
            <a:r>
              <a:rPr lang="en-US" sz="2600" i="1" dirty="0" err="1">
                <a:solidFill>
                  <a:srgbClr val="00B050"/>
                </a:solidFill>
                <a:latin typeface="Courier New" pitchFamily="49" charset="0"/>
              </a:rPr>
              <a:t>e.g</a:t>
            </a:r>
            <a:r>
              <a:rPr lang="en-US" sz="2600" i="1" dirty="0">
                <a:solidFill>
                  <a:srgbClr val="00B050"/>
                </a:solidFill>
                <a:latin typeface="Courier New" pitchFamily="49" charset="0"/>
              </a:rPr>
              <a:t> </a:t>
            </a:r>
            <a:r>
              <a:rPr lang="en-US" sz="2600" i="1" dirty="0" err="1">
                <a:latin typeface="Courier New" pitchFamily="49" charset="0"/>
              </a:rPr>
              <a:t>cout</a:t>
            </a:r>
            <a:r>
              <a:rPr lang="en-US" sz="2600" i="1" dirty="0">
                <a:latin typeface="Courier New" pitchFamily="49" charset="0"/>
              </a:rPr>
              <a:t>&lt;&lt;num;</a:t>
            </a:r>
          </a:p>
          <a:p>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Insertion Operator (&lt;&lt;): </a:t>
            </a:r>
            <a:r>
              <a:rPr lang="en-US" dirty="0">
                <a:solidFill>
                  <a:schemeClr val="accent2"/>
                </a:solidFill>
              </a:rPr>
              <a:t>Literal</a:t>
            </a:r>
            <a:endParaRPr lang="ar-SA" dirty="0">
              <a:solidFill>
                <a:schemeClr val="accent2"/>
              </a:solidFill>
            </a:endParaRPr>
          </a:p>
        </p:txBody>
      </p:sp>
      <p:sp>
        <p:nvSpPr>
          <p:cNvPr id="6" name="Content Placeholder 5"/>
          <p:cNvSpPr>
            <a:spLocks noGrp="1"/>
          </p:cNvSpPr>
          <p:nvPr>
            <p:ph sz="quarter" idx="1"/>
          </p:nvPr>
        </p:nvSpPr>
        <p:spPr>
          <a:xfrm>
            <a:off x="612648" y="1600200"/>
            <a:ext cx="8153400" cy="4925144"/>
          </a:xfrm>
        </p:spPr>
        <p:txBody>
          <a:bodyPr>
            <a:normAutofit/>
          </a:bodyPr>
          <a:lstStyle/>
          <a:p>
            <a:r>
              <a:rPr lang="en-US" sz="2400" b="1" dirty="0">
                <a:solidFill>
                  <a:schemeClr val="bg1">
                    <a:lumMod val="65000"/>
                  </a:schemeClr>
                </a:solidFill>
                <a:latin typeface="Courier New" pitchFamily="49" charset="0"/>
              </a:rPr>
              <a:t>&lt;&lt;</a:t>
            </a:r>
            <a:r>
              <a:rPr lang="en-US" sz="2400" dirty="0">
                <a:solidFill>
                  <a:schemeClr val="bg1">
                    <a:lumMod val="65000"/>
                  </a:schemeClr>
                </a:solidFill>
              </a:rPr>
              <a:t> </a:t>
            </a:r>
            <a:r>
              <a:rPr lang="en-US" sz="2400" dirty="0"/>
              <a:t>is overloaded to output built-in types ( ex. </a:t>
            </a:r>
            <a:r>
              <a:rPr lang="en-US" sz="2400" dirty="0" err="1">
                <a:solidFill>
                  <a:srgbClr val="0070C0"/>
                </a:solidFill>
              </a:rPr>
              <a:t>int</a:t>
            </a:r>
            <a:r>
              <a:rPr lang="en-US" sz="2400" dirty="0"/>
              <a:t>, </a:t>
            </a:r>
            <a:r>
              <a:rPr lang="en-US" sz="2400" dirty="0">
                <a:solidFill>
                  <a:srgbClr val="0070C0"/>
                </a:solidFill>
              </a:rPr>
              <a:t>float</a:t>
            </a:r>
            <a:r>
              <a:rPr lang="en-US" sz="2400" dirty="0"/>
              <a:t>,…etc) as well as user-defined types (</a:t>
            </a:r>
            <a:r>
              <a:rPr lang="en-US" sz="2400" dirty="0">
                <a:solidFill>
                  <a:schemeClr val="bg1">
                    <a:lumMod val="65000"/>
                  </a:schemeClr>
                </a:solidFill>
              </a:rPr>
              <a:t>i.e. user defined classes</a:t>
            </a:r>
            <a:r>
              <a:rPr lang="en-US" sz="2400" dirty="0"/>
              <a:t>).</a:t>
            </a:r>
          </a:p>
          <a:p>
            <a:r>
              <a:rPr lang="en-US" sz="2400" dirty="0"/>
              <a:t>The compiler figures out the type of the object and prints it out appropriately</a:t>
            </a:r>
          </a:p>
          <a:p>
            <a:pPr lvl="1">
              <a:buFontTx/>
              <a:buNone/>
            </a:pPr>
            <a:r>
              <a:rPr lang="en-US" sz="1800" dirty="0" err="1">
                <a:solidFill>
                  <a:schemeClr val="accent2"/>
                </a:solidFill>
                <a:latin typeface="Courier New" pitchFamily="49" charset="0"/>
              </a:rPr>
              <a:t>e.g</a:t>
            </a:r>
            <a:r>
              <a:rPr lang="en-US" sz="1800" dirty="0">
                <a:solidFill>
                  <a:schemeClr val="accent2"/>
                </a:solidFill>
                <a:latin typeface="Courier New" pitchFamily="49" charset="0"/>
              </a:rPr>
              <a:t>(1): </a:t>
            </a:r>
            <a:r>
              <a:rPr lang="en-US" sz="1800" dirty="0" err="1">
                <a:latin typeface="Courier New" pitchFamily="49" charset="0"/>
              </a:rPr>
              <a:t>cout</a:t>
            </a:r>
            <a:r>
              <a:rPr lang="en-US" sz="1800" dirty="0">
                <a:latin typeface="Courier New" pitchFamily="49" charset="0"/>
              </a:rPr>
              <a:t> &lt;&lt; 5;   </a:t>
            </a:r>
            <a:r>
              <a:rPr lang="en-US" sz="1800" dirty="0">
                <a:solidFill>
                  <a:srgbClr val="00B050"/>
                </a:solidFill>
                <a:latin typeface="Courier New" pitchFamily="49" charset="0"/>
              </a:rPr>
              <a:t>// Outputs 5</a:t>
            </a:r>
          </a:p>
          <a:p>
            <a:pPr lvl="1">
              <a:buFontTx/>
              <a:buNone/>
            </a:pPr>
            <a:r>
              <a:rPr lang="en-US" sz="1800" dirty="0" err="1">
                <a:solidFill>
                  <a:schemeClr val="accent2"/>
                </a:solidFill>
                <a:latin typeface="Courier New" pitchFamily="49" charset="0"/>
              </a:rPr>
              <a:t>e.g</a:t>
            </a:r>
            <a:r>
              <a:rPr lang="en-US" sz="1800" dirty="0">
                <a:solidFill>
                  <a:schemeClr val="accent2"/>
                </a:solidFill>
                <a:latin typeface="Courier New" pitchFamily="49" charset="0"/>
              </a:rPr>
              <a:t>(2): </a:t>
            </a:r>
            <a:r>
              <a:rPr lang="en-US" sz="1800" dirty="0" err="1">
                <a:latin typeface="Courier New" pitchFamily="49" charset="0"/>
              </a:rPr>
              <a:t>cout</a:t>
            </a:r>
            <a:r>
              <a:rPr lang="en-US" sz="1800" dirty="0">
                <a:latin typeface="Courier New" pitchFamily="49" charset="0"/>
              </a:rPr>
              <a:t> &lt;&lt; 4.1; </a:t>
            </a:r>
            <a:r>
              <a:rPr lang="en-US" sz="1800" dirty="0">
                <a:solidFill>
                  <a:srgbClr val="00B050"/>
                </a:solidFill>
                <a:latin typeface="Courier New" pitchFamily="49" charset="0"/>
              </a:rPr>
              <a:t>// Outputs 4.1</a:t>
            </a:r>
          </a:p>
          <a:p>
            <a:pPr lvl="1">
              <a:buFontTx/>
              <a:buNone/>
            </a:pPr>
            <a:r>
              <a:rPr lang="en-US" sz="1800" dirty="0" err="1">
                <a:solidFill>
                  <a:schemeClr val="accent2"/>
                </a:solidFill>
                <a:latin typeface="Courier New" pitchFamily="49" charset="0"/>
              </a:rPr>
              <a:t>e.g</a:t>
            </a:r>
            <a:r>
              <a:rPr lang="en-US" sz="1800" dirty="0">
                <a:solidFill>
                  <a:schemeClr val="accent2"/>
                </a:solidFill>
                <a:latin typeface="Courier New" pitchFamily="49" charset="0"/>
              </a:rPr>
              <a:t>(3): </a:t>
            </a:r>
            <a:r>
              <a:rPr lang="en-US" sz="1800" dirty="0" err="1">
                <a:latin typeface="Courier New" pitchFamily="49" charset="0"/>
              </a:rPr>
              <a:t>cout</a:t>
            </a:r>
            <a:r>
              <a:rPr lang="en-US" sz="1800" dirty="0">
                <a:latin typeface="Courier New" pitchFamily="49" charset="0"/>
              </a:rPr>
              <a:t> &lt;&lt; “Hello”; </a:t>
            </a:r>
            <a:r>
              <a:rPr lang="en-US" sz="1800" dirty="0">
                <a:solidFill>
                  <a:srgbClr val="00B050"/>
                </a:solidFill>
                <a:latin typeface="Courier New" pitchFamily="49" charset="0"/>
              </a:rPr>
              <a:t>// Outputs Hello</a:t>
            </a:r>
          </a:p>
          <a:p>
            <a:pPr lvl="1">
              <a:buFontTx/>
              <a:buNone/>
            </a:pPr>
            <a:r>
              <a:rPr lang="en-US" sz="1800" dirty="0" err="1">
                <a:solidFill>
                  <a:schemeClr val="accent2"/>
                </a:solidFill>
                <a:latin typeface="Courier New" pitchFamily="49" charset="0"/>
              </a:rPr>
              <a:t>e.g</a:t>
            </a:r>
            <a:r>
              <a:rPr lang="en-US" sz="1800" dirty="0">
                <a:solidFill>
                  <a:schemeClr val="accent2"/>
                </a:solidFill>
                <a:latin typeface="Courier New" pitchFamily="49" charset="0"/>
              </a:rPr>
              <a:t>(4): </a:t>
            </a:r>
            <a:r>
              <a:rPr lang="en-US" sz="1800" dirty="0" err="1">
                <a:latin typeface="Courier New" pitchFamily="49" charset="0"/>
              </a:rPr>
              <a:t>cout</a:t>
            </a:r>
            <a:r>
              <a:rPr lang="en-US" sz="1800" dirty="0">
                <a:latin typeface="Courier New" pitchFamily="49" charset="0"/>
              </a:rPr>
              <a:t> &lt;&lt; ‘\n’; </a:t>
            </a:r>
            <a:r>
              <a:rPr lang="en-US" sz="1800" dirty="0">
                <a:solidFill>
                  <a:srgbClr val="00B050"/>
                </a:solidFill>
                <a:latin typeface="Courier New" pitchFamily="49" charset="0"/>
              </a:rPr>
              <a:t>// move the cursor to a newline</a:t>
            </a:r>
          </a:p>
        </p:txBody>
      </p:sp>
      <p:cxnSp>
        <p:nvCxnSpPr>
          <p:cNvPr id="10" name="Straight Arrow Connector 9"/>
          <p:cNvCxnSpPr/>
          <p:nvPr/>
        </p:nvCxnSpPr>
        <p:spPr>
          <a:xfrm flipV="1">
            <a:off x="4355976" y="3789040"/>
            <a:ext cx="2304256"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732240" y="3140968"/>
            <a:ext cx="2016224" cy="1200329"/>
          </a:xfrm>
          <a:prstGeom prst="rect">
            <a:avLst/>
          </a:prstGeom>
          <a:noFill/>
          <a:ln>
            <a:solidFill>
              <a:srgbClr val="FF0000"/>
            </a:solidFill>
            <a:prstDash val="dash"/>
          </a:ln>
        </p:spPr>
        <p:txBody>
          <a:bodyPr wrap="square" rtlCol="1">
            <a:spAutoFit/>
          </a:bodyPr>
          <a:lstStyle/>
          <a:p>
            <a:r>
              <a:rPr lang="en-US" dirty="0">
                <a:solidFill>
                  <a:srgbClr val="FF0000"/>
                </a:solidFill>
              </a:rPr>
              <a:t>String literals should be surrounded with </a:t>
            </a:r>
            <a:r>
              <a:rPr lang="en-US" b="1" dirty="0">
                <a:solidFill>
                  <a:srgbClr val="FF0000"/>
                </a:solidFill>
              </a:rPr>
              <a:t>double</a:t>
            </a:r>
            <a:r>
              <a:rPr lang="en-US" dirty="0">
                <a:solidFill>
                  <a:srgbClr val="FF0000"/>
                </a:solidFill>
              </a:rPr>
              <a:t> quotation marks </a:t>
            </a:r>
            <a:r>
              <a:rPr lang="en-US" b="1" dirty="0">
                <a:solidFill>
                  <a:srgbClr val="FF0000"/>
                </a:solidFill>
              </a:rPr>
              <a:t>“  “</a:t>
            </a:r>
            <a:endParaRPr lang="ar-SA" b="1" dirty="0">
              <a:solidFill>
                <a:srgbClr val="FF0000"/>
              </a:solidFill>
            </a:endParaRPr>
          </a:p>
        </p:txBody>
      </p:sp>
      <p:sp>
        <p:nvSpPr>
          <p:cNvPr id="14" name="Oval 13"/>
          <p:cNvSpPr/>
          <p:nvPr/>
        </p:nvSpPr>
        <p:spPr>
          <a:xfrm>
            <a:off x="3275856" y="4005064"/>
            <a:ext cx="144016" cy="2160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15" name="Straight Arrow Connector 14"/>
          <p:cNvCxnSpPr/>
          <p:nvPr/>
        </p:nvCxnSpPr>
        <p:spPr>
          <a:xfrm>
            <a:off x="3779912" y="4509120"/>
            <a:ext cx="2888704" cy="95991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32240" y="4725144"/>
            <a:ext cx="2016224" cy="1477328"/>
          </a:xfrm>
          <a:prstGeom prst="rect">
            <a:avLst/>
          </a:prstGeom>
          <a:noFill/>
          <a:ln>
            <a:solidFill>
              <a:srgbClr val="FF0000"/>
            </a:solidFill>
            <a:prstDash val="dash"/>
          </a:ln>
        </p:spPr>
        <p:txBody>
          <a:bodyPr wrap="square" rtlCol="1">
            <a:spAutoFit/>
          </a:bodyPr>
          <a:lstStyle/>
          <a:p>
            <a:r>
              <a:rPr lang="en-US" dirty="0">
                <a:solidFill>
                  <a:srgbClr val="FF0000"/>
                </a:solidFill>
              </a:rPr>
              <a:t>character literals should be surrounded with </a:t>
            </a:r>
            <a:r>
              <a:rPr lang="en-US" b="1" dirty="0">
                <a:solidFill>
                  <a:srgbClr val="FF0000"/>
                </a:solidFill>
              </a:rPr>
              <a:t>single</a:t>
            </a:r>
            <a:r>
              <a:rPr lang="en-US" dirty="0">
                <a:solidFill>
                  <a:srgbClr val="FF0000"/>
                </a:solidFill>
              </a:rPr>
              <a:t> quotation marks </a:t>
            </a:r>
            <a:r>
              <a:rPr lang="en-US" b="1" dirty="0">
                <a:solidFill>
                  <a:srgbClr val="FF0000"/>
                </a:solidFill>
              </a:rPr>
              <a:t>‘  ‘</a:t>
            </a:r>
            <a:endParaRPr lang="ar-SA" b="1" dirty="0">
              <a:solidFill>
                <a:srgbClr val="FF0000"/>
              </a:solidFill>
            </a:endParaRPr>
          </a:p>
        </p:txBody>
      </p:sp>
      <p:sp>
        <p:nvSpPr>
          <p:cNvPr id="20" name="TextBox 19"/>
          <p:cNvSpPr txBox="1"/>
          <p:nvPr/>
        </p:nvSpPr>
        <p:spPr>
          <a:xfrm>
            <a:off x="899592" y="5085184"/>
            <a:ext cx="4752528"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b="1" dirty="0">
                <a:solidFill>
                  <a:srgbClr val="0070C0"/>
                </a:solidFill>
              </a:rPr>
              <a:t>Important: </a:t>
            </a:r>
            <a:r>
              <a:rPr lang="en-US" dirty="0"/>
              <a:t>escape sequence characters ( such as : \n, \t)can be either embedded into a string or printed alone as </a:t>
            </a:r>
            <a:r>
              <a:rPr lang="en-US" dirty="0" err="1"/>
              <a:t>e.g</a:t>
            </a:r>
            <a:r>
              <a:rPr lang="en-US" dirty="0"/>
              <a:t> (4)</a:t>
            </a:r>
            <a:endParaRPr lang="ar-SA" dirty="0"/>
          </a:p>
          <a:p>
            <a:endParaRPr lang="ar-SA" dirty="0"/>
          </a:p>
        </p:txBody>
      </p:sp>
      <p:sp>
        <p:nvSpPr>
          <p:cNvPr id="21" name="Oval 20"/>
          <p:cNvSpPr/>
          <p:nvPr/>
        </p:nvSpPr>
        <p:spPr>
          <a:xfrm>
            <a:off x="4067944" y="4005064"/>
            <a:ext cx="144016" cy="2160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Oval 21"/>
          <p:cNvSpPr/>
          <p:nvPr/>
        </p:nvSpPr>
        <p:spPr>
          <a:xfrm>
            <a:off x="3275856" y="4293096"/>
            <a:ext cx="144016" cy="2160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Oval 22"/>
          <p:cNvSpPr/>
          <p:nvPr/>
        </p:nvSpPr>
        <p:spPr>
          <a:xfrm>
            <a:off x="3635896" y="4293096"/>
            <a:ext cx="144016" cy="2160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Insertion Operator (&lt;&lt;): </a:t>
            </a:r>
            <a:r>
              <a:rPr lang="en-US" dirty="0">
                <a:solidFill>
                  <a:schemeClr val="accent2"/>
                </a:solidFill>
              </a:rPr>
              <a:t>Expression</a:t>
            </a:r>
            <a:endParaRPr lang="ar-SA" dirty="0">
              <a:solidFill>
                <a:schemeClr val="accent2"/>
              </a:solidFill>
            </a:endParaRPr>
          </a:p>
        </p:txBody>
      </p:sp>
      <p:sp>
        <p:nvSpPr>
          <p:cNvPr id="6" name="Content Placeholder 5"/>
          <p:cNvSpPr>
            <a:spLocks noGrp="1"/>
          </p:cNvSpPr>
          <p:nvPr>
            <p:ph sz="quarter" idx="1"/>
          </p:nvPr>
        </p:nvSpPr>
        <p:spPr>
          <a:xfrm>
            <a:off x="612648" y="1600200"/>
            <a:ext cx="8153400" cy="4925144"/>
          </a:xfrm>
        </p:spPr>
        <p:txBody>
          <a:bodyPr>
            <a:normAutofit/>
          </a:bodyPr>
          <a:lstStyle/>
          <a:p>
            <a:r>
              <a:rPr lang="en-US" sz="2400" dirty="0"/>
              <a:t>Printing an expression is similar to printing a values since the compiler will calculate then print the resulted value.</a:t>
            </a:r>
          </a:p>
          <a:p>
            <a:r>
              <a:rPr lang="en-US" sz="2400" dirty="0"/>
              <a:t>Thus, the expression operands </a:t>
            </a:r>
            <a:r>
              <a:rPr lang="en-US" sz="2400" b="1" u="sng" dirty="0"/>
              <a:t>should</a:t>
            </a:r>
            <a:r>
              <a:rPr lang="en-US" sz="2400" dirty="0"/>
              <a:t> be previously </a:t>
            </a:r>
            <a:r>
              <a:rPr lang="en-US" sz="2400" i="1" dirty="0">
                <a:solidFill>
                  <a:schemeClr val="bg1">
                    <a:lumMod val="65000"/>
                  </a:schemeClr>
                </a:solidFill>
              </a:rPr>
              <a:t>declared</a:t>
            </a:r>
            <a:r>
              <a:rPr lang="en-US" sz="2400" dirty="0"/>
              <a:t> and </a:t>
            </a:r>
            <a:r>
              <a:rPr lang="en-US" sz="2400" i="1" dirty="0">
                <a:solidFill>
                  <a:schemeClr val="bg1">
                    <a:lumMod val="65000"/>
                  </a:schemeClr>
                </a:solidFill>
              </a:rPr>
              <a:t>had a value</a:t>
            </a:r>
          </a:p>
          <a:p>
            <a:pPr lvl="1">
              <a:buFontTx/>
              <a:buNone/>
            </a:pPr>
            <a:r>
              <a:rPr lang="en-US" sz="1800" dirty="0">
                <a:solidFill>
                  <a:schemeClr val="accent2"/>
                </a:solidFill>
                <a:latin typeface="Courier New" pitchFamily="49" charset="0"/>
              </a:rPr>
              <a:t>e.g.(1): </a:t>
            </a:r>
            <a:r>
              <a:rPr lang="en-US" sz="1800" dirty="0" err="1">
                <a:latin typeface="Courier New" pitchFamily="49" charset="0"/>
              </a:rPr>
              <a:t>cout</a:t>
            </a:r>
            <a:r>
              <a:rPr lang="en-US" sz="1800" dirty="0">
                <a:latin typeface="Courier New" pitchFamily="49" charset="0"/>
              </a:rPr>
              <a:t> &lt;&lt; (5 + 1);   </a:t>
            </a:r>
            <a:r>
              <a:rPr lang="en-US" sz="1800" dirty="0">
                <a:solidFill>
                  <a:srgbClr val="00B050"/>
                </a:solidFill>
                <a:latin typeface="Courier New" pitchFamily="49" charset="0"/>
              </a:rPr>
              <a:t>// Outputs 6</a:t>
            </a:r>
          </a:p>
          <a:p>
            <a:pPr lvl="1">
              <a:buFontTx/>
              <a:buNone/>
            </a:pPr>
            <a:r>
              <a:rPr lang="en-US" sz="1800" dirty="0">
                <a:solidFill>
                  <a:schemeClr val="accent2"/>
                </a:solidFill>
                <a:latin typeface="Courier New" pitchFamily="49" charset="0"/>
              </a:rPr>
              <a:t>e.g.(2): </a:t>
            </a:r>
            <a:r>
              <a:rPr lang="en-US" sz="1800" dirty="0" err="1">
                <a:solidFill>
                  <a:srgbClr val="0070C0"/>
                </a:solidFill>
                <a:latin typeface="Courier New" pitchFamily="49" charset="0"/>
              </a:rPr>
              <a:t>int</a:t>
            </a:r>
            <a:r>
              <a:rPr lang="en-US" sz="1800" dirty="0">
                <a:solidFill>
                  <a:schemeClr val="accent2"/>
                </a:solidFill>
                <a:latin typeface="Courier New" pitchFamily="49" charset="0"/>
              </a:rPr>
              <a:t> </a:t>
            </a:r>
            <a:r>
              <a:rPr lang="en-US" sz="1800" dirty="0">
                <a:latin typeface="Courier New" pitchFamily="49" charset="0"/>
              </a:rPr>
              <a:t>x = 5 , y;</a:t>
            </a:r>
          </a:p>
          <a:p>
            <a:pPr lvl="1">
              <a:buFontTx/>
              <a:buNone/>
            </a:pPr>
            <a:r>
              <a:rPr lang="en-US" sz="1800" dirty="0">
                <a:latin typeface="Courier New" pitchFamily="49" charset="0"/>
              </a:rPr>
              <a:t>		     y = 3;</a:t>
            </a:r>
          </a:p>
          <a:p>
            <a:pPr lvl="1">
              <a:buFontTx/>
              <a:buNone/>
            </a:pPr>
            <a:r>
              <a:rPr lang="en-US" sz="1800" dirty="0">
                <a:latin typeface="Courier New" pitchFamily="49" charset="0"/>
              </a:rPr>
              <a:t>         </a:t>
            </a:r>
            <a:r>
              <a:rPr lang="en-US" sz="1800" dirty="0" err="1">
                <a:latin typeface="Courier New" pitchFamily="49" charset="0"/>
              </a:rPr>
              <a:t>cout</a:t>
            </a:r>
            <a:r>
              <a:rPr lang="en-US" sz="1800" dirty="0">
                <a:latin typeface="Courier New" pitchFamily="49" charset="0"/>
              </a:rPr>
              <a:t> &lt;&lt; ((x + y)/ 2); </a:t>
            </a:r>
            <a:r>
              <a:rPr lang="en-US" sz="1800" dirty="0">
                <a:solidFill>
                  <a:srgbClr val="00B050"/>
                </a:solidFill>
                <a:latin typeface="Courier New" pitchFamily="49" charset="0"/>
              </a:rPr>
              <a:t>// Outputs 4</a:t>
            </a:r>
          </a:p>
        </p:txBody>
      </p:sp>
      <p:sp>
        <p:nvSpPr>
          <p:cNvPr id="20" name="TextBox 19"/>
          <p:cNvSpPr txBox="1"/>
          <p:nvPr/>
        </p:nvSpPr>
        <p:spPr>
          <a:xfrm>
            <a:off x="611560" y="4941168"/>
            <a:ext cx="8136904" cy="984885"/>
          </a:xfrm>
          <a:prstGeom prst="rect">
            <a:avLst/>
          </a:prstGeom>
        </p:spPr>
        <p:style>
          <a:lnRef idx="2">
            <a:schemeClr val="accent1"/>
          </a:lnRef>
          <a:fillRef idx="1">
            <a:schemeClr val="lt1"/>
          </a:fillRef>
          <a:effectRef idx="0">
            <a:schemeClr val="accent1"/>
          </a:effectRef>
          <a:fontRef idx="minor">
            <a:schemeClr val="dk1"/>
          </a:fontRef>
        </p:style>
        <p:txBody>
          <a:bodyPr wrap="square" rtlCol="1" anchor="t">
            <a:spAutoFit/>
          </a:bodyPr>
          <a:lstStyle/>
          <a:p>
            <a:r>
              <a:rPr lang="en-US" sz="2000" b="1" dirty="0">
                <a:solidFill>
                  <a:srgbClr val="0070C0"/>
                </a:solidFill>
              </a:rPr>
              <a:t>Important: </a:t>
            </a:r>
            <a:r>
              <a:rPr lang="en-US" sz="2000" dirty="0"/>
              <a:t>With expressions make sure to use parenthesis () , to get the expected result </a:t>
            </a:r>
            <a:endParaRPr lang="en-US" sz="2000"/>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Insertion Operator (&lt;&lt;): </a:t>
            </a:r>
            <a:r>
              <a:rPr lang="en-US" dirty="0">
                <a:solidFill>
                  <a:schemeClr val="accent2"/>
                </a:solidFill>
              </a:rPr>
              <a:t>Variables and constants </a:t>
            </a:r>
            <a:endParaRPr lang="en-US" dirty="0"/>
          </a:p>
        </p:txBody>
      </p:sp>
      <p:sp>
        <p:nvSpPr>
          <p:cNvPr id="4" name="Content Placeholder 3"/>
          <p:cNvSpPr>
            <a:spLocks noGrp="1"/>
          </p:cNvSpPr>
          <p:nvPr>
            <p:ph sz="quarter" idx="1"/>
          </p:nvPr>
        </p:nvSpPr>
        <p:spPr/>
        <p:txBody>
          <a:bodyPr>
            <a:normAutofit/>
          </a:bodyPr>
          <a:lstStyle/>
          <a:p>
            <a:r>
              <a:rPr lang="en-US" sz="2400" dirty="0"/>
              <a:t>To print the content of a variable of a constant identifier we simply place the identifier name after the insertion operator </a:t>
            </a:r>
          </a:p>
          <a:p>
            <a:pPr marL="777240" lvl="3" indent="-320040">
              <a:spcBef>
                <a:spcPts val="700"/>
              </a:spcBef>
              <a:buSzPct val="60000"/>
              <a:buFont typeface="Wingdings"/>
              <a:buChar char=""/>
            </a:pPr>
            <a:r>
              <a:rPr lang="en-US" sz="1900" b="1" dirty="0" err="1">
                <a:latin typeface="Courier New" pitchFamily="49" charset="0"/>
              </a:rPr>
              <a:t>cout</a:t>
            </a:r>
            <a:r>
              <a:rPr lang="en-US" sz="1900" dirty="0"/>
              <a:t> knows the type of data to output, will be printed probably</a:t>
            </a:r>
            <a:endParaRPr lang="en-US" sz="1800" dirty="0">
              <a:solidFill>
                <a:schemeClr val="accent2"/>
              </a:solidFill>
              <a:latin typeface="Courier New" pitchFamily="49" charset="0"/>
            </a:endParaRPr>
          </a:p>
          <a:p>
            <a:pPr lvl="1">
              <a:buFontTx/>
              <a:buNone/>
            </a:pPr>
            <a:r>
              <a:rPr lang="en-US" sz="1800" dirty="0">
                <a:solidFill>
                  <a:schemeClr val="accent2"/>
                </a:solidFill>
                <a:latin typeface="Courier New" pitchFamily="49" charset="0"/>
              </a:rPr>
              <a:t>e.g.(1): </a:t>
            </a:r>
            <a:r>
              <a:rPr lang="en-US" sz="1800" dirty="0" err="1">
                <a:solidFill>
                  <a:srgbClr val="0070C0"/>
                </a:solidFill>
                <a:latin typeface="Courier New" pitchFamily="49" charset="0"/>
              </a:rPr>
              <a:t>int</a:t>
            </a:r>
            <a:r>
              <a:rPr lang="en-US" sz="1800" dirty="0">
                <a:solidFill>
                  <a:schemeClr val="accent2"/>
                </a:solidFill>
                <a:latin typeface="Courier New" pitchFamily="49" charset="0"/>
              </a:rPr>
              <a:t> </a:t>
            </a:r>
            <a:r>
              <a:rPr lang="en-US" sz="1800" dirty="0">
                <a:latin typeface="Courier New" pitchFamily="49" charset="0"/>
              </a:rPr>
              <a:t>x = 5;</a:t>
            </a:r>
          </a:p>
          <a:p>
            <a:pPr lvl="1">
              <a:buFontTx/>
              <a:buNone/>
            </a:pPr>
            <a:r>
              <a:rPr lang="en-US" sz="1800" dirty="0">
                <a:latin typeface="Courier New" pitchFamily="49" charset="0"/>
              </a:rPr>
              <a:t>		     </a:t>
            </a:r>
            <a:r>
              <a:rPr lang="en-US" sz="1800" dirty="0">
                <a:solidFill>
                  <a:srgbClr val="0070C0"/>
                </a:solidFill>
                <a:latin typeface="Courier New" pitchFamily="49" charset="0"/>
              </a:rPr>
              <a:t>const</a:t>
            </a:r>
            <a:r>
              <a:rPr lang="en-US" sz="1800" dirty="0">
                <a:latin typeface="Courier New" pitchFamily="49" charset="0"/>
              </a:rPr>
              <a:t> </a:t>
            </a:r>
            <a:r>
              <a:rPr lang="en-US" sz="1800" dirty="0">
                <a:solidFill>
                  <a:srgbClr val="0070C0"/>
                </a:solidFill>
                <a:latin typeface="Courier New" pitchFamily="49" charset="0"/>
              </a:rPr>
              <a:t>double</a:t>
            </a:r>
            <a:r>
              <a:rPr lang="en-US" sz="1800" dirty="0">
                <a:latin typeface="Courier New" pitchFamily="49" charset="0"/>
              </a:rPr>
              <a:t> RATE = 3.14;</a:t>
            </a:r>
          </a:p>
          <a:p>
            <a:pPr lvl="1">
              <a:buFontTx/>
              <a:buNone/>
            </a:pPr>
            <a:r>
              <a:rPr lang="en-US" sz="1800" dirty="0">
                <a:latin typeface="Courier New" pitchFamily="49" charset="0"/>
              </a:rPr>
              <a:t>         </a:t>
            </a:r>
            <a:r>
              <a:rPr lang="en-US" sz="1800" dirty="0" err="1">
                <a:latin typeface="Courier New" pitchFamily="49" charset="0"/>
              </a:rPr>
              <a:t>cout</a:t>
            </a:r>
            <a:r>
              <a:rPr lang="en-US" sz="1800" dirty="0">
                <a:latin typeface="Courier New" pitchFamily="49" charset="0"/>
              </a:rPr>
              <a:t> &lt;&lt; x; </a:t>
            </a:r>
            <a:r>
              <a:rPr lang="en-US" sz="1800" dirty="0">
                <a:solidFill>
                  <a:srgbClr val="00B050"/>
                </a:solidFill>
                <a:latin typeface="Courier New" pitchFamily="49" charset="0"/>
              </a:rPr>
              <a:t>// Outputs 5</a:t>
            </a:r>
          </a:p>
          <a:p>
            <a:pPr lvl="1">
              <a:buFontTx/>
              <a:buNone/>
            </a:pPr>
            <a:r>
              <a:rPr lang="en-US" sz="1800" dirty="0">
                <a:solidFill>
                  <a:srgbClr val="00B050"/>
                </a:solidFill>
                <a:latin typeface="Courier New" pitchFamily="49" charset="0"/>
              </a:rPr>
              <a:t>         </a:t>
            </a:r>
            <a:r>
              <a:rPr lang="en-US" sz="1800" dirty="0" err="1">
                <a:latin typeface="Courier New" pitchFamily="49" charset="0"/>
              </a:rPr>
              <a:t>cout</a:t>
            </a:r>
            <a:r>
              <a:rPr lang="en-US" sz="1800" dirty="0">
                <a:latin typeface="Courier New" pitchFamily="49" charset="0"/>
              </a:rPr>
              <a:t> &lt;&lt; RATE; </a:t>
            </a:r>
            <a:r>
              <a:rPr lang="en-US" sz="1800" dirty="0">
                <a:solidFill>
                  <a:srgbClr val="00B050"/>
                </a:solidFill>
                <a:latin typeface="Courier New" pitchFamily="49" charset="0"/>
              </a:rPr>
              <a:t>// Outputs 3.14</a:t>
            </a:r>
          </a:p>
          <a:p>
            <a:pPr lvl="1">
              <a:buFontTx/>
              <a:buNone/>
            </a:pPr>
            <a:endParaRPr lang="en-US" sz="1800" dirty="0">
              <a:solidFill>
                <a:srgbClr val="00B050"/>
              </a:solidFill>
              <a:latin typeface="Courier New" pitchFamily="49" charset="0"/>
            </a:endParaRPr>
          </a:p>
          <a:p>
            <a:endParaRPr lang="en-US" dirty="0"/>
          </a:p>
          <a:p>
            <a:endParaRPr lang="en-US" dirty="0"/>
          </a:p>
          <a:p>
            <a:endParaRPr lang="en-US" dirty="0"/>
          </a:p>
        </p:txBody>
      </p:sp>
      <p:sp>
        <p:nvSpPr>
          <p:cNvPr id="7" name="TextBox 6"/>
          <p:cNvSpPr txBox="1"/>
          <p:nvPr/>
        </p:nvSpPr>
        <p:spPr>
          <a:xfrm>
            <a:off x="611560" y="4437112"/>
            <a:ext cx="8136904" cy="187743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en-US" sz="2400" b="1" dirty="0">
                <a:solidFill>
                  <a:srgbClr val="0070C0"/>
                </a:solidFill>
              </a:rPr>
              <a:t>Important: </a:t>
            </a:r>
            <a:r>
              <a:rPr lang="en-US" sz="2000" dirty="0"/>
              <a:t>Must not confuse printing </a:t>
            </a:r>
            <a:r>
              <a:rPr lang="en-US" sz="2000" b="1" dirty="0"/>
              <a:t>text</a:t>
            </a:r>
            <a:r>
              <a:rPr lang="en-US" sz="2000" dirty="0"/>
              <a:t> with printing </a:t>
            </a:r>
            <a:r>
              <a:rPr lang="en-US" sz="2000" b="1" dirty="0"/>
              <a:t>variables , </a:t>
            </a:r>
            <a:r>
              <a:rPr lang="en-US" sz="2000" dirty="0"/>
              <a:t>i.e. </a:t>
            </a:r>
            <a:r>
              <a:rPr lang="en-US" sz="2000" b="1" dirty="0">
                <a:solidFill>
                  <a:srgbClr val="FF0000"/>
                </a:solidFill>
              </a:rPr>
              <a:t>don’t</a:t>
            </a:r>
            <a:r>
              <a:rPr lang="en-US" sz="2000" dirty="0"/>
              <a:t> surround the variable name with a “    “:</a:t>
            </a:r>
          </a:p>
          <a:p>
            <a:pPr lvl="1"/>
            <a:r>
              <a:rPr lang="en-US" dirty="0" err="1">
                <a:solidFill>
                  <a:srgbClr val="0070C0"/>
                </a:solidFill>
                <a:latin typeface="Courier New" pitchFamily="49" charset="0"/>
              </a:rPr>
              <a:t>int</a:t>
            </a:r>
            <a:r>
              <a:rPr lang="en-US" dirty="0">
                <a:solidFill>
                  <a:schemeClr val="tx1"/>
                </a:solidFill>
                <a:latin typeface="Courier New" pitchFamily="49" charset="0"/>
              </a:rPr>
              <a:t> m =12;</a:t>
            </a:r>
          </a:p>
          <a:p>
            <a:pPr lvl="1"/>
            <a:r>
              <a:rPr lang="en-US" dirty="0" err="1">
                <a:solidFill>
                  <a:schemeClr val="tx1"/>
                </a:solidFill>
                <a:latin typeface="Courier New" pitchFamily="49" charset="0"/>
              </a:rPr>
              <a:t>cout</a:t>
            </a:r>
            <a:r>
              <a:rPr lang="en-US" dirty="0">
                <a:solidFill>
                  <a:schemeClr val="tx1"/>
                </a:solidFill>
                <a:latin typeface="Courier New" pitchFamily="49" charset="0"/>
              </a:rPr>
              <a:t>  &lt;&lt; m;      </a:t>
            </a:r>
            <a:r>
              <a:rPr lang="en-US" dirty="0">
                <a:solidFill>
                  <a:srgbClr val="00B050"/>
                </a:solidFill>
                <a:latin typeface="Courier New" pitchFamily="49" charset="0"/>
              </a:rPr>
              <a:t>// Outputs 12</a:t>
            </a:r>
          </a:p>
          <a:p>
            <a:pPr lvl="1"/>
            <a:r>
              <a:rPr lang="en-US" dirty="0" err="1">
                <a:solidFill>
                  <a:schemeClr val="tx1"/>
                </a:solidFill>
                <a:latin typeface="Courier New" pitchFamily="49" charset="0"/>
              </a:rPr>
              <a:t>cout</a:t>
            </a:r>
            <a:r>
              <a:rPr lang="en-US" dirty="0">
                <a:solidFill>
                  <a:schemeClr val="tx1"/>
                </a:solidFill>
                <a:latin typeface="Courier New" pitchFamily="49" charset="0"/>
              </a:rPr>
              <a:t> &lt;&lt; “m”;   </a:t>
            </a:r>
            <a:r>
              <a:rPr lang="en-US" dirty="0">
                <a:solidFill>
                  <a:srgbClr val="00B050"/>
                </a:solidFill>
                <a:latin typeface="Courier New" pitchFamily="49" charset="0"/>
              </a:rPr>
              <a:t>// Outputs  m</a:t>
            </a:r>
            <a:endParaRPr lang="ar-SA" dirty="0">
              <a:solidFill>
                <a:srgbClr val="00B050"/>
              </a:solidFill>
              <a:latin typeface="Courier New" pitchFamily="49" charset="0"/>
            </a:endParaRPr>
          </a:p>
          <a:p>
            <a:endParaRPr lang="ar-SA" dirty="0"/>
          </a:p>
        </p:txBody>
      </p:sp>
      <p:cxnSp>
        <p:nvCxnSpPr>
          <p:cNvPr id="9" name="Straight Connector 8"/>
          <p:cNvCxnSpPr/>
          <p:nvPr/>
        </p:nvCxnSpPr>
        <p:spPr>
          <a:xfrm flipH="1">
            <a:off x="5148064" y="5733256"/>
            <a:ext cx="216024" cy="2160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48064" y="5733256"/>
            <a:ext cx="216024" cy="21602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2800" b="1" dirty="0"/>
              <a:t>Cascading Stream-Insertion Operators</a:t>
            </a:r>
            <a:endParaRPr lang="en-US" dirty="0"/>
          </a:p>
        </p:txBody>
      </p:sp>
      <p:sp>
        <p:nvSpPr>
          <p:cNvPr id="14339" name="Rectangle 3"/>
          <p:cNvSpPr>
            <a:spLocks noGrp="1" noChangeArrowheads="1"/>
          </p:cNvSpPr>
          <p:nvPr>
            <p:ph type="body" idx="1"/>
          </p:nvPr>
        </p:nvSpPr>
        <p:spPr>
          <a:xfrm>
            <a:off x="467544" y="1559768"/>
            <a:ext cx="8458200" cy="5181600"/>
          </a:xfrm>
        </p:spPr>
        <p:txBody>
          <a:bodyPr>
            <a:normAutofit/>
          </a:bodyPr>
          <a:lstStyle/>
          <a:p>
            <a:r>
              <a:rPr lang="en-US" sz="2800" dirty="0"/>
              <a:t>Allows creating a single output statement that prints 1 or more type of data</a:t>
            </a:r>
          </a:p>
          <a:p>
            <a:pPr>
              <a:buNone/>
            </a:pPr>
            <a:r>
              <a:rPr lang="en-US" sz="1800" dirty="0">
                <a:solidFill>
                  <a:schemeClr val="accent2"/>
                </a:solidFill>
                <a:latin typeface="Courier New" pitchFamily="49" charset="0"/>
              </a:rPr>
              <a:t>e.g. (1)</a:t>
            </a:r>
          </a:p>
          <a:p>
            <a:pPr>
              <a:buNone/>
            </a:pPr>
            <a:r>
              <a:rPr lang="en-US" sz="1800" dirty="0" err="1">
                <a:solidFill>
                  <a:srgbClr val="0070C0"/>
                </a:solidFill>
                <a:latin typeface="Courier New" pitchFamily="49" charset="0"/>
              </a:rPr>
              <a:t>int</a:t>
            </a:r>
            <a:r>
              <a:rPr lang="en-US" sz="1800" dirty="0">
                <a:solidFill>
                  <a:schemeClr val="accent2"/>
                </a:solidFill>
                <a:latin typeface="Courier New" pitchFamily="49" charset="0"/>
              </a:rPr>
              <a:t> age=25;</a:t>
            </a:r>
          </a:p>
          <a:p>
            <a:pPr>
              <a:buNone/>
            </a:pPr>
            <a:r>
              <a:rPr lang="en-US" sz="1800" dirty="0" err="1">
                <a:latin typeface="Courier New" pitchFamily="49" charset="0"/>
              </a:rPr>
              <a:t>cout</a:t>
            </a:r>
            <a:r>
              <a:rPr lang="en-US" sz="1800" dirty="0">
                <a:latin typeface="Courier New" pitchFamily="49" charset="0"/>
              </a:rPr>
              <a:t>&lt;&lt;“Sarah is “&lt;&lt;age&lt;&lt;“Years Old”;</a:t>
            </a:r>
            <a:endParaRPr lang="en-US" sz="1800" dirty="0"/>
          </a:p>
          <a:p>
            <a:pPr algn="ctr">
              <a:buNone/>
            </a:pPr>
            <a:endParaRPr lang="en-US" sz="1800" dirty="0">
              <a:solidFill>
                <a:schemeClr val="accent2"/>
              </a:solidFill>
              <a:latin typeface="Courier New" pitchFamily="49" charset="0"/>
            </a:endParaRPr>
          </a:p>
          <a:p>
            <a:pPr algn="ctr">
              <a:buNone/>
            </a:pPr>
            <a:endParaRPr lang="en-US" sz="1800" dirty="0">
              <a:solidFill>
                <a:schemeClr val="accent2"/>
              </a:solidFill>
              <a:latin typeface="Courier New" pitchFamily="49" charset="0"/>
            </a:endParaRPr>
          </a:p>
          <a:p>
            <a:pPr algn="ctr">
              <a:buNone/>
            </a:pPr>
            <a:endParaRPr lang="en-US" sz="1800" dirty="0">
              <a:solidFill>
                <a:schemeClr val="accent2"/>
              </a:solidFill>
              <a:latin typeface="Courier New" pitchFamily="49" charset="0"/>
            </a:endParaRPr>
          </a:p>
          <a:p>
            <a:pPr algn="ctr">
              <a:buNone/>
            </a:pPr>
            <a:r>
              <a:rPr lang="en-US" sz="1800" dirty="0">
                <a:solidFill>
                  <a:schemeClr val="accent2"/>
                </a:solidFill>
                <a:latin typeface="Courier New" pitchFamily="49" charset="0"/>
              </a:rPr>
              <a:t>Output for both</a:t>
            </a:r>
          </a:p>
          <a:p>
            <a:pPr>
              <a:buNone/>
            </a:pPr>
            <a:endParaRPr lang="en-US" sz="2800" dirty="0"/>
          </a:p>
          <a:p>
            <a:endParaRPr lang="en-US" sz="2800" b="1" dirty="0">
              <a:latin typeface="Courier New" pitchFamily="49" charset="0"/>
            </a:endParaRPr>
          </a:p>
          <a:p>
            <a:pPr lvl="1">
              <a:buFontTx/>
              <a:buNone/>
            </a:pPr>
            <a:endParaRPr lang="en-US" sz="2000" b="1" dirty="0">
              <a:latin typeface="Courier New" pitchFamily="49" charset="0"/>
            </a:endParaRPr>
          </a:p>
          <a:p>
            <a:pPr lvl="1">
              <a:buFontTx/>
              <a:buNone/>
            </a:pPr>
            <a:endParaRPr lang="en-US" sz="2000" dirty="0"/>
          </a:p>
        </p:txBody>
      </p:sp>
      <p:sp>
        <p:nvSpPr>
          <p:cNvPr id="7" name="Rectangle 6"/>
          <p:cNvSpPr/>
          <p:nvPr/>
        </p:nvSpPr>
        <p:spPr>
          <a:xfrm>
            <a:off x="2699792" y="5229200"/>
            <a:ext cx="3672408" cy="5760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lang="en-US" dirty="0">
                <a:solidFill>
                  <a:schemeClr val="bg1"/>
                </a:solidFill>
                <a:latin typeface="Courier New" pitchFamily="49" charset="0"/>
              </a:rPr>
              <a:t>Sarah is 25 Years Old</a:t>
            </a:r>
            <a:endParaRPr lang="ar-SA" dirty="0">
              <a:solidFill>
                <a:schemeClr val="bg1"/>
              </a:solidFill>
              <a:latin typeface="Courier New" pitchFamily="49" charset="0"/>
            </a:endParaRPr>
          </a:p>
        </p:txBody>
      </p:sp>
      <p:sp>
        <p:nvSpPr>
          <p:cNvPr id="8" name="TextBox 7"/>
          <p:cNvSpPr txBox="1"/>
          <p:nvPr/>
        </p:nvSpPr>
        <p:spPr>
          <a:xfrm>
            <a:off x="5868144" y="2610778"/>
            <a:ext cx="2666114" cy="1754326"/>
          </a:xfrm>
          <a:prstGeom prst="rect">
            <a:avLst/>
          </a:prstGeom>
          <a:noFill/>
        </p:spPr>
        <p:txBody>
          <a:bodyPr wrap="none" rtlCol="1">
            <a:spAutoFit/>
          </a:bodyPr>
          <a:lstStyle/>
          <a:p>
            <a:pPr>
              <a:buNone/>
            </a:pPr>
            <a:r>
              <a:rPr lang="en-US" dirty="0">
                <a:solidFill>
                  <a:schemeClr val="accent2"/>
                </a:solidFill>
                <a:latin typeface="Courier New" pitchFamily="49" charset="0"/>
              </a:rPr>
              <a:t>e.g.</a:t>
            </a:r>
          </a:p>
          <a:p>
            <a:pPr>
              <a:buNone/>
            </a:pPr>
            <a:r>
              <a:rPr lang="en-US" dirty="0" err="1">
                <a:solidFill>
                  <a:srgbClr val="0070C0"/>
                </a:solidFill>
                <a:latin typeface="Courier New" pitchFamily="49" charset="0"/>
              </a:rPr>
              <a:t>int</a:t>
            </a:r>
            <a:r>
              <a:rPr lang="en-US" dirty="0">
                <a:solidFill>
                  <a:schemeClr val="accent2"/>
                </a:solidFill>
                <a:latin typeface="Courier New" pitchFamily="49" charset="0"/>
              </a:rPr>
              <a:t> age=25;</a:t>
            </a:r>
          </a:p>
          <a:p>
            <a:pPr>
              <a:buNone/>
            </a:pPr>
            <a:r>
              <a:rPr lang="en-US" dirty="0" err="1">
                <a:latin typeface="Courier New" pitchFamily="49" charset="0"/>
              </a:rPr>
              <a:t>cout</a:t>
            </a:r>
            <a:r>
              <a:rPr lang="en-US" dirty="0">
                <a:latin typeface="Courier New" pitchFamily="49" charset="0"/>
              </a:rPr>
              <a:t>&lt;&lt;“Sarah is “;</a:t>
            </a:r>
          </a:p>
          <a:p>
            <a:pPr>
              <a:buNone/>
            </a:pPr>
            <a:r>
              <a:rPr lang="en-US" dirty="0" err="1">
                <a:latin typeface="Courier New" pitchFamily="49" charset="0"/>
              </a:rPr>
              <a:t>cout</a:t>
            </a:r>
            <a:r>
              <a:rPr lang="en-US" dirty="0">
                <a:latin typeface="Courier New" pitchFamily="49" charset="0"/>
              </a:rPr>
              <a:t>&lt;&lt;age;</a:t>
            </a:r>
          </a:p>
          <a:p>
            <a:pPr>
              <a:buNone/>
            </a:pPr>
            <a:r>
              <a:rPr lang="en-US" dirty="0" err="1">
                <a:latin typeface="Courier New" pitchFamily="49" charset="0"/>
              </a:rPr>
              <a:t>cout</a:t>
            </a:r>
            <a:r>
              <a:rPr lang="en-US" dirty="0">
                <a:latin typeface="Courier New" pitchFamily="49" charset="0"/>
              </a:rPr>
              <a:t>&lt;&lt;“Years Old”;</a:t>
            </a:r>
            <a:endParaRPr lang="en-US" dirty="0"/>
          </a:p>
          <a:p>
            <a:endParaRPr lang="ar-SA" dirty="0"/>
          </a:p>
        </p:txBody>
      </p:sp>
      <p:cxnSp>
        <p:nvCxnSpPr>
          <p:cNvPr id="10" name="Straight Connector 9"/>
          <p:cNvCxnSpPr/>
          <p:nvPr/>
        </p:nvCxnSpPr>
        <p:spPr>
          <a:xfrm>
            <a:off x="5652120" y="2492896"/>
            <a:ext cx="0" cy="1800200"/>
          </a:xfrm>
          <a:prstGeom prst="line">
            <a:avLst/>
          </a:prstGeom>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a:off x="5868144" y="2924944"/>
            <a:ext cx="0" cy="108012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42044" y="4293096"/>
            <a:ext cx="4101956" cy="369332"/>
          </a:xfrm>
          <a:prstGeom prst="rect">
            <a:avLst/>
          </a:prstGeom>
          <a:noFill/>
        </p:spPr>
        <p:txBody>
          <a:bodyPr wrap="none" rtlCol="1">
            <a:spAutoFit/>
          </a:bodyPr>
          <a:lstStyle/>
          <a:p>
            <a:r>
              <a:rPr lang="en-US" dirty="0">
                <a:solidFill>
                  <a:srgbClr val="00B050"/>
                </a:solidFill>
              </a:rPr>
              <a:t>Compilers start printing from </a:t>
            </a:r>
            <a:r>
              <a:rPr lang="en-US" b="1" dirty="0">
                <a:solidFill>
                  <a:srgbClr val="00B050"/>
                </a:solidFill>
              </a:rPr>
              <a:t>top</a:t>
            </a:r>
            <a:r>
              <a:rPr lang="en-US" dirty="0">
                <a:solidFill>
                  <a:srgbClr val="00B050"/>
                </a:solidFill>
              </a:rPr>
              <a:t> to </a:t>
            </a:r>
            <a:r>
              <a:rPr lang="en-US" b="1" dirty="0">
                <a:solidFill>
                  <a:srgbClr val="00B050"/>
                </a:solidFill>
              </a:rPr>
              <a:t>down</a:t>
            </a:r>
            <a:endParaRPr lang="ar-SA" b="1" dirty="0">
              <a:solidFill>
                <a:srgbClr val="00B050"/>
              </a:solidFill>
            </a:endParaRPr>
          </a:p>
        </p:txBody>
      </p:sp>
      <p:cxnSp>
        <p:nvCxnSpPr>
          <p:cNvPr id="16" name="Straight Arrow Connector 15"/>
          <p:cNvCxnSpPr/>
          <p:nvPr/>
        </p:nvCxnSpPr>
        <p:spPr>
          <a:xfrm>
            <a:off x="683568" y="3717032"/>
            <a:ext cx="4536504"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9552" y="4211796"/>
            <a:ext cx="3916457" cy="369332"/>
          </a:xfrm>
          <a:prstGeom prst="rect">
            <a:avLst/>
          </a:prstGeom>
          <a:noFill/>
        </p:spPr>
        <p:txBody>
          <a:bodyPr wrap="none" rtlCol="1">
            <a:spAutoFit/>
          </a:bodyPr>
          <a:lstStyle/>
          <a:p>
            <a:r>
              <a:rPr lang="en-US" dirty="0">
                <a:solidFill>
                  <a:srgbClr val="00B050"/>
                </a:solidFill>
              </a:rPr>
              <a:t>Compilers start printing from </a:t>
            </a:r>
            <a:r>
              <a:rPr lang="en-US" b="1" dirty="0">
                <a:solidFill>
                  <a:srgbClr val="00B050"/>
                </a:solidFill>
              </a:rPr>
              <a:t>left</a:t>
            </a:r>
            <a:r>
              <a:rPr lang="en-US" dirty="0">
                <a:solidFill>
                  <a:srgbClr val="00B050"/>
                </a:solidFill>
              </a:rPr>
              <a:t> to </a:t>
            </a:r>
            <a:r>
              <a:rPr lang="en-US" b="1" dirty="0">
                <a:solidFill>
                  <a:srgbClr val="00B050"/>
                </a:solidFill>
              </a:rPr>
              <a:t>right</a:t>
            </a:r>
            <a:endParaRPr lang="ar-SA"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Horizontal)">
                                      <p:cBhvr>
                                        <p:cTn id="7" dur="500"/>
                                        <p:tgtEl>
                                          <p:spTgt spid="12"/>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arn(inHorizontal)">
                                      <p:cBhvr>
                                        <p:cTn id="15" dur="500"/>
                                        <p:tgtEl>
                                          <p:spTgt spid="16"/>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arn(inHorizontal)">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Cascading Stream-Insertion Operators</a:t>
            </a:r>
            <a:endParaRPr lang="ar-SA" sz="2800" b="1" dirty="0"/>
          </a:p>
        </p:txBody>
      </p:sp>
      <p:sp>
        <p:nvSpPr>
          <p:cNvPr id="6" name="Content Placeholder 5"/>
          <p:cNvSpPr>
            <a:spLocks noGrp="1"/>
          </p:cNvSpPr>
          <p:nvPr>
            <p:ph sz="quarter" idx="1"/>
          </p:nvPr>
        </p:nvSpPr>
        <p:spPr/>
        <p:txBody>
          <a:bodyPr/>
          <a:lstStyle/>
          <a:p>
            <a:r>
              <a:rPr lang="en-US" sz="2800" dirty="0"/>
              <a:t>Allows creating a single output statement that prints 1 or more type of data</a:t>
            </a:r>
          </a:p>
          <a:p>
            <a:pPr>
              <a:buNone/>
            </a:pPr>
            <a:r>
              <a:rPr lang="en-US" sz="1800" dirty="0">
                <a:solidFill>
                  <a:schemeClr val="accent2"/>
                </a:solidFill>
                <a:latin typeface="Courier New" pitchFamily="49" charset="0"/>
              </a:rPr>
              <a:t>e.g. (2)</a:t>
            </a:r>
          </a:p>
          <a:p>
            <a:pPr lvl="1">
              <a:buFontTx/>
              <a:buNone/>
            </a:pPr>
            <a:r>
              <a:rPr lang="en-US" sz="1800" dirty="0" err="1">
                <a:latin typeface="Courier New" pitchFamily="49" charset="0"/>
              </a:rPr>
              <a:t>cout</a:t>
            </a:r>
            <a:r>
              <a:rPr lang="en-US" sz="1800" dirty="0">
                <a:latin typeface="Courier New" pitchFamily="49" charset="0"/>
              </a:rPr>
              <a:t> &lt;&lt; "How" &lt;&lt; " are" &lt;&lt; " you?";</a:t>
            </a:r>
          </a:p>
          <a:p>
            <a:endParaRPr lang="ar-SA" dirty="0"/>
          </a:p>
        </p:txBody>
      </p:sp>
      <p:sp>
        <p:nvSpPr>
          <p:cNvPr id="9" name="Rectangle 8"/>
          <p:cNvSpPr/>
          <p:nvPr/>
        </p:nvSpPr>
        <p:spPr>
          <a:xfrm>
            <a:off x="2771800" y="4005064"/>
            <a:ext cx="3672408" cy="5760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lang="en-US" dirty="0">
                <a:solidFill>
                  <a:schemeClr val="bg1"/>
                </a:solidFill>
                <a:latin typeface="Courier New" pitchFamily="49" charset="0"/>
              </a:rPr>
              <a:t>How are you?</a:t>
            </a:r>
            <a:endParaRPr lang="ar-SA" dirty="0">
              <a:solidFill>
                <a:schemeClr val="bg1"/>
              </a:solidFill>
              <a:latin typeface="Courier New" pitchFamily="49" charset="0"/>
            </a:endParaRPr>
          </a:p>
        </p:txBody>
      </p:sp>
      <p:sp>
        <p:nvSpPr>
          <p:cNvPr id="10" name="Rectangle 9"/>
          <p:cNvSpPr/>
          <p:nvPr/>
        </p:nvSpPr>
        <p:spPr>
          <a:xfrm>
            <a:off x="3995936" y="3501008"/>
            <a:ext cx="1011815" cy="369332"/>
          </a:xfrm>
          <a:prstGeom prst="rect">
            <a:avLst/>
          </a:prstGeom>
        </p:spPr>
        <p:txBody>
          <a:bodyPr wrap="none">
            <a:spAutoFit/>
          </a:bodyPr>
          <a:lstStyle/>
          <a:p>
            <a:pPr algn="ctr">
              <a:buNone/>
            </a:pPr>
            <a:r>
              <a:rPr lang="en-US" dirty="0">
                <a:solidFill>
                  <a:schemeClr val="accent2"/>
                </a:solidFill>
                <a:latin typeface="Courier New" pitchFamily="49" charset="0"/>
              </a:rPr>
              <a:t>Output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Output Statement</a:t>
            </a:r>
            <a:endParaRPr lang="ar-SA" b="1" dirty="0"/>
          </a:p>
        </p:txBody>
      </p:sp>
      <p:sp>
        <p:nvSpPr>
          <p:cNvPr id="3" name="Text Placeholder 2"/>
          <p:cNvSpPr>
            <a:spLocks noGrp="1"/>
          </p:cNvSpPr>
          <p:nvPr>
            <p:ph type="body" idx="1"/>
          </p:nvPr>
        </p:nvSpPr>
        <p:spPr>
          <a:xfrm>
            <a:off x="611560" y="1340768"/>
            <a:ext cx="8153400" cy="4525963"/>
          </a:xfrm>
        </p:spPr>
        <p:txBody>
          <a:bodyPr/>
          <a:lstStyle/>
          <a:p>
            <a:r>
              <a:rPr lang="en-US" sz="2400" dirty="0"/>
              <a:t>When a backslash is encountered in a string of characters, the next character is combined with the backslash to form an escape sequence. The escape sequence \n means new line. It causes the cursor (i.e., the current screen position indicator) to move to the beginning of the next line on the screen.</a:t>
            </a:r>
            <a:endParaRPr lang="ar-SA" sz="24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442F7C70-94B5-4DC4-AF69-22D5F311DF02}" type="slidenum">
              <a:rPr lang="en-US" smtClean="0"/>
              <a:pPr>
                <a:defRPr/>
              </a:pPr>
              <a:t>19</a:t>
            </a:fld>
            <a:endParaRPr lang="en-US"/>
          </a:p>
        </p:txBody>
      </p:sp>
      <p:pic>
        <p:nvPicPr>
          <p:cNvPr id="19458" name="Picture 2"/>
          <p:cNvPicPr>
            <a:picLocks noChangeAspect="1" noChangeArrowheads="1"/>
          </p:cNvPicPr>
          <p:nvPr/>
        </p:nvPicPr>
        <p:blipFill>
          <a:blip r:embed="rId3" cstate="print"/>
          <a:srcRect/>
          <a:stretch>
            <a:fillRect/>
          </a:stretch>
        </p:blipFill>
        <p:spPr bwMode="auto">
          <a:xfrm>
            <a:off x="179512" y="3284984"/>
            <a:ext cx="8813727" cy="3390131"/>
          </a:xfrm>
          <a:prstGeom prst="rect">
            <a:avLst/>
          </a:prstGeom>
          <a:noFill/>
          <a:ln w="9525">
            <a:noFill/>
            <a:miter lim="800000"/>
            <a:headEnd/>
            <a:tailEnd/>
          </a:ln>
        </p:spPr>
      </p:pic>
    </p:spTree>
    <p:extLst>
      <p:ext uri="{BB962C8B-B14F-4D97-AF65-F5344CB8AC3E}">
        <p14:creationId xmlns:p14="http://schemas.microsoft.com/office/powerpoint/2010/main" val="55568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6"/>
          <p:cNvSpPr>
            <a:spLocks noGrp="1"/>
          </p:cNvSpPr>
          <p:nvPr>
            <p:ph type="title"/>
          </p:nvPr>
        </p:nvSpPr>
        <p:spPr>
          <a:xfrm>
            <a:off x="612775" y="228600"/>
            <a:ext cx="8153400" cy="990600"/>
          </a:xfrm>
        </p:spPr>
        <p:txBody>
          <a:bodyPr/>
          <a:lstStyle/>
          <a:p>
            <a:pPr eaLnBrk="1" hangingPunct="1"/>
            <a:r>
              <a:rPr lang="en-US"/>
              <a:t>C++ </a:t>
            </a:r>
            <a:r>
              <a:rPr lang="en-US">
                <a:ea typeface="MS PGothic" pitchFamily="34" charset="-128"/>
              </a:rPr>
              <a:t>Program Structure</a:t>
            </a:r>
            <a:endParaRPr lang="en-US"/>
          </a:p>
        </p:txBody>
      </p:sp>
      <p:sp>
        <p:nvSpPr>
          <p:cNvPr id="6" name="Slide Number Placeholder 3"/>
          <p:cNvSpPr>
            <a:spLocks noGrp="1"/>
          </p:cNvSpPr>
          <p:nvPr>
            <p:ph type="sldNum" sz="quarter" idx="12"/>
          </p:nvPr>
        </p:nvSpPr>
        <p:spPr/>
        <p:txBody>
          <a:bodyPr>
            <a:normAutofit fontScale="62500" lnSpcReduction="20000"/>
          </a:bodyPr>
          <a:lstStyle/>
          <a:p>
            <a:pPr>
              <a:defRPr/>
            </a:pPr>
            <a:r>
              <a:rPr lang="en-US"/>
              <a:t>Page </a:t>
            </a:r>
            <a:fld id="{438988CA-EEBC-4FF0-A6ED-2296A51401A2}" type="slidenum">
              <a:rPr lang="en-US"/>
              <a:pPr>
                <a:defRPr/>
              </a:pPr>
              <a:t>2</a:t>
            </a:fld>
            <a:endParaRPr lang="en-US"/>
          </a:p>
        </p:txBody>
      </p:sp>
      <p:sp>
        <p:nvSpPr>
          <p:cNvPr id="10244" name="Content Placeholder 7"/>
          <p:cNvSpPr>
            <a:spLocks noGrp="1"/>
          </p:cNvSpPr>
          <p:nvPr>
            <p:ph sz="quarter" idx="1"/>
          </p:nvPr>
        </p:nvSpPr>
        <p:spPr>
          <a:xfrm>
            <a:off x="611188" y="1484313"/>
            <a:ext cx="8153400" cy="4968875"/>
          </a:xfrm>
        </p:spPr>
        <p:txBody>
          <a:bodyPr>
            <a:normAutofit fontScale="92500" lnSpcReduction="10000"/>
          </a:bodyPr>
          <a:lstStyle/>
          <a:p>
            <a:pPr marL="457200" lvl="3" indent="-457200" defTabSz="863600" eaLnBrk="1" hangingPunct="1">
              <a:spcBef>
                <a:spcPts val="700"/>
              </a:spcBef>
              <a:buClr>
                <a:schemeClr val="accent2"/>
              </a:buClr>
              <a:buSzPct val="60000"/>
              <a:buFont typeface="Wingdings" pitchFamily="2" charset="2"/>
              <a:buNone/>
              <a:tabLst>
                <a:tab pos="342900" algn="l"/>
                <a:tab pos="685800" algn="l"/>
                <a:tab pos="1143000" algn="l"/>
              </a:tabLst>
            </a:pPr>
            <a:r>
              <a:rPr lang="en-US" b="1" dirty="0">
                <a:latin typeface="Courier New" pitchFamily="49" charset="0"/>
                <a:cs typeface="Courier New" pitchFamily="49" charset="0"/>
              </a:rPr>
              <a:t>#include &lt;</a:t>
            </a:r>
            <a:r>
              <a:rPr lang="en-US" b="1" dirty="0" err="1">
                <a:latin typeface="Courier New" pitchFamily="49" charset="0"/>
                <a:cs typeface="Courier New" pitchFamily="49" charset="0"/>
              </a:rPr>
              <a:t>iostream</a:t>
            </a:r>
            <a:r>
              <a:rPr lang="en-US" b="1" dirty="0">
                <a:latin typeface="Courier New" pitchFamily="49" charset="0"/>
                <a:cs typeface="Courier New" pitchFamily="49" charset="0"/>
              </a:rPr>
              <a:t>&gt; </a:t>
            </a:r>
            <a:r>
              <a:rPr kumimoji="1" lang="en-US" dirty="0">
                <a:solidFill>
                  <a:srgbClr val="008000"/>
                </a:solidFill>
                <a:latin typeface="Courier New" pitchFamily="49" charset="0"/>
                <a:cs typeface="Courier New" pitchFamily="49" charset="0"/>
              </a:rPr>
              <a:t>// Preprocessor Commands</a:t>
            </a:r>
          </a:p>
          <a:p>
            <a:pPr marL="457200" lvl="3" indent="-457200" defTabSz="863600" eaLnBrk="1" hangingPunct="1">
              <a:spcBef>
                <a:spcPts val="700"/>
              </a:spcBef>
              <a:buClr>
                <a:schemeClr val="accent2"/>
              </a:buClr>
              <a:buSzPct val="60000"/>
              <a:buFont typeface="Wingdings" pitchFamily="2" charset="2"/>
              <a:buNone/>
              <a:tabLst>
                <a:tab pos="342900" algn="l"/>
                <a:tab pos="685800" algn="l"/>
                <a:tab pos="1143000" algn="l"/>
              </a:tabLst>
            </a:pPr>
            <a:r>
              <a:rPr kumimoji="1" lang="en-US" b="1" dirty="0">
                <a:latin typeface="Courier New" pitchFamily="49" charset="0"/>
                <a:cs typeface="Courier New" pitchFamily="49" charset="0"/>
              </a:rPr>
              <a:t>using namespace </a:t>
            </a:r>
            <a:r>
              <a:rPr kumimoji="1" lang="en-US" b="1" dirty="0" err="1">
                <a:latin typeface="Courier New" pitchFamily="49" charset="0"/>
                <a:cs typeface="Courier New" pitchFamily="49" charset="0"/>
              </a:rPr>
              <a:t>std</a:t>
            </a:r>
            <a:r>
              <a:rPr kumimoji="1" lang="en-US" b="1" dirty="0">
                <a:latin typeface="Courier New" pitchFamily="49" charset="0"/>
                <a:cs typeface="Courier New" pitchFamily="49" charset="0"/>
              </a:rPr>
              <a:t>;</a:t>
            </a:r>
            <a:endParaRPr lang="en-US" b="1" dirty="0">
              <a:latin typeface="Courier New" pitchFamily="49" charset="0"/>
              <a:cs typeface="Courier New" pitchFamily="49" charset="0"/>
            </a:endParaRPr>
          </a:p>
          <a:p>
            <a:pPr marL="457200" lvl="3" indent="-457200" defTabSz="863600" eaLnBrk="1" hangingPunct="1">
              <a:spcBef>
                <a:spcPts val="700"/>
              </a:spcBef>
              <a:buClr>
                <a:schemeClr val="accent2"/>
              </a:buClr>
              <a:buSzPct val="60000"/>
              <a:buFont typeface="Wingdings" pitchFamily="2" charset="2"/>
              <a:buNone/>
              <a:tabLst>
                <a:tab pos="342900" algn="l"/>
                <a:tab pos="685800" algn="l"/>
                <a:tab pos="1143000" algn="l"/>
              </a:tabLst>
            </a:pPr>
            <a:r>
              <a:rPr lang="en-US" b="1" dirty="0" err="1">
                <a:latin typeface="Courier New" pitchFamily="49" charset="0"/>
                <a:cs typeface="Courier New" pitchFamily="49" charset="0"/>
              </a:rPr>
              <a:t>int</a:t>
            </a:r>
            <a:r>
              <a:rPr lang="en-US" b="1" dirty="0">
                <a:latin typeface="Courier New" pitchFamily="49" charset="0"/>
                <a:cs typeface="Courier New" pitchFamily="49" charset="0"/>
              </a:rPr>
              <a:t> main( ) </a:t>
            </a:r>
            <a:r>
              <a:rPr kumimoji="1" lang="en-US" dirty="0">
                <a:solidFill>
                  <a:srgbClr val="008000"/>
                </a:solidFill>
                <a:latin typeface="Courier New" pitchFamily="49" charset="0"/>
                <a:cs typeface="Courier New" pitchFamily="49" charset="0"/>
              </a:rPr>
              <a:t>// main function</a:t>
            </a:r>
            <a:endParaRPr lang="en-US" b="1" dirty="0">
              <a:latin typeface="Courier New" pitchFamily="49" charset="0"/>
              <a:cs typeface="Courier New" pitchFamily="49" charset="0"/>
            </a:endParaRPr>
          </a:p>
          <a:p>
            <a:pPr marL="457200" lvl="3" indent="-457200" defTabSz="863600" eaLnBrk="1" hangingPunct="1">
              <a:spcBef>
                <a:spcPts val="700"/>
              </a:spcBef>
              <a:buClr>
                <a:schemeClr val="accent2"/>
              </a:buClr>
              <a:buSzPct val="60000"/>
              <a:buFont typeface="Wingdings" pitchFamily="2" charset="2"/>
              <a:buNone/>
              <a:tabLst>
                <a:tab pos="342900" algn="l"/>
                <a:tab pos="685800" algn="l"/>
                <a:tab pos="1143000" algn="l"/>
              </a:tabLst>
            </a:pPr>
            <a:r>
              <a:rPr lang="en-US" b="1" dirty="0">
                <a:latin typeface="Courier New" pitchFamily="49" charset="0"/>
                <a:cs typeface="Courier New" pitchFamily="49" charset="0"/>
              </a:rPr>
              <a:t>{</a:t>
            </a:r>
            <a:r>
              <a:rPr lang="en-US" dirty="0">
                <a:latin typeface="Courier New" pitchFamily="49" charset="0"/>
                <a:cs typeface="Courier New" pitchFamily="49" charset="0"/>
              </a:rPr>
              <a:t> </a:t>
            </a:r>
            <a:r>
              <a:rPr kumimoji="1" lang="en-US" dirty="0">
                <a:solidFill>
                  <a:srgbClr val="0070C0"/>
                </a:solidFill>
                <a:latin typeface="Courier New" pitchFamily="49" charset="0"/>
                <a:cs typeface="Courier New" pitchFamily="49" charset="0"/>
              </a:rPr>
              <a:t> </a:t>
            </a:r>
            <a:r>
              <a:rPr kumimoji="1" lang="en-US" dirty="0">
                <a:solidFill>
                  <a:srgbClr val="5F5F5F"/>
                </a:solidFill>
                <a:latin typeface="Courier New" pitchFamily="49" charset="0"/>
                <a:cs typeface="Courier New" pitchFamily="49" charset="0"/>
              </a:rPr>
              <a:t> </a:t>
            </a:r>
            <a:endParaRPr kumimoji="1" lang="en-US" dirty="0">
              <a:solidFill>
                <a:srgbClr val="000000"/>
              </a:solidFill>
              <a:latin typeface="Courier New" pitchFamily="49" charset="0"/>
              <a:cs typeface="Courier New" pitchFamily="49" charset="0"/>
            </a:endParaRP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Declaration section – Declare needed variables</a:t>
            </a: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a:t>
            </a:r>
            <a:r>
              <a:rPr kumimoji="1" lang="en-US" sz="2000" dirty="0">
                <a:latin typeface="Courier New" pitchFamily="49" charset="0"/>
                <a:cs typeface="Courier New" pitchFamily="49" charset="0"/>
              </a:rPr>
              <a:t>…...</a:t>
            </a:r>
            <a:r>
              <a:rPr kumimoji="1" lang="en-US" sz="2000" dirty="0">
                <a:solidFill>
                  <a:srgbClr val="008000"/>
                </a:solidFill>
                <a:latin typeface="Courier New" pitchFamily="49" charset="0"/>
                <a:cs typeface="Courier New" pitchFamily="49" charset="0"/>
              </a:rPr>
              <a:t> </a:t>
            </a: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Input section – Enter required data </a:t>
            </a: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a:t>
            </a:r>
            <a:r>
              <a:rPr kumimoji="1" lang="en-US" sz="2000" dirty="0">
                <a:latin typeface="Courier New" pitchFamily="49" charset="0"/>
                <a:cs typeface="Courier New" pitchFamily="49" charset="0"/>
              </a:rPr>
              <a:t>…..</a:t>
            </a: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Processing section – Processing Statements</a:t>
            </a: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a:t>
            </a:r>
            <a:r>
              <a:rPr kumimoji="1" lang="en-US" sz="2000" dirty="0">
                <a:latin typeface="Courier New" pitchFamily="49" charset="0"/>
                <a:cs typeface="Courier New" pitchFamily="49" charset="0"/>
              </a:rPr>
              <a:t>…... </a:t>
            </a:r>
          </a:p>
          <a:p>
            <a:pPr marL="457200" indent="-457200" defTabSz="863600" eaLnBrk="1" hangingPunct="1">
              <a:buFont typeface="Wingdings" pitchFamily="2" charset="2"/>
              <a:buNone/>
              <a:tabLst>
                <a:tab pos="342900" algn="l"/>
                <a:tab pos="685800" algn="l"/>
                <a:tab pos="1143000" algn="l"/>
              </a:tabLst>
            </a:pPr>
            <a:r>
              <a:rPr kumimoji="1" lang="en-US" sz="2000" dirty="0">
                <a:solidFill>
                  <a:srgbClr val="008000"/>
                </a:solidFill>
                <a:latin typeface="Courier New" pitchFamily="49" charset="0"/>
                <a:cs typeface="Courier New" pitchFamily="49" charset="0"/>
              </a:rPr>
              <a:t>// Output section – Display expected results </a:t>
            </a:r>
          </a:p>
          <a:p>
            <a:pPr marL="457200" indent="-457200" defTabSz="863600" eaLnBrk="1" hangingPunct="1">
              <a:buFont typeface="Wingdings" pitchFamily="2" charset="2"/>
              <a:buNone/>
              <a:tabLst>
                <a:tab pos="342900" algn="l"/>
                <a:tab pos="685800" algn="l"/>
                <a:tab pos="1143000" algn="l"/>
              </a:tabLst>
            </a:pPr>
            <a:r>
              <a:rPr kumimoji="1" lang="en-US" sz="2000" dirty="0">
                <a:latin typeface="Courier New" pitchFamily="49" charset="0"/>
                <a:cs typeface="Courier New" pitchFamily="49" charset="0"/>
              </a:rPr>
              <a:t>     …....</a:t>
            </a:r>
          </a:p>
          <a:p>
            <a:pPr marL="457200" lvl="3" indent="-457200" defTabSz="863600" eaLnBrk="1" hangingPunct="1">
              <a:spcBef>
                <a:spcPts val="700"/>
              </a:spcBef>
              <a:buClr>
                <a:schemeClr val="accent2"/>
              </a:buClr>
              <a:buSzPct val="60000"/>
              <a:buFont typeface="Wingdings" pitchFamily="2" charset="2"/>
              <a:buNone/>
              <a:tabLst>
                <a:tab pos="342900" algn="l"/>
                <a:tab pos="685800" algn="l"/>
                <a:tab pos="1143000" algn="l"/>
              </a:tabLst>
            </a:pPr>
            <a:r>
              <a:rPr kumimoji="1" lang="en-US" b="1" dirty="0">
                <a:solidFill>
                  <a:srgbClr val="5F5F5F"/>
                </a:solidFill>
                <a:latin typeface="Courier New" pitchFamily="49" charset="0"/>
                <a:cs typeface="Courier New" pitchFamily="49" charset="0"/>
              </a:rPr>
              <a:t>  </a:t>
            </a:r>
            <a:r>
              <a:rPr lang="en-US" b="1" dirty="0">
                <a:latin typeface="Courier New" pitchFamily="49" charset="0"/>
                <a:cs typeface="Courier New" pitchFamily="49" charset="0"/>
              </a:rPr>
              <a:t>return 0; </a:t>
            </a:r>
          </a:p>
          <a:p>
            <a:pPr marL="457200" lvl="3" indent="-457200" defTabSz="863600" eaLnBrk="1" hangingPunct="1">
              <a:spcBef>
                <a:spcPts val="700"/>
              </a:spcBef>
              <a:buClr>
                <a:schemeClr val="accent2"/>
              </a:buClr>
              <a:buSzPct val="60000"/>
              <a:buFont typeface="Wingdings" pitchFamily="2" charset="2"/>
              <a:buNone/>
              <a:tabLst>
                <a:tab pos="342900" algn="l"/>
                <a:tab pos="685800" algn="l"/>
                <a:tab pos="1143000" algn="l"/>
              </a:tabLst>
            </a:pPr>
            <a:r>
              <a:rPr lang="en-US" b="1" dirty="0">
                <a:latin typeface="Courier New" pitchFamily="49" charset="0"/>
                <a:cs typeface="Courier New" pitchFamily="49" charset="0"/>
              </a:rPr>
              <a:t>}</a:t>
            </a:r>
            <a:r>
              <a:rPr kumimoji="1" lang="en-US" dirty="0">
                <a:solidFill>
                  <a:srgbClr val="008000"/>
                </a:solidFill>
                <a:latin typeface="Courier New" pitchFamily="49" charset="0"/>
                <a:cs typeface="Courier New" pitchFamily="49" charset="0"/>
              </a:rPr>
              <a:t>// end main</a:t>
            </a:r>
            <a:endParaRPr kumimoji="1" lang="en-US" dirty="0">
              <a:solidFill>
                <a:srgbClr val="000000"/>
              </a:solidFill>
              <a:latin typeface="Courier New" pitchFamily="49" charset="0"/>
              <a:cs typeface="Courier New" pitchFamily="49" charset="0"/>
            </a:endParaRPr>
          </a:p>
          <a:p>
            <a:pPr marL="457200" indent="-457200" defTabSz="863600" eaLnBrk="1" hangingPunct="1">
              <a:buFont typeface="Wingdings" pitchFamily="2" charset="2"/>
              <a:buNone/>
              <a:tabLst>
                <a:tab pos="342900" algn="l"/>
                <a:tab pos="685800" algn="l"/>
                <a:tab pos="1143000" algn="l"/>
              </a:tabLst>
            </a:pPr>
            <a:endParaRPr kumimoji="1" lang="en-US" sz="2000" dirty="0">
              <a:solidFill>
                <a:srgbClr val="000000"/>
              </a:solidFill>
              <a:latin typeface="Courier New" pitchFamily="49" charset="0"/>
              <a:cs typeface="Courier New" pitchFamily="49" charset="0"/>
            </a:endParaRPr>
          </a:p>
        </p:txBody>
      </p:sp>
      <p:sp>
        <p:nvSpPr>
          <p:cNvPr id="5" name="Rectangle 4"/>
          <p:cNvSpPr/>
          <p:nvPr/>
        </p:nvSpPr>
        <p:spPr>
          <a:xfrm>
            <a:off x="539750" y="2997200"/>
            <a:ext cx="7920038" cy="5762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68313" y="3644900"/>
            <a:ext cx="8064500" cy="15113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ar-SA" b="1" dirty="0">
                <a:latin typeface="Verdana" pitchFamily="34" charset="0"/>
                <a:cs typeface="Tahoma" pitchFamily="34" charset="0"/>
              </a:rPr>
              <a:t> The part of a program that tells the compiler the names of memory cells in a program</a:t>
            </a:r>
          </a:p>
        </p:txBody>
      </p:sp>
    </p:spTree>
    <p:extLst>
      <p:ext uri="{BB962C8B-B14F-4D97-AF65-F5344CB8AC3E}">
        <p14:creationId xmlns:p14="http://schemas.microsoft.com/office/powerpoint/2010/main" val="23951173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Input Stream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The Extraction Operator (&gt;&gt;)</a:t>
            </a:r>
          </a:p>
        </p:txBody>
      </p:sp>
      <p:sp>
        <p:nvSpPr>
          <p:cNvPr id="5123" name="Rectangle 3"/>
          <p:cNvSpPr>
            <a:spLocks noGrp="1" noChangeArrowheads="1"/>
          </p:cNvSpPr>
          <p:nvPr>
            <p:ph type="body" idx="1"/>
          </p:nvPr>
        </p:nvSpPr>
        <p:spPr/>
        <p:txBody>
          <a:bodyPr/>
          <a:lstStyle/>
          <a:p>
            <a:pPr>
              <a:lnSpc>
                <a:spcPct val="90000"/>
              </a:lnSpc>
            </a:pPr>
            <a:r>
              <a:rPr lang="en-US" sz="2800" dirty="0"/>
              <a:t>To get </a:t>
            </a:r>
            <a:r>
              <a:rPr lang="en-US" sz="3600" b="1" dirty="0"/>
              <a:t>input</a:t>
            </a:r>
            <a:r>
              <a:rPr lang="en-US" sz="2800" dirty="0"/>
              <a:t> from the keyboard we use the extraction operator </a:t>
            </a:r>
            <a:r>
              <a:rPr lang="en-US" sz="2800" dirty="0">
                <a:solidFill>
                  <a:schemeClr val="bg1">
                    <a:lumMod val="65000"/>
                  </a:schemeClr>
                </a:solidFill>
              </a:rPr>
              <a:t>&gt;&gt;</a:t>
            </a:r>
            <a:r>
              <a:rPr lang="en-US" sz="2800" dirty="0"/>
              <a:t>and the object </a:t>
            </a:r>
            <a:r>
              <a:rPr lang="en-US" sz="2800" dirty="0" err="1">
                <a:solidFill>
                  <a:srgbClr val="0070C0"/>
                </a:solidFill>
              </a:rPr>
              <a:t>cin</a:t>
            </a:r>
            <a:endParaRPr lang="en-US" sz="2800" dirty="0">
              <a:solidFill>
                <a:srgbClr val="0070C0"/>
              </a:solidFill>
            </a:endParaRPr>
          </a:p>
          <a:p>
            <a:pPr>
              <a:lnSpc>
                <a:spcPct val="90000"/>
              </a:lnSpc>
            </a:pPr>
            <a:r>
              <a:rPr lang="en-US" sz="2800" b="1" u="sng" dirty="0"/>
              <a:t>Format:</a:t>
            </a:r>
            <a:r>
              <a:rPr lang="en-US" sz="2800" dirty="0"/>
              <a:t>  </a:t>
            </a:r>
            <a:r>
              <a:rPr lang="en-US" sz="2800" dirty="0" err="1">
                <a:solidFill>
                  <a:srgbClr val="0070C0"/>
                </a:solidFill>
                <a:latin typeface="Courier New" pitchFamily="49" charset="0"/>
              </a:rPr>
              <a:t>cin</a:t>
            </a:r>
            <a:r>
              <a:rPr lang="en-US" sz="2800" dirty="0">
                <a:latin typeface="Courier New" pitchFamily="49" charset="0"/>
              </a:rPr>
              <a:t> </a:t>
            </a:r>
            <a:r>
              <a:rPr lang="en-US" sz="2800" dirty="0">
                <a:solidFill>
                  <a:schemeClr val="bg1">
                    <a:lumMod val="65000"/>
                  </a:schemeClr>
                </a:solidFill>
                <a:latin typeface="Courier New" pitchFamily="49" charset="0"/>
              </a:rPr>
              <a:t>&gt;&gt;</a:t>
            </a:r>
            <a:r>
              <a:rPr lang="en-US" sz="2800" dirty="0">
                <a:latin typeface="Courier New" pitchFamily="49" charset="0"/>
              </a:rPr>
              <a:t> </a:t>
            </a:r>
            <a:r>
              <a:rPr lang="en-US" sz="2800" i="1" dirty="0">
                <a:latin typeface="Courier New" pitchFamily="49" charset="0"/>
              </a:rPr>
              <a:t>Variable</a:t>
            </a:r>
            <a:r>
              <a:rPr lang="en-US" sz="2800" dirty="0">
                <a:latin typeface="Courier New" pitchFamily="49" charset="0"/>
              </a:rPr>
              <a:t>;</a:t>
            </a:r>
            <a:endParaRPr lang="en-US" sz="2800" i="1" dirty="0">
              <a:latin typeface="Courier New" pitchFamily="49" charset="0"/>
            </a:endParaRPr>
          </a:p>
          <a:p>
            <a:pPr>
              <a:lnSpc>
                <a:spcPct val="90000"/>
              </a:lnSpc>
            </a:pPr>
            <a:r>
              <a:rPr lang="en-US" sz="2800" dirty="0"/>
              <a:t>The compiler figures out the type of the variable and reads in the appropriate type</a:t>
            </a:r>
          </a:p>
          <a:p>
            <a:pPr lvl="1">
              <a:lnSpc>
                <a:spcPct val="90000"/>
              </a:lnSpc>
              <a:buFontTx/>
              <a:buNone/>
            </a:pPr>
            <a:r>
              <a:rPr lang="en-US" sz="2400" b="1" dirty="0">
                <a:solidFill>
                  <a:schemeClr val="accent2"/>
                </a:solidFill>
                <a:latin typeface="Courier New" pitchFamily="49" charset="0"/>
              </a:rPr>
              <a:t>e.g.</a:t>
            </a:r>
            <a:endParaRPr lang="en-US" sz="2400" dirty="0">
              <a:latin typeface="Courier New" pitchFamily="49" charset="0"/>
            </a:endParaRPr>
          </a:p>
          <a:p>
            <a:pPr lvl="1">
              <a:lnSpc>
                <a:spcPct val="90000"/>
              </a:lnSpc>
              <a:buFontTx/>
              <a:buNone/>
            </a:pPr>
            <a:r>
              <a:rPr lang="en-US" sz="2400" dirty="0" err="1">
                <a:solidFill>
                  <a:srgbClr val="0070C0"/>
                </a:solidFill>
                <a:latin typeface="Courier New" pitchFamily="49" charset="0"/>
              </a:rPr>
              <a:t>int</a:t>
            </a:r>
            <a:r>
              <a:rPr lang="en-US" sz="2400" dirty="0">
                <a:latin typeface="Courier New" pitchFamily="49" charset="0"/>
              </a:rPr>
              <a:t> X;</a:t>
            </a:r>
          </a:p>
          <a:p>
            <a:pPr lvl="1">
              <a:lnSpc>
                <a:spcPct val="90000"/>
              </a:lnSpc>
              <a:buFontTx/>
              <a:buNone/>
            </a:pPr>
            <a:r>
              <a:rPr lang="en-US" sz="2400" dirty="0">
                <a:solidFill>
                  <a:srgbClr val="0070C0"/>
                </a:solidFill>
                <a:latin typeface="Courier New" pitchFamily="49" charset="0"/>
              </a:rPr>
              <a:t>float</a:t>
            </a:r>
            <a:r>
              <a:rPr lang="en-US" sz="2400" dirty="0">
                <a:latin typeface="Courier New" pitchFamily="49" charset="0"/>
              </a:rPr>
              <a:t> Y;</a:t>
            </a:r>
          </a:p>
          <a:p>
            <a:pPr lvl="1">
              <a:lnSpc>
                <a:spcPct val="90000"/>
              </a:lnSpc>
              <a:buFontTx/>
              <a:buNone/>
            </a:pPr>
            <a:r>
              <a:rPr lang="en-US" sz="2400" dirty="0" err="1">
                <a:latin typeface="Courier New" pitchFamily="49" charset="0"/>
              </a:rPr>
              <a:t>cin</a:t>
            </a:r>
            <a:r>
              <a:rPr lang="en-US" sz="2400" dirty="0">
                <a:latin typeface="Courier New" pitchFamily="49" charset="0"/>
              </a:rPr>
              <a:t> &gt;&gt; X; </a:t>
            </a:r>
            <a:r>
              <a:rPr lang="en-US" sz="2400" dirty="0">
                <a:solidFill>
                  <a:srgbClr val="00B050"/>
                </a:solidFill>
                <a:latin typeface="Courier New" pitchFamily="49" charset="0"/>
              </a:rPr>
              <a:t>// Reads in an integer</a:t>
            </a:r>
          </a:p>
          <a:p>
            <a:pPr lvl="1">
              <a:lnSpc>
                <a:spcPct val="90000"/>
              </a:lnSpc>
              <a:buFontTx/>
              <a:buNone/>
            </a:pPr>
            <a:r>
              <a:rPr lang="en-US" sz="2400" dirty="0" err="1">
                <a:latin typeface="Courier New" pitchFamily="49" charset="0"/>
              </a:rPr>
              <a:t>cin</a:t>
            </a:r>
            <a:r>
              <a:rPr lang="en-US" sz="2400" dirty="0">
                <a:latin typeface="Courier New" pitchFamily="49" charset="0"/>
              </a:rPr>
              <a:t> &gt;&gt; Y; </a:t>
            </a:r>
            <a:r>
              <a:rPr lang="en-US" sz="2400" dirty="0">
                <a:solidFill>
                  <a:srgbClr val="00B050"/>
                </a:solidFill>
                <a:latin typeface="Courier New" pitchFamily="49" charset="0"/>
              </a:rPr>
              <a:t>// Reads in a float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a:t>
            </a:r>
          </a:p>
        </p:txBody>
      </p:sp>
      <p:sp>
        <p:nvSpPr>
          <p:cNvPr id="4" name="Content Placeholder 3"/>
          <p:cNvSpPr>
            <a:spLocks noGrp="1"/>
          </p:cNvSpPr>
          <p:nvPr>
            <p:ph sz="quarter" idx="1"/>
          </p:nvPr>
        </p:nvSpPr>
        <p:spPr/>
        <p:txBody>
          <a:bodyPr/>
          <a:lstStyle/>
          <a:p>
            <a:pPr lvl="1">
              <a:buFontTx/>
              <a:buNone/>
            </a:pPr>
            <a:r>
              <a:rPr lang="en-US" sz="2400" b="1" dirty="0" err="1">
                <a:latin typeface="Courier New" pitchFamily="49" charset="0"/>
              </a:rPr>
              <a:t>cin</a:t>
            </a:r>
            <a:r>
              <a:rPr lang="en-US" sz="2400" b="1" dirty="0">
                <a:latin typeface="Courier New" pitchFamily="49" charset="0"/>
              </a:rPr>
              <a:t> &gt;&gt; </a:t>
            </a:r>
            <a:r>
              <a:rPr lang="en-US" sz="2400" b="1" dirty="0" err="1">
                <a:latin typeface="Courier New" pitchFamily="49" charset="0"/>
              </a:rPr>
              <a:t>someVariable</a:t>
            </a:r>
            <a:r>
              <a:rPr lang="en-US" sz="2400" dirty="0"/>
              <a:t>;</a:t>
            </a:r>
          </a:p>
          <a:p>
            <a:pPr lvl="2"/>
            <a:r>
              <a:rPr lang="en-US" sz="2000" b="1" dirty="0" err="1">
                <a:latin typeface="Courier New" pitchFamily="49" charset="0"/>
              </a:rPr>
              <a:t>cin</a:t>
            </a:r>
            <a:r>
              <a:rPr lang="en-US" sz="2000" dirty="0"/>
              <a:t> knows what type of data is to be assigned to </a:t>
            </a:r>
            <a:r>
              <a:rPr lang="en-US" sz="2000" b="1" dirty="0" err="1">
                <a:latin typeface="Courier New" pitchFamily="49" charset="0"/>
              </a:rPr>
              <a:t>someVariable</a:t>
            </a:r>
            <a:r>
              <a:rPr lang="en-US" sz="2000" dirty="0"/>
              <a:t> (based on the type of </a:t>
            </a:r>
            <a:r>
              <a:rPr lang="en-US" sz="2000" b="1" dirty="0" err="1">
                <a:latin typeface="Courier New" pitchFamily="49" charset="0"/>
              </a:rPr>
              <a:t>someVariable</a:t>
            </a:r>
            <a:r>
              <a:rPr lang="en-US" sz="2000" dirty="0"/>
              <a: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b="1" dirty="0"/>
              <a:t>Stream Input</a:t>
            </a:r>
          </a:p>
        </p:txBody>
      </p:sp>
      <p:sp>
        <p:nvSpPr>
          <p:cNvPr id="16387" name="Rectangle 3"/>
          <p:cNvSpPr>
            <a:spLocks noGrp="1" noChangeArrowheads="1"/>
          </p:cNvSpPr>
          <p:nvPr>
            <p:ph type="body" idx="1"/>
          </p:nvPr>
        </p:nvSpPr>
        <p:spPr>
          <a:xfrm>
            <a:off x="539552" y="1484784"/>
            <a:ext cx="7772400" cy="5181600"/>
          </a:xfrm>
        </p:spPr>
        <p:txBody>
          <a:bodyPr/>
          <a:lstStyle/>
          <a:p>
            <a:r>
              <a:rPr lang="en-US" sz="2800" b="1" dirty="0">
                <a:latin typeface="Courier New" pitchFamily="49" charset="0"/>
              </a:rPr>
              <a:t>&gt;&gt;</a:t>
            </a:r>
            <a:r>
              <a:rPr lang="en-US" sz="2800" dirty="0"/>
              <a:t> (stream-extraction) </a:t>
            </a:r>
          </a:p>
          <a:p>
            <a:pPr lvl="1"/>
            <a:r>
              <a:rPr lang="en-US" sz="2000" dirty="0"/>
              <a:t>Used to perform stream input</a:t>
            </a:r>
          </a:p>
          <a:p>
            <a:pPr lvl="1"/>
            <a:r>
              <a:rPr lang="en-US" sz="2000" dirty="0"/>
              <a:t>Normally ignores whitespaces (spaces, tabs, newlines) in the input stream.</a:t>
            </a:r>
          </a:p>
          <a:p>
            <a:pPr lvl="1"/>
            <a:r>
              <a:rPr lang="en-US" sz="2000" dirty="0"/>
              <a:t>Returns zero (</a:t>
            </a:r>
            <a:r>
              <a:rPr lang="en-US" sz="2000" b="1" dirty="0">
                <a:latin typeface="Courier New" pitchFamily="49" charset="0"/>
              </a:rPr>
              <a:t>false</a:t>
            </a:r>
            <a:r>
              <a:rPr lang="en-US" sz="2000" dirty="0"/>
              <a:t>) when </a:t>
            </a:r>
            <a:r>
              <a:rPr lang="en-US" sz="2000" b="1" dirty="0">
                <a:latin typeface="Courier New" pitchFamily="49" charset="0"/>
              </a:rPr>
              <a:t>EOF</a:t>
            </a:r>
            <a:r>
              <a:rPr lang="en-US" sz="2000" dirty="0"/>
              <a:t> is encountered, otherwise returns reference to the object from which it was invoked (i.e. </a:t>
            </a:r>
            <a:r>
              <a:rPr lang="en-US" sz="2000" b="1" dirty="0" err="1">
                <a:latin typeface="Courier New" pitchFamily="49" charset="0"/>
              </a:rPr>
              <a:t>cin</a:t>
            </a:r>
            <a:r>
              <a:rPr lang="en-US" sz="2000" dirty="0"/>
              <a:t>)</a:t>
            </a:r>
          </a:p>
          <a:p>
            <a:pPr lvl="2"/>
            <a:r>
              <a:rPr lang="en-US" sz="2000" dirty="0"/>
              <a:t>This enables cascaded input</a:t>
            </a:r>
          </a:p>
          <a:p>
            <a:pPr lvl="2">
              <a:buFontTx/>
              <a:buNone/>
            </a:pPr>
            <a:r>
              <a:rPr lang="en-US" sz="2000" b="1" dirty="0" err="1">
                <a:latin typeface="Courier New" pitchFamily="49" charset="0"/>
              </a:rPr>
              <a:t>cin</a:t>
            </a:r>
            <a:r>
              <a:rPr lang="en-US" sz="2000" b="1" dirty="0">
                <a:latin typeface="Courier New" pitchFamily="49" charset="0"/>
              </a:rPr>
              <a:t> &gt;&gt; x &gt;&gt; y;</a:t>
            </a:r>
            <a:endParaRPr lang="en-US" sz="1800" dirty="0"/>
          </a:p>
          <a:p>
            <a:endParaRPr lang="en-US" sz="2800" b="1" dirty="0">
              <a:latin typeface="Courier New" pitchFamily="49"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Chaining Calls</a:t>
            </a:r>
          </a:p>
        </p:txBody>
      </p:sp>
      <p:sp>
        <p:nvSpPr>
          <p:cNvPr id="6147" name="Rectangle 3"/>
          <p:cNvSpPr>
            <a:spLocks noGrp="1" noChangeArrowheads="1"/>
          </p:cNvSpPr>
          <p:nvPr>
            <p:ph type="body" idx="1"/>
          </p:nvPr>
        </p:nvSpPr>
        <p:spPr/>
        <p:txBody>
          <a:bodyPr/>
          <a:lstStyle/>
          <a:p>
            <a:r>
              <a:rPr lang="en-US" sz="2800" dirty="0"/>
              <a:t>Multiple uses of the insertion and extraction operator can be </a:t>
            </a:r>
            <a:r>
              <a:rPr lang="en-US" sz="2800" i="1" dirty="0"/>
              <a:t>chained</a:t>
            </a:r>
            <a:r>
              <a:rPr lang="en-US" sz="2800" dirty="0"/>
              <a:t> together:</a:t>
            </a:r>
          </a:p>
          <a:p>
            <a:pPr lvl="1">
              <a:buFontTx/>
              <a:buNone/>
            </a:pPr>
            <a:r>
              <a:rPr lang="en-US" sz="2400" dirty="0" err="1">
                <a:latin typeface="Courier New" pitchFamily="49" charset="0"/>
              </a:rPr>
              <a:t>cout</a:t>
            </a:r>
            <a:r>
              <a:rPr lang="en-US" sz="2400" dirty="0">
                <a:latin typeface="Courier New" pitchFamily="49" charset="0"/>
              </a:rPr>
              <a:t> &lt;&lt; </a:t>
            </a:r>
            <a:r>
              <a:rPr lang="en-US" sz="2400" i="1" dirty="0">
                <a:latin typeface="Courier New" pitchFamily="49" charset="0"/>
              </a:rPr>
              <a:t>E1</a:t>
            </a:r>
            <a:r>
              <a:rPr lang="en-US" sz="2400" dirty="0">
                <a:latin typeface="Courier New" pitchFamily="49" charset="0"/>
              </a:rPr>
              <a:t> &lt;&lt; </a:t>
            </a:r>
            <a:r>
              <a:rPr lang="en-US" sz="2400" i="1" dirty="0">
                <a:latin typeface="Courier New" pitchFamily="49" charset="0"/>
              </a:rPr>
              <a:t>E2</a:t>
            </a:r>
            <a:r>
              <a:rPr lang="en-US" sz="2400" dirty="0">
                <a:latin typeface="Courier New" pitchFamily="49" charset="0"/>
              </a:rPr>
              <a:t> &lt;&lt; </a:t>
            </a:r>
            <a:r>
              <a:rPr lang="en-US" sz="2400" i="1" dirty="0">
                <a:latin typeface="Courier New" pitchFamily="49" charset="0"/>
              </a:rPr>
              <a:t>E3</a:t>
            </a:r>
            <a:r>
              <a:rPr lang="en-US" sz="2400" dirty="0">
                <a:latin typeface="Courier New" pitchFamily="49" charset="0"/>
              </a:rPr>
              <a:t> &lt;&lt; … ;</a:t>
            </a:r>
          </a:p>
          <a:p>
            <a:pPr lvl="1">
              <a:buFontTx/>
              <a:buNone/>
            </a:pPr>
            <a:r>
              <a:rPr lang="en-US" sz="2400" dirty="0" err="1">
                <a:latin typeface="Courier New" pitchFamily="49" charset="0"/>
              </a:rPr>
              <a:t>cin</a:t>
            </a:r>
            <a:r>
              <a:rPr lang="en-US" sz="2400" dirty="0">
                <a:latin typeface="Courier New" pitchFamily="49" charset="0"/>
              </a:rPr>
              <a:t> &gt;&gt; </a:t>
            </a:r>
            <a:r>
              <a:rPr lang="en-US" sz="2400" i="1" dirty="0">
                <a:latin typeface="Courier New" pitchFamily="49" charset="0"/>
              </a:rPr>
              <a:t>V1</a:t>
            </a:r>
            <a:r>
              <a:rPr lang="en-US" sz="2400" dirty="0">
                <a:latin typeface="Courier New" pitchFamily="49" charset="0"/>
              </a:rPr>
              <a:t> &gt;&gt; </a:t>
            </a:r>
            <a:r>
              <a:rPr lang="en-US" sz="2400" i="1" dirty="0">
                <a:latin typeface="Courier New" pitchFamily="49" charset="0"/>
              </a:rPr>
              <a:t>V2</a:t>
            </a:r>
            <a:r>
              <a:rPr lang="en-US" sz="2400" dirty="0">
                <a:latin typeface="Courier New" pitchFamily="49" charset="0"/>
              </a:rPr>
              <a:t> &gt;&gt; </a:t>
            </a:r>
            <a:r>
              <a:rPr lang="en-US" sz="2400" i="1" dirty="0">
                <a:latin typeface="Courier New" pitchFamily="49" charset="0"/>
              </a:rPr>
              <a:t>V3</a:t>
            </a:r>
            <a:r>
              <a:rPr lang="en-US" sz="2400" dirty="0">
                <a:latin typeface="Courier New" pitchFamily="49" charset="0"/>
              </a:rPr>
              <a:t> &gt;&gt; …;</a:t>
            </a:r>
          </a:p>
          <a:p>
            <a:r>
              <a:rPr lang="en-US" sz="2800" dirty="0"/>
              <a:t>Equivalent to performing the set of insertion or extraction operators one at a time</a:t>
            </a:r>
          </a:p>
          <a:p>
            <a:r>
              <a:rPr lang="en-US" sz="2800" dirty="0"/>
              <a:t>Example</a:t>
            </a:r>
          </a:p>
          <a:p>
            <a:pPr lvl="1">
              <a:buFontTx/>
              <a:buNone/>
            </a:pPr>
            <a:r>
              <a:rPr lang="en-US" sz="2400" dirty="0" err="1"/>
              <a:t>cout</a:t>
            </a:r>
            <a:r>
              <a:rPr lang="en-US" sz="2400" dirty="0"/>
              <a:t> &lt;&lt; “Total sales are $” &lt;&lt; sales &lt;&lt; ‘\n’;</a:t>
            </a:r>
          </a:p>
          <a:p>
            <a:pPr lvl="1">
              <a:buFontTx/>
              <a:buNone/>
            </a:pPr>
            <a:r>
              <a:rPr lang="en-US" sz="2400" dirty="0" err="1"/>
              <a:t>cin</a:t>
            </a:r>
            <a:r>
              <a:rPr lang="en-US" sz="2400" dirty="0"/>
              <a:t> &gt;&gt; Sales1 &gt;&gt; Sales2 &gt;&gt; Sales3;</a:t>
            </a:r>
            <a:endParaRPr lang="en-US" sz="2400" dirty="0">
              <a:latin typeface="Courier New" pitchFamily="49" charset="0"/>
            </a:endParaRPr>
          </a:p>
          <a:p>
            <a:pPr lvl="1">
              <a:buFontTx/>
              <a:buNone/>
            </a:pPr>
            <a:endParaRPr lang="en-US" sz="2400" dirty="0">
              <a:latin typeface="Courier New" pitchFamily="49"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456481" y="313953"/>
            <a:ext cx="8228160" cy="1062832"/>
          </a:xfrm>
          <a:ln/>
        </p:spPr>
        <p:txBody>
          <a:bodyPr lIns="82945" tIns="41473" rIns="82945" bIns="4147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dirty="0"/>
              <a:t>Extraction/Insertion Example</a:t>
            </a:r>
          </a:p>
        </p:txBody>
      </p:sp>
      <p:sp>
        <p:nvSpPr>
          <p:cNvPr id="6146" name="Rectangle 2"/>
          <p:cNvSpPr>
            <a:spLocks noGrp="1" noChangeArrowheads="1"/>
          </p:cNvSpPr>
          <p:nvPr>
            <p:ph type="body" idx="1"/>
          </p:nvPr>
        </p:nvSpPr>
        <p:spPr>
          <a:xfrm>
            <a:off x="395536" y="1484784"/>
            <a:ext cx="8228160" cy="4444307"/>
          </a:xfrm>
          <a:ln/>
        </p:spPr>
        <p:txBody>
          <a:bodyPr lIns="82945" tIns="41473" rIns="82945" bIns="41473">
            <a:normAutofit lnSpcReduction="10000"/>
          </a:bodyPr>
          <a:lstStyle/>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err="1">
                <a:latin typeface="Courier 10 Pitch" pitchFamily="1" charset="0"/>
              </a:rPr>
              <a:t>cout</a:t>
            </a:r>
            <a:r>
              <a:rPr lang="en-CA" sz="2000" dirty="0">
                <a:latin typeface="Courier 10 Pitch" pitchFamily="1" charset="0"/>
              </a:rPr>
              <a:t> &lt;&lt; “Hello world! ”;</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a:latin typeface="Courier 10 Pitch" pitchFamily="1" charset="0"/>
              </a:rPr>
              <a:t>int </a:t>
            </a:r>
            <a:r>
              <a:rPr lang="en-CA" sz="2000" dirty="0" err="1">
                <a:latin typeface="Courier 10 Pitch" pitchFamily="1" charset="0"/>
              </a:rPr>
              <a:t>i</a:t>
            </a:r>
            <a:r>
              <a:rPr lang="en-CA" sz="2000" dirty="0">
                <a:latin typeface="Courier 10 Pitch" pitchFamily="1" charset="0"/>
              </a:rPr>
              <a:t>=5;</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err="1">
                <a:latin typeface="Courier 10 Pitch" pitchFamily="1" charset="0"/>
              </a:rPr>
              <a:t>cout</a:t>
            </a:r>
            <a:r>
              <a:rPr lang="en-CA" sz="2000" dirty="0">
                <a:latin typeface="Courier 10 Pitch" pitchFamily="1" charset="0"/>
              </a:rPr>
              <a:t> &lt;&lt; “The value of </a:t>
            </a:r>
            <a:r>
              <a:rPr lang="en-CA" sz="2000" dirty="0" err="1">
                <a:latin typeface="Courier 10 Pitch" pitchFamily="1" charset="0"/>
              </a:rPr>
              <a:t>i</a:t>
            </a:r>
            <a:r>
              <a:rPr lang="en-CA" sz="2000" dirty="0">
                <a:latin typeface="Courier 10 Pitch" pitchFamily="1" charset="0"/>
              </a:rPr>
              <a:t> is “ &lt;&lt; </a:t>
            </a:r>
            <a:r>
              <a:rPr lang="en-CA" sz="2000" dirty="0" err="1">
                <a:latin typeface="Courier 10 Pitch" pitchFamily="1" charset="0"/>
              </a:rPr>
              <a:t>i</a:t>
            </a:r>
            <a:r>
              <a:rPr lang="en-CA" sz="2000" dirty="0">
                <a:latin typeface="Courier 10 Pitch" pitchFamily="1" charset="0"/>
              </a:rPr>
              <a:t> </a:t>
            </a:r>
            <a:r>
              <a:rPr lang="en-CA" sz="2000" dirty="0">
                <a:solidFill>
                  <a:srgbClr val="FF0000"/>
                </a:solidFill>
                <a:latin typeface="Courier 10 Pitch" pitchFamily="1" charset="0"/>
              </a:rPr>
              <a:t>&lt;&lt; </a:t>
            </a:r>
            <a:r>
              <a:rPr lang="en-CA" sz="2000" dirty="0" err="1">
                <a:solidFill>
                  <a:srgbClr val="FF0000"/>
                </a:solidFill>
                <a:latin typeface="Courier 10 Pitch" pitchFamily="1" charset="0"/>
              </a:rPr>
              <a:t>endl</a:t>
            </a:r>
            <a:r>
              <a:rPr lang="en-CA" sz="2000" dirty="0">
                <a:solidFill>
                  <a:srgbClr val="FF0000"/>
                </a:solidFill>
                <a:latin typeface="Courier 10 Pitch" pitchFamily="1" charset="0"/>
              </a:rPr>
              <a:t>; </a:t>
            </a:r>
            <a:r>
              <a:rPr lang="en-CA" sz="2000" dirty="0">
                <a:solidFill>
                  <a:srgbClr val="00B050"/>
                </a:solidFill>
                <a:latin typeface="Courier 10 Pitch" pitchFamily="1" charset="0"/>
              </a:rPr>
              <a:t>//</a:t>
            </a:r>
            <a:r>
              <a:rPr lang="en-CA" sz="2000" dirty="0" err="1">
                <a:solidFill>
                  <a:srgbClr val="00B050"/>
                </a:solidFill>
                <a:latin typeface="Courier 10 Pitch" pitchFamily="1" charset="0"/>
              </a:rPr>
              <a:t>endl</a:t>
            </a:r>
            <a:r>
              <a:rPr lang="en-CA" sz="2000" dirty="0">
                <a:solidFill>
                  <a:srgbClr val="00B050"/>
                </a:solidFill>
                <a:latin typeface="Courier 10 Pitch" pitchFamily="1" charset="0"/>
              </a:rPr>
              <a:t> puts a new line</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b="1" dirty="0">
                <a:solidFill>
                  <a:srgbClr val="0070C0"/>
                </a:solidFill>
                <a:effectLst>
                  <a:outerShdw blurRad="38100" dist="38100" dir="2700000" algn="tl">
                    <a:srgbClr val="000000">
                      <a:alpha val="43137"/>
                    </a:srgbClr>
                  </a:outerShdw>
                </a:effectLst>
                <a:latin typeface="Courier 10 Pitch" pitchFamily="1" charset="0"/>
              </a:rPr>
              <a:t>OUTPUT:</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a:solidFill>
                  <a:srgbClr val="0070C0"/>
                </a:solidFill>
                <a:latin typeface="Courier 10 Pitch" pitchFamily="1" charset="0"/>
              </a:rPr>
              <a:t>Hello World! The value of </a:t>
            </a:r>
            <a:r>
              <a:rPr lang="en-CA" sz="2000" dirty="0" err="1">
                <a:solidFill>
                  <a:srgbClr val="0070C0"/>
                </a:solidFill>
                <a:latin typeface="Courier 10 Pitch" pitchFamily="1" charset="0"/>
              </a:rPr>
              <a:t>i</a:t>
            </a:r>
            <a:r>
              <a:rPr lang="en-CA" sz="2000" dirty="0">
                <a:solidFill>
                  <a:srgbClr val="0070C0"/>
                </a:solidFill>
                <a:latin typeface="Courier 10 Pitch" pitchFamily="1" charset="0"/>
              </a:rPr>
              <a:t> is 5</a:t>
            </a:r>
            <a:endParaRPr lang="en-CA" sz="2000" dirty="0">
              <a:latin typeface="Courier 10 Pitch" pitchFamily="1" charset="0"/>
            </a:endParaRP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a:latin typeface="Courier 10 Pitch" pitchFamily="1" charset="0"/>
              </a:rPr>
              <a:t>Char letter;</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err="1">
                <a:latin typeface="Courier 10 Pitch" pitchFamily="1" charset="0"/>
              </a:rPr>
              <a:t>cout</a:t>
            </a:r>
            <a:r>
              <a:rPr lang="en-CA" sz="2000" dirty="0">
                <a:latin typeface="Courier 10 Pitch" pitchFamily="1" charset="0"/>
              </a:rPr>
              <a:t> &lt;&lt; “Please enter the first letter of your name: “;</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err="1">
                <a:latin typeface="Courier 10 Pitch" pitchFamily="1" charset="0"/>
              </a:rPr>
              <a:t>cin</a:t>
            </a:r>
            <a:r>
              <a:rPr lang="en-CA" sz="2000" dirty="0">
                <a:latin typeface="Courier 10 Pitch" pitchFamily="1" charset="0"/>
              </a:rPr>
              <a:t> &gt;&gt; letter;</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err="1">
                <a:latin typeface="Courier 10 Pitch" pitchFamily="1" charset="0"/>
              </a:rPr>
              <a:t>cout</a:t>
            </a:r>
            <a:r>
              <a:rPr lang="en-CA" sz="2000" dirty="0">
                <a:latin typeface="Courier 10 Pitch" pitchFamily="1" charset="0"/>
              </a:rPr>
              <a:t>&lt;&lt; “Your name starts with “ &lt;&lt; letter;</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b="1" dirty="0">
                <a:solidFill>
                  <a:srgbClr val="0070C0"/>
                </a:solidFill>
                <a:effectLst>
                  <a:outerShdw blurRad="38100" dist="38100" dir="2700000" algn="tl">
                    <a:srgbClr val="000000">
                      <a:alpha val="43137"/>
                    </a:srgbClr>
                  </a:outerShdw>
                </a:effectLst>
                <a:latin typeface="Courier 10 Pitch" pitchFamily="1" charset="0"/>
              </a:rPr>
              <a:t>OUTPUT:</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a:solidFill>
                  <a:srgbClr val="0070C0"/>
                </a:solidFill>
                <a:latin typeface="Courier 10 Pitch" pitchFamily="1" charset="0"/>
              </a:rPr>
              <a:t>Please enter the first letter of your name: </a:t>
            </a:r>
            <a:r>
              <a:rPr lang="en-CA" sz="2000" b="1" dirty="0">
                <a:solidFill>
                  <a:srgbClr val="00B050"/>
                </a:solidFill>
                <a:latin typeface="Courier 10 Pitch" pitchFamily="1" charset="0"/>
              </a:rPr>
              <a:t>F</a:t>
            </a:r>
          </a:p>
          <a:p>
            <a:pPr>
              <a:lnSpc>
                <a:spcPct val="97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CA" sz="2000" dirty="0">
                <a:solidFill>
                  <a:srgbClr val="0070C0"/>
                </a:solidFill>
                <a:latin typeface="Courier 10 Pitch" pitchFamily="1" charset="0"/>
              </a:rPr>
              <a:t>Your name starts with F</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Common Programming Errors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dirty="0"/>
              <a:t>Common Programming Errors</a:t>
            </a:r>
          </a:p>
        </p:txBody>
      </p:sp>
      <p:sp>
        <p:nvSpPr>
          <p:cNvPr id="48131" name="Rectangle 3"/>
          <p:cNvSpPr>
            <a:spLocks noGrp="1" noChangeArrowheads="1"/>
          </p:cNvSpPr>
          <p:nvPr>
            <p:ph sz="quarter" idx="1"/>
          </p:nvPr>
        </p:nvSpPr>
        <p:spPr/>
        <p:txBody>
          <a:bodyPr/>
          <a:lstStyle/>
          <a:p>
            <a:pPr eaLnBrk="1" hangingPunct="1"/>
            <a:r>
              <a:rPr lang="en-US" sz="3000" b="1" i="1" dirty="0"/>
              <a:t>Debugging </a:t>
            </a:r>
            <a:r>
              <a:rPr lang="en-US" sz="3000" dirty="0">
                <a:sym typeface="Wingdings" pitchFamily="2" charset="2"/>
              </a:rPr>
              <a:t></a:t>
            </a:r>
            <a:r>
              <a:rPr lang="en-US" sz="3000" b="1" i="1" dirty="0">
                <a:sym typeface="Wingdings" pitchFamily="2" charset="2"/>
              </a:rPr>
              <a:t> </a:t>
            </a:r>
            <a:r>
              <a:rPr lang="en-US" sz="3000" dirty="0">
                <a:sym typeface="Wingdings" pitchFamily="2" charset="2"/>
              </a:rPr>
              <a:t>Process removing errors from a program</a:t>
            </a:r>
          </a:p>
          <a:p>
            <a:pPr eaLnBrk="1" hangingPunct="1">
              <a:lnSpc>
                <a:spcPct val="20000"/>
              </a:lnSpc>
              <a:buFont typeface="Wingdings" pitchFamily="2" charset="2"/>
              <a:buNone/>
            </a:pPr>
            <a:endParaRPr lang="en-US" sz="3000" dirty="0">
              <a:sym typeface="Wingdings" pitchFamily="2" charset="2"/>
            </a:endParaRPr>
          </a:p>
          <a:p>
            <a:pPr eaLnBrk="1" hangingPunct="1"/>
            <a:r>
              <a:rPr lang="en-US" sz="3000" dirty="0">
                <a:sym typeface="Wingdings" pitchFamily="2" charset="2"/>
              </a:rPr>
              <a:t>Three (3) kinds of errors :</a:t>
            </a:r>
          </a:p>
          <a:p>
            <a:pPr eaLnBrk="1" hangingPunct="1">
              <a:lnSpc>
                <a:spcPct val="20000"/>
              </a:lnSpc>
              <a:buFont typeface="Wingdings" pitchFamily="2" charset="2"/>
              <a:buNone/>
            </a:pPr>
            <a:endParaRPr lang="en-US" sz="3000" dirty="0">
              <a:sym typeface="Wingdings" pitchFamily="2" charset="2"/>
            </a:endParaRPr>
          </a:p>
          <a:p>
            <a:pPr lvl="1" eaLnBrk="1" hangingPunct="1"/>
            <a:r>
              <a:rPr lang="en-US" sz="2800" dirty="0"/>
              <a:t>Syntax Error </a:t>
            </a:r>
          </a:p>
          <a:p>
            <a:pPr lvl="2" eaLnBrk="1" hangingPunct="1"/>
            <a:r>
              <a:rPr lang="en-US" sz="2600" dirty="0"/>
              <a:t>a violation of the C++ grammar rules, detected during program translation (compilation).</a:t>
            </a:r>
          </a:p>
          <a:p>
            <a:pPr lvl="2" eaLnBrk="1" hangingPunct="1"/>
            <a:r>
              <a:rPr lang="en-US" sz="2600" dirty="0"/>
              <a:t>statement cannot be translated and program cannot be executed</a:t>
            </a:r>
            <a:endParaRPr lang="en-US" sz="2600" b="1" i="1" dirty="0"/>
          </a:p>
          <a:p>
            <a:pPr eaLnBrk="1" hangingPunct="1"/>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en-US"/>
              <a:t>Common Programming Errors cont…</a:t>
            </a:r>
          </a:p>
        </p:txBody>
      </p:sp>
      <p:sp>
        <p:nvSpPr>
          <p:cNvPr id="49155" name="Rectangle 3"/>
          <p:cNvSpPr>
            <a:spLocks noGrp="1" noChangeArrowheads="1"/>
          </p:cNvSpPr>
          <p:nvPr>
            <p:ph sz="quarter" idx="1"/>
          </p:nvPr>
        </p:nvSpPr>
        <p:spPr/>
        <p:txBody>
          <a:bodyPr/>
          <a:lstStyle/>
          <a:p>
            <a:pPr lvl="1" eaLnBrk="1" hangingPunct="1"/>
            <a:r>
              <a:rPr lang="en-US" sz="2800"/>
              <a:t>Run-time errors</a:t>
            </a:r>
          </a:p>
          <a:p>
            <a:pPr lvl="2" eaLnBrk="1" hangingPunct="1"/>
            <a:r>
              <a:rPr lang="en-US" sz="2600"/>
              <a:t>An attempt to perform an invalid operation, detected during program execution.</a:t>
            </a:r>
          </a:p>
          <a:p>
            <a:pPr lvl="2" eaLnBrk="1" hangingPunct="1"/>
            <a:r>
              <a:rPr lang="en-US" sz="2600"/>
              <a:t>Occurs when the program directs the computer to perform an illegal operation, such as dividing a number by zero.</a:t>
            </a:r>
          </a:p>
          <a:p>
            <a:pPr lvl="2" eaLnBrk="1" hangingPunct="1"/>
            <a:r>
              <a:rPr lang="en-US" sz="2600"/>
              <a:t>The computer will stop executing the program, and displays a diagnostic message indicates the line where the error was detected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dirty="0"/>
              <a:t>Common Programming Errors cont…</a:t>
            </a:r>
          </a:p>
        </p:txBody>
      </p:sp>
      <p:sp>
        <p:nvSpPr>
          <p:cNvPr id="50179" name="Rectangle 3"/>
          <p:cNvSpPr>
            <a:spLocks noGrp="1" noChangeArrowheads="1"/>
          </p:cNvSpPr>
          <p:nvPr>
            <p:ph sz="quarter" idx="1"/>
          </p:nvPr>
        </p:nvSpPr>
        <p:spPr/>
        <p:txBody>
          <a:bodyPr/>
          <a:lstStyle/>
          <a:p>
            <a:pPr lvl="1" eaLnBrk="1" hangingPunct="1">
              <a:lnSpc>
                <a:spcPct val="80000"/>
              </a:lnSpc>
            </a:pPr>
            <a:r>
              <a:rPr lang="en-US" sz="2700" dirty="0"/>
              <a:t>Logic Error/Design Error</a:t>
            </a:r>
          </a:p>
          <a:p>
            <a:pPr lvl="2" eaLnBrk="1" hangingPunct="1">
              <a:lnSpc>
                <a:spcPct val="80000"/>
              </a:lnSpc>
            </a:pPr>
            <a:r>
              <a:rPr lang="en-US" sz="2700" dirty="0"/>
              <a:t>An error caused by following an incorrect algorithm</a:t>
            </a:r>
          </a:p>
          <a:p>
            <a:pPr lvl="2" eaLnBrk="1" hangingPunct="1">
              <a:lnSpc>
                <a:spcPct val="80000"/>
              </a:lnSpc>
            </a:pPr>
            <a:r>
              <a:rPr lang="en-US" sz="2700" dirty="0"/>
              <a:t>Very difficult to detect - it does not cause run-time error and does not display message errors.</a:t>
            </a:r>
          </a:p>
          <a:p>
            <a:pPr lvl="2" eaLnBrk="1" hangingPunct="1">
              <a:lnSpc>
                <a:spcPct val="80000"/>
              </a:lnSpc>
            </a:pPr>
            <a:r>
              <a:rPr lang="en-US" sz="2700" dirty="0"/>
              <a:t>The only sign of logic error – </a:t>
            </a:r>
            <a:r>
              <a:rPr lang="en-US" sz="2700" u="sng" dirty="0"/>
              <a:t>incorrect program output</a:t>
            </a:r>
          </a:p>
          <a:p>
            <a:pPr lvl="2" eaLnBrk="1" hangingPunct="1">
              <a:lnSpc>
                <a:spcPct val="80000"/>
              </a:lnSpc>
            </a:pPr>
            <a:r>
              <a:rPr lang="en-US" sz="2700" dirty="0"/>
              <a:t>Can be detected by testing the program thoroughly, comparing its output to calculated results</a:t>
            </a:r>
          </a:p>
          <a:p>
            <a:pPr lvl="2" eaLnBrk="1" hangingPunct="1">
              <a:lnSpc>
                <a:spcPct val="80000"/>
              </a:lnSpc>
            </a:pPr>
            <a:r>
              <a:rPr lang="en-US" sz="2700" dirty="0"/>
              <a:t>To prevent – carefully desk checking the algorithm and written program before you actually type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a:t>D – Exit</a:t>
            </a:r>
            <a:endParaRPr lang="en-US" b="1" dirty="0">
              <a:solidFill>
                <a:srgbClr val="0070C0"/>
              </a:solidFill>
            </a:endParaRPr>
          </a:p>
        </p:txBody>
      </p:sp>
      <p:sp>
        <p:nvSpPr>
          <p:cNvPr id="3" name="Text Placeholder 2"/>
          <p:cNvSpPr>
            <a:spLocks noGrp="1"/>
          </p:cNvSpPr>
          <p:nvPr>
            <p:ph type="body" idx="1"/>
          </p:nvPr>
        </p:nvSpPr>
        <p:spPr/>
        <p:txBody>
          <a:bodyPr>
            <a:normAutofit lnSpcReduction="10000"/>
          </a:bodyPr>
          <a:lstStyle/>
          <a:p>
            <a:pPr marL="640080" lvl="1" indent="-274320" algn="ctr" eaLnBrk="1" fontAlgn="auto" hangingPunct="1">
              <a:spcAft>
                <a:spcPts val="0"/>
              </a:spcAft>
              <a:buNone/>
              <a:defRPr/>
            </a:pPr>
            <a:r>
              <a:rPr lang="en-US" b="1" dirty="0">
                <a:solidFill>
                  <a:srgbClr val="0070C0"/>
                </a:solidFill>
                <a:latin typeface="Courier New" pitchFamily="49" charset="0"/>
                <a:cs typeface="Courier New" pitchFamily="49" charset="0"/>
              </a:rPr>
              <a:t>return</a:t>
            </a:r>
            <a:r>
              <a:rPr lang="en-US" b="1" dirty="0">
                <a:latin typeface="Courier New" pitchFamily="49" charset="0"/>
                <a:cs typeface="Courier New" pitchFamily="49" charset="0"/>
              </a:rPr>
              <a:t> 0;</a:t>
            </a:r>
          </a:p>
          <a:p>
            <a:pPr marL="640080" lvl="1" indent="-274320" eaLnBrk="1" fontAlgn="auto" hangingPunct="1">
              <a:spcAft>
                <a:spcPts val="0"/>
              </a:spcAft>
              <a:buFont typeface="Wingdings 2"/>
              <a:buChar char=""/>
              <a:defRPr/>
            </a:pPr>
            <a:endParaRPr lang="en-US" dirty="0">
              <a:latin typeface="Times New Roman" pitchFamily="18" charset="0"/>
              <a:cs typeface="Times New Roman" pitchFamily="18" charset="0"/>
            </a:endParaRPr>
          </a:p>
          <a:p>
            <a:pPr marL="320040" indent="-320040" eaLnBrk="1" fontAlgn="auto" hangingPunct="1">
              <a:lnSpc>
                <a:spcPct val="90000"/>
              </a:lnSpc>
              <a:spcAft>
                <a:spcPts val="0"/>
              </a:spcAft>
              <a:buFont typeface="Wingdings"/>
              <a:buChar char=""/>
              <a:defRPr/>
            </a:pPr>
            <a:r>
              <a:rPr lang="en-US" dirty="0">
                <a:solidFill>
                  <a:srgbClr val="000000"/>
                </a:solidFill>
              </a:rPr>
              <a:t>is included at the end of every </a:t>
            </a:r>
            <a:r>
              <a:rPr lang="en-US" b="1" dirty="0">
                <a:solidFill>
                  <a:srgbClr val="000000"/>
                </a:solidFill>
              </a:rPr>
              <a:t>main</a:t>
            </a:r>
            <a:r>
              <a:rPr lang="en-US" dirty="0">
                <a:solidFill>
                  <a:srgbClr val="000000"/>
                </a:solidFill>
              </a:rPr>
              <a:t> function.</a:t>
            </a:r>
          </a:p>
          <a:p>
            <a:pPr marL="320040" indent="-320040" eaLnBrk="1" fontAlgn="auto" hangingPunct="1">
              <a:lnSpc>
                <a:spcPct val="90000"/>
              </a:lnSpc>
              <a:spcAft>
                <a:spcPts val="0"/>
              </a:spcAft>
              <a:buFont typeface="Wingdings"/>
              <a:buNone/>
              <a:defRPr/>
            </a:pPr>
            <a:endParaRPr lang="en-US" dirty="0">
              <a:solidFill>
                <a:srgbClr val="000000"/>
              </a:solidFill>
            </a:endParaRPr>
          </a:p>
          <a:p>
            <a:pPr marL="320040" indent="-320040" eaLnBrk="1" fontAlgn="auto" hangingPunct="1">
              <a:lnSpc>
                <a:spcPct val="90000"/>
              </a:lnSpc>
              <a:spcAft>
                <a:spcPts val="0"/>
              </a:spcAft>
              <a:buFont typeface="Wingdings"/>
              <a:buChar char=""/>
              <a:defRPr/>
            </a:pPr>
            <a:r>
              <a:rPr lang="en-US" dirty="0">
                <a:solidFill>
                  <a:srgbClr val="000000"/>
                </a:solidFill>
              </a:rPr>
              <a:t>The keyword </a:t>
            </a:r>
            <a:r>
              <a:rPr lang="en-US" b="1" dirty="0">
                <a:solidFill>
                  <a:srgbClr val="000000"/>
                </a:solidFill>
              </a:rPr>
              <a:t>return</a:t>
            </a:r>
            <a:r>
              <a:rPr lang="en-US" dirty="0">
                <a:solidFill>
                  <a:srgbClr val="000000"/>
                </a:solidFill>
              </a:rPr>
              <a:t> is one of several means we’ll </a:t>
            </a:r>
            <a:r>
              <a:rPr lang="en-US" dirty="0"/>
              <a:t>use to exit a function.</a:t>
            </a:r>
          </a:p>
          <a:p>
            <a:pPr marL="320040" indent="-320040" eaLnBrk="1" fontAlgn="auto" hangingPunct="1">
              <a:lnSpc>
                <a:spcPct val="90000"/>
              </a:lnSpc>
              <a:spcAft>
                <a:spcPts val="0"/>
              </a:spcAft>
              <a:buFont typeface="Wingdings"/>
              <a:buNone/>
              <a:defRPr/>
            </a:pPr>
            <a:endParaRPr lang="en-US" dirty="0">
              <a:solidFill>
                <a:srgbClr val="000000"/>
              </a:solidFill>
              <a:latin typeface="Times New Roman" pitchFamily="18" charset="0"/>
            </a:endParaRPr>
          </a:p>
          <a:p>
            <a:pPr marL="320040" indent="-320040" eaLnBrk="1" fontAlgn="auto" hangingPunct="1">
              <a:lnSpc>
                <a:spcPct val="90000"/>
              </a:lnSpc>
              <a:spcAft>
                <a:spcPts val="0"/>
              </a:spcAft>
              <a:buFont typeface="Wingdings"/>
              <a:buChar char=""/>
              <a:defRPr/>
            </a:pPr>
            <a:r>
              <a:rPr lang="en-US" dirty="0">
                <a:solidFill>
                  <a:srgbClr val="000000"/>
                </a:solidFill>
              </a:rPr>
              <a:t>When the return statement is used at the end of </a:t>
            </a:r>
            <a:r>
              <a:rPr lang="en-US" b="1" dirty="0">
                <a:solidFill>
                  <a:srgbClr val="000000"/>
                </a:solidFill>
              </a:rPr>
              <a:t>main </a:t>
            </a:r>
            <a:r>
              <a:rPr lang="en-US" dirty="0">
                <a:solidFill>
                  <a:srgbClr val="000000"/>
                </a:solidFill>
              </a:rPr>
              <a:t>as shown here, the value 0 indicates that the program has terminated successfully.</a:t>
            </a:r>
          </a:p>
          <a:p>
            <a:pPr marL="320040" indent="-320040" eaLnBrk="1" fontAlgn="auto" hangingPunct="1">
              <a:spcAft>
                <a:spcPts val="0"/>
              </a:spcAft>
              <a:buFont typeface="Wingdings"/>
              <a:buChar char=""/>
              <a:defRPr/>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C6EDABEE-2126-44F8-AE26-627A05E006CC}" type="slidenum">
              <a:rPr lang="en-US" smtClean="0"/>
              <a:pPr>
                <a:defRPr/>
              </a:pPr>
              <a:t>3</a:t>
            </a:fld>
            <a:endParaRPr lang="en-US"/>
          </a:p>
        </p:txBody>
      </p:sp>
    </p:spTree>
    <p:extLst>
      <p:ext uri="{BB962C8B-B14F-4D97-AF65-F5344CB8AC3E}">
        <p14:creationId xmlns:p14="http://schemas.microsoft.com/office/powerpoint/2010/main" val="332570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53400" cy="990600"/>
          </a:xfrm>
        </p:spPr>
        <p:txBody>
          <a:bodyPr>
            <a:normAutofit fontScale="90000"/>
          </a:bodyPr>
          <a:lstStyle/>
          <a:p>
            <a:r>
              <a:rPr lang="en-US" sz="3200" dirty="0"/>
              <a:t>First Program in C++:</a:t>
            </a:r>
            <a:br>
              <a:rPr lang="en-US" sz="3200" dirty="0"/>
            </a:br>
            <a:r>
              <a:rPr lang="en-US" sz="3200" dirty="0"/>
              <a:t> </a:t>
            </a:r>
            <a:r>
              <a:rPr lang="en-US" sz="3200" dirty="0">
                <a:solidFill>
                  <a:srgbClr val="FF0000"/>
                </a:solidFill>
              </a:rPr>
              <a:t>Printing a Line of Text</a:t>
            </a:r>
            <a:endParaRPr lang="ar-SA" sz="3200" dirty="0">
              <a:solidFill>
                <a:srgbClr val="FF0000"/>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EDCD9E5-3509-41F7-9396-BE2C3585ECA1}" type="slidenum">
              <a:rPr lang="en-US" smtClean="0"/>
              <a:pPr>
                <a:defRPr/>
              </a:pPr>
              <a:t>4</a:t>
            </a:fld>
            <a:endParaRPr lang="en-US"/>
          </a:p>
        </p:txBody>
      </p:sp>
      <p:sp>
        <p:nvSpPr>
          <p:cNvPr id="6" name="Content Placeholder 7"/>
          <p:cNvSpPr>
            <a:spLocks noGrp="1"/>
          </p:cNvSpPr>
          <p:nvPr>
            <p:ph sz="quarter" idx="1"/>
          </p:nvPr>
        </p:nvSpPr>
        <p:spPr>
          <a:xfrm>
            <a:off x="323528" y="1628800"/>
            <a:ext cx="8568952" cy="4495800"/>
          </a:xfrm>
        </p:spPr>
        <p:txBody>
          <a:bodyPr/>
          <a:lstStyle/>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hello world </a:t>
            </a:r>
            <a:r>
              <a:rPr kumimoji="1" lang="en-US" dirty="0" err="1">
                <a:solidFill>
                  <a:srgbClr val="008000"/>
                </a:solidFill>
                <a:latin typeface="Courier New" pitchFamily="49" charset="0"/>
                <a:cs typeface="Courier New" pitchFamily="49" charset="0"/>
              </a:rPr>
              <a:t>programe</a:t>
            </a:r>
            <a:endParaRPr kumimoji="1" lang="en-US" dirty="0">
              <a:solidFill>
                <a:srgbClr val="00800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solidFill>
                  <a:srgbClr val="0070C0"/>
                </a:solidFill>
                <a:latin typeface="Courier New" pitchFamily="49" charset="0"/>
                <a:cs typeface="Courier New" pitchFamily="49" charset="0"/>
              </a:rPr>
              <a:t>#include </a:t>
            </a:r>
            <a:r>
              <a:rPr lang="en-US" dirty="0">
                <a:latin typeface="Courier New" pitchFamily="49" charset="0"/>
                <a:cs typeface="Courier New" pitchFamily="49" charset="0"/>
              </a:rPr>
              <a:t>&lt;</a:t>
            </a:r>
            <a:r>
              <a:rPr lang="en-US" dirty="0" err="1">
                <a:latin typeface="Courier New" pitchFamily="49" charset="0"/>
                <a:cs typeface="Courier New" pitchFamily="49" charset="0"/>
              </a:rPr>
              <a:t>iostream</a:t>
            </a:r>
            <a:r>
              <a:rPr lang="en-US" dirty="0">
                <a:latin typeface="Courier New" pitchFamily="49" charset="0"/>
                <a:cs typeface="Courier New" pitchFamily="49" charset="0"/>
              </a:rPr>
              <a:t>&gt;</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solidFill>
                  <a:srgbClr val="0070C0"/>
                </a:solidFill>
                <a:latin typeface="Courier New" pitchFamily="49" charset="0"/>
                <a:cs typeface="Courier New" pitchFamily="49" charset="0"/>
              </a:rPr>
              <a:t>int</a:t>
            </a:r>
            <a:r>
              <a:rPr lang="en-US" dirty="0">
                <a:latin typeface="Courier New" pitchFamily="49" charset="0"/>
                <a:cs typeface="Courier New" pitchFamily="49" charset="0"/>
              </a:rPr>
              <a:t> main( ) { </a:t>
            </a:r>
            <a:r>
              <a:rPr kumimoji="1" lang="en-US" dirty="0">
                <a:solidFill>
                  <a:srgbClr val="008000"/>
                </a:solidFill>
                <a:latin typeface="Courier New" pitchFamily="49" charset="0"/>
                <a:cs typeface="Courier New" pitchFamily="49" charset="0"/>
              </a:rPr>
              <a:t>// main function</a:t>
            </a:r>
            <a:endParaRPr lang="en-US" dirty="0">
              <a:latin typeface="Courier New" pitchFamily="49" charset="0"/>
              <a:cs typeface="Courier New" pitchFamily="49" charset="0"/>
            </a:endParaRPr>
          </a:p>
          <a:p>
            <a:pPr marL="457200" indent="-457200" defTabSz="863600" eaLnBrk="1" hangingPunct="1">
              <a:buNone/>
              <a:tabLst>
                <a:tab pos="342900" algn="l"/>
                <a:tab pos="685800" algn="l"/>
                <a:tab pos="1143000" algn="l"/>
              </a:tabLst>
            </a:pPr>
            <a:r>
              <a:rPr lang="en-US" sz="1800" dirty="0">
                <a:solidFill>
                  <a:srgbClr val="00B050"/>
                </a:solidFill>
                <a:latin typeface="Courier New" pitchFamily="49" charset="0"/>
                <a:cs typeface="Courier New" pitchFamily="49" charset="0"/>
              </a:rPr>
              <a:t>//No </a:t>
            </a:r>
            <a:r>
              <a:rPr kumimoji="1" lang="en-US" sz="1800" dirty="0">
                <a:solidFill>
                  <a:srgbClr val="00B050"/>
                </a:solidFill>
                <a:latin typeface="Courier New" pitchFamily="49" charset="0"/>
                <a:cs typeface="Courier New" pitchFamily="49" charset="0"/>
              </a:rPr>
              <a:t>Declaration, Input ,Processing sections</a:t>
            </a:r>
            <a:endParaRPr lang="en-US" sz="1800" dirty="0">
              <a:solidFill>
                <a:srgbClr val="00B05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Output section</a:t>
            </a:r>
            <a:r>
              <a:rPr lang="en-US" dirty="0">
                <a:latin typeface="Courier New" pitchFamily="49" charset="0"/>
                <a:cs typeface="Courier New" pitchFamily="49" charset="0"/>
              </a:rPr>
              <a:t>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std::</a:t>
            </a:r>
            <a:r>
              <a:rPr lang="en-US" dirty="0" err="1">
                <a:latin typeface="Courier New" pitchFamily="49" charset="0"/>
                <a:cs typeface="Courier New" pitchFamily="49" charset="0"/>
              </a:rPr>
              <a:t>cout</a:t>
            </a:r>
            <a:r>
              <a:rPr lang="en-US" dirty="0">
                <a:latin typeface="Courier New" pitchFamily="49" charset="0"/>
                <a:cs typeface="Courier New" pitchFamily="49" charset="0"/>
              </a:rPr>
              <a:t> &lt;&lt; “</a:t>
            </a:r>
            <a:r>
              <a:rPr kumimoji="1" lang="en-US" dirty="0">
                <a:solidFill>
                  <a:srgbClr val="C00000"/>
                </a:solidFill>
                <a:latin typeface="Courier New" pitchFamily="49" charset="0"/>
                <a:cs typeface="Courier New" pitchFamily="49" charset="0"/>
              </a:rPr>
              <a:t>Hello World</a:t>
            </a:r>
            <a:r>
              <a:rPr lang="en-US" dirty="0">
                <a:solidFill>
                  <a:srgbClr val="C00000"/>
                </a:solidFill>
                <a:latin typeface="Courier New" pitchFamily="49" charset="0"/>
                <a:cs typeface="Courier New" pitchFamily="49" charset="0"/>
              </a:rPr>
              <a:t> \n</a:t>
            </a:r>
            <a:r>
              <a:rPr lang="en-US" dirty="0">
                <a:latin typeface="Courier New" pitchFamily="49" charset="0"/>
                <a:cs typeface="Courier New" pitchFamily="49" charset="0"/>
              </a:rPr>
              <a:t>"; </a:t>
            </a:r>
            <a:r>
              <a:rPr kumimoji="1" lang="en-US" dirty="0">
                <a:solidFill>
                  <a:srgbClr val="008000"/>
                </a:solidFill>
                <a:latin typeface="Courier New" pitchFamily="49" charset="0"/>
                <a:cs typeface="Courier New" pitchFamily="49" charset="0"/>
              </a:rPr>
              <a:t>// Display a message</a:t>
            </a: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5F5F5F"/>
                </a:solidFill>
                <a:latin typeface="Courier New" pitchFamily="49" charset="0"/>
                <a:cs typeface="Courier New" pitchFamily="49" charset="0"/>
              </a:rPr>
              <a:t> </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r>
              <a:rPr lang="en-US" sz="2000" dirty="0">
                <a:solidFill>
                  <a:srgbClr val="0070C0"/>
                </a:solidFill>
                <a:latin typeface="Courier New" pitchFamily="49" charset="0"/>
                <a:cs typeface="Courier New" pitchFamily="49" charset="0"/>
              </a:rPr>
              <a:t>return</a:t>
            </a:r>
            <a:r>
              <a:rPr lang="en-US" sz="2000" dirty="0">
                <a:latin typeface="Courier New" pitchFamily="49" charset="0"/>
                <a:cs typeface="Courier New" pitchFamily="49" charset="0"/>
              </a:rPr>
              <a:t> 0;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a:t>
            </a:r>
            <a:r>
              <a:rPr kumimoji="1" lang="en-US" dirty="0">
                <a:solidFill>
                  <a:srgbClr val="008000"/>
                </a:solidFill>
                <a:latin typeface="Courier New" pitchFamily="49" charset="0"/>
                <a:cs typeface="Courier New" pitchFamily="49" charset="0"/>
              </a:rPr>
              <a:t>// end main</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endParaRPr kumimoji="1" lang="en-US" sz="2000" dirty="0">
              <a:solidFill>
                <a:srgbClr val="000000"/>
              </a:solidFill>
              <a:latin typeface="Courier New" pitchFamily="49" charset="0"/>
              <a:cs typeface="Courier New" pitchFamily="49" charset="0"/>
            </a:endParaRPr>
          </a:p>
        </p:txBody>
      </p:sp>
      <p:grpSp>
        <p:nvGrpSpPr>
          <p:cNvPr id="26" name="Group 25"/>
          <p:cNvGrpSpPr/>
          <p:nvPr/>
        </p:nvGrpSpPr>
        <p:grpSpPr>
          <a:xfrm>
            <a:off x="3203848" y="4221088"/>
            <a:ext cx="5572616" cy="2636912"/>
            <a:chOff x="3203848" y="4221088"/>
            <a:chExt cx="5572616" cy="2636912"/>
          </a:xfrm>
        </p:grpSpPr>
        <p:pic>
          <p:nvPicPr>
            <p:cNvPr id="25" name="Picture 24" descr="lcd_screen_clip_art_10122.jpg"/>
            <p:cNvPicPr>
              <a:picLocks noChangeAspect="1"/>
            </p:cNvPicPr>
            <p:nvPr/>
          </p:nvPicPr>
          <p:blipFill>
            <a:blip r:embed="rId3" cstate="print"/>
            <a:stretch>
              <a:fillRect/>
            </a:stretch>
          </p:blipFill>
          <p:spPr>
            <a:xfrm>
              <a:off x="4716016" y="4221088"/>
              <a:ext cx="4060448" cy="2636912"/>
            </a:xfrm>
            <a:prstGeom prst="rect">
              <a:avLst/>
            </a:prstGeom>
          </p:spPr>
        </p:pic>
        <p:sp>
          <p:nvSpPr>
            <p:cNvPr id="7" name="Rectangle 6"/>
            <p:cNvSpPr/>
            <p:nvPr/>
          </p:nvSpPr>
          <p:spPr>
            <a:xfrm>
              <a:off x="5868144" y="4725144"/>
              <a:ext cx="1728192" cy="6926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kumimoji="1"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Hello World</a:t>
              </a:r>
              <a:endParaRPr lang="ar-S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Pentagon 7"/>
            <p:cNvSpPr/>
            <p:nvPr/>
          </p:nvSpPr>
          <p:spPr>
            <a:xfrm>
              <a:off x="3203848" y="5013176"/>
              <a:ext cx="223224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latin typeface="Times New Roman" pitchFamily="18" charset="0"/>
                  <a:cs typeface="Times New Roman" pitchFamily="18" charset="0"/>
                </a:rPr>
                <a:t>The output </a:t>
              </a:r>
              <a:endParaRPr lang="ar-SA" sz="2000" b="1" dirty="0">
                <a:latin typeface="Times New Roman" pitchFamily="18" charset="0"/>
                <a:cs typeface="Times New Roman" pitchFamily="18" charset="0"/>
              </a:endParaRPr>
            </a:p>
          </p:txBody>
        </p:sp>
      </p:grpSp>
      <p:sp>
        <p:nvSpPr>
          <p:cNvPr id="24" name="Cloud Callout 23"/>
          <p:cNvSpPr/>
          <p:nvPr/>
        </p:nvSpPr>
        <p:spPr>
          <a:xfrm>
            <a:off x="4788024" y="0"/>
            <a:ext cx="4139952" cy="1296144"/>
          </a:xfrm>
          <a:prstGeom prst="cloudCallout">
            <a:avLst/>
          </a:prstGeom>
          <a:noFill/>
          <a:ln w="28575">
            <a:solidFill>
              <a:schemeClr val="accent1">
                <a:shade val="50000"/>
              </a:schemeClr>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040" indent="-320040" eaLnBrk="1" fontAlgn="auto" hangingPunct="1">
              <a:lnSpc>
                <a:spcPct val="90000"/>
              </a:lnSpc>
              <a:spcBef>
                <a:spcPts val="1200"/>
              </a:spcBef>
              <a:spcAft>
                <a:spcPts val="1200"/>
              </a:spcAft>
              <a:defRPr/>
            </a:pPr>
            <a:r>
              <a:rPr lang="en-US" sz="2800" dirty="0">
                <a:solidFill>
                  <a:srgbClr val="0070C0"/>
                </a:solidFill>
              </a:rPr>
              <a:t>HELLO WORLD !</a:t>
            </a:r>
          </a:p>
        </p:txBody>
      </p:sp>
    </p:spTree>
    <p:extLst>
      <p:ext uri="{BB962C8B-B14F-4D97-AF65-F5344CB8AC3E}">
        <p14:creationId xmlns:p14="http://schemas.microsoft.com/office/powerpoint/2010/main" val="387226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blinds(horizontal)">
                                      <p:cBhvr>
                                        <p:cTn id="22" dur="500"/>
                                        <p:tgtEl>
                                          <p:spTgt spid="6">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blinds(horizontal)">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linds(horizontal)">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linds(horizontal)">
                                      <p:cBhvr>
                                        <p:cTn id="37" dur="500"/>
                                        <p:tgtEl>
                                          <p:spTgt spid="6">
                                            <p:txEl>
                                              <p:pRg st="4" end="4"/>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blinds(horizontal)">
                                      <p:cBhvr>
                                        <p:cTn id="40" dur="500"/>
                                        <p:tgtEl>
                                          <p:spTgt spid="6">
                                            <p:txEl>
                                              <p:pRg st="5" end="5"/>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Effect transition="in" filter="blinds(horizontal)">
                                      <p:cBhvr>
                                        <p:cTn id="43" dur="500"/>
                                        <p:tgtEl>
                                          <p:spTgt spid="6">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ox(in)">
                                      <p:cBhvr>
                                        <p:cTn id="4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1).jpg"/>
          <p:cNvPicPr>
            <a:picLocks noChangeAspect="1"/>
          </p:cNvPicPr>
          <p:nvPr/>
        </p:nvPicPr>
        <p:blipFill>
          <a:blip r:embed="rId3" cstate="print"/>
          <a:stretch>
            <a:fillRect/>
          </a:stretch>
        </p:blipFill>
        <p:spPr>
          <a:xfrm>
            <a:off x="7308304" y="4653136"/>
            <a:ext cx="1013842" cy="982715"/>
          </a:xfrm>
          <a:prstGeom prst="rect">
            <a:avLst/>
          </a:prstGeom>
        </p:spPr>
      </p:pic>
      <p:sp>
        <p:nvSpPr>
          <p:cNvPr id="2" name="Title 1"/>
          <p:cNvSpPr>
            <a:spLocks noGrp="1"/>
          </p:cNvSpPr>
          <p:nvPr>
            <p:ph type="title"/>
          </p:nvPr>
        </p:nvSpPr>
        <p:spPr/>
        <p:txBody>
          <a:bodyPr>
            <a:normAutofit/>
          </a:bodyPr>
          <a:lstStyle/>
          <a:p>
            <a:pPr eaLnBrk="1" fontAlgn="auto" hangingPunct="1">
              <a:spcAft>
                <a:spcPts val="0"/>
              </a:spcAft>
              <a:defRPr/>
            </a:pPr>
            <a:r>
              <a:rPr lang="en-US" b="1" dirty="0"/>
              <a:t>Output Statement</a:t>
            </a:r>
            <a:endParaRPr lang="en-US" b="1" dirty="0">
              <a:solidFill>
                <a:srgbClr val="0070C0"/>
              </a:solidFill>
            </a:endParaRPr>
          </a:p>
        </p:txBody>
      </p:sp>
      <p:sp>
        <p:nvSpPr>
          <p:cNvPr id="16387" name="Text Placeholder 2"/>
          <p:cNvSpPr>
            <a:spLocks noGrp="1"/>
          </p:cNvSpPr>
          <p:nvPr>
            <p:ph type="body" idx="1"/>
          </p:nvPr>
        </p:nvSpPr>
        <p:spPr>
          <a:xfrm>
            <a:off x="612774" y="1600200"/>
            <a:ext cx="8351713" cy="4525963"/>
          </a:xfrm>
        </p:spPr>
        <p:txBody>
          <a:bodyPr/>
          <a:lstStyle/>
          <a:p>
            <a:pPr eaLnBrk="1" hangingPunct="1">
              <a:spcBef>
                <a:spcPts val="1200"/>
              </a:spcBef>
              <a:spcAft>
                <a:spcPts val="1200"/>
              </a:spcAft>
              <a:buNone/>
            </a:pPr>
            <a:r>
              <a:rPr lang="en-US" sz="2400" dirty="0">
                <a:latin typeface="Courier New" pitchFamily="49" charset="0"/>
                <a:cs typeface="Courier New" pitchFamily="49" charset="0"/>
              </a:rPr>
              <a:t>		std::</a:t>
            </a:r>
            <a:r>
              <a:rPr lang="en-US" sz="2400" dirty="0" err="1">
                <a:latin typeface="Courier New" pitchFamily="49" charset="0"/>
                <a:cs typeface="Courier New" pitchFamily="49" charset="0"/>
              </a:rPr>
              <a:t>cout</a:t>
            </a:r>
            <a:r>
              <a:rPr lang="en-US" sz="2400" dirty="0">
                <a:latin typeface="Courier New" pitchFamily="49" charset="0"/>
                <a:cs typeface="Courier New" pitchFamily="49" charset="0"/>
              </a:rPr>
              <a:t> &lt;&lt; “</a:t>
            </a:r>
            <a:r>
              <a:rPr kumimoji="1" lang="en-US" sz="2400" dirty="0">
                <a:solidFill>
                  <a:srgbClr val="C00000"/>
                </a:solidFill>
                <a:latin typeface="Courier New" pitchFamily="49" charset="0"/>
                <a:cs typeface="Courier New" pitchFamily="49" charset="0"/>
              </a:rPr>
              <a:t>Hello World</a:t>
            </a:r>
            <a:r>
              <a:rPr lang="en-US" sz="2400" dirty="0">
                <a:solidFill>
                  <a:srgbClr val="C00000"/>
                </a:solidFill>
                <a:latin typeface="Courier New" pitchFamily="49" charset="0"/>
                <a:cs typeface="Courier New" pitchFamily="49" charset="0"/>
              </a:rPr>
              <a:t> \n</a:t>
            </a:r>
            <a:r>
              <a:rPr lang="en-US" sz="2400" dirty="0">
                <a:latin typeface="Courier New" pitchFamily="49" charset="0"/>
                <a:cs typeface="Courier New" pitchFamily="49" charset="0"/>
              </a:rPr>
              <a:t>”</a:t>
            </a:r>
            <a:r>
              <a:rPr lang="en-US" sz="2400" dirty="0">
                <a:solidFill>
                  <a:srgbClr val="FF0000"/>
                </a:solidFill>
                <a:latin typeface="Courier New" pitchFamily="49" charset="0"/>
                <a:cs typeface="Courier New" pitchFamily="49" charset="0"/>
              </a:rPr>
              <a:t>;</a:t>
            </a:r>
            <a:endParaRPr lang="en-US" sz="2400" dirty="0">
              <a:solidFill>
                <a:srgbClr val="FF0000"/>
              </a:solidFill>
            </a:endParaRPr>
          </a:p>
          <a:p>
            <a:pPr eaLnBrk="1" hangingPunct="1">
              <a:spcBef>
                <a:spcPts val="1200"/>
              </a:spcBef>
              <a:spcAft>
                <a:spcPts val="1200"/>
              </a:spcAft>
            </a:pPr>
            <a:r>
              <a:rPr lang="en-US" sz="2400" dirty="0">
                <a:solidFill>
                  <a:srgbClr val="000000"/>
                </a:solidFill>
              </a:rPr>
              <a:t>The entire line is called a </a:t>
            </a:r>
            <a:r>
              <a:rPr lang="en-US" sz="2400" b="1" i="1" dirty="0">
                <a:solidFill>
                  <a:srgbClr val="000000"/>
                </a:solidFill>
              </a:rPr>
              <a:t>statement</a:t>
            </a:r>
            <a:r>
              <a:rPr lang="en-US" sz="2400" dirty="0">
                <a:solidFill>
                  <a:srgbClr val="000000"/>
                </a:solidFill>
              </a:rPr>
              <a:t>.</a:t>
            </a:r>
            <a:r>
              <a:rPr lang="en-US" sz="2400" dirty="0"/>
              <a:t> </a:t>
            </a:r>
          </a:p>
          <a:p>
            <a:pPr eaLnBrk="1" hangingPunct="1">
              <a:spcBef>
                <a:spcPts val="1200"/>
              </a:spcBef>
              <a:spcAft>
                <a:spcPts val="1200"/>
              </a:spcAft>
            </a:pPr>
            <a:r>
              <a:rPr lang="en-US" sz="2400" dirty="0"/>
              <a:t>Each statement in C++ </a:t>
            </a:r>
            <a:r>
              <a:rPr lang="en-US" sz="2400" u="sng" dirty="0">
                <a:solidFill>
                  <a:srgbClr val="FF0000"/>
                </a:solidFill>
              </a:rPr>
              <a:t>needs to be terminated with semicolon (;) </a:t>
            </a:r>
          </a:p>
          <a:p>
            <a:pPr eaLnBrk="1" hangingPunct="1">
              <a:spcBef>
                <a:spcPts val="1200"/>
              </a:spcBef>
              <a:spcAft>
                <a:spcPts val="1200"/>
              </a:spcAft>
            </a:pPr>
            <a:r>
              <a:rPr lang="en-US" sz="2400" dirty="0">
                <a:solidFill>
                  <a:srgbClr val="000000"/>
                </a:solidFill>
              </a:rPr>
              <a:t>This instructs the computer to perform an </a:t>
            </a:r>
            <a:r>
              <a:rPr lang="en-US" sz="2400" dirty="0">
                <a:solidFill>
                  <a:srgbClr val="0000FF"/>
                </a:solidFill>
              </a:rPr>
              <a:t>action</a:t>
            </a:r>
            <a:r>
              <a:rPr lang="en-US" sz="2400" dirty="0">
                <a:solidFill>
                  <a:srgbClr val="000000"/>
                </a:solidFill>
              </a:rPr>
              <a:t>, namely to print on the screen the </a:t>
            </a:r>
            <a:r>
              <a:rPr lang="en-US" sz="2400" dirty="0">
                <a:solidFill>
                  <a:srgbClr val="0000FF"/>
                </a:solidFill>
              </a:rPr>
              <a:t>string</a:t>
            </a:r>
            <a:r>
              <a:rPr lang="en-US" sz="2400" dirty="0">
                <a:solidFill>
                  <a:srgbClr val="000000"/>
                </a:solidFill>
              </a:rPr>
              <a:t> of characters marked by the quotation marks.</a:t>
            </a:r>
          </a:p>
          <a:p>
            <a:pPr eaLnBrk="1" hangingPunct="1"/>
            <a:endParaRPr lang="en-US" sz="3200" dirty="0">
              <a:solidFill>
                <a:srgbClr val="000000"/>
              </a:solidFill>
              <a:latin typeface="Times New Roman" pitchFamily="18" charset="0"/>
            </a:endParaRPr>
          </a:p>
          <a:p>
            <a:pPr eaLnBrk="1" hangingPunct="1"/>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3FA05150-7BE4-473B-81E9-E697C7A17644}" type="slidenum">
              <a:rPr lang="en-US" smtClean="0"/>
              <a:pPr>
                <a:defRPr/>
              </a:pPr>
              <a:t>5</a:t>
            </a:fld>
            <a:endParaRPr lang="en-US"/>
          </a:p>
        </p:txBody>
      </p:sp>
      <p:sp>
        <p:nvSpPr>
          <p:cNvPr id="6" name="Cloud Callout 5"/>
          <p:cNvSpPr/>
          <p:nvPr/>
        </p:nvSpPr>
        <p:spPr>
          <a:xfrm>
            <a:off x="2051720" y="4365104"/>
            <a:ext cx="6840760" cy="2232248"/>
          </a:xfrm>
          <a:prstGeom prst="cloudCallout">
            <a:avLst/>
          </a:prstGeom>
          <a:noFill/>
          <a:ln w="28575">
            <a:solidFill>
              <a:schemeClr val="accent1">
                <a:shade val="50000"/>
              </a:schemeClr>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spcAft>
                <a:spcPts val="1200"/>
              </a:spcAft>
            </a:pPr>
            <a:r>
              <a:rPr lang="en-US" sz="2800" dirty="0">
                <a:solidFill>
                  <a:schemeClr val="accent1">
                    <a:lumMod val="75000"/>
                  </a:schemeClr>
                </a:solidFill>
                <a:latin typeface="Comic Sans MS" pitchFamily="66" charset="0"/>
              </a:rPr>
              <a:t>Preprocessor directives (like </a:t>
            </a:r>
            <a:r>
              <a:rPr lang="en-US" sz="2800" dirty="0">
                <a:solidFill>
                  <a:schemeClr val="accent1">
                    <a:lumMod val="75000"/>
                  </a:schemeClr>
                </a:solidFill>
                <a:latin typeface="Comic Sans MS" pitchFamily="66" charset="0"/>
                <a:cs typeface="Courier New" pitchFamily="49" charset="0"/>
              </a:rPr>
              <a:t>#include</a:t>
            </a:r>
            <a:r>
              <a:rPr lang="en-US" sz="2800" dirty="0">
                <a:solidFill>
                  <a:schemeClr val="accent1">
                    <a:lumMod val="75000"/>
                  </a:schemeClr>
                </a:solidFill>
                <a:latin typeface="Comic Sans MS" pitchFamily="66" charset="0"/>
              </a:rPr>
              <a:t>) </a:t>
            </a:r>
            <a:r>
              <a:rPr lang="en-US" sz="2800" dirty="0">
                <a:solidFill>
                  <a:srgbClr val="FF0000"/>
                </a:solidFill>
                <a:latin typeface="Comic Sans MS" pitchFamily="66" charset="0"/>
              </a:rPr>
              <a:t>do not </a:t>
            </a:r>
            <a:r>
              <a:rPr lang="en-US" sz="2800" dirty="0">
                <a:solidFill>
                  <a:schemeClr val="accent1">
                    <a:lumMod val="75000"/>
                  </a:schemeClr>
                </a:solidFill>
                <a:latin typeface="Comic Sans MS" pitchFamily="66" charset="0"/>
              </a:rPr>
              <a:t>end with a semicolon.</a:t>
            </a:r>
          </a:p>
        </p:txBody>
      </p:sp>
    </p:spTree>
    <p:extLst>
      <p:ext uri="{BB962C8B-B14F-4D97-AF65-F5344CB8AC3E}">
        <p14:creationId xmlns:p14="http://schemas.microsoft.com/office/powerpoint/2010/main" val="328017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Output Statement</a:t>
            </a:r>
            <a:endParaRPr lang="ar-SA" b="1" dirty="0"/>
          </a:p>
        </p:txBody>
      </p:sp>
      <p:sp>
        <p:nvSpPr>
          <p:cNvPr id="3" name="Text Placeholder 2"/>
          <p:cNvSpPr>
            <a:spLocks noGrp="1"/>
          </p:cNvSpPr>
          <p:nvPr>
            <p:ph type="body" idx="1"/>
          </p:nvPr>
        </p:nvSpPr>
        <p:spPr/>
        <p:txBody>
          <a:bodyPr/>
          <a:lstStyle/>
          <a:p>
            <a:pPr>
              <a:spcBef>
                <a:spcPts val="1200"/>
              </a:spcBef>
              <a:spcAft>
                <a:spcPts val="1200"/>
              </a:spcAft>
            </a:pPr>
            <a:r>
              <a:rPr lang="en-US" sz="2400" dirty="0"/>
              <a:t>The </a:t>
            </a:r>
            <a:r>
              <a:rPr lang="en-US" sz="2400" dirty="0">
                <a:latin typeface="Courier New" pitchFamily="49" charset="0"/>
                <a:cs typeface="Courier New" pitchFamily="49" charset="0"/>
              </a:rPr>
              <a:t>std:: </a:t>
            </a:r>
            <a:r>
              <a:rPr lang="en-US" sz="2400" dirty="0"/>
              <a:t>before </a:t>
            </a:r>
            <a:r>
              <a:rPr lang="en-US" sz="2400" dirty="0" err="1">
                <a:latin typeface="Courier New" pitchFamily="49" charset="0"/>
                <a:cs typeface="Courier New" pitchFamily="49" charset="0"/>
              </a:rPr>
              <a:t>cout</a:t>
            </a:r>
            <a:r>
              <a:rPr lang="en-US" sz="2400" dirty="0"/>
              <a:t> is required when we use names that we’ve brought into the program by the preprocessor directive </a:t>
            </a:r>
            <a:r>
              <a:rPr lang="en-US" sz="2400" dirty="0">
                <a:latin typeface="Courier New" pitchFamily="49" charset="0"/>
                <a:cs typeface="Courier New" pitchFamily="49" charset="0"/>
              </a:rPr>
              <a:t>#include&lt;</a:t>
            </a:r>
            <a:r>
              <a:rPr lang="en-US" sz="2400" dirty="0" err="1">
                <a:latin typeface="Courier New" pitchFamily="49" charset="0"/>
                <a:cs typeface="Courier New" pitchFamily="49" charset="0"/>
              </a:rPr>
              <a:t>iostream</a:t>
            </a:r>
            <a:r>
              <a:rPr lang="en-US" sz="2400" dirty="0">
                <a:latin typeface="Courier New" pitchFamily="49" charset="0"/>
                <a:cs typeface="Courier New" pitchFamily="49" charset="0"/>
              </a:rPr>
              <a:t>&gt;.</a:t>
            </a:r>
          </a:p>
          <a:p>
            <a:pPr>
              <a:spcBef>
                <a:spcPts val="1200"/>
              </a:spcBef>
              <a:spcAft>
                <a:spcPts val="1200"/>
              </a:spcAft>
            </a:pPr>
            <a:r>
              <a:rPr lang="en-US" sz="2400" dirty="0"/>
              <a:t>The notation </a:t>
            </a:r>
            <a:r>
              <a:rPr lang="en-US" sz="2400" dirty="0">
                <a:latin typeface="Courier New" pitchFamily="49" charset="0"/>
                <a:cs typeface="Courier New" pitchFamily="49" charset="0"/>
              </a:rPr>
              <a:t>std::</a:t>
            </a:r>
            <a:r>
              <a:rPr lang="en-US" sz="2400" dirty="0" err="1">
                <a:latin typeface="Courier New" pitchFamily="49" charset="0"/>
                <a:cs typeface="Courier New" pitchFamily="49" charset="0"/>
              </a:rPr>
              <a:t>cout</a:t>
            </a:r>
            <a:r>
              <a:rPr lang="en-US" sz="2400" dirty="0"/>
              <a:t> specifies that we are using a name, in this case </a:t>
            </a:r>
            <a:r>
              <a:rPr lang="en-US" sz="2400" dirty="0" err="1">
                <a:latin typeface="Courier New" pitchFamily="49" charset="0"/>
                <a:cs typeface="Courier New" pitchFamily="49" charset="0"/>
              </a:rPr>
              <a:t>cout</a:t>
            </a:r>
            <a:r>
              <a:rPr lang="en-US" sz="2400" dirty="0"/>
              <a:t>, that belongs to “namespace” </a:t>
            </a:r>
            <a:r>
              <a:rPr lang="en-US" sz="2400" dirty="0">
                <a:latin typeface="Courier New" pitchFamily="49" charset="0"/>
                <a:cs typeface="Courier New" pitchFamily="49" charset="0"/>
              </a:rPr>
              <a:t>std</a:t>
            </a:r>
            <a:r>
              <a:rPr lang="en-US" sz="2400" dirty="0"/>
              <a:t>.</a:t>
            </a:r>
          </a:p>
          <a:p>
            <a:pPr>
              <a:spcBef>
                <a:spcPts val="1200"/>
              </a:spcBef>
              <a:spcAft>
                <a:spcPts val="1200"/>
              </a:spcAft>
            </a:pPr>
            <a:r>
              <a:rPr lang="en-US" sz="2400" dirty="0"/>
              <a:t>We can avoid writing the </a:t>
            </a:r>
            <a:r>
              <a:rPr lang="en-US" sz="2400" dirty="0">
                <a:latin typeface="Courier New" pitchFamily="49" charset="0"/>
                <a:cs typeface="Courier New" pitchFamily="49" charset="0"/>
              </a:rPr>
              <a:t>std:: </a:t>
            </a:r>
            <a:r>
              <a:rPr lang="en-US" sz="2400" dirty="0"/>
              <a:t>by writing                </a:t>
            </a:r>
            <a:r>
              <a:rPr lang="en-US" sz="2400" dirty="0">
                <a:latin typeface="Courier New" pitchFamily="49" charset="0"/>
                <a:cs typeface="Courier New" pitchFamily="49" charset="0"/>
              </a:rPr>
              <a:t>using namespace std;                     </a:t>
            </a:r>
            <a:r>
              <a:rPr lang="en-US" sz="2400" dirty="0"/>
              <a:t>as shown in following.</a:t>
            </a:r>
            <a:endParaRPr lang="ar-SA" sz="2400" dirty="0"/>
          </a:p>
        </p:txBody>
      </p:sp>
      <p:sp>
        <p:nvSpPr>
          <p:cNvPr id="5" name="Slide Number Placeholder 4"/>
          <p:cNvSpPr>
            <a:spLocks noGrp="1"/>
          </p:cNvSpPr>
          <p:nvPr>
            <p:ph type="sldNum" sz="quarter" idx="12"/>
          </p:nvPr>
        </p:nvSpPr>
        <p:spPr/>
        <p:txBody>
          <a:bodyPr>
            <a:normAutofit fontScale="85000" lnSpcReduction="20000"/>
          </a:bodyPr>
          <a:lstStyle/>
          <a:p>
            <a:pPr>
              <a:defRPr/>
            </a:pPr>
            <a:fld id="{442F7C70-94B5-4DC4-AF69-22D5F311DF02}" type="slidenum">
              <a:rPr lang="en-US" smtClean="0"/>
              <a:pPr>
                <a:defRPr/>
              </a:pPr>
              <a:t>6</a:t>
            </a:fld>
            <a:endParaRPr lang="en-US"/>
          </a:p>
        </p:txBody>
      </p:sp>
    </p:spTree>
    <p:extLst>
      <p:ext uri="{BB962C8B-B14F-4D97-AF65-F5344CB8AC3E}">
        <p14:creationId xmlns:p14="http://schemas.microsoft.com/office/powerpoint/2010/main" val="1837458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lcd_screen_clip_art_10122.jpg"/>
          <p:cNvPicPr>
            <a:picLocks noChangeAspect="1"/>
          </p:cNvPicPr>
          <p:nvPr/>
        </p:nvPicPr>
        <p:blipFill>
          <a:blip r:embed="rId3" cstate="print"/>
          <a:stretch>
            <a:fillRect/>
          </a:stretch>
        </p:blipFill>
        <p:spPr>
          <a:xfrm>
            <a:off x="4716016" y="4221088"/>
            <a:ext cx="4060448" cy="2636912"/>
          </a:xfrm>
          <a:prstGeom prst="rect">
            <a:avLst/>
          </a:prstGeom>
        </p:spPr>
      </p:pic>
      <p:sp>
        <p:nvSpPr>
          <p:cNvPr id="2" name="Title 1"/>
          <p:cNvSpPr>
            <a:spLocks noGrp="1"/>
          </p:cNvSpPr>
          <p:nvPr>
            <p:ph type="title"/>
          </p:nvPr>
        </p:nvSpPr>
        <p:spPr>
          <a:xfrm>
            <a:off x="539552" y="188640"/>
            <a:ext cx="8153400" cy="990600"/>
          </a:xfrm>
        </p:spPr>
        <p:txBody>
          <a:bodyPr>
            <a:normAutofit fontScale="90000"/>
          </a:bodyPr>
          <a:lstStyle/>
          <a:p>
            <a:r>
              <a:rPr lang="en-US" sz="3200" dirty="0"/>
              <a:t>First Program in C++:</a:t>
            </a:r>
            <a:br>
              <a:rPr lang="en-US" sz="3200" dirty="0"/>
            </a:br>
            <a:r>
              <a:rPr lang="en-US" sz="3200" dirty="0"/>
              <a:t> </a:t>
            </a:r>
            <a:r>
              <a:rPr lang="en-US" sz="3200" dirty="0">
                <a:solidFill>
                  <a:srgbClr val="FF0000"/>
                </a:solidFill>
              </a:rPr>
              <a:t>Printing a Line of Text</a:t>
            </a:r>
            <a:endParaRPr lang="ar-SA" sz="3200" dirty="0">
              <a:solidFill>
                <a:srgbClr val="FF0000"/>
              </a:solidFill>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7EDCD9E5-3509-41F7-9396-BE2C3585ECA1}" type="slidenum">
              <a:rPr lang="en-US" smtClean="0"/>
              <a:pPr>
                <a:defRPr/>
              </a:pPr>
              <a:t>7</a:t>
            </a:fld>
            <a:endParaRPr lang="en-US"/>
          </a:p>
        </p:txBody>
      </p:sp>
      <p:sp>
        <p:nvSpPr>
          <p:cNvPr id="6" name="Content Placeholder 7"/>
          <p:cNvSpPr>
            <a:spLocks noGrp="1"/>
          </p:cNvSpPr>
          <p:nvPr>
            <p:ph sz="quarter" idx="1"/>
          </p:nvPr>
        </p:nvSpPr>
        <p:spPr>
          <a:xfrm>
            <a:off x="323528" y="1628800"/>
            <a:ext cx="8568952" cy="4495800"/>
          </a:xfrm>
        </p:spPr>
        <p:txBody>
          <a:bodyPr>
            <a:normAutofit lnSpcReduction="10000"/>
          </a:bodyPr>
          <a:lstStyle/>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hello world </a:t>
            </a:r>
            <a:r>
              <a:rPr kumimoji="1" lang="en-US" dirty="0" err="1">
                <a:solidFill>
                  <a:srgbClr val="008000"/>
                </a:solidFill>
                <a:latin typeface="Courier New" pitchFamily="49" charset="0"/>
                <a:cs typeface="Courier New" pitchFamily="49" charset="0"/>
              </a:rPr>
              <a:t>programe</a:t>
            </a:r>
            <a:endParaRPr kumimoji="1" lang="en-US" dirty="0">
              <a:solidFill>
                <a:srgbClr val="00800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solidFill>
                  <a:srgbClr val="0070C0"/>
                </a:solidFill>
                <a:latin typeface="Courier New" pitchFamily="49" charset="0"/>
                <a:cs typeface="Courier New" pitchFamily="49" charset="0"/>
              </a:rPr>
              <a:t>#include </a:t>
            </a:r>
            <a:r>
              <a:rPr lang="en-US" dirty="0">
                <a:latin typeface="Courier New" pitchFamily="49" charset="0"/>
                <a:cs typeface="Courier New" pitchFamily="49" charset="0"/>
              </a:rPr>
              <a:t>&lt;</a:t>
            </a:r>
            <a:r>
              <a:rPr lang="en-US" dirty="0" err="1">
                <a:latin typeface="Courier New" pitchFamily="49" charset="0"/>
                <a:cs typeface="Courier New" pitchFamily="49" charset="0"/>
              </a:rPr>
              <a:t>iostream</a:t>
            </a:r>
            <a:r>
              <a:rPr lang="en-US" dirty="0">
                <a:latin typeface="Courier New" pitchFamily="49" charset="0"/>
                <a:cs typeface="Courier New" pitchFamily="49" charset="0"/>
              </a:rPr>
              <a:t>&gt;</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solidFill>
                  <a:srgbClr val="0070C0"/>
                </a:solidFill>
                <a:latin typeface="Courier New" pitchFamily="49" charset="0"/>
                <a:cs typeface="Courier New" pitchFamily="49" charset="0"/>
              </a:rPr>
              <a:t>using</a:t>
            </a:r>
            <a:r>
              <a:rPr lang="en-US" dirty="0">
                <a:latin typeface="Courier New" pitchFamily="49" charset="0"/>
                <a:cs typeface="Courier New" pitchFamily="49" charset="0"/>
              </a:rPr>
              <a:t> </a:t>
            </a:r>
            <a:r>
              <a:rPr lang="en-US" dirty="0">
                <a:solidFill>
                  <a:srgbClr val="0070C0"/>
                </a:solidFill>
                <a:latin typeface="Courier New" pitchFamily="49" charset="0"/>
                <a:cs typeface="Courier New" pitchFamily="49" charset="0"/>
              </a:rPr>
              <a:t>namespace</a:t>
            </a:r>
            <a:r>
              <a:rPr lang="en-US" dirty="0">
                <a:latin typeface="Courier New" pitchFamily="49" charset="0"/>
                <a:cs typeface="Courier New" pitchFamily="49" charset="0"/>
              </a:rPr>
              <a:t> std;</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solidFill>
                  <a:srgbClr val="0070C0"/>
                </a:solidFill>
                <a:latin typeface="Courier New" pitchFamily="49" charset="0"/>
                <a:cs typeface="Courier New" pitchFamily="49" charset="0"/>
              </a:rPr>
              <a:t>int</a:t>
            </a:r>
            <a:r>
              <a:rPr lang="en-US" dirty="0">
                <a:latin typeface="Courier New" pitchFamily="49" charset="0"/>
                <a:cs typeface="Courier New" pitchFamily="49" charset="0"/>
              </a:rPr>
              <a:t> main( ) { </a:t>
            </a:r>
            <a:r>
              <a:rPr kumimoji="1" lang="en-US" dirty="0">
                <a:solidFill>
                  <a:srgbClr val="008000"/>
                </a:solidFill>
                <a:latin typeface="Courier New" pitchFamily="49" charset="0"/>
                <a:cs typeface="Courier New" pitchFamily="49" charset="0"/>
              </a:rPr>
              <a:t>// main function</a:t>
            </a:r>
            <a:endParaRPr lang="en-US" dirty="0">
              <a:latin typeface="Courier New" pitchFamily="49" charset="0"/>
              <a:cs typeface="Courier New" pitchFamily="49" charset="0"/>
            </a:endParaRPr>
          </a:p>
          <a:p>
            <a:pPr marL="457200" indent="-457200" defTabSz="863600" eaLnBrk="1" hangingPunct="1">
              <a:buNone/>
              <a:tabLst>
                <a:tab pos="342900" algn="l"/>
                <a:tab pos="685800" algn="l"/>
                <a:tab pos="1143000" algn="l"/>
              </a:tabLst>
            </a:pPr>
            <a:r>
              <a:rPr lang="en-US" sz="1800" dirty="0">
                <a:solidFill>
                  <a:srgbClr val="00B050"/>
                </a:solidFill>
                <a:latin typeface="Courier New" pitchFamily="49" charset="0"/>
                <a:cs typeface="Courier New" pitchFamily="49" charset="0"/>
              </a:rPr>
              <a:t>//No </a:t>
            </a:r>
            <a:r>
              <a:rPr kumimoji="1" lang="en-US" sz="1800" dirty="0">
                <a:solidFill>
                  <a:srgbClr val="00B050"/>
                </a:solidFill>
                <a:latin typeface="Courier New" pitchFamily="49" charset="0"/>
                <a:cs typeface="Courier New" pitchFamily="49" charset="0"/>
              </a:rPr>
              <a:t>Declaration, Input ,Processing sections</a:t>
            </a:r>
            <a:endParaRPr lang="en-US" sz="1800" dirty="0">
              <a:solidFill>
                <a:srgbClr val="00B05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sz="1800" dirty="0">
                <a:solidFill>
                  <a:srgbClr val="008000"/>
                </a:solidFill>
                <a:latin typeface="Courier New" pitchFamily="49" charset="0"/>
                <a:cs typeface="Courier New" pitchFamily="49" charset="0"/>
              </a:rPr>
              <a:t>// Output section</a:t>
            </a:r>
            <a:r>
              <a:rPr lang="en-US" sz="1800" dirty="0">
                <a:latin typeface="Courier New" pitchFamily="49" charset="0"/>
                <a:cs typeface="Courier New" pitchFamily="49" charset="0"/>
              </a:rPr>
              <a:t>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latin typeface="Courier New" pitchFamily="49" charset="0"/>
                <a:cs typeface="Courier New" pitchFamily="49" charset="0"/>
              </a:rPr>
              <a:t>cout</a:t>
            </a:r>
            <a:r>
              <a:rPr lang="en-US" dirty="0">
                <a:latin typeface="Courier New" pitchFamily="49" charset="0"/>
                <a:cs typeface="Courier New" pitchFamily="49" charset="0"/>
              </a:rPr>
              <a:t> &lt;&lt; “</a:t>
            </a:r>
            <a:r>
              <a:rPr kumimoji="1" lang="en-US" dirty="0">
                <a:solidFill>
                  <a:srgbClr val="C00000"/>
                </a:solidFill>
                <a:latin typeface="Courier New" pitchFamily="49" charset="0"/>
                <a:cs typeface="Courier New" pitchFamily="49" charset="0"/>
              </a:rPr>
              <a:t>Hello World</a:t>
            </a:r>
            <a:r>
              <a:rPr lang="en-US" dirty="0">
                <a:solidFill>
                  <a:srgbClr val="C00000"/>
                </a:solidFill>
                <a:latin typeface="Courier New" pitchFamily="49" charset="0"/>
                <a:cs typeface="Courier New" pitchFamily="49" charset="0"/>
              </a:rPr>
              <a:t> \n</a:t>
            </a:r>
            <a:r>
              <a:rPr lang="en-US" dirty="0">
                <a:latin typeface="Courier New" pitchFamily="49" charset="0"/>
                <a:cs typeface="Courier New" pitchFamily="49" charset="0"/>
              </a:rPr>
              <a:t>"; </a:t>
            </a:r>
            <a:endParaRPr kumimoji="1" lang="en-US" dirty="0">
              <a:solidFill>
                <a:srgbClr val="00800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5F5F5F"/>
                </a:solidFill>
                <a:latin typeface="Courier New" pitchFamily="49" charset="0"/>
                <a:cs typeface="Courier New" pitchFamily="49" charset="0"/>
              </a:rPr>
              <a:t> </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endParaRPr lang="en-US" sz="2000" dirty="0">
              <a:solidFill>
                <a:srgbClr val="0070C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endParaRPr lang="en-US" sz="2000" dirty="0">
              <a:solidFill>
                <a:srgbClr val="0070C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r>
              <a:rPr lang="en-US" sz="2000" dirty="0">
                <a:solidFill>
                  <a:srgbClr val="0070C0"/>
                </a:solidFill>
                <a:latin typeface="Courier New" pitchFamily="49" charset="0"/>
                <a:cs typeface="Courier New" pitchFamily="49" charset="0"/>
              </a:rPr>
              <a:t>return</a:t>
            </a:r>
            <a:r>
              <a:rPr lang="en-US" sz="2000" dirty="0">
                <a:latin typeface="Courier New" pitchFamily="49" charset="0"/>
                <a:cs typeface="Courier New" pitchFamily="49" charset="0"/>
              </a:rPr>
              <a:t> 0;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a:t>
            </a:r>
            <a:r>
              <a:rPr kumimoji="1" lang="en-US" dirty="0">
                <a:solidFill>
                  <a:srgbClr val="008000"/>
                </a:solidFill>
                <a:latin typeface="Courier New" pitchFamily="49" charset="0"/>
                <a:cs typeface="Courier New" pitchFamily="49" charset="0"/>
              </a:rPr>
              <a:t>// end main</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endParaRPr kumimoji="1" lang="en-US" sz="2000" dirty="0">
              <a:solidFill>
                <a:srgbClr val="000000"/>
              </a:solidFill>
              <a:latin typeface="Courier New" pitchFamily="49" charset="0"/>
              <a:cs typeface="Courier New" pitchFamily="49" charset="0"/>
            </a:endParaRPr>
          </a:p>
        </p:txBody>
      </p:sp>
      <p:sp>
        <p:nvSpPr>
          <p:cNvPr id="7" name="Rectangle 6"/>
          <p:cNvSpPr/>
          <p:nvPr/>
        </p:nvSpPr>
        <p:spPr>
          <a:xfrm>
            <a:off x="5868144" y="4725144"/>
            <a:ext cx="1728192" cy="6926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kumimoji="1"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Hello World</a:t>
            </a:r>
            <a:endParaRPr lang="ar-S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Pentagon 7"/>
          <p:cNvSpPr/>
          <p:nvPr/>
        </p:nvSpPr>
        <p:spPr>
          <a:xfrm>
            <a:off x="3203848" y="5013176"/>
            <a:ext cx="223224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latin typeface="Times New Roman" pitchFamily="18" charset="0"/>
                <a:cs typeface="Times New Roman" pitchFamily="18" charset="0"/>
              </a:rPr>
              <a:t>The output </a:t>
            </a:r>
            <a:endParaRPr lang="ar-SA" sz="2000" b="1" dirty="0">
              <a:latin typeface="Times New Roman" pitchFamily="18" charset="0"/>
              <a:cs typeface="Times New Roman" pitchFamily="18" charset="0"/>
            </a:endParaRPr>
          </a:p>
        </p:txBody>
      </p:sp>
      <p:sp>
        <p:nvSpPr>
          <p:cNvPr id="24" name="Cloud Callout 23"/>
          <p:cNvSpPr/>
          <p:nvPr/>
        </p:nvSpPr>
        <p:spPr>
          <a:xfrm>
            <a:off x="4788024" y="0"/>
            <a:ext cx="4139952" cy="1296144"/>
          </a:xfrm>
          <a:prstGeom prst="cloudCallout">
            <a:avLst/>
          </a:prstGeom>
          <a:noFill/>
          <a:ln w="28575">
            <a:solidFill>
              <a:schemeClr val="accent1">
                <a:shade val="50000"/>
              </a:schemeClr>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0040" indent="-320040" eaLnBrk="1" fontAlgn="auto" hangingPunct="1">
              <a:lnSpc>
                <a:spcPct val="90000"/>
              </a:lnSpc>
              <a:spcBef>
                <a:spcPts val="1200"/>
              </a:spcBef>
              <a:spcAft>
                <a:spcPts val="1200"/>
              </a:spcAft>
              <a:defRPr/>
            </a:pPr>
            <a:r>
              <a:rPr lang="en-US" sz="2800" dirty="0">
                <a:solidFill>
                  <a:srgbClr val="0070C0"/>
                </a:solidFill>
              </a:rPr>
              <a:t>HELLO WORLD !</a:t>
            </a:r>
          </a:p>
        </p:txBody>
      </p:sp>
      <p:sp>
        <p:nvSpPr>
          <p:cNvPr id="9" name="Right Arrow 8"/>
          <p:cNvSpPr/>
          <p:nvPr/>
        </p:nvSpPr>
        <p:spPr>
          <a:xfrm flipH="1" flipV="1">
            <a:off x="3707904" y="2492896"/>
            <a:ext cx="2304256" cy="2880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Up Arrow 9"/>
          <p:cNvSpPr/>
          <p:nvPr/>
        </p:nvSpPr>
        <p:spPr>
          <a:xfrm>
            <a:off x="467544" y="4365104"/>
            <a:ext cx="360040" cy="864096"/>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8368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Printing a Single Line of Text with Multiple Statements</a:t>
            </a:r>
            <a:endParaRPr lang="ar-SA" sz="32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7EDCD9E5-3509-41F7-9396-BE2C3585ECA1}" type="slidenum">
              <a:rPr lang="en-US" smtClean="0"/>
              <a:pPr>
                <a:defRPr/>
              </a:pPr>
              <a:t>8</a:t>
            </a:fld>
            <a:endParaRPr lang="en-US"/>
          </a:p>
        </p:txBody>
      </p:sp>
      <p:sp>
        <p:nvSpPr>
          <p:cNvPr id="6" name="Content Placeholder 7"/>
          <p:cNvSpPr>
            <a:spLocks noGrp="1"/>
          </p:cNvSpPr>
          <p:nvPr>
            <p:ph sz="quarter" idx="1"/>
          </p:nvPr>
        </p:nvSpPr>
        <p:spPr>
          <a:xfrm>
            <a:off x="323528" y="1600200"/>
            <a:ext cx="8568952" cy="4495800"/>
          </a:xfrm>
        </p:spPr>
        <p:txBody>
          <a:bodyPr/>
          <a:lstStyle/>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Preprocessor Commands</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#include &lt;</a:t>
            </a:r>
            <a:r>
              <a:rPr lang="en-US" dirty="0" err="1">
                <a:latin typeface="Courier New" pitchFamily="49" charset="0"/>
                <a:cs typeface="Courier New" pitchFamily="49" charset="0"/>
              </a:rPr>
              <a:t>iostream</a:t>
            </a:r>
            <a:r>
              <a:rPr lang="en-US" dirty="0">
                <a:latin typeface="Courier New" pitchFamily="49" charset="0"/>
                <a:cs typeface="Courier New" pitchFamily="49" charset="0"/>
              </a:rPr>
              <a:t>&gt;</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using namespace std;</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latin typeface="Courier New" pitchFamily="49" charset="0"/>
                <a:cs typeface="Courier New" pitchFamily="49" charset="0"/>
              </a:rPr>
              <a:t>int</a:t>
            </a:r>
            <a:r>
              <a:rPr lang="en-US" dirty="0">
                <a:latin typeface="Courier New" pitchFamily="49" charset="0"/>
                <a:cs typeface="Courier New" pitchFamily="49" charset="0"/>
              </a:rPr>
              <a:t> main( ) </a:t>
            </a:r>
            <a:r>
              <a:rPr kumimoji="1" lang="en-US" dirty="0">
                <a:solidFill>
                  <a:srgbClr val="008000"/>
                </a:solidFill>
                <a:latin typeface="Courier New" pitchFamily="49" charset="0"/>
                <a:cs typeface="Courier New" pitchFamily="49" charset="0"/>
              </a:rPr>
              <a:t>// main function</a:t>
            </a:r>
            <a:endParaRPr lang="en-US" dirty="0">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a:t>
            </a:r>
          </a:p>
          <a:p>
            <a:pPr marL="457200" lvl="3" indent="-457200" defTabSz="863600" eaLnBrk="1" hangingPunct="1">
              <a:spcBef>
                <a:spcPts val="700"/>
              </a:spcBef>
              <a:buClr>
                <a:schemeClr val="accent2"/>
              </a:buClr>
              <a:buSzPct val="60000"/>
              <a:buNone/>
              <a:tabLst>
                <a:tab pos="342900" algn="l"/>
                <a:tab pos="685800" algn="l"/>
                <a:tab pos="1143000" algn="l"/>
              </a:tabLst>
            </a:pPr>
            <a:endParaRPr kumimoji="1" lang="en-US" dirty="0">
              <a:solidFill>
                <a:srgbClr val="00800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Output section</a:t>
            </a:r>
            <a:r>
              <a:rPr lang="en-US" dirty="0">
                <a:latin typeface="Courier New" pitchFamily="49" charset="0"/>
                <a:cs typeface="Courier New" pitchFamily="49" charset="0"/>
              </a:rPr>
              <a:t>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latin typeface="Courier New" pitchFamily="49" charset="0"/>
                <a:cs typeface="Courier New" pitchFamily="49" charset="0"/>
              </a:rPr>
              <a:t>cout</a:t>
            </a:r>
            <a:r>
              <a:rPr lang="en-US" dirty="0">
                <a:latin typeface="Courier New" pitchFamily="49" charset="0"/>
                <a:cs typeface="Courier New" pitchFamily="49" charset="0"/>
              </a:rPr>
              <a:t> &lt;&lt; “</a:t>
            </a:r>
            <a:r>
              <a:rPr kumimoji="1" lang="en-US" dirty="0">
                <a:solidFill>
                  <a:srgbClr val="C00000"/>
                </a:solidFill>
                <a:latin typeface="Courier New" pitchFamily="49" charset="0"/>
                <a:cs typeface="Courier New" pitchFamily="49" charset="0"/>
              </a:rPr>
              <a:t>Hello“</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latin typeface="Courier New" pitchFamily="49" charset="0"/>
                <a:cs typeface="Courier New" pitchFamily="49" charset="0"/>
              </a:rPr>
              <a:t>cout</a:t>
            </a:r>
            <a:r>
              <a:rPr lang="en-US" dirty="0">
                <a:latin typeface="Courier New" pitchFamily="49" charset="0"/>
                <a:cs typeface="Courier New" pitchFamily="49" charset="0"/>
              </a:rPr>
              <a:t> &lt;&lt; “</a:t>
            </a:r>
            <a:r>
              <a:rPr kumimoji="1" lang="en-US" dirty="0">
                <a:solidFill>
                  <a:srgbClr val="C00000"/>
                </a:solidFill>
                <a:latin typeface="Courier New" pitchFamily="49" charset="0"/>
                <a:cs typeface="Courier New" pitchFamily="49" charset="0"/>
              </a:rPr>
              <a:t>World</a:t>
            </a:r>
            <a:r>
              <a:rPr lang="en-US" dirty="0">
                <a:solidFill>
                  <a:srgbClr val="C00000"/>
                </a:solidFill>
                <a:latin typeface="Courier New" pitchFamily="49" charset="0"/>
                <a:cs typeface="Courier New" pitchFamily="49" charset="0"/>
              </a:rPr>
              <a:t>\n</a:t>
            </a:r>
            <a:r>
              <a:rPr lang="en-US" dirty="0">
                <a:latin typeface="Courier New" pitchFamily="49" charset="0"/>
                <a:cs typeface="Courier New" pitchFamily="49" charset="0"/>
              </a:rPr>
              <a:t>";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sz="2000" dirty="0">
                <a:latin typeface="Courier New" pitchFamily="49" charset="0"/>
                <a:cs typeface="Courier New" pitchFamily="49" charset="0"/>
              </a:rPr>
              <a:t>return 0;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a:t>
            </a:r>
            <a:r>
              <a:rPr kumimoji="1" lang="en-US" dirty="0">
                <a:solidFill>
                  <a:srgbClr val="008000"/>
                </a:solidFill>
                <a:latin typeface="Courier New" pitchFamily="49" charset="0"/>
                <a:cs typeface="Courier New" pitchFamily="49" charset="0"/>
              </a:rPr>
              <a:t>// end main</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endParaRPr kumimoji="1" lang="en-US" sz="2000" dirty="0">
              <a:solidFill>
                <a:srgbClr val="000000"/>
              </a:solidFill>
              <a:latin typeface="Courier New" pitchFamily="49" charset="0"/>
              <a:cs typeface="Courier New" pitchFamily="49" charset="0"/>
            </a:endParaRPr>
          </a:p>
        </p:txBody>
      </p:sp>
      <p:pic>
        <p:nvPicPr>
          <p:cNvPr id="12" name="Picture 11" descr="lcd_screen_clip_art_10122.jpg"/>
          <p:cNvPicPr>
            <a:picLocks noChangeAspect="1"/>
          </p:cNvPicPr>
          <p:nvPr/>
        </p:nvPicPr>
        <p:blipFill>
          <a:blip r:embed="rId3" cstate="print"/>
          <a:stretch>
            <a:fillRect/>
          </a:stretch>
        </p:blipFill>
        <p:spPr>
          <a:xfrm>
            <a:off x="4716016" y="3573016"/>
            <a:ext cx="4060448" cy="2636912"/>
          </a:xfrm>
          <a:prstGeom prst="rect">
            <a:avLst/>
          </a:prstGeom>
        </p:spPr>
      </p:pic>
      <p:sp>
        <p:nvSpPr>
          <p:cNvPr id="13" name="Pentagon 12"/>
          <p:cNvSpPr/>
          <p:nvPr/>
        </p:nvSpPr>
        <p:spPr>
          <a:xfrm>
            <a:off x="3203848" y="4365104"/>
            <a:ext cx="223224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latin typeface="Times New Roman" pitchFamily="18" charset="0"/>
                <a:cs typeface="Times New Roman" pitchFamily="18" charset="0"/>
              </a:rPr>
              <a:t>The output </a:t>
            </a:r>
            <a:endParaRPr lang="ar-SA" sz="2000" b="1" dirty="0">
              <a:latin typeface="Times New Roman" pitchFamily="18" charset="0"/>
              <a:cs typeface="Times New Roman" pitchFamily="18" charset="0"/>
            </a:endParaRPr>
          </a:p>
        </p:txBody>
      </p:sp>
      <p:sp>
        <p:nvSpPr>
          <p:cNvPr id="14" name="Rectangle 13"/>
          <p:cNvSpPr/>
          <p:nvPr/>
        </p:nvSpPr>
        <p:spPr>
          <a:xfrm>
            <a:off x="5868144" y="4293096"/>
            <a:ext cx="1728192" cy="6926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kumimoji="1"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Hello World</a:t>
            </a:r>
            <a:endParaRPr lang="ar-S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806108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t>Printing Multiple Lines of Text with a Single Statement</a:t>
            </a:r>
            <a:endParaRPr lang="ar-SA" sz="3200" b="1" dirty="0"/>
          </a:p>
        </p:txBody>
      </p:sp>
      <p:sp>
        <p:nvSpPr>
          <p:cNvPr id="5" name="Slide Number Placeholder 4"/>
          <p:cNvSpPr>
            <a:spLocks noGrp="1"/>
          </p:cNvSpPr>
          <p:nvPr>
            <p:ph type="sldNum" sz="quarter" idx="12"/>
          </p:nvPr>
        </p:nvSpPr>
        <p:spPr/>
        <p:txBody>
          <a:bodyPr>
            <a:normAutofit fontScale="85000" lnSpcReduction="20000"/>
          </a:bodyPr>
          <a:lstStyle/>
          <a:p>
            <a:pPr>
              <a:defRPr/>
            </a:pPr>
            <a:fld id="{7EDCD9E5-3509-41F7-9396-BE2C3585ECA1}" type="slidenum">
              <a:rPr lang="en-US" smtClean="0"/>
              <a:pPr>
                <a:defRPr/>
              </a:pPr>
              <a:t>9</a:t>
            </a:fld>
            <a:endParaRPr lang="en-US"/>
          </a:p>
        </p:txBody>
      </p:sp>
      <p:sp>
        <p:nvSpPr>
          <p:cNvPr id="6" name="Content Placeholder 7"/>
          <p:cNvSpPr>
            <a:spLocks noGrp="1"/>
          </p:cNvSpPr>
          <p:nvPr>
            <p:ph sz="quarter" idx="1"/>
          </p:nvPr>
        </p:nvSpPr>
        <p:spPr>
          <a:xfrm>
            <a:off x="323528" y="1600200"/>
            <a:ext cx="8568952" cy="4495800"/>
          </a:xfrm>
        </p:spPr>
        <p:txBody>
          <a:bodyPr/>
          <a:lstStyle/>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Preprocessor Commands</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#include &lt;</a:t>
            </a:r>
            <a:r>
              <a:rPr lang="en-US" dirty="0" err="1">
                <a:latin typeface="Courier New" pitchFamily="49" charset="0"/>
                <a:cs typeface="Courier New" pitchFamily="49" charset="0"/>
              </a:rPr>
              <a:t>iostream</a:t>
            </a:r>
            <a:r>
              <a:rPr lang="en-US" dirty="0">
                <a:latin typeface="Courier New" pitchFamily="49" charset="0"/>
                <a:cs typeface="Courier New" pitchFamily="49" charset="0"/>
              </a:rPr>
              <a:t>&gt;</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using namespace std;</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latin typeface="Courier New" pitchFamily="49" charset="0"/>
                <a:cs typeface="Courier New" pitchFamily="49" charset="0"/>
              </a:rPr>
              <a:t>int</a:t>
            </a:r>
            <a:r>
              <a:rPr lang="en-US" dirty="0">
                <a:latin typeface="Courier New" pitchFamily="49" charset="0"/>
                <a:cs typeface="Courier New" pitchFamily="49" charset="0"/>
              </a:rPr>
              <a:t> main( ) </a:t>
            </a:r>
            <a:r>
              <a:rPr kumimoji="1" lang="en-US" dirty="0">
                <a:solidFill>
                  <a:srgbClr val="008000"/>
                </a:solidFill>
                <a:latin typeface="Courier New" pitchFamily="49" charset="0"/>
                <a:cs typeface="Courier New" pitchFamily="49" charset="0"/>
              </a:rPr>
              <a:t>// main function</a:t>
            </a:r>
            <a:endParaRPr lang="en-US" dirty="0">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a:t>
            </a:r>
            <a:endParaRPr kumimoji="1" lang="en-US" dirty="0">
              <a:solidFill>
                <a:srgbClr val="00800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008000"/>
                </a:solidFill>
                <a:latin typeface="Courier New" pitchFamily="49" charset="0"/>
                <a:cs typeface="Courier New" pitchFamily="49" charset="0"/>
              </a:rPr>
              <a:t>// Output section</a:t>
            </a:r>
            <a:r>
              <a:rPr lang="en-US" dirty="0">
                <a:latin typeface="Courier New" pitchFamily="49" charset="0"/>
                <a:cs typeface="Courier New" pitchFamily="49" charset="0"/>
              </a:rPr>
              <a:t>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err="1">
                <a:latin typeface="Courier New" pitchFamily="49" charset="0"/>
                <a:cs typeface="Courier New" pitchFamily="49" charset="0"/>
              </a:rPr>
              <a:t>cout</a:t>
            </a:r>
            <a:r>
              <a:rPr lang="en-US" dirty="0">
                <a:latin typeface="Courier New" pitchFamily="49" charset="0"/>
                <a:cs typeface="Courier New" pitchFamily="49" charset="0"/>
              </a:rPr>
              <a:t> &lt;&lt; “</a:t>
            </a:r>
            <a:r>
              <a:rPr kumimoji="1" lang="en-US" dirty="0">
                <a:solidFill>
                  <a:srgbClr val="C00000"/>
                </a:solidFill>
                <a:latin typeface="Courier New" pitchFamily="49" charset="0"/>
                <a:cs typeface="Courier New" pitchFamily="49" charset="0"/>
              </a:rPr>
              <a:t>Hello </a:t>
            </a:r>
            <a:r>
              <a:rPr lang="en-US" dirty="0">
                <a:solidFill>
                  <a:srgbClr val="C00000"/>
                </a:solidFill>
                <a:latin typeface="Courier New" pitchFamily="49" charset="0"/>
                <a:cs typeface="Courier New" pitchFamily="49" charset="0"/>
              </a:rPr>
              <a:t>\n World \n</a:t>
            </a:r>
            <a:r>
              <a:rPr lang="en-US" dirty="0">
                <a:latin typeface="Courier New" pitchFamily="49" charset="0"/>
                <a:cs typeface="Courier New" pitchFamily="49" charset="0"/>
              </a:rPr>
              <a:t>"; </a:t>
            </a:r>
            <a:endParaRPr kumimoji="1" lang="en-US" dirty="0">
              <a:solidFill>
                <a:srgbClr val="008000"/>
              </a:solidFill>
              <a:latin typeface="Courier New" pitchFamily="49" charset="0"/>
              <a:cs typeface="Courier New" pitchFamily="49" charset="0"/>
            </a:endParaRPr>
          </a:p>
          <a:p>
            <a:pPr marL="457200" lvl="3" indent="-457200" defTabSz="863600" eaLnBrk="1" hangingPunct="1">
              <a:spcBef>
                <a:spcPts val="700"/>
              </a:spcBef>
              <a:buClr>
                <a:schemeClr val="accent2"/>
              </a:buClr>
              <a:buSzPct val="60000"/>
              <a:buNone/>
              <a:tabLst>
                <a:tab pos="342900" algn="l"/>
                <a:tab pos="685800" algn="l"/>
                <a:tab pos="1143000" algn="l"/>
              </a:tabLst>
            </a:pPr>
            <a:r>
              <a:rPr kumimoji="1" lang="en-US" dirty="0">
                <a:solidFill>
                  <a:srgbClr val="5F5F5F"/>
                </a:solidFill>
                <a:latin typeface="Courier New" pitchFamily="49" charset="0"/>
                <a:cs typeface="Courier New" pitchFamily="49" charset="0"/>
              </a:rPr>
              <a:t> </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r>
              <a:rPr lang="en-US" sz="2000" dirty="0">
                <a:latin typeface="Courier New" pitchFamily="49" charset="0"/>
                <a:cs typeface="Courier New" pitchFamily="49" charset="0"/>
              </a:rPr>
              <a:t>return 0; </a:t>
            </a:r>
          </a:p>
          <a:p>
            <a:pPr marL="457200" lvl="3" indent="-457200" defTabSz="863600" eaLnBrk="1" hangingPunct="1">
              <a:spcBef>
                <a:spcPts val="700"/>
              </a:spcBef>
              <a:buClr>
                <a:schemeClr val="accent2"/>
              </a:buClr>
              <a:buSzPct val="60000"/>
              <a:buNone/>
              <a:tabLst>
                <a:tab pos="342900" algn="l"/>
                <a:tab pos="685800" algn="l"/>
                <a:tab pos="1143000" algn="l"/>
              </a:tabLst>
            </a:pPr>
            <a:r>
              <a:rPr lang="en-US" dirty="0">
                <a:latin typeface="Courier New" pitchFamily="49" charset="0"/>
                <a:cs typeface="Courier New" pitchFamily="49" charset="0"/>
              </a:rPr>
              <a:t>}</a:t>
            </a:r>
            <a:r>
              <a:rPr kumimoji="1" lang="en-US" dirty="0">
                <a:solidFill>
                  <a:srgbClr val="008000"/>
                </a:solidFill>
                <a:latin typeface="Courier New" pitchFamily="49" charset="0"/>
                <a:cs typeface="Courier New" pitchFamily="49" charset="0"/>
              </a:rPr>
              <a:t>// end main</a:t>
            </a:r>
            <a:endParaRPr kumimoji="1" lang="en-US" dirty="0">
              <a:solidFill>
                <a:srgbClr val="000000"/>
              </a:solidFill>
              <a:latin typeface="Courier New" pitchFamily="49" charset="0"/>
              <a:cs typeface="Courier New" pitchFamily="49" charset="0"/>
            </a:endParaRPr>
          </a:p>
          <a:p>
            <a:pPr marL="457200" indent="-457200" defTabSz="863600" eaLnBrk="1" hangingPunct="1">
              <a:buNone/>
              <a:tabLst>
                <a:tab pos="342900" algn="l"/>
                <a:tab pos="685800" algn="l"/>
                <a:tab pos="1143000" algn="l"/>
              </a:tabLst>
            </a:pPr>
            <a:endParaRPr kumimoji="1" lang="en-US" sz="2000" dirty="0">
              <a:solidFill>
                <a:srgbClr val="000000"/>
              </a:solidFill>
              <a:latin typeface="Courier New" pitchFamily="49" charset="0"/>
              <a:cs typeface="Courier New" pitchFamily="49" charset="0"/>
            </a:endParaRPr>
          </a:p>
        </p:txBody>
      </p:sp>
      <p:pic>
        <p:nvPicPr>
          <p:cNvPr id="9" name="Picture 8" descr="lcd_screen_clip_art_10122.jpg"/>
          <p:cNvPicPr>
            <a:picLocks noChangeAspect="1"/>
          </p:cNvPicPr>
          <p:nvPr/>
        </p:nvPicPr>
        <p:blipFill>
          <a:blip r:embed="rId3" cstate="print"/>
          <a:stretch>
            <a:fillRect/>
          </a:stretch>
        </p:blipFill>
        <p:spPr>
          <a:xfrm>
            <a:off x="5364088" y="4403272"/>
            <a:ext cx="3779912" cy="2454728"/>
          </a:xfrm>
          <a:prstGeom prst="rect">
            <a:avLst/>
          </a:prstGeom>
        </p:spPr>
      </p:pic>
      <p:sp>
        <p:nvSpPr>
          <p:cNvPr id="10" name="Pentagon 9"/>
          <p:cNvSpPr/>
          <p:nvPr/>
        </p:nvSpPr>
        <p:spPr>
          <a:xfrm>
            <a:off x="2987824" y="5445224"/>
            <a:ext cx="223224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latin typeface="Times New Roman" pitchFamily="18" charset="0"/>
                <a:cs typeface="Times New Roman" pitchFamily="18" charset="0"/>
              </a:rPr>
              <a:t>The output </a:t>
            </a:r>
            <a:endParaRPr lang="ar-SA" sz="2000" b="1" dirty="0">
              <a:latin typeface="Times New Roman" pitchFamily="18" charset="0"/>
              <a:cs typeface="Times New Roman" pitchFamily="18" charset="0"/>
            </a:endParaRPr>
          </a:p>
        </p:txBody>
      </p:sp>
      <p:sp>
        <p:nvSpPr>
          <p:cNvPr id="11" name="Rectangle 10"/>
          <p:cNvSpPr/>
          <p:nvPr/>
        </p:nvSpPr>
        <p:spPr>
          <a:xfrm>
            <a:off x="6444208" y="5013176"/>
            <a:ext cx="1728192" cy="6926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r>
              <a:rPr kumimoji="1"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Hello </a:t>
            </a:r>
          </a:p>
          <a:p>
            <a:r>
              <a:rPr kumimoji="1"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World</a:t>
            </a:r>
            <a:endParaRPr lang="ar-S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871187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36D3F0254A364FA5233E32238759C0" ma:contentTypeVersion="0" ma:contentTypeDescription="Create a new document." ma:contentTypeScope="" ma:versionID="bf3d6544d6646c1c63426f080d38fc8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70F788-CBF9-4DE3-B78D-68580BEE65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7BEF8FF-544C-447D-9E4A-A8A695978577}">
  <ds:schemaRefs>
    <ds:schemaRef ds:uri="http://www.w3.org/XML/1998/namespace"/>
    <ds:schemaRef ds:uri="http://schemas.openxmlformats.org/package/2006/metadata/core-properties"/>
    <ds:schemaRef ds:uri="http://purl.org/dc/elements/1.1/"/>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35A8FDAE-DC31-4790-AAEF-4B5ED28B4D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981</TotalTime>
  <Words>1660</Words>
  <Application>Microsoft Office PowerPoint</Application>
  <PresentationFormat>عرض على الشاشة (3:4)‏</PresentationFormat>
  <Paragraphs>281</Paragraphs>
  <Slides>29</Slides>
  <Notes>29</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Median</vt:lpstr>
      <vt:lpstr>Chapter 1  c++ structure C++ Input / Output</vt:lpstr>
      <vt:lpstr>C++ Program Structure</vt:lpstr>
      <vt:lpstr>D – Exit</vt:lpstr>
      <vt:lpstr>First Program in C++:  Printing a Line of Text</vt:lpstr>
      <vt:lpstr>Output Statement</vt:lpstr>
      <vt:lpstr>Output Statement</vt:lpstr>
      <vt:lpstr>First Program in C++:  Printing a Line of Text</vt:lpstr>
      <vt:lpstr>Printing a Single Line of Text with Multiple Statements</vt:lpstr>
      <vt:lpstr>Printing Multiple Lines of Text with a Single Statement</vt:lpstr>
      <vt:lpstr>Steps to Write, Compile, and Run a Program </vt:lpstr>
      <vt:lpstr>Using iostream</vt:lpstr>
      <vt:lpstr>Output Stream</vt:lpstr>
      <vt:lpstr>The Insertion Operator (&lt;&lt;)</vt:lpstr>
      <vt:lpstr>The Insertion Operator (&lt;&lt;): Literal</vt:lpstr>
      <vt:lpstr>The Insertion Operator (&lt;&lt;): Expression</vt:lpstr>
      <vt:lpstr>The Insertion Operator (&lt;&lt;): Variables and constants </vt:lpstr>
      <vt:lpstr>Cascading Stream-Insertion Operators</vt:lpstr>
      <vt:lpstr>Cascading Stream-Insertion Operators</vt:lpstr>
      <vt:lpstr>Output Statement</vt:lpstr>
      <vt:lpstr>Input Stream</vt:lpstr>
      <vt:lpstr>The Extraction Operator (&gt;&gt;)</vt:lpstr>
      <vt:lpstr>Syntax</vt:lpstr>
      <vt:lpstr>Stream Input</vt:lpstr>
      <vt:lpstr>Chaining Calls</vt:lpstr>
      <vt:lpstr>Extraction/Insertion Example</vt:lpstr>
      <vt:lpstr>Common Programming Errors</vt:lpstr>
      <vt:lpstr>Common Programming Errors</vt:lpstr>
      <vt:lpstr>Common Programming Errors cont…</vt:lpstr>
      <vt:lpstr>Common Programming Errors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user-8</cp:lastModifiedBy>
  <cp:revision>135</cp:revision>
  <dcterms:created xsi:type="dcterms:W3CDTF">2011-09-24T17:03:00Z</dcterms:created>
  <dcterms:modified xsi:type="dcterms:W3CDTF">2019-09-05T06:19:50Z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0x0101002236D3F0254A364FA5233E32238759C0</vt:lpwstr>
  </property>
</Properties>
</file>