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7"/>
  </p:notesMasterIdLst>
  <p:sldIdLst>
    <p:sldId id="256" r:id="rId5"/>
    <p:sldId id="278" r:id="rId6"/>
    <p:sldId id="287" r:id="rId7"/>
    <p:sldId id="307" r:id="rId8"/>
    <p:sldId id="306" r:id="rId9"/>
    <p:sldId id="288" r:id="rId10"/>
    <p:sldId id="279" r:id="rId11"/>
    <p:sldId id="282" r:id="rId12"/>
    <p:sldId id="283" r:id="rId13"/>
    <p:sldId id="331" r:id="rId14"/>
    <p:sldId id="285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</a:p>
          <a:p>
            <a:pPr rtl="0"/>
            <a:r>
              <a:rPr lang="en-GB" sz="4400" dirty="0" smtClean="0"/>
              <a:t>Inheritance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 numCol="2">
            <a:noAutofit/>
          </a:bodyPr>
          <a:lstStyle/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A 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public: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x; </a:t>
            </a:r>
          </a:p>
          <a:p>
            <a:pPr marL="109728" indent="0" algn="l" rtl="0" fontAlgn="base">
              <a:buNone/>
            </a:pPr>
            <a:r>
              <a:rPr lang="en-US" sz="2000" dirty="0"/>
              <a:t>protected: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y; </a:t>
            </a:r>
          </a:p>
          <a:p>
            <a:pPr marL="109728" indent="0" algn="l" rtl="0" fontAlgn="base">
              <a:buNone/>
            </a:pPr>
            <a:r>
              <a:rPr lang="en-US" sz="2000" dirty="0"/>
              <a:t>private: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z;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B : public A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public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B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C : protected A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C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D : private A</a:t>
            </a:r>
            <a:r>
              <a:rPr lang="en-US" sz="2000" dirty="0"/>
              <a:t>    // 'private' is default for classes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private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private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D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</a:t>
            </a:r>
          </a:p>
          <a:p>
            <a:pPr marL="109728" indent="0" algn="l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Inheritance and accessibility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620438"/>
              </p:ext>
            </p:extLst>
          </p:nvPr>
        </p:nvGraphicFramePr>
        <p:xfrm>
          <a:off x="323528" y="1700808"/>
          <a:ext cx="806489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051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 </a:t>
                      </a:r>
                      <a:r>
                        <a:rPr lang="en-GB" dirty="0" err="1" smtClean="0"/>
                        <a:t>Specifier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own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Derived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 from Objects outside class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19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5976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70C0"/>
                </a:solidFill>
              </a:rPr>
              <a:t>class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: </a:t>
            </a: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 {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private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height;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 {	height = 0 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 {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~</a:t>
            </a:r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(){}</a:t>
            </a:r>
          </a:p>
          <a:p>
            <a:pPr marL="365760" lvl="0" indent="-256032">
              <a:spcBef>
                <a:spcPts val="300"/>
              </a:spcBef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 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getHeight</a:t>
            </a:r>
            <a:r>
              <a:rPr lang="en-GB" sz="2000" dirty="0">
                <a:solidFill>
                  <a:srgbClr val="000000"/>
                </a:solidFill>
              </a:rPr>
              <a:t>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area()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		height );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volume() {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print() 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height;}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};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3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352928" cy="565064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GB" sz="1400" b="1" dirty="0" smtClean="0"/>
              <a:t>void main()‏</a:t>
            </a:r>
          </a:p>
          <a:p>
            <a:pPr algn="l" rtl="0">
              <a:buNone/>
            </a:pPr>
            <a:r>
              <a:rPr lang="en-GB" sz="1400" b="1" dirty="0" smtClean="0"/>
              <a:t>{</a:t>
            </a:r>
          </a:p>
          <a:p>
            <a:pPr algn="l" rtl="0">
              <a:buNone/>
            </a:pP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myRectangle1;	</a:t>
            </a: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myRectangle2(8, 6);</a:t>
            </a:r>
          </a:p>
          <a:p>
            <a:pPr algn="l" rtl="0">
              <a:buNone/>
            </a:pPr>
            <a:r>
              <a:rPr lang="en-GB" sz="1400" b="1" dirty="0" err="1" smtClean="0"/>
              <a:t>boxType</a:t>
            </a:r>
            <a:r>
              <a:rPr lang="en-GB" sz="1400" b="1" dirty="0" smtClean="0"/>
              <a:t> myBox1;	</a:t>
            </a:r>
            <a:r>
              <a:rPr lang="en-GB" sz="1400" b="1" dirty="0" err="1" smtClean="0"/>
              <a:t>boxType</a:t>
            </a:r>
            <a:r>
              <a:rPr lang="en-GB" sz="1400" b="1" dirty="0" smtClean="0"/>
              <a:t> myBox2(10, 7, 3);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myRectangle1: ";</a:t>
            </a:r>
          </a:p>
          <a:p>
            <a:pPr algn="l" rtl="0">
              <a:buNone/>
            </a:pPr>
            <a:r>
              <a:rPr lang="en-GB" sz="1400" b="1" dirty="0" smtClean="0"/>
              <a:t>myRectangle1.print();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myRectangle1: " &lt;&lt; myRectangle1.area()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myRectangle2: ";</a:t>
            </a:r>
          </a:p>
          <a:p>
            <a:pPr algn="l" rtl="0">
              <a:buNone/>
            </a:pPr>
            <a:r>
              <a:rPr lang="en-GB" sz="1400" b="1" dirty="0" smtClean="0"/>
              <a:t>myRectangle2.print();	</a:t>
            </a:r>
            <a:r>
              <a:rPr lang="en-GB" sz="1400" b="1" dirty="0" err="1" smtClean="0"/>
              <a:t>cout</a:t>
            </a:r>
            <a:r>
              <a:rPr lang="en-GB" sz="1400" b="1" dirty="0" smtClean="0"/>
              <a:t>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myRectangle2: " &lt;&lt; myRectangle2.area()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&lt;&lt;myBox1.area();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&lt;&lt;myBox1.volumn();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myBox2.print();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&lt;&lt;myBox2.area();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&lt;&lt;myBox2.volumn();</a:t>
            </a:r>
          </a:p>
          <a:p>
            <a:pPr algn="l" rtl="0">
              <a:buNone/>
            </a:pPr>
            <a:r>
              <a:rPr lang="en-GB" sz="1400" b="1" dirty="0" smtClean="0"/>
              <a:t>}</a:t>
            </a:r>
          </a:p>
          <a:p>
            <a:pPr algn="l" rtl="0">
              <a:buNone/>
            </a:pPr>
            <a:endParaRPr lang="en-GB" sz="1400" b="1" dirty="0" smtClean="0"/>
          </a:p>
          <a:p>
            <a:pPr marL="82296" indent="0" algn="l" rtl="0">
              <a:buNone/>
            </a:pPr>
            <a:endParaRPr lang="en-GB" sz="1400" b="1" dirty="0">
              <a:solidFill>
                <a:srgbClr val="333399"/>
              </a:solidFill>
            </a:endParaRPr>
          </a:p>
          <a:p>
            <a:pPr marL="82296" indent="0" algn="l" rtl="0">
              <a:buNone/>
            </a:pP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9312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722651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5" t="14452" r="63213" b="56897"/>
          <a:stretch>
            <a:fillRect/>
          </a:stretch>
        </p:blipFill>
        <p:spPr bwMode="auto">
          <a:xfrm>
            <a:off x="539552" y="1196752"/>
            <a:ext cx="8100392" cy="49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9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Over-written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functions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overloaded, since they have exactly the same prototype (and header), and they are not in the same class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</a:t>
            </a:r>
            <a:r>
              <a:rPr lang="en-US" i="1" dirty="0"/>
              <a:t>over-written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over-written function that is closest to the object defined takes precedence.</a:t>
            </a:r>
          </a:p>
        </p:txBody>
      </p:sp>
    </p:spTree>
    <p:extLst>
      <p:ext uri="{BB962C8B-B14F-4D97-AF65-F5344CB8AC3E}">
        <p14:creationId xmlns:p14="http://schemas.microsoft.com/office/powerpoint/2010/main" val="21846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public,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 </a:t>
            </a:r>
            <a:endParaRPr lang="en-US" b="1" dirty="0" smtClean="0"/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members become public members of the derived class.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become protected members of the derived class.</a:t>
            </a:r>
          </a:p>
          <a:p>
            <a:pPr lvl="2" algn="l" rtl="0" hangingPunct="0"/>
            <a:endParaRPr lang="en-US" dirty="0" smtClean="0"/>
          </a:p>
          <a:p>
            <a:pPr lvl="2" algn="l" rtl="0" hangingPunct="0"/>
            <a:r>
              <a:rPr lang="en-GB" dirty="0" smtClean="0"/>
              <a:t>Example :  base class inherited as </a:t>
            </a:r>
            <a:r>
              <a:rPr lang="en-GB" dirty="0" smtClean="0">
                <a:solidFill>
                  <a:srgbClr val="FF0000"/>
                </a:solidFill>
              </a:rPr>
              <a:t>public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183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15469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</a:t>
            </a:r>
            <a:r>
              <a:rPr lang="en-US" sz="1600" dirty="0" smtClean="0">
                <a:latin typeface="Courier New"/>
              </a:rPr>
              <a:t>std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sz="1600" dirty="0" smtClean="0">
                <a:latin typeface="Courier New"/>
              </a:rPr>
              <a:t>base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base class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{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//private by default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pub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smtClean="0">
                <a:latin typeface="Courier New"/>
              </a:rPr>
              <a:t>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b) {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latin typeface="Courier New"/>
              </a:rPr>
              <a:t>=b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err="1" smtClean="0">
                <a:latin typeface="Courier New"/>
              </a:rPr>
              <a:t>setprot</a:t>
            </a:r>
            <a:r>
              <a:rPr lang="en-US" sz="1600" dirty="0" smtClean="0">
                <a:latin typeface="Courier New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p) {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latin typeface="Courier New"/>
              </a:rPr>
              <a:t>=p;}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show(){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"in base 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 :"&lt;&lt;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&lt;&lt;"\n";}</a:t>
            </a:r>
          </a:p>
          <a:p>
            <a:pPr algn="l" rtl="0">
              <a:buNone/>
            </a:pPr>
            <a:r>
              <a:rPr lang="en-US" sz="1600" dirty="0" smtClean="0">
                <a:latin typeface="Courier New"/>
              </a:rPr>
              <a:t>};</a:t>
            </a:r>
            <a:endParaRPr lang="ar-SA" sz="1600" dirty="0" smtClean="0"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08269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ar-SA" dirty="0" smtClean="0"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US" dirty="0" smtClean="0">
                <a:latin typeface="Courier New"/>
              </a:rPr>
              <a:t>base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drivedclass</a:t>
            </a: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{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x) {k =x;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err="1" smtClean="0">
                <a:latin typeface="Courier New"/>
              </a:rPr>
              <a:t>showK</a:t>
            </a:r>
            <a:r>
              <a:rPr lang="en-US" dirty="0" smtClean="0">
                <a:latin typeface="Courier New"/>
              </a:rPr>
              <a:t>(){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in derived k : </a:t>
            </a:r>
            <a:r>
              <a:rPr lang="en-US" dirty="0" smtClean="0">
                <a:latin typeface="Courier New"/>
              </a:rPr>
              <a:t>"&lt;&lt;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in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deraived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prot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from base : "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prot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endl</a:t>
            </a:r>
            <a:r>
              <a:rPr lang="en-US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pri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; this is error </a:t>
            </a:r>
          </a:p>
          <a:p>
            <a:pPr algn="l" rtl="0">
              <a:buNone/>
            </a:pPr>
            <a:r>
              <a:rPr lang="ar-SA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latin typeface="Courier New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;//end of class</a:t>
            </a: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smtClean="0">
                <a:latin typeface="Courier New"/>
              </a:rPr>
              <a:t>main(){</a:t>
            </a:r>
          </a:p>
          <a:p>
            <a:pPr algn="l" rtl="0">
              <a:buNone/>
            </a:pPr>
            <a:endParaRPr lang="ar-SA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latin typeface="Courier New"/>
              </a:rPr>
              <a:t> ob(3);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ob.set</a:t>
            </a:r>
            <a:r>
              <a:rPr lang="en-US" dirty="0" smtClean="0">
                <a:latin typeface="Courier New"/>
              </a:rPr>
              <a:t>(5);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ob.showK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class</a:t>
            </a: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ob.prot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=5;error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}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05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2489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Inheritance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l" rtl="0">
              <a:spcBef>
                <a:spcPts val="1125"/>
              </a:spcBef>
            </a:pPr>
            <a:r>
              <a:rPr lang="en-GB" sz="2000" dirty="0">
                <a:solidFill>
                  <a:srgbClr val="000000"/>
                </a:solidFill>
              </a:rPr>
              <a:t>Inheritance and composition are meaningful ways to relate two or more classes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/>
            <a:r>
              <a:rPr lang="en-US" sz="2000" dirty="0"/>
              <a:t>Inheritance implements an </a:t>
            </a:r>
            <a:r>
              <a:rPr lang="en-US" sz="2000" i="1" dirty="0"/>
              <a:t>is-a</a:t>
            </a:r>
            <a:r>
              <a:rPr lang="en-US" sz="2000" dirty="0"/>
              <a:t> relationship:</a:t>
            </a:r>
          </a:p>
          <a:p>
            <a:pPr algn="l" rtl="0"/>
            <a:r>
              <a:rPr lang="en-US" sz="2000" dirty="0"/>
              <a:t>For example - a mustang is-a car.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Inheritance </a:t>
            </a:r>
            <a:r>
              <a:rPr lang="en-GB" sz="2000" dirty="0">
                <a:solidFill>
                  <a:srgbClr val="000000"/>
                </a:solidFill>
              </a:rPr>
              <a:t>lets us create new classes from existing classes.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new classes that we create from the 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derived classes</a:t>
            </a:r>
            <a:r>
              <a:rPr lang="en-GB" sz="1800" dirty="0">
                <a:solidFill>
                  <a:srgbClr val="000000"/>
                </a:solidFill>
              </a:rPr>
              <a:t>; </a:t>
            </a:r>
            <a:r>
              <a:rPr lang="en-US" sz="1800" dirty="0"/>
              <a:t>.  Is also referred to as the </a:t>
            </a:r>
            <a:r>
              <a:rPr lang="en-US" sz="1800" i="1" dirty="0"/>
              <a:t>subclass</a:t>
            </a:r>
            <a:r>
              <a:rPr lang="en-US" sz="1800" dirty="0"/>
              <a:t>.</a:t>
            </a:r>
            <a:endParaRPr lang="en-GB" sz="1800" dirty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base classes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/>
              <a:t>Is also called the </a:t>
            </a:r>
            <a:r>
              <a:rPr lang="en-US" sz="1800" i="1" dirty="0"/>
              <a:t>superclass</a:t>
            </a:r>
            <a:r>
              <a:rPr lang="en-US" sz="1800" dirty="0"/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The derived classes inherit the properties of the base classes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Each derived class, in turn, becomes a base class for a future derived class.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</a:t>
            </a:r>
            <a:r>
              <a:rPr lang="en-GB" sz="2000" dirty="0">
                <a:solidFill>
                  <a:srgbClr val="000000"/>
                </a:solidFill>
              </a:rPr>
              <a:t>derived class can redefine the member functions of a base class, but this redefinition applies only to the objects of the derived class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8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b="1" dirty="0" smtClean="0"/>
              <a:t> </a:t>
            </a:r>
            <a:r>
              <a:rPr lang="en-US" dirty="0" smtClean="0"/>
              <a:t>its public and protected members become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of the derived class.</a:t>
            </a:r>
          </a:p>
          <a:p>
            <a:pPr lvl="1" algn="l" rtl="0" hangingPunct="0"/>
            <a:endParaRPr lang="en-US" dirty="0" smtClean="0"/>
          </a:p>
          <a:p>
            <a:pPr lvl="1" algn="l" rtl="0" hangingPunct="0"/>
            <a:r>
              <a:rPr lang="en-GB" sz="2800" dirty="0" smtClean="0"/>
              <a:t>Example : using </a:t>
            </a:r>
            <a:r>
              <a:rPr lang="en-GB" sz="2800" dirty="0" smtClean="0">
                <a:solidFill>
                  <a:srgbClr val="FF0000"/>
                </a:solidFill>
              </a:rPr>
              <a:t>protected</a:t>
            </a:r>
            <a:r>
              <a:rPr lang="en-GB" sz="2800" dirty="0" smtClean="0"/>
              <a:t>  for inheritance of base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3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6" y="692696"/>
            <a:ext cx="90773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10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28436" cy="392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979264" cy="30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87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Private </a:t>
            </a:r>
            <a:r>
              <a:rPr lang="en-US" b="1" dirty="0" smtClean="0"/>
              <a:t>,(</a:t>
            </a:r>
            <a:r>
              <a:rPr lang="en-US" b="1" dirty="0"/>
              <a:t>default)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its public and protected members become private members of the derived class.</a:t>
            </a:r>
          </a:p>
          <a:p>
            <a:pPr lvl="1" algn="l" rtl="0" hangingPunct="0"/>
            <a:endParaRPr lang="en-GB" dirty="0" smtClean="0"/>
          </a:p>
          <a:p>
            <a:pPr algn="l" rtl="0" hangingPunct="0"/>
            <a:r>
              <a:rPr lang="en-US" dirty="0" smtClean="0"/>
              <a:t>In all cases, private members of a base class remain private to that base class.</a:t>
            </a:r>
            <a:endParaRPr lang="en-GB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9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914400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5301208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	</a:t>
            </a:r>
            <a:r>
              <a:rPr lang="en-GB" sz="3600" dirty="0" smtClean="0">
                <a:solidFill>
                  <a:srgbClr val="FF0000"/>
                </a:solidFill>
              </a:rPr>
              <a:t>READ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26</a:t>
            </a:fld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7776864" cy="5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531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092716" cy="29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9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496944" cy="55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294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7200800" cy="5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823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Hierarchical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 rtl="0"/>
            <a:r>
              <a:rPr lang="en-US" dirty="0"/>
              <a:t>Inheritance is hierarchical:</a:t>
            </a:r>
          </a:p>
          <a:p>
            <a:pPr lvl="1" algn="l" rtl="0"/>
            <a:r>
              <a:rPr lang="en-US" dirty="0"/>
              <a:t>A derived class can also act as a base class to a lower-level derived class.</a:t>
            </a:r>
          </a:p>
          <a:p>
            <a:pPr lvl="1" algn="l" rtl="0"/>
            <a:r>
              <a:rPr lang="en-US" dirty="0"/>
              <a:t> The higher the class in the hierarchy, the more general information it contains.</a:t>
            </a:r>
          </a:p>
          <a:p>
            <a:pPr lvl="1" algn="l" rtl="0"/>
            <a:r>
              <a:rPr lang="en-US" dirty="0"/>
              <a:t>The lower the class in the hierarchy, the more specific information it contains.</a:t>
            </a:r>
          </a:p>
          <a:p>
            <a:pPr algn="l" rtl="0"/>
            <a:r>
              <a:rPr lang="en-US" sz="3200" dirty="0">
                <a:solidFill>
                  <a:schemeClr val="accent4"/>
                </a:solidFill>
              </a:rPr>
              <a:t>Attributes in a derived class overwrite the same ones in a base class.</a:t>
            </a:r>
          </a:p>
        </p:txBody>
      </p:sp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06301" cy="33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38"/>
            <a:ext cx="7992888" cy="5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653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6058167" cy="38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2077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9394" name="Picture 2" descr="http://t3.gstatic.com/images?q=tbn:ANd9GcR-JTet26EIUiLxiWAYXu5Q2x9XksulcvYV58uZuA_QzGSi6l21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93618" cy="4372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8370" name="Picture 2" descr="http://www.downloadfreetutorial.com/wp-content/uploads/2013/01/inheritance-hier-30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945732" cy="4121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8100" y="23622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vehicle</a:t>
            </a:r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2160" y="371703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Water vehicle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60032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47800" y="37338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Land vehicle</a:t>
            </a:r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152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900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submarine</a:t>
            </a:r>
            <a:endParaRPr lang="en-US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259632" y="4365104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29718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28184" y="4293096"/>
            <a:ext cx="576064" cy="83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7524328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508104" y="2996952"/>
            <a:ext cx="122413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27984" y="3212976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1720" y="450912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804248" y="4581128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5776" y="515719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bicycle</a:t>
            </a:r>
            <a:endParaRPr lang="en-US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987824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inheritance definition: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Derived_Class_name</a:t>
            </a:r>
            <a:r>
              <a:rPr lang="en-GB" sz="2800" dirty="0" smtClean="0">
                <a:solidFill>
                  <a:srgbClr val="000000"/>
                </a:solidFill>
              </a:rPr>
              <a:t>:  </a:t>
            </a:r>
            <a:r>
              <a:rPr lang="en-GB" sz="2800" dirty="0" err="1" smtClean="0">
                <a:solidFill>
                  <a:srgbClr val="000000"/>
                </a:solidFill>
              </a:rPr>
              <a:t>accessId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Base_Class_name</a:t>
            </a:r>
            <a:endParaRPr lang="en-GB" sz="2800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dirty="0" err="1">
                <a:solidFill>
                  <a:srgbClr val="000000"/>
                </a:solidFill>
              </a:rPr>
              <a:t>DClassMembersList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};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8584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rgbClr val="000000"/>
                </a:solidFill>
              </a:rPr>
              <a:t>accessId</a:t>
            </a:r>
            <a:r>
              <a:rPr lang="en-GB" sz="2400" dirty="0" smtClean="0">
                <a:solidFill>
                  <a:srgbClr val="000000"/>
                </a:solidFill>
              </a:rPr>
              <a:t> define how can the derived class access</a:t>
            </a:r>
          </a:p>
          <a:p>
            <a:pPr marL="285750" indent="-285750"/>
            <a:r>
              <a:rPr lang="en-GB" sz="2400" dirty="0" smtClean="0">
                <a:solidFill>
                  <a:srgbClr val="000000"/>
                </a:solidFill>
              </a:rPr>
              <a:t> the Base class members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Access identifier can be either public, protected  and privet.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69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Reviewing public, protected, and private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When a class member is declared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public, </a:t>
            </a:r>
            <a:r>
              <a:rPr lang="en-US" dirty="0"/>
              <a:t>it can be accessed by any other part of a program. </a:t>
            </a: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private, </a:t>
            </a:r>
            <a:r>
              <a:rPr lang="en-US" dirty="0"/>
              <a:t>it can be accesses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Further</a:t>
            </a:r>
            <a:r>
              <a:rPr lang="en-US" dirty="0"/>
              <a:t>, derived classes do not have access to private base class members.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protected, </a:t>
            </a:r>
            <a:r>
              <a:rPr lang="en-US" dirty="0"/>
              <a:t>it </a:t>
            </a:r>
            <a:r>
              <a:rPr lang="en-US" dirty="0" smtClean="0"/>
              <a:t>can </a:t>
            </a:r>
            <a:r>
              <a:rPr lang="en-US" dirty="0"/>
              <a:t>be accessed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However</a:t>
            </a:r>
            <a:r>
              <a:rPr lang="en-US" dirty="0"/>
              <a:t>, derived classes also have access to protected base class members. </a:t>
            </a:r>
            <a:endParaRPr lang="en-US" dirty="0" smtClean="0"/>
          </a:p>
          <a:p>
            <a:pPr lvl="2" algn="l" rtl="0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protected </a:t>
            </a:r>
            <a:r>
              <a:rPr lang="en-US" dirty="0"/>
              <a:t>allows a member </a:t>
            </a:r>
            <a:r>
              <a:rPr lang="en-US" dirty="0" smtClean="0"/>
              <a:t>to </a:t>
            </a:r>
            <a:r>
              <a:rPr lang="en-US" dirty="0"/>
              <a:t>be inherited, but to remain private within a class hierarchy.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l" rtl="0" hangingPunct="0"/>
            <a:r>
              <a:rPr lang="en-US" dirty="0"/>
              <a:t>When a base class is inherited by use </a:t>
            </a:r>
            <a:r>
              <a:rPr lang="en-US" dirty="0" smtClean="0"/>
              <a:t>of (</a:t>
            </a:r>
            <a:r>
              <a:rPr lang="en-GB" dirty="0" err="1" smtClean="0">
                <a:solidFill>
                  <a:srgbClr val="000000"/>
                </a:solidFill>
              </a:rPr>
              <a:t>accessId</a:t>
            </a:r>
            <a:r>
              <a:rPr lang="en-GB" dirty="0" smtClean="0">
                <a:solidFill>
                  <a:srgbClr val="000000"/>
                </a:solidFill>
              </a:rPr>
              <a:t> )</a:t>
            </a:r>
            <a:endParaRPr lang="en-US" dirty="0" smtClean="0"/>
          </a:p>
          <a:p>
            <a:pPr lvl="1" algn="l" rtl="0" hangingPunct="0"/>
            <a:r>
              <a:rPr lang="en-US" dirty="0" smtClean="0"/>
              <a:t> </a:t>
            </a:r>
            <a:r>
              <a:rPr lang="en-US" b="1" dirty="0"/>
              <a:t>public, </a:t>
            </a:r>
            <a:r>
              <a:rPr lang="en-US" dirty="0" smtClean="0"/>
              <a:t>its </a:t>
            </a:r>
            <a:r>
              <a:rPr lang="en-US" dirty="0"/>
              <a:t>public members become public members of the derived </a:t>
            </a:r>
            <a:r>
              <a:rPr lang="en-US" dirty="0" smtClean="0"/>
              <a:t>class.</a:t>
            </a:r>
          </a:p>
          <a:p>
            <a:pPr lvl="2" algn="l" rtl="0" hangingPunct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protected members become protected members of the derived class</a:t>
            </a:r>
            <a:r>
              <a:rPr lang="en-US" dirty="0" smtClean="0"/>
              <a:t>.</a:t>
            </a:r>
          </a:p>
          <a:p>
            <a:pPr lvl="2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protected</a:t>
            </a:r>
            <a:r>
              <a:rPr lang="en-US" b="1" dirty="0"/>
              <a:t>, </a:t>
            </a:r>
            <a:r>
              <a:rPr lang="en-US" dirty="0"/>
              <a:t>its public and protected members become protected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private</a:t>
            </a:r>
            <a:r>
              <a:rPr lang="en-US" b="1" dirty="0"/>
              <a:t>, (default)</a:t>
            </a:r>
          </a:p>
          <a:p>
            <a:pPr lvl="1" algn="l" rtl="0" hangingPunct="0"/>
            <a:r>
              <a:rPr lang="en-US" b="1" dirty="0" smtClean="0"/>
              <a:t> </a:t>
            </a:r>
            <a:r>
              <a:rPr lang="en-US" dirty="0"/>
              <a:t>its public and protected members become private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algn="l" rtl="0" hangingPunct="0"/>
            <a:r>
              <a:rPr lang="en-US" dirty="0"/>
              <a:t>In all cases, private members of a base class remain private to that base class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2622</TotalTime>
  <Words>850</Words>
  <Application>Microsoft Office PowerPoint</Application>
  <PresentationFormat>On-screen Show (4:3)</PresentationFormat>
  <Paragraphs>262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CS1201:  Programming Language 2</vt:lpstr>
      <vt:lpstr>Inheritance</vt:lpstr>
      <vt:lpstr>Hierarchical Inheritance</vt:lpstr>
      <vt:lpstr>Hierarchical Inheritance</vt:lpstr>
      <vt:lpstr>Hierarchical Inheritance</vt:lpstr>
      <vt:lpstr>Hierarchical Inheritance</vt:lpstr>
      <vt:lpstr>class inheritance definition:</vt:lpstr>
      <vt:lpstr>Reviewing public, protected, and private</vt:lpstr>
      <vt:lpstr>Cont..</vt:lpstr>
      <vt:lpstr>PowerPoint Presentation</vt:lpstr>
      <vt:lpstr>Inheritance and accessibility </vt:lpstr>
      <vt:lpstr>Example ( public access) </vt:lpstr>
      <vt:lpstr>PowerPoint Presentation</vt:lpstr>
      <vt:lpstr>Cont. Example</vt:lpstr>
      <vt:lpstr>Cont. Example</vt:lpstr>
      <vt:lpstr>Over-written Functions</vt:lpstr>
      <vt:lpstr>public,  </vt:lpstr>
      <vt:lpstr>PowerPoint Presentation</vt:lpstr>
      <vt:lpstr>PowerPoint Presentation</vt:lpstr>
      <vt:lpstr>protected</vt:lpstr>
      <vt:lpstr>PowerPoint Presentation</vt:lpstr>
      <vt:lpstr>PowerPoint Presentation</vt:lpstr>
      <vt:lpstr>PowerPoint Presentation</vt:lpstr>
      <vt:lpstr>Private ,(default)</vt:lpstr>
      <vt:lpstr>PowerPoint Presentation</vt:lpstr>
      <vt:lpstr>using protected member READ</vt:lpstr>
      <vt:lpstr>PowerPoint Presentation</vt:lpstr>
      <vt:lpstr>using protected member</vt:lpstr>
      <vt:lpstr>using protected member</vt:lpstr>
      <vt:lpstr>PowerPoint Presentation</vt:lpstr>
      <vt:lpstr>using protected member</vt:lpstr>
      <vt:lpstr>using protected 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USER</cp:lastModifiedBy>
  <cp:revision>89</cp:revision>
  <dcterms:created xsi:type="dcterms:W3CDTF">2012-02-10T18:18:13Z</dcterms:created>
  <dcterms:modified xsi:type="dcterms:W3CDTF">2018-10-03T17:27:15Z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