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37"/>
  </p:notesMasterIdLst>
  <p:sldIdLst>
    <p:sldId id="256" r:id="rId5"/>
    <p:sldId id="278" r:id="rId6"/>
    <p:sldId id="287" r:id="rId7"/>
    <p:sldId id="307" r:id="rId8"/>
    <p:sldId id="306" r:id="rId9"/>
    <p:sldId id="288" r:id="rId10"/>
    <p:sldId id="279" r:id="rId11"/>
    <p:sldId id="282" r:id="rId12"/>
    <p:sldId id="283" r:id="rId13"/>
    <p:sldId id="331" r:id="rId14"/>
    <p:sldId id="285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595" autoAdjust="0"/>
  </p:normalViewPr>
  <p:slideViewPr>
    <p:cSldViewPr>
      <p:cViewPr>
        <p:scale>
          <a:sx n="70" d="100"/>
          <a:sy n="70" d="100"/>
        </p:scale>
        <p:origin x="-13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F3570-45CD-4782-957C-A6561CF24A1F}" type="datetimeFigureOut">
              <a:rPr lang="en-GB" smtClean="0"/>
              <a:pPr/>
              <a:t>30/09/2018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D1CD0-5239-4D3D-A101-DF2AC79649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77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58200" cy="1470025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CS1201: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Programming Language 2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275040" cy="17526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 smtClean="0"/>
              <a:t>Classes and objects</a:t>
            </a:r>
          </a:p>
          <a:p>
            <a:pPr rtl="0"/>
            <a:r>
              <a:rPr lang="en-GB" sz="4400" dirty="0" smtClean="0"/>
              <a:t>Inheritance</a:t>
            </a:r>
            <a:endParaRPr lang="ar-SA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 numCol="2">
            <a:noAutofit/>
          </a:bodyPr>
          <a:lstStyle/>
          <a:p>
            <a:pPr marL="109728" indent="0" algn="l" rtl="0" fontAlgn="base">
              <a:buNone/>
            </a:pPr>
            <a:r>
              <a:rPr lang="en-US" sz="2000" dirty="0">
                <a:solidFill>
                  <a:srgbClr val="FF0000"/>
                </a:solidFill>
              </a:rPr>
              <a:t>class A  </a:t>
            </a:r>
          </a:p>
          <a:p>
            <a:pPr marL="109728" indent="0" algn="l" rtl="0" fontAlgn="base">
              <a:buNone/>
            </a:pPr>
            <a:r>
              <a:rPr lang="en-US" sz="2000" dirty="0"/>
              <a:t>{ </a:t>
            </a:r>
          </a:p>
          <a:p>
            <a:pPr marL="109728" indent="0" algn="l" rtl="0" fontAlgn="base">
              <a:buNone/>
            </a:pPr>
            <a:r>
              <a:rPr lang="en-US" sz="2000" dirty="0"/>
              <a:t>public: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</a:t>
            </a:r>
            <a:r>
              <a:rPr lang="en-US" sz="2000" dirty="0" err="1"/>
              <a:t>int</a:t>
            </a:r>
            <a:r>
              <a:rPr lang="en-US" sz="2000" dirty="0"/>
              <a:t> x; </a:t>
            </a:r>
          </a:p>
          <a:p>
            <a:pPr marL="109728" indent="0" algn="l" rtl="0" fontAlgn="base">
              <a:buNone/>
            </a:pPr>
            <a:r>
              <a:rPr lang="en-US" sz="2000" dirty="0"/>
              <a:t>protected: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</a:t>
            </a:r>
            <a:r>
              <a:rPr lang="en-US" sz="2000" dirty="0" err="1"/>
              <a:t>int</a:t>
            </a:r>
            <a:r>
              <a:rPr lang="en-US" sz="2000" dirty="0"/>
              <a:t> y; </a:t>
            </a:r>
          </a:p>
          <a:p>
            <a:pPr marL="109728" indent="0" algn="l" rtl="0" fontAlgn="base">
              <a:buNone/>
            </a:pPr>
            <a:r>
              <a:rPr lang="en-US" sz="2000" dirty="0"/>
              <a:t>private: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</a:t>
            </a:r>
            <a:r>
              <a:rPr lang="en-US" sz="2000" dirty="0" err="1"/>
              <a:t>int</a:t>
            </a:r>
            <a:r>
              <a:rPr lang="en-US" sz="2000" dirty="0"/>
              <a:t> z; </a:t>
            </a:r>
          </a:p>
          <a:p>
            <a:pPr marL="109728" indent="0" algn="l" rtl="0" fontAlgn="base">
              <a:buNone/>
            </a:pPr>
            <a:r>
              <a:rPr lang="en-US" sz="2000" dirty="0"/>
              <a:t>};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</a:t>
            </a:r>
          </a:p>
          <a:p>
            <a:pPr marL="109728" indent="0" algn="l" rtl="0" fontAlgn="base">
              <a:buNone/>
            </a:pPr>
            <a:r>
              <a:rPr lang="en-US" sz="2000" dirty="0">
                <a:solidFill>
                  <a:srgbClr val="FF0000"/>
                </a:solidFill>
              </a:rPr>
              <a:t>class B : public A </a:t>
            </a:r>
          </a:p>
          <a:p>
            <a:pPr marL="109728" indent="0" algn="l" rtl="0" fontAlgn="base">
              <a:buNone/>
            </a:pPr>
            <a:r>
              <a:rPr lang="en-US" sz="2000" dirty="0"/>
              <a:t>{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x is public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y is protected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z is not accessible from B </a:t>
            </a:r>
          </a:p>
          <a:p>
            <a:pPr marL="109728" indent="0" algn="l" rtl="0" fontAlgn="base">
              <a:buNone/>
            </a:pPr>
            <a:r>
              <a:rPr lang="en-US" sz="2000" dirty="0"/>
              <a:t>};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</a:t>
            </a:r>
          </a:p>
          <a:p>
            <a:pPr marL="109728" indent="0" algn="l" rtl="0" fontAlgn="base">
              <a:buNone/>
            </a:pPr>
            <a:r>
              <a:rPr lang="en-US" sz="2000" dirty="0">
                <a:solidFill>
                  <a:srgbClr val="FF0000"/>
                </a:solidFill>
              </a:rPr>
              <a:t>class C : protected A </a:t>
            </a:r>
          </a:p>
          <a:p>
            <a:pPr marL="109728" indent="0" algn="l" rtl="0" fontAlgn="base">
              <a:buNone/>
            </a:pPr>
            <a:r>
              <a:rPr lang="en-US" sz="2000" dirty="0"/>
              <a:t>{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x is protected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y is protected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z is not accessible from C </a:t>
            </a:r>
          </a:p>
          <a:p>
            <a:pPr marL="109728" indent="0" algn="l" rtl="0" fontAlgn="base">
              <a:buNone/>
            </a:pPr>
            <a:r>
              <a:rPr lang="en-US" sz="2000" dirty="0"/>
              <a:t>};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</a:t>
            </a:r>
          </a:p>
          <a:p>
            <a:pPr marL="109728" indent="0" algn="l" rtl="0" fontAlgn="base">
              <a:buNone/>
            </a:pPr>
            <a:r>
              <a:rPr lang="en-US" sz="2000" dirty="0">
                <a:solidFill>
                  <a:srgbClr val="FF0000"/>
                </a:solidFill>
              </a:rPr>
              <a:t>class D : private A</a:t>
            </a:r>
            <a:r>
              <a:rPr lang="en-US" sz="2000" dirty="0"/>
              <a:t>    // 'private' is default for classes </a:t>
            </a:r>
          </a:p>
          <a:p>
            <a:pPr marL="109728" indent="0" algn="l" rtl="0" fontAlgn="base">
              <a:buNone/>
            </a:pPr>
            <a:r>
              <a:rPr lang="en-US" sz="2000" dirty="0"/>
              <a:t>{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x is private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y is private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z is not accessible from D </a:t>
            </a:r>
          </a:p>
          <a:p>
            <a:pPr marL="109728" indent="0" algn="l" rtl="0" fontAlgn="base">
              <a:buNone/>
            </a:pPr>
            <a:r>
              <a:rPr lang="en-US" sz="2000" dirty="0"/>
              <a:t>};</a:t>
            </a:r>
          </a:p>
          <a:p>
            <a:pPr marL="109728" indent="0" algn="l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3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Inheritance and accessibility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620438"/>
              </p:ext>
            </p:extLst>
          </p:nvPr>
        </p:nvGraphicFramePr>
        <p:xfrm>
          <a:off x="323528" y="1700808"/>
          <a:ext cx="8064896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30512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 </a:t>
                      </a:r>
                      <a:r>
                        <a:rPr lang="en-GB" dirty="0" err="1" smtClean="0"/>
                        <a:t>Specifier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</a:t>
                      </a:r>
                      <a:r>
                        <a:rPr lang="en-GB" baseline="0" dirty="0" smtClean="0"/>
                        <a:t> from own class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</a:t>
                      </a:r>
                      <a:r>
                        <a:rPr lang="en-GB" baseline="0" dirty="0" smtClean="0"/>
                        <a:t> from Derived Class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 from Objects outside class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Public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Protected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Private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20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>
                <a:solidFill>
                  <a:schemeClr val="bg1"/>
                </a:solidFill>
              </a:rPr>
              <a:t>Example ( public access) 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496" y="620688"/>
            <a:ext cx="4248472" cy="62373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#include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>
                <a:solidFill>
                  <a:srgbClr val="C00000"/>
                </a:solidFill>
              </a:rPr>
              <a:t>&lt;</a:t>
            </a:r>
            <a:r>
              <a:rPr lang="en-GB" sz="1600" dirty="0" err="1">
                <a:solidFill>
                  <a:srgbClr val="C00000"/>
                </a:solidFill>
              </a:rPr>
              <a:t>iostream</a:t>
            </a:r>
            <a:r>
              <a:rPr lang="en-GB" sz="1600" dirty="0">
                <a:solidFill>
                  <a:srgbClr val="C00000"/>
                </a:solidFill>
              </a:rPr>
              <a:t>&gt;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using namespace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std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class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solidFill>
                  <a:srgbClr val="00B050"/>
                </a:solidFill>
              </a:rPr>
              <a:t>// base class</a:t>
            </a:r>
            <a:endParaRPr lang="en-GB" sz="1600" dirty="0">
              <a:solidFill>
                <a:srgbClr val="00B05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{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protected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length;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width;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public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()</a:t>
            </a:r>
            <a:r>
              <a:rPr lang="en-US" sz="1600" dirty="0" smtClean="0"/>
              <a:t> {length = 0; </a:t>
            </a:r>
          </a:p>
          <a:p>
            <a:pPr algn="l" rtl="0">
              <a:buClrTx/>
              <a:buNone/>
            </a:pPr>
            <a:r>
              <a:rPr lang="en-US" sz="1600" dirty="0" smtClean="0"/>
              <a:t>    width = 0;}</a:t>
            </a:r>
            <a:endParaRPr lang="en-GB" sz="1600" dirty="0" smtClean="0"/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>
                <a:solidFill>
                  <a:srgbClr val="000000"/>
                </a:solidFill>
              </a:rPr>
              <a:t>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ClrTx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{</a:t>
            </a:r>
            <a:r>
              <a:rPr lang="en-US" sz="1600" dirty="0" err="1" smtClean="0"/>
              <a:t>setDimension</a:t>
            </a:r>
            <a:r>
              <a:rPr lang="en-US" sz="1600" dirty="0" smtClean="0"/>
              <a:t>( L , w); }</a:t>
            </a: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smtClean="0">
                <a:solidFill>
                  <a:srgbClr val="0000FF"/>
                </a:solidFill>
              </a:rPr>
              <a:t>void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setDimension</a:t>
            </a:r>
            <a:r>
              <a:rPr lang="en-GB" sz="1600" dirty="0">
                <a:solidFill>
                  <a:srgbClr val="000000"/>
                </a:solidFill>
              </a:rPr>
              <a:t> 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None/>
            </a:pPr>
            <a:r>
              <a:rPr lang="en-US" sz="1600" dirty="0" smtClean="0"/>
              <a:t>{	if ( L &gt;= 0 )  length = L;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             length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if ( w &gt;= 0 )width= w;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	width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}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 </a:t>
            </a:r>
            <a:endParaRPr lang="en-GB" sz="1600" dirty="0" smtClean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12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83968" y="620688"/>
            <a:ext cx="4038600" cy="6010683"/>
          </a:xfrm>
        </p:spPr>
        <p:txBody>
          <a:bodyPr>
            <a:normAutofit/>
          </a:bodyPr>
          <a:lstStyle/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getLength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None/>
            </a:pPr>
            <a:r>
              <a:rPr lang="en-US" dirty="0" smtClean="0"/>
              <a:t>{	return length;}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getWidth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ClrTx/>
              <a:buNone/>
            </a:pPr>
            <a:r>
              <a:rPr lang="en-US" dirty="0" smtClean="0"/>
              <a:t> {	return width;}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area()</a:t>
            </a:r>
            <a:r>
              <a:rPr lang="en-US" dirty="0" smtClean="0"/>
              <a:t> </a:t>
            </a:r>
          </a:p>
          <a:p>
            <a:pPr algn="l" rtl="0">
              <a:buClrTx/>
              <a:buNone/>
            </a:pPr>
            <a:r>
              <a:rPr lang="en-US" dirty="0" smtClean="0"/>
              <a:t>{return length * width;}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perimeter()</a:t>
            </a:r>
          </a:p>
          <a:p>
            <a:pPr algn="l" rtl="0">
              <a:buClrTx/>
              <a:buNone/>
            </a:pPr>
            <a:r>
              <a:rPr lang="en-US" dirty="0" smtClean="0"/>
              <a:t> {	return 2 * ( length + width );}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void</a:t>
            </a:r>
            <a:r>
              <a:rPr lang="en-GB" dirty="0" smtClean="0">
                <a:solidFill>
                  <a:srgbClr val="000000"/>
                </a:solidFill>
              </a:rPr>
              <a:t> print()</a:t>
            </a:r>
            <a:r>
              <a:rPr lang="en-US" dirty="0" smtClean="0"/>
              <a:t>{ 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&lt;&lt;"Length = "&lt;&lt; length &lt;&lt; " ; Width = " &lt;&lt; width;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};</a:t>
            </a: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198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7544" y="620688"/>
            <a:ext cx="8316416" cy="5976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70C0"/>
                </a:solidFill>
              </a:rPr>
              <a:t>class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: </a:t>
            </a:r>
            <a:r>
              <a:rPr lang="en-GB" sz="2000" dirty="0">
                <a:solidFill>
                  <a:srgbClr val="0000FF"/>
                </a:solidFill>
              </a:rPr>
              <a:t>public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 {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FF"/>
                </a:solidFill>
              </a:rPr>
              <a:t>private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height;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FF"/>
                </a:solidFill>
              </a:rPr>
              <a:t>public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r>
              <a:rPr lang="en-GB" sz="2000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() {	height = 0 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(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L,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w,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h) {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( L, w, h);  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~</a:t>
            </a:r>
            <a:r>
              <a:rPr lang="en-GB" sz="2000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(){}</a:t>
            </a:r>
          </a:p>
          <a:p>
            <a:pPr marL="365760" lvl="0" indent="-256032">
              <a:spcBef>
                <a:spcPts val="300"/>
              </a:spcBef>
              <a:defRPr/>
            </a:pPr>
            <a:endParaRPr lang="en-GB" sz="2000" dirty="0">
              <a:solidFill>
                <a:srgbClr val="000000"/>
              </a:solidFill>
            </a:endParaRP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void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 (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L,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w,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h)</a:t>
            </a:r>
          </a:p>
          <a:p>
            <a:r>
              <a:rPr lang="en-GB" sz="2000" dirty="0">
                <a:solidFill>
                  <a:srgbClr val="000000"/>
                </a:solidFill>
              </a:rPr>
              <a:t>{	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( L , w 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if</a:t>
            </a:r>
            <a:r>
              <a:rPr lang="en-GB" sz="2000" dirty="0">
                <a:solidFill>
                  <a:srgbClr val="000000"/>
                </a:solidFill>
              </a:rPr>
              <a:t> ( h &gt;= 0)</a:t>
            </a:r>
            <a:r>
              <a:rPr lang="ar-SA" sz="2000" dirty="0">
                <a:solidFill>
                  <a:srgbClr val="000000"/>
                </a:solidFill>
              </a:rPr>
              <a:t>‏</a:t>
            </a:r>
            <a:r>
              <a:rPr lang="en-GB" sz="2000" dirty="0">
                <a:solidFill>
                  <a:srgbClr val="000000"/>
                </a:solidFill>
              </a:rPr>
              <a:t> height = h;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else           </a:t>
            </a:r>
            <a:r>
              <a:rPr lang="en-GB" sz="2000" dirty="0">
                <a:solidFill>
                  <a:srgbClr val="000000"/>
                </a:solidFill>
              </a:rPr>
              <a:t>height = 0;}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getHeight</a:t>
            </a:r>
            <a:r>
              <a:rPr lang="en-GB" sz="2000" dirty="0">
                <a:solidFill>
                  <a:srgbClr val="000000"/>
                </a:solidFill>
              </a:rPr>
              <a:t>()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height;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area()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2 * ( length * width + length * height + width * 		height ); 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volume() {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::area() * height; 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void</a:t>
            </a:r>
            <a:r>
              <a:rPr lang="en-GB" sz="2000" dirty="0">
                <a:solidFill>
                  <a:srgbClr val="000000"/>
                </a:solidFill>
              </a:rPr>
              <a:t> print() {	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::print();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err="1">
                <a:solidFill>
                  <a:srgbClr val="000000"/>
                </a:solidFill>
              </a:rPr>
              <a:t>cout</a:t>
            </a:r>
            <a:r>
              <a:rPr lang="en-GB" sz="2000" dirty="0">
                <a:solidFill>
                  <a:srgbClr val="000000"/>
                </a:solidFill>
              </a:rPr>
              <a:t> &lt;&lt;</a:t>
            </a:r>
            <a:r>
              <a:rPr lang="en-GB" sz="2000" dirty="0">
                <a:solidFill>
                  <a:srgbClr val="C00000"/>
                </a:solidFill>
              </a:rPr>
              <a:t> " ; Height = "</a:t>
            </a:r>
            <a:r>
              <a:rPr lang="en-GB" sz="2000" dirty="0">
                <a:solidFill>
                  <a:srgbClr val="000000"/>
                </a:solidFill>
              </a:rPr>
              <a:t> &lt;&lt; height;}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};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3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8352928" cy="565064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GB" sz="1400" b="1" dirty="0" smtClean="0"/>
              <a:t>void main()‏</a:t>
            </a:r>
          </a:p>
          <a:p>
            <a:pPr algn="l" rtl="0">
              <a:buNone/>
            </a:pPr>
            <a:r>
              <a:rPr lang="en-GB" sz="1400" b="1" dirty="0" smtClean="0"/>
              <a:t>{</a:t>
            </a:r>
          </a:p>
          <a:p>
            <a:pPr algn="l" rtl="0">
              <a:buNone/>
            </a:pPr>
            <a:r>
              <a:rPr lang="en-GB" sz="1400" b="1" dirty="0" err="1" smtClean="0"/>
              <a:t>rectangleType</a:t>
            </a:r>
            <a:r>
              <a:rPr lang="en-GB" sz="1400" b="1" dirty="0" smtClean="0"/>
              <a:t> myRectangle1;	</a:t>
            </a:r>
            <a:r>
              <a:rPr lang="en-GB" sz="1400" b="1" dirty="0" err="1" smtClean="0"/>
              <a:t>rectangleType</a:t>
            </a:r>
            <a:r>
              <a:rPr lang="en-GB" sz="1400" b="1" dirty="0" smtClean="0"/>
              <a:t> myRectangle2(8, 6);</a:t>
            </a:r>
          </a:p>
          <a:p>
            <a:pPr algn="l" rtl="0">
              <a:buNone/>
            </a:pPr>
            <a:r>
              <a:rPr lang="en-GB" sz="1400" b="1" dirty="0" err="1" smtClean="0"/>
              <a:t>boxType</a:t>
            </a:r>
            <a:r>
              <a:rPr lang="en-GB" sz="1400" b="1" dirty="0" smtClean="0"/>
              <a:t> myBox1;	</a:t>
            </a:r>
            <a:r>
              <a:rPr lang="en-GB" sz="1400" b="1" dirty="0" err="1" smtClean="0"/>
              <a:t>boxType</a:t>
            </a:r>
            <a:r>
              <a:rPr lang="en-GB" sz="1400" b="1" dirty="0" smtClean="0"/>
              <a:t> myBox2(10, 7, 3);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"\n myRectangle1: ";</a:t>
            </a:r>
          </a:p>
          <a:p>
            <a:pPr algn="l" rtl="0">
              <a:buNone/>
            </a:pPr>
            <a:r>
              <a:rPr lang="en-GB" sz="1400" b="1" dirty="0" smtClean="0"/>
              <a:t>myRectangle1.print();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 Area of myRectangle1: " &lt;&lt; myRectangle1.area() &lt;&lt; </a:t>
            </a:r>
            <a:r>
              <a:rPr lang="en-GB" sz="1400" b="1" dirty="0" err="1" smtClean="0"/>
              <a:t>endl</a:t>
            </a:r>
            <a:r>
              <a:rPr lang="en-GB" sz="1400" b="1" dirty="0" smtClean="0"/>
              <a:t>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"\n myRectangle2: ";</a:t>
            </a:r>
          </a:p>
          <a:p>
            <a:pPr algn="l" rtl="0">
              <a:buNone/>
            </a:pPr>
            <a:r>
              <a:rPr lang="en-GB" sz="1400" b="1" dirty="0" smtClean="0"/>
              <a:t>myRectangle2.print();	</a:t>
            </a:r>
            <a:r>
              <a:rPr lang="en-GB" sz="1400" b="1" dirty="0" err="1" smtClean="0"/>
              <a:t>cout</a:t>
            </a:r>
            <a:r>
              <a:rPr lang="en-GB" sz="1400" b="1" dirty="0" smtClean="0"/>
              <a:t> &lt;&lt; </a:t>
            </a:r>
            <a:r>
              <a:rPr lang="en-GB" sz="1400" b="1" dirty="0" err="1" smtClean="0"/>
              <a:t>endl</a:t>
            </a:r>
            <a:r>
              <a:rPr lang="en-GB" sz="1400" b="1" dirty="0" smtClean="0"/>
              <a:t>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 Area of myRectangle2: " &lt;&lt; myRectangle2.area() &lt;&lt; </a:t>
            </a:r>
            <a:r>
              <a:rPr lang="en-GB" sz="1400" b="1" dirty="0" err="1" smtClean="0"/>
              <a:t>endl</a:t>
            </a:r>
            <a:r>
              <a:rPr lang="en-GB" sz="1400" b="1" dirty="0" smtClean="0"/>
              <a:t>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smtClean="0"/>
              <a:t>myBox1.print();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&lt;&lt;"surface area of </a:t>
            </a:r>
            <a:r>
              <a:rPr lang="en-GB" sz="1400" b="1" dirty="0" err="1" smtClean="0"/>
              <a:t>Mybox</a:t>
            </a:r>
            <a:r>
              <a:rPr lang="en-GB" sz="1400" b="1" dirty="0" smtClean="0"/>
              <a:t>" &lt;&lt;myBox1.area();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&lt;&lt;"volume of mybox1 is " &lt;&lt;myBox1.volumn();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smtClean="0"/>
              <a:t>myBox2.print();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&lt;&lt;"surface area of </a:t>
            </a:r>
            <a:r>
              <a:rPr lang="en-GB" sz="1400" b="1" dirty="0" err="1" smtClean="0"/>
              <a:t>Mybox</a:t>
            </a:r>
            <a:r>
              <a:rPr lang="en-GB" sz="1400" b="1" dirty="0" smtClean="0"/>
              <a:t>" &lt;&lt;myBox2.area();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&lt;&lt;"volume of mybox1 is " &lt;&lt;myBox2.volumn();</a:t>
            </a:r>
          </a:p>
          <a:p>
            <a:pPr algn="l" rtl="0">
              <a:buNone/>
            </a:pPr>
            <a:r>
              <a:rPr lang="en-GB" sz="1400" b="1" dirty="0" smtClean="0"/>
              <a:t>}</a:t>
            </a:r>
          </a:p>
          <a:p>
            <a:pPr algn="l" rtl="0">
              <a:buNone/>
            </a:pPr>
            <a:endParaRPr lang="en-GB" sz="1400" b="1" dirty="0" smtClean="0"/>
          </a:p>
          <a:p>
            <a:pPr marL="82296" indent="0" algn="l" rtl="0">
              <a:buNone/>
            </a:pPr>
            <a:endParaRPr lang="en-GB" sz="1400" b="1" dirty="0">
              <a:solidFill>
                <a:srgbClr val="333399"/>
              </a:solidFill>
            </a:endParaRPr>
          </a:p>
          <a:p>
            <a:pPr marL="82296" indent="0" algn="l" rtl="0">
              <a:buNone/>
            </a:pP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93127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316288" cy="5722651"/>
          </a:xfrm>
        </p:spPr>
        <p:txBody>
          <a:bodyPr>
            <a:normAutofit/>
          </a:bodyPr>
          <a:lstStyle/>
          <a:p>
            <a:pPr marL="82296" indent="0" algn="l" rtl="0">
              <a:buNone/>
            </a:pP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5" t="14452" r="63213" b="56897"/>
          <a:stretch>
            <a:fillRect/>
          </a:stretch>
        </p:blipFill>
        <p:spPr bwMode="auto">
          <a:xfrm>
            <a:off x="539552" y="1196752"/>
            <a:ext cx="8100392" cy="490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9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Over-written Functions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These </a:t>
            </a:r>
            <a:r>
              <a:rPr lang="en-US" dirty="0"/>
              <a:t>functions are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overloaded, since they have exactly the same prototype (and header), and they are not in the same class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They are </a:t>
            </a:r>
            <a:r>
              <a:rPr lang="en-US" i="1" dirty="0"/>
              <a:t>over-written</a:t>
            </a:r>
            <a:r>
              <a:rPr lang="en-US" dirty="0"/>
              <a:t> functions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 over-written function that is closest to the object defined takes precedence.</a:t>
            </a:r>
          </a:p>
        </p:txBody>
      </p:sp>
    </p:spTree>
    <p:extLst>
      <p:ext uri="{BB962C8B-B14F-4D97-AF65-F5344CB8AC3E}">
        <p14:creationId xmlns:p14="http://schemas.microsoft.com/office/powerpoint/2010/main" val="21846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public,  (default)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dirty="0" smtClean="0"/>
              <a:t> </a:t>
            </a:r>
            <a:endParaRPr lang="en-US" b="1" dirty="0" smtClean="0"/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members become public members of the derived class.</a:t>
            </a:r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members become protected members of the derived class.</a:t>
            </a:r>
          </a:p>
          <a:p>
            <a:pPr lvl="2" algn="l" rtl="0" hangingPunct="0"/>
            <a:endParaRPr lang="en-US" dirty="0" smtClean="0"/>
          </a:p>
          <a:p>
            <a:pPr lvl="2" algn="l" rtl="0" hangingPunct="0"/>
            <a:r>
              <a:rPr lang="en-GB" dirty="0" smtClean="0"/>
              <a:t>Example :  base class inherited as </a:t>
            </a:r>
            <a:r>
              <a:rPr lang="en-GB" dirty="0" smtClean="0">
                <a:solidFill>
                  <a:srgbClr val="FF0000"/>
                </a:solidFill>
              </a:rPr>
              <a:t>public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183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6154699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using namespace </a:t>
            </a:r>
            <a:r>
              <a:rPr lang="en-US" sz="1600" dirty="0" smtClean="0">
                <a:latin typeface="Courier New"/>
              </a:rPr>
              <a:t>std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US" sz="1600" dirty="0" smtClean="0">
                <a:latin typeface="Courier New"/>
              </a:rPr>
              <a:t>base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base class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{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err="1" smtClean="0">
                <a:latin typeface="Courier New"/>
              </a:rPr>
              <a:t>pri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 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//private by default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err="1" smtClean="0">
                <a:latin typeface="Courier New"/>
              </a:rPr>
              <a:t>prot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public: 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pub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sz="1600" dirty="0" smtClean="0">
                <a:latin typeface="Courier New"/>
              </a:rPr>
              <a:t>set(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b) { </a:t>
            </a:r>
            <a:r>
              <a:rPr lang="en-US" sz="1600" dirty="0" err="1" smtClean="0">
                <a:latin typeface="Courier New"/>
              </a:rPr>
              <a:t>pri</a:t>
            </a:r>
            <a:r>
              <a:rPr lang="en-US" sz="1600" dirty="0" smtClean="0">
                <a:latin typeface="Courier New"/>
              </a:rPr>
              <a:t>=b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sz="1600" dirty="0" err="1" smtClean="0">
                <a:latin typeface="Courier New"/>
              </a:rPr>
              <a:t>setprot</a:t>
            </a:r>
            <a:r>
              <a:rPr lang="en-US" sz="1600" dirty="0" smtClean="0">
                <a:latin typeface="Courier New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p) {</a:t>
            </a:r>
            <a:r>
              <a:rPr lang="en-US" sz="1600" dirty="0" err="1" smtClean="0">
                <a:latin typeface="Courier New"/>
              </a:rPr>
              <a:t>prot</a:t>
            </a:r>
            <a:r>
              <a:rPr lang="en-US" sz="1600" dirty="0" smtClean="0">
                <a:latin typeface="Courier New"/>
              </a:rPr>
              <a:t>=p;}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show(){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&lt;&lt;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"in base 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pri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 :"&lt;&lt;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pri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&lt;&lt;"\n";}</a:t>
            </a:r>
          </a:p>
          <a:p>
            <a:pPr algn="l" rtl="0">
              <a:buNone/>
            </a:pPr>
            <a:r>
              <a:rPr lang="en-US" sz="1600" dirty="0" smtClean="0">
                <a:latin typeface="Courier New"/>
              </a:rPr>
              <a:t>};</a:t>
            </a:r>
            <a:endParaRPr lang="ar-SA" sz="1600" dirty="0" smtClean="0"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495800" cy="6082691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endParaRPr lang="ar-SA" dirty="0" smtClean="0"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: public </a:t>
            </a:r>
            <a:r>
              <a:rPr lang="en-US" dirty="0" smtClean="0">
                <a:latin typeface="Courier New"/>
              </a:rPr>
              <a:t>base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drivedclass</a:t>
            </a:r>
            <a:endParaRPr lang="en-US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{</a:t>
            </a: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k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 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x) {k =x;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dirty="0" err="1" smtClean="0">
                <a:latin typeface="Courier New"/>
              </a:rPr>
              <a:t>showK</a:t>
            </a:r>
            <a:r>
              <a:rPr lang="en-US" dirty="0" smtClean="0">
                <a:latin typeface="Courier New"/>
              </a:rPr>
              <a:t>(){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cout</a:t>
            </a:r>
            <a:r>
              <a:rPr lang="en-US" dirty="0" smtClean="0">
                <a:latin typeface="Courier New"/>
              </a:rPr>
              <a:t>&lt;&lt;"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in derived k : </a:t>
            </a:r>
            <a:r>
              <a:rPr lang="en-US" dirty="0" smtClean="0">
                <a:latin typeface="Courier New"/>
              </a:rPr>
              <a:t>"&lt;&lt; k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"\n"; 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cout</a:t>
            </a:r>
            <a:r>
              <a:rPr lang="en-US" dirty="0" smtClean="0">
                <a:latin typeface="Courier New"/>
              </a:rPr>
              <a:t>&lt;&lt;"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in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deraived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prot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from base : "</a:t>
            </a:r>
            <a:r>
              <a:rPr lang="en-US" dirty="0" smtClean="0">
                <a:latin typeface="Courier New"/>
              </a:rPr>
              <a:t>&lt;&lt;</a:t>
            </a:r>
            <a:r>
              <a:rPr lang="en-US" dirty="0" err="1" smtClean="0">
                <a:latin typeface="Courier New"/>
              </a:rPr>
              <a:t>prot</a:t>
            </a:r>
            <a:r>
              <a:rPr lang="en-US" dirty="0" smtClean="0">
                <a:latin typeface="Courier New"/>
              </a:rPr>
              <a:t>&lt;&lt;</a:t>
            </a:r>
            <a:r>
              <a:rPr lang="en-US" dirty="0" err="1" smtClean="0">
                <a:latin typeface="Courier New"/>
              </a:rPr>
              <a:t>endl</a:t>
            </a:r>
            <a:r>
              <a:rPr lang="en-US" dirty="0" smtClean="0"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//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pri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; this is error </a:t>
            </a:r>
          </a:p>
          <a:p>
            <a:pPr algn="l" rtl="0">
              <a:buNone/>
            </a:pPr>
            <a:r>
              <a:rPr lang="ar-SA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US" dirty="0" smtClean="0">
                <a:latin typeface="Courier New"/>
              </a:rPr>
              <a:t>}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;//end of class</a:t>
            </a:r>
          </a:p>
          <a:p>
            <a:pPr algn="l" rtl="0">
              <a:buNone/>
            </a:pP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dirty="0" smtClean="0">
                <a:latin typeface="Courier New"/>
              </a:rPr>
              <a:t>main(){</a:t>
            </a:r>
          </a:p>
          <a:p>
            <a:pPr algn="l" rtl="0">
              <a:buNone/>
            </a:pPr>
            <a:endParaRPr lang="ar-SA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latin typeface="Courier New"/>
              </a:rPr>
              <a:t> ob(3);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ob.set</a:t>
            </a:r>
            <a:r>
              <a:rPr lang="en-US" dirty="0" smtClean="0">
                <a:latin typeface="Courier New"/>
              </a:rPr>
              <a:t>(5);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base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ob.show</a:t>
            </a:r>
            <a:r>
              <a:rPr lang="en-US" dirty="0" smtClean="0">
                <a:latin typeface="Courier New"/>
              </a:rPr>
              <a:t>();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base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ob.showK</a:t>
            </a:r>
            <a:r>
              <a:rPr lang="en-US" dirty="0" smtClean="0">
                <a:latin typeface="Courier New"/>
              </a:rPr>
              <a:t>();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drived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class</a:t>
            </a:r>
          </a:p>
          <a:p>
            <a:pPr algn="l" rtl="0"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//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ob.prot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=5;error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}</a:t>
            </a: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305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8024891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31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/>
              <a:t>Inheritance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Autofit/>
          </a:bodyPr>
          <a:lstStyle/>
          <a:p>
            <a:pPr algn="l" rtl="0">
              <a:spcBef>
                <a:spcPts val="1125"/>
              </a:spcBef>
            </a:pPr>
            <a:r>
              <a:rPr lang="en-GB" sz="2000" dirty="0">
                <a:solidFill>
                  <a:srgbClr val="000000"/>
                </a:solidFill>
              </a:rPr>
              <a:t>Inheritance and composition are meaningful ways to relate two or more classes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algn="l" rtl="0"/>
            <a:r>
              <a:rPr lang="en-US" sz="2000" dirty="0"/>
              <a:t>Inheritance implements an </a:t>
            </a:r>
            <a:r>
              <a:rPr lang="en-US" sz="2000" i="1" dirty="0"/>
              <a:t>is-a</a:t>
            </a:r>
            <a:r>
              <a:rPr lang="en-US" sz="2000" dirty="0"/>
              <a:t> relationship:</a:t>
            </a:r>
          </a:p>
          <a:p>
            <a:pPr algn="l" rtl="0"/>
            <a:r>
              <a:rPr lang="en-US" sz="2000" dirty="0"/>
              <a:t>For example - a mustang is-a car.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Inheritance </a:t>
            </a:r>
            <a:r>
              <a:rPr lang="en-GB" sz="2000" dirty="0">
                <a:solidFill>
                  <a:srgbClr val="000000"/>
                </a:solidFill>
              </a:rPr>
              <a:t>lets us create new classes from existing classes. 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dirty="0">
                <a:solidFill>
                  <a:srgbClr val="000000"/>
                </a:solidFill>
              </a:rPr>
              <a:t>new classes that we create from the existing classes are called the </a:t>
            </a:r>
            <a:r>
              <a:rPr lang="en-GB" sz="1800" b="1" dirty="0">
                <a:solidFill>
                  <a:srgbClr val="000000"/>
                </a:solidFill>
              </a:rPr>
              <a:t>derived classes</a:t>
            </a:r>
            <a:r>
              <a:rPr lang="en-GB" sz="1800" dirty="0">
                <a:solidFill>
                  <a:srgbClr val="000000"/>
                </a:solidFill>
              </a:rPr>
              <a:t>; </a:t>
            </a:r>
            <a:r>
              <a:rPr lang="en-US" sz="1800" dirty="0"/>
              <a:t>.  Is also referred to as the </a:t>
            </a:r>
            <a:r>
              <a:rPr lang="en-US" sz="1800" i="1" dirty="0"/>
              <a:t>subclass</a:t>
            </a:r>
            <a:r>
              <a:rPr lang="en-US" sz="1800" dirty="0"/>
              <a:t>.</a:t>
            </a:r>
            <a:endParaRPr lang="en-GB" sz="1800" dirty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dirty="0">
                <a:solidFill>
                  <a:srgbClr val="000000"/>
                </a:solidFill>
              </a:rPr>
              <a:t>existing classes are called the </a:t>
            </a:r>
            <a:r>
              <a:rPr lang="en-GB" sz="1800" b="1" dirty="0">
                <a:solidFill>
                  <a:srgbClr val="000000"/>
                </a:solidFill>
              </a:rPr>
              <a:t>base classes</a:t>
            </a:r>
            <a:r>
              <a:rPr lang="en-GB" sz="1800" dirty="0" smtClean="0">
                <a:solidFill>
                  <a:srgbClr val="000000"/>
                </a:solidFill>
              </a:rPr>
              <a:t>. </a:t>
            </a:r>
            <a:r>
              <a:rPr lang="en-US" sz="1800" dirty="0"/>
              <a:t>Is also called the </a:t>
            </a:r>
            <a:r>
              <a:rPr lang="en-US" sz="1800" i="1" dirty="0"/>
              <a:t>superclass</a:t>
            </a:r>
            <a:r>
              <a:rPr lang="en-US" sz="1800" dirty="0"/>
              <a:t>.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The derived classes inherit the properties of the base classes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Each derived class, in turn, becomes a base class for a future derived class.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A </a:t>
            </a:r>
            <a:r>
              <a:rPr lang="en-GB" sz="2000" dirty="0">
                <a:solidFill>
                  <a:srgbClr val="000000"/>
                </a:solidFill>
              </a:rPr>
              <a:t>derived class can redefine the member functions of a base class, but this redefinition applies only to the objects of the derived class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487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protected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b="1" dirty="0" smtClean="0"/>
              <a:t> </a:t>
            </a:r>
            <a:r>
              <a:rPr lang="en-US" dirty="0" smtClean="0"/>
              <a:t>its public and protected members become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members of the derived class.</a:t>
            </a:r>
          </a:p>
          <a:p>
            <a:pPr lvl="1" algn="l" rtl="0" hangingPunct="0"/>
            <a:endParaRPr lang="en-US" dirty="0" smtClean="0"/>
          </a:p>
          <a:p>
            <a:pPr lvl="1" algn="l" rtl="0" hangingPunct="0"/>
            <a:r>
              <a:rPr lang="en-GB" sz="2800" dirty="0" smtClean="0"/>
              <a:t>Example : using </a:t>
            </a:r>
            <a:r>
              <a:rPr lang="en-GB" sz="2800" dirty="0" smtClean="0">
                <a:solidFill>
                  <a:srgbClr val="FF0000"/>
                </a:solidFill>
              </a:rPr>
              <a:t>protected</a:t>
            </a:r>
            <a:r>
              <a:rPr lang="en-GB" sz="2800" dirty="0" smtClean="0"/>
              <a:t>  for inheritance of base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234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56" y="692696"/>
            <a:ext cx="907734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10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228436" cy="392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08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7979264" cy="304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877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private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dirty="0" smtClean="0"/>
              <a:t>its public and protected members become private members of the derived class.</a:t>
            </a:r>
          </a:p>
          <a:p>
            <a:pPr lvl="1" algn="l" rtl="0" hangingPunct="0"/>
            <a:endParaRPr lang="en-GB" dirty="0" smtClean="0"/>
          </a:p>
          <a:p>
            <a:pPr algn="l" rtl="0" hangingPunct="0"/>
            <a:r>
              <a:rPr lang="en-US" dirty="0" smtClean="0"/>
              <a:t>In all cases, private members of a base class remain private to that base class.</a:t>
            </a:r>
            <a:endParaRPr lang="en-GB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0793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9144000" cy="573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195736" y="5301208"/>
            <a:ext cx="21602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	</a:t>
            </a:r>
            <a:r>
              <a:rPr lang="en-GB" sz="3600" dirty="0" smtClean="0">
                <a:solidFill>
                  <a:srgbClr val="FF0000"/>
                </a:solidFill>
              </a:rPr>
              <a:t>READ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26</a:t>
            </a:fld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7776864" cy="57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4531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092716" cy="298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19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28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8496944" cy="557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2940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29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7200800" cy="517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0823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/>
              <a:t>Hierarchical Inheritance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algn="l" rtl="0"/>
            <a:r>
              <a:rPr lang="en-US" dirty="0"/>
              <a:t>Inheritance is hierarchical:</a:t>
            </a:r>
          </a:p>
          <a:p>
            <a:pPr lvl="1" algn="l" rtl="0"/>
            <a:r>
              <a:rPr lang="en-US" dirty="0"/>
              <a:t>A derived class can also act as a base class to a lower-level derived class.</a:t>
            </a:r>
          </a:p>
          <a:p>
            <a:pPr lvl="1" algn="l" rtl="0"/>
            <a:r>
              <a:rPr lang="en-US" dirty="0"/>
              <a:t> The higher the class in the hierarchy, the more general information it contains.</a:t>
            </a:r>
          </a:p>
          <a:p>
            <a:pPr lvl="1" algn="l" rtl="0"/>
            <a:r>
              <a:rPr lang="en-US" dirty="0"/>
              <a:t>The lower the class in the hierarchy, the more specific information it contains.</a:t>
            </a:r>
          </a:p>
          <a:p>
            <a:pPr algn="l" rtl="0"/>
            <a:r>
              <a:rPr lang="en-US" sz="3200" dirty="0">
                <a:solidFill>
                  <a:schemeClr val="accent4"/>
                </a:solidFill>
              </a:rPr>
              <a:t>Attributes in a derived class overwrite the same ones in a base class.</a:t>
            </a:r>
          </a:p>
        </p:txBody>
      </p:sp>
    </p:spTree>
    <p:extLst>
      <p:ext uri="{BB962C8B-B14F-4D97-AF65-F5344CB8AC3E}">
        <p14:creationId xmlns:p14="http://schemas.microsoft.com/office/powerpoint/2010/main" val="959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6606301" cy="333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69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14438"/>
            <a:ext cx="7992888" cy="523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9653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32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4"/>
            <a:ext cx="6058167" cy="381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2077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pic>
        <p:nvPicPr>
          <p:cNvPr id="59394" name="Picture 2" descr="http://t3.gstatic.com/images?q=tbn:ANd9GcR-JTet26EIUiLxiWAYXu5Q2x9XksulcvYV58uZuA_QzGSi6l21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693618" cy="4372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9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pic>
        <p:nvPicPr>
          <p:cNvPr id="58370" name="Picture 2" descr="http://www.downloadfreetutorial.com/wp-content/uploads/2013/01/inheritance-hier-300x2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4945732" cy="4121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9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48100" y="2362200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vehicle</a:t>
            </a:r>
            <a:endParaRPr lang="en-US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12160" y="3717032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Water vehicle</a:t>
            </a:r>
            <a:endParaRPr lang="en-US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860032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boat</a:t>
            </a:r>
            <a:endParaRPr lang="en-US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447800" y="3733800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Land vehicle</a:t>
            </a:r>
            <a:endParaRPr lang="en-US" dirty="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1520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239000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submarine</a:t>
            </a:r>
            <a:endParaRPr lang="en-US" dirty="0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1259632" y="4365104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2286000" y="29718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6228184" y="4293096"/>
            <a:ext cx="576064" cy="834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 flipV="1">
            <a:off x="7524328" y="4365104"/>
            <a:ext cx="50405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5508104" y="2996952"/>
            <a:ext cx="122413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427984" y="3212976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051720" y="450912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804248" y="4581128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555776" y="5157192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bicycle</a:t>
            </a:r>
            <a:endParaRPr lang="en-US" dirty="0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2987824" y="4365104"/>
            <a:ext cx="50405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>
                <a:solidFill>
                  <a:srgbClr val="000000"/>
                </a:solidFill>
              </a:rPr>
              <a:t>class </a:t>
            </a:r>
            <a:r>
              <a:rPr lang="en-GB" dirty="0" smtClean="0">
                <a:solidFill>
                  <a:srgbClr val="000000"/>
                </a:solidFill>
              </a:rPr>
              <a:t>inheritance definition: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24482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333399"/>
                </a:solidFill>
              </a:rPr>
              <a:t>class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</a:rPr>
              <a:t>Derived_Class_name</a:t>
            </a:r>
            <a:r>
              <a:rPr lang="en-GB" sz="2800" dirty="0" smtClean="0">
                <a:solidFill>
                  <a:srgbClr val="000000"/>
                </a:solidFill>
              </a:rPr>
              <a:t>:  </a:t>
            </a:r>
            <a:r>
              <a:rPr lang="en-GB" sz="2800" dirty="0" err="1" smtClean="0">
                <a:solidFill>
                  <a:srgbClr val="000000"/>
                </a:solidFill>
              </a:rPr>
              <a:t>accessId</a:t>
            </a:r>
            <a:r>
              <a:rPr lang="en-GB" sz="2800" dirty="0" smtClean="0">
                <a:solidFill>
                  <a:srgbClr val="000000"/>
                </a:solidFill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</a:rPr>
              <a:t>Base_Class_name</a:t>
            </a:r>
            <a:endParaRPr lang="en-GB" sz="2800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{</a:t>
            </a: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	</a:t>
            </a:r>
            <a:r>
              <a:rPr lang="en-GB" dirty="0" err="1">
                <a:solidFill>
                  <a:srgbClr val="000000"/>
                </a:solidFill>
              </a:rPr>
              <a:t>DClassMembersList</a:t>
            </a: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};</a:t>
            </a:r>
            <a:endParaRPr lang="ar-SA" dirty="0">
              <a:solidFill>
                <a:srgbClr val="000000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67544" y="4797152"/>
            <a:ext cx="85844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b="1" dirty="0" err="1" smtClean="0">
                <a:solidFill>
                  <a:srgbClr val="000000"/>
                </a:solidFill>
              </a:rPr>
              <a:t>accessId</a:t>
            </a:r>
            <a:r>
              <a:rPr lang="en-GB" sz="2400" dirty="0" smtClean="0">
                <a:solidFill>
                  <a:srgbClr val="000000"/>
                </a:solidFill>
              </a:rPr>
              <a:t> define how can the derived class access</a:t>
            </a:r>
          </a:p>
          <a:p>
            <a:pPr marL="285750" indent="-285750"/>
            <a:r>
              <a:rPr lang="en-GB" sz="2400" dirty="0" smtClean="0">
                <a:solidFill>
                  <a:srgbClr val="000000"/>
                </a:solidFill>
              </a:rPr>
              <a:t> the Base class members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</a:rPr>
              <a:t>Access identifier can be either public, protected  and privet.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769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 smtClean="0"/>
              <a:t>Reviewing public, protected, and private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When a class member is declared </a:t>
            </a:r>
            <a:r>
              <a:rPr lang="en-US" dirty="0" smtClean="0"/>
              <a:t>:</a:t>
            </a:r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public, </a:t>
            </a:r>
            <a:r>
              <a:rPr lang="en-US" dirty="0"/>
              <a:t>it can be accessed by any other part of a program. </a:t>
            </a:r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private, </a:t>
            </a:r>
            <a:r>
              <a:rPr lang="en-US" dirty="0"/>
              <a:t>it can be accesses only by members of its class. </a:t>
            </a:r>
            <a:endParaRPr lang="en-US" dirty="0" smtClean="0"/>
          </a:p>
          <a:p>
            <a:pPr lvl="2" algn="l" rtl="0"/>
            <a:r>
              <a:rPr lang="en-US" dirty="0" smtClean="0"/>
              <a:t>Further</a:t>
            </a:r>
            <a:r>
              <a:rPr lang="en-US" dirty="0"/>
              <a:t>, derived classes do not have access to private base class members. 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protected, </a:t>
            </a:r>
            <a:r>
              <a:rPr lang="en-US" dirty="0"/>
              <a:t>it </a:t>
            </a:r>
            <a:r>
              <a:rPr lang="en-US" dirty="0" smtClean="0"/>
              <a:t>can </a:t>
            </a:r>
            <a:r>
              <a:rPr lang="en-US" dirty="0"/>
              <a:t>be accessed only by members of its class. </a:t>
            </a:r>
            <a:endParaRPr lang="en-US" dirty="0" smtClean="0"/>
          </a:p>
          <a:p>
            <a:pPr lvl="2" algn="l" rtl="0"/>
            <a:r>
              <a:rPr lang="en-US" dirty="0" smtClean="0"/>
              <a:t>However</a:t>
            </a:r>
            <a:r>
              <a:rPr lang="en-US" dirty="0"/>
              <a:t>, derived classes also have access to protected base class members. </a:t>
            </a:r>
            <a:endParaRPr lang="en-US" dirty="0" smtClean="0"/>
          </a:p>
          <a:p>
            <a:pPr lvl="2" algn="l" rtl="0"/>
            <a:r>
              <a:rPr lang="en-US" dirty="0" smtClean="0"/>
              <a:t>Thus</a:t>
            </a:r>
            <a:r>
              <a:rPr lang="en-US" dirty="0"/>
              <a:t>, </a:t>
            </a:r>
            <a:r>
              <a:rPr lang="en-US" b="1" dirty="0"/>
              <a:t>protected </a:t>
            </a:r>
            <a:r>
              <a:rPr lang="en-US" dirty="0"/>
              <a:t>allows a member </a:t>
            </a:r>
            <a:r>
              <a:rPr lang="en-US" dirty="0" smtClean="0"/>
              <a:t>to </a:t>
            </a:r>
            <a:r>
              <a:rPr lang="en-US" dirty="0"/>
              <a:t>be inherited, but to remain private within a class hierarchy.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92500" lnSpcReduction="20000"/>
          </a:bodyPr>
          <a:lstStyle/>
          <a:p>
            <a:pPr algn="l" rtl="0" hangingPunct="0"/>
            <a:r>
              <a:rPr lang="en-US" dirty="0"/>
              <a:t>When a base class is inherited by use </a:t>
            </a:r>
            <a:r>
              <a:rPr lang="en-US" dirty="0" smtClean="0"/>
              <a:t>of (</a:t>
            </a:r>
            <a:r>
              <a:rPr lang="en-GB" dirty="0" err="1" smtClean="0">
                <a:solidFill>
                  <a:srgbClr val="000000"/>
                </a:solidFill>
              </a:rPr>
              <a:t>accessId</a:t>
            </a:r>
            <a:r>
              <a:rPr lang="en-GB" dirty="0" smtClean="0">
                <a:solidFill>
                  <a:srgbClr val="000000"/>
                </a:solidFill>
              </a:rPr>
              <a:t> )</a:t>
            </a:r>
            <a:endParaRPr lang="en-US" dirty="0" smtClean="0"/>
          </a:p>
          <a:p>
            <a:pPr lvl="1" algn="l" rtl="0" hangingPunct="0"/>
            <a:r>
              <a:rPr lang="en-US" dirty="0" smtClean="0"/>
              <a:t> </a:t>
            </a:r>
            <a:r>
              <a:rPr lang="en-US" b="1" dirty="0"/>
              <a:t>public, </a:t>
            </a:r>
            <a:r>
              <a:rPr lang="en-US" b="1" dirty="0" smtClean="0"/>
              <a:t> (default)</a:t>
            </a:r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/>
              <a:t>public members become public members of the derived </a:t>
            </a:r>
            <a:r>
              <a:rPr lang="en-US" dirty="0" smtClean="0"/>
              <a:t>class.</a:t>
            </a:r>
          </a:p>
          <a:p>
            <a:pPr lvl="2" algn="l" rtl="0" hangingPunct="0"/>
            <a:r>
              <a:rPr lang="en-US" dirty="0"/>
              <a:t>i</a:t>
            </a:r>
            <a:r>
              <a:rPr lang="en-US" dirty="0" smtClean="0"/>
              <a:t>ts </a:t>
            </a:r>
            <a:r>
              <a:rPr lang="en-US" dirty="0"/>
              <a:t>protected members become protected members of the derived class</a:t>
            </a:r>
            <a:r>
              <a:rPr lang="en-US" dirty="0" smtClean="0"/>
              <a:t>.</a:t>
            </a:r>
          </a:p>
          <a:p>
            <a:pPr lvl="2" algn="l" rtl="0" hangingPunct="0"/>
            <a:endParaRPr lang="en-GB" dirty="0"/>
          </a:p>
          <a:p>
            <a:pPr lvl="1" algn="l" rtl="0" hangingPunct="0"/>
            <a:r>
              <a:rPr lang="en-US" b="1" dirty="0" smtClean="0"/>
              <a:t>protected</a:t>
            </a:r>
            <a:r>
              <a:rPr lang="en-US" b="1" dirty="0"/>
              <a:t>, </a:t>
            </a:r>
            <a:r>
              <a:rPr lang="en-US" dirty="0"/>
              <a:t>its public and protected members become protected members of the derived class</a:t>
            </a:r>
            <a:r>
              <a:rPr lang="en-US" dirty="0" smtClean="0"/>
              <a:t>.</a:t>
            </a:r>
          </a:p>
          <a:p>
            <a:pPr lvl="1" algn="l" rtl="0" hangingPunct="0"/>
            <a:endParaRPr lang="en-GB" dirty="0"/>
          </a:p>
          <a:p>
            <a:pPr lvl="1" algn="l" rtl="0" hangingPunct="0"/>
            <a:r>
              <a:rPr lang="en-US" b="1" dirty="0" smtClean="0"/>
              <a:t>private</a:t>
            </a:r>
            <a:r>
              <a:rPr lang="en-US" b="1" dirty="0"/>
              <a:t>, </a:t>
            </a:r>
            <a:r>
              <a:rPr lang="en-US" dirty="0"/>
              <a:t>its public and protected members become private members of the derived class</a:t>
            </a:r>
            <a:r>
              <a:rPr lang="en-US" dirty="0" smtClean="0"/>
              <a:t>.</a:t>
            </a:r>
          </a:p>
          <a:p>
            <a:pPr lvl="1" algn="l" rtl="0" hangingPunct="0"/>
            <a:endParaRPr lang="en-GB" dirty="0"/>
          </a:p>
          <a:p>
            <a:pPr algn="l" rtl="0" hangingPunct="0"/>
            <a:r>
              <a:rPr lang="en-US" dirty="0"/>
              <a:t>In all cases, private members of a base class remain private to that base class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3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4F7D0C1-DF7A-4A61-99C7-23F929989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0EE202-CC4B-425D-B100-7819B50BD0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CC0F7D-5A6F-4AFC-8029-B41F904FE35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2622</TotalTime>
  <Words>849</Words>
  <Application>Microsoft Office PowerPoint</Application>
  <PresentationFormat>On-screen Show (4:3)</PresentationFormat>
  <Paragraphs>262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Urban</vt:lpstr>
      <vt:lpstr>CS1201:  Programming Language 2</vt:lpstr>
      <vt:lpstr>Inheritance</vt:lpstr>
      <vt:lpstr>Hierarchical Inheritance</vt:lpstr>
      <vt:lpstr>Hierarchical Inheritance</vt:lpstr>
      <vt:lpstr>Hierarchical Inheritance</vt:lpstr>
      <vt:lpstr>Hierarchical Inheritance</vt:lpstr>
      <vt:lpstr>class inheritance definition:</vt:lpstr>
      <vt:lpstr>Reviewing public, protected, and private</vt:lpstr>
      <vt:lpstr>Cont..</vt:lpstr>
      <vt:lpstr>PowerPoint Presentation</vt:lpstr>
      <vt:lpstr>Inheritance and accessibility </vt:lpstr>
      <vt:lpstr>Example ( public access) </vt:lpstr>
      <vt:lpstr>PowerPoint Presentation</vt:lpstr>
      <vt:lpstr>Cont. Example</vt:lpstr>
      <vt:lpstr>Cont. Example</vt:lpstr>
      <vt:lpstr>Over-written Functions</vt:lpstr>
      <vt:lpstr>public,  (default)</vt:lpstr>
      <vt:lpstr>PowerPoint Presentation</vt:lpstr>
      <vt:lpstr>PowerPoint Presentation</vt:lpstr>
      <vt:lpstr>protected</vt:lpstr>
      <vt:lpstr>PowerPoint Presentation</vt:lpstr>
      <vt:lpstr>PowerPoint Presentation</vt:lpstr>
      <vt:lpstr>PowerPoint Presentation</vt:lpstr>
      <vt:lpstr>private</vt:lpstr>
      <vt:lpstr>PowerPoint Presentation</vt:lpstr>
      <vt:lpstr>using protected member READ</vt:lpstr>
      <vt:lpstr>PowerPoint Presentation</vt:lpstr>
      <vt:lpstr>using protected member</vt:lpstr>
      <vt:lpstr>using protected member</vt:lpstr>
      <vt:lpstr>PowerPoint Presentation</vt:lpstr>
      <vt:lpstr>using protected member</vt:lpstr>
      <vt:lpstr>using protected 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USER</cp:lastModifiedBy>
  <cp:revision>88</cp:revision>
  <dcterms:created xsi:type="dcterms:W3CDTF">2012-02-10T18:18:13Z</dcterms:created>
  <dcterms:modified xsi:type="dcterms:W3CDTF">2018-09-30T21:24:15Z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