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4"/>
  </p:sldMasterIdLst>
  <p:notesMasterIdLst>
    <p:notesMasterId r:id="rId39"/>
  </p:notesMasterIdLst>
  <p:sldIdLst>
    <p:sldId id="256" r:id="rId5"/>
    <p:sldId id="278" r:id="rId6"/>
    <p:sldId id="287" r:id="rId7"/>
    <p:sldId id="307" r:id="rId8"/>
    <p:sldId id="306" r:id="rId9"/>
    <p:sldId id="288" r:id="rId10"/>
    <p:sldId id="279" r:id="rId11"/>
    <p:sldId id="282" r:id="rId12"/>
    <p:sldId id="283" r:id="rId13"/>
    <p:sldId id="285" r:id="rId14"/>
    <p:sldId id="280" r:id="rId15"/>
    <p:sldId id="309" r:id="rId16"/>
    <p:sldId id="281" r:id="rId17"/>
    <p:sldId id="310" r:id="rId18"/>
    <p:sldId id="311" r:id="rId19"/>
    <p:sldId id="312" r:id="rId20"/>
    <p:sldId id="313" r:id="rId21"/>
    <p:sldId id="314" r:id="rId22"/>
    <p:sldId id="315" r:id="rId23"/>
    <p:sldId id="316" r:id="rId24"/>
    <p:sldId id="317" r:id="rId25"/>
    <p:sldId id="318" r:id="rId26"/>
    <p:sldId id="319" r:id="rId27"/>
    <p:sldId id="320" r:id="rId28"/>
    <p:sldId id="321" r:id="rId29"/>
    <p:sldId id="322" r:id="rId30"/>
    <p:sldId id="323" r:id="rId31"/>
    <p:sldId id="324" r:id="rId32"/>
    <p:sldId id="325" r:id="rId33"/>
    <p:sldId id="326" r:id="rId34"/>
    <p:sldId id="327" r:id="rId35"/>
    <p:sldId id="328" r:id="rId36"/>
    <p:sldId id="329" r:id="rId37"/>
    <p:sldId id="330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28" autoAdjust="0"/>
    <p:restoredTop sz="94595" autoAdjust="0"/>
  </p:normalViewPr>
  <p:slideViewPr>
    <p:cSldViewPr>
      <p:cViewPr>
        <p:scale>
          <a:sx n="70" d="100"/>
          <a:sy n="70" d="100"/>
        </p:scale>
        <p:origin x="-1512" y="-4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1078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AF3570-45CD-4782-957C-A6561CF24A1F}" type="datetimeFigureOut">
              <a:rPr lang="en-GB" smtClean="0"/>
              <a:pPr/>
              <a:t>03/09/2018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6D1CD0-5239-4D3D-A101-DF2AC796492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54776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595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595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595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595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595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595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595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8E80666-FB37-4B36-9149-507F3B0178E3}" type="datetimeFigureOut">
              <a:rPr lang="en-US" smtClean="0"/>
              <a:pPr/>
              <a:t>9/3/2018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8E80666-FB37-4B36-9149-507F3B0178E3}" type="datetimeFigureOut">
              <a:rPr lang="en-US" smtClean="0"/>
              <a:pPr/>
              <a:t>9/3/2018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8E80666-FB37-4B36-9149-507F3B0178E3}" type="datetimeFigureOut">
              <a:rPr lang="en-US" smtClean="0"/>
              <a:pPr/>
              <a:t>9/3/2018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9/3/2018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r" rtl="1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r" rtl="1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79512" y="260648"/>
            <a:ext cx="8458200" cy="1470025"/>
          </a:xfrm>
        </p:spPr>
        <p:txBody>
          <a:bodyPr>
            <a:normAutofit/>
          </a:bodyPr>
          <a:lstStyle/>
          <a:p>
            <a:pPr algn="l" rtl="0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CS1201:</a:t>
            </a:r>
            <a:br>
              <a:rPr lang="en-GB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Programming Language 2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6275040" cy="1752600"/>
          </a:xfrm>
        </p:spPr>
        <p:txBody>
          <a:bodyPr>
            <a:normAutofit/>
          </a:bodyPr>
          <a:lstStyle/>
          <a:p>
            <a:pPr algn="l" rtl="0"/>
            <a:r>
              <a:rPr lang="en-GB" sz="4400" dirty="0" smtClean="0"/>
              <a:t>Classes and objects</a:t>
            </a:r>
          </a:p>
          <a:p>
            <a:pPr rtl="0"/>
            <a:r>
              <a:rPr lang="en-GB" sz="4400" dirty="0" smtClean="0"/>
              <a:t>Inheritance</a:t>
            </a:r>
            <a:endParaRPr lang="ar-SA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25146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By:</a:t>
            </a:r>
            <a:r>
              <a:rPr lang="en-GB" dirty="0" err="1">
                <a:solidFill>
                  <a:schemeClr val="bg1"/>
                </a:solidFill>
                <a:latin typeface="Times New Roman" pitchFamily="18" charset="0"/>
              </a:rPr>
              <a:t>Nouf</a:t>
            </a:r>
            <a:r>
              <a:rPr lang="en-GB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GB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Times New Roman" pitchFamily="18" charset="0"/>
              </a:rPr>
              <a:t>Aljaffan</a:t>
            </a:r>
            <a:endParaRPr lang="en-GB" dirty="0">
              <a:solidFill>
                <a:schemeClr val="bg1"/>
              </a:solidFill>
              <a:latin typeface="Times New Roman" pitchFamily="18" charset="0"/>
            </a:endParaRPr>
          </a:p>
          <a:p>
            <a:pPr algn="l"/>
            <a:r>
              <a:rPr lang="en-US" b="1" dirty="0">
                <a:solidFill>
                  <a:schemeClr val="bg1"/>
                </a:solidFill>
              </a:rPr>
              <a:t>Edited</a:t>
            </a:r>
            <a:r>
              <a:rPr lang="en-US" b="1" dirty="0"/>
              <a:t> </a:t>
            </a:r>
            <a:r>
              <a:rPr lang="en-US" dirty="0" smtClean="0">
                <a:solidFill>
                  <a:schemeClr val="bg1"/>
                </a:solidFill>
              </a:rPr>
              <a:t>by : </a:t>
            </a:r>
            <a:r>
              <a:rPr lang="en-US" dirty="0" err="1" smtClean="0">
                <a:solidFill>
                  <a:schemeClr val="bg1"/>
                </a:solidFill>
              </a:rPr>
              <a:t>Nouf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 smtClean="0">
                <a:solidFill>
                  <a:schemeClr val="bg1"/>
                </a:solidFill>
              </a:rPr>
              <a:t>Almunyif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5157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8229600" cy="1066800"/>
          </a:xfrm>
        </p:spPr>
        <p:txBody>
          <a:bodyPr>
            <a:normAutofit/>
          </a:bodyPr>
          <a:lstStyle/>
          <a:p>
            <a:pPr algn="l" rtl="0"/>
            <a:r>
              <a:rPr lang="en-GB" dirty="0" smtClean="0"/>
              <a:t>Inheritance and accessibility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67620438"/>
              </p:ext>
            </p:extLst>
          </p:nvPr>
        </p:nvGraphicFramePr>
        <p:xfrm>
          <a:off x="323528" y="1700808"/>
          <a:ext cx="8064896" cy="3600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2016224"/>
                <a:gridCol w="2016224"/>
                <a:gridCol w="2016224"/>
              </a:tblGrid>
              <a:tr h="1305123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Access </a:t>
                      </a:r>
                      <a:r>
                        <a:rPr lang="en-GB" dirty="0" err="1" smtClean="0"/>
                        <a:t>Specifier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Accessible</a:t>
                      </a:r>
                      <a:r>
                        <a:rPr lang="en-GB" baseline="0" dirty="0" smtClean="0"/>
                        <a:t> from own class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Accessible</a:t>
                      </a:r>
                      <a:r>
                        <a:rPr lang="en-GB" baseline="0" dirty="0" smtClean="0"/>
                        <a:t> from Derived Class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Accessible from Objects outside class</a:t>
                      </a:r>
                      <a:endParaRPr lang="en-GB" dirty="0"/>
                    </a:p>
                  </a:txBody>
                  <a:tcPr/>
                </a:tc>
              </a:tr>
              <a:tr h="765092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Public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Yes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Yes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Yes</a:t>
                      </a:r>
                      <a:endParaRPr lang="en-GB" dirty="0"/>
                    </a:p>
                  </a:txBody>
                  <a:tcPr/>
                </a:tc>
              </a:tr>
              <a:tr h="765092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Protected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Yes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Yes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No</a:t>
                      </a:r>
                      <a:endParaRPr lang="en-GB" dirty="0"/>
                    </a:p>
                  </a:txBody>
                  <a:tcPr/>
                </a:tc>
              </a:tr>
              <a:tr h="765092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Private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Yes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No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252019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-315416"/>
            <a:ext cx="8229600" cy="1066800"/>
          </a:xfrm>
        </p:spPr>
        <p:txBody>
          <a:bodyPr>
            <a:normAutofit/>
          </a:bodyPr>
          <a:lstStyle/>
          <a:p>
            <a:pPr algn="l" rtl="0"/>
            <a:r>
              <a:rPr lang="en-GB" sz="3600" dirty="0" smtClean="0">
                <a:solidFill>
                  <a:schemeClr val="bg1"/>
                </a:solidFill>
              </a:rPr>
              <a:t>Example ( public access) </a:t>
            </a: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496" y="620688"/>
            <a:ext cx="4248472" cy="623731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 rtl="0">
              <a:buClrTx/>
              <a:buNone/>
            </a:pPr>
            <a:r>
              <a:rPr lang="en-GB" sz="1600" dirty="0">
                <a:solidFill>
                  <a:srgbClr val="0000FF"/>
                </a:solidFill>
              </a:rPr>
              <a:t>#include</a:t>
            </a:r>
            <a:r>
              <a:rPr lang="en-GB" sz="1600" dirty="0">
                <a:solidFill>
                  <a:srgbClr val="000000"/>
                </a:solidFill>
              </a:rPr>
              <a:t> </a:t>
            </a:r>
            <a:r>
              <a:rPr lang="en-GB" sz="1600" dirty="0">
                <a:solidFill>
                  <a:srgbClr val="C00000"/>
                </a:solidFill>
              </a:rPr>
              <a:t>&lt;</a:t>
            </a:r>
            <a:r>
              <a:rPr lang="en-GB" sz="1600" dirty="0" err="1">
                <a:solidFill>
                  <a:srgbClr val="C00000"/>
                </a:solidFill>
              </a:rPr>
              <a:t>iostream</a:t>
            </a:r>
            <a:r>
              <a:rPr lang="en-GB" sz="1600" dirty="0">
                <a:solidFill>
                  <a:srgbClr val="C00000"/>
                </a:solidFill>
              </a:rPr>
              <a:t>&gt;</a:t>
            </a:r>
          </a:p>
          <a:p>
            <a:pPr algn="l" rtl="0">
              <a:buClrTx/>
              <a:buNone/>
            </a:pPr>
            <a:r>
              <a:rPr lang="en-GB" sz="1600" dirty="0">
                <a:solidFill>
                  <a:srgbClr val="0000FF"/>
                </a:solidFill>
              </a:rPr>
              <a:t>using namespace</a:t>
            </a:r>
            <a:r>
              <a:rPr lang="en-GB" sz="1600" dirty="0">
                <a:solidFill>
                  <a:srgbClr val="000000"/>
                </a:solidFill>
              </a:rPr>
              <a:t> </a:t>
            </a:r>
            <a:r>
              <a:rPr lang="en-GB" sz="1600" dirty="0" err="1">
                <a:solidFill>
                  <a:srgbClr val="000000"/>
                </a:solidFill>
              </a:rPr>
              <a:t>std</a:t>
            </a:r>
            <a:r>
              <a:rPr lang="en-GB" sz="1600" dirty="0">
                <a:solidFill>
                  <a:srgbClr val="000000"/>
                </a:solidFill>
              </a:rPr>
              <a:t>;</a:t>
            </a:r>
          </a:p>
          <a:p>
            <a:pPr algn="l" rtl="0">
              <a:buClrTx/>
              <a:buNone/>
            </a:pPr>
            <a:endParaRPr lang="en-GB" sz="1600" dirty="0">
              <a:solidFill>
                <a:srgbClr val="000000"/>
              </a:solidFill>
            </a:endParaRPr>
          </a:p>
          <a:p>
            <a:pPr algn="l" rtl="0">
              <a:buClrTx/>
              <a:buNone/>
            </a:pPr>
            <a:r>
              <a:rPr lang="en-GB" sz="1600" dirty="0">
                <a:solidFill>
                  <a:srgbClr val="0000FF"/>
                </a:solidFill>
              </a:rPr>
              <a:t>class</a:t>
            </a:r>
            <a:r>
              <a:rPr lang="en-GB" sz="1600" dirty="0">
                <a:solidFill>
                  <a:srgbClr val="000000"/>
                </a:solidFill>
              </a:rPr>
              <a:t> </a:t>
            </a:r>
            <a:r>
              <a:rPr lang="en-GB" sz="1600" dirty="0" err="1" smtClean="0">
                <a:solidFill>
                  <a:srgbClr val="000000"/>
                </a:solidFill>
              </a:rPr>
              <a:t>rectangleType</a:t>
            </a:r>
            <a:r>
              <a:rPr lang="en-GB" sz="1600" dirty="0" smtClean="0">
                <a:solidFill>
                  <a:srgbClr val="000000"/>
                </a:solidFill>
              </a:rPr>
              <a:t> </a:t>
            </a:r>
            <a:r>
              <a:rPr lang="en-GB" sz="1600" dirty="0" smtClean="0">
                <a:solidFill>
                  <a:srgbClr val="00B050"/>
                </a:solidFill>
              </a:rPr>
              <a:t>// base class</a:t>
            </a:r>
            <a:endParaRPr lang="en-GB" sz="1600" dirty="0">
              <a:solidFill>
                <a:srgbClr val="00B050"/>
              </a:solidFill>
            </a:endParaRPr>
          </a:p>
          <a:p>
            <a:pPr algn="l" rtl="0">
              <a:buClrTx/>
              <a:buNone/>
            </a:pPr>
            <a:r>
              <a:rPr lang="en-GB" sz="1600" dirty="0">
                <a:solidFill>
                  <a:srgbClr val="000000"/>
                </a:solidFill>
              </a:rPr>
              <a:t>{</a:t>
            </a:r>
          </a:p>
          <a:p>
            <a:pPr algn="l" rtl="0">
              <a:buClrTx/>
              <a:buNone/>
            </a:pPr>
            <a:r>
              <a:rPr lang="en-GB" sz="1600" dirty="0">
                <a:solidFill>
                  <a:srgbClr val="0000FF"/>
                </a:solidFill>
              </a:rPr>
              <a:t>protected</a:t>
            </a:r>
            <a:r>
              <a:rPr lang="en-GB" sz="1600" dirty="0">
                <a:solidFill>
                  <a:srgbClr val="000000"/>
                </a:solidFill>
              </a:rPr>
              <a:t>:</a:t>
            </a:r>
          </a:p>
          <a:p>
            <a:pPr algn="l" rtl="0">
              <a:buClrTx/>
              <a:buNone/>
            </a:pPr>
            <a:r>
              <a:rPr lang="en-GB" sz="1600" dirty="0">
                <a:solidFill>
                  <a:srgbClr val="000000"/>
                </a:solidFill>
              </a:rPr>
              <a:t>	</a:t>
            </a:r>
            <a:r>
              <a:rPr lang="en-GB" sz="1600" dirty="0">
                <a:solidFill>
                  <a:srgbClr val="0000FF"/>
                </a:solidFill>
              </a:rPr>
              <a:t>double</a:t>
            </a:r>
            <a:r>
              <a:rPr lang="en-GB" sz="1600" dirty="0">
                <a:solidFill>
                  <a:srgbClr val="000000"/>
                </a:solidFill>
              </a:rPr>
              <a:t> length;</a:t>
            </a:r>
          </a:p>
          <a:p>
            <a:pPr algn="l" rtl="0">
              <a:buClrTx/>
              <a:buNone/>
            </a:pPr>
            <a:r>
              <a:rPr lang="en-GB" sz="1600" dirty="0">
                <a:solidFill>
                  <a:srgbClr val="000000"/>
                </a:solidFill>
              </a:rPr>
              <a:t>	</a:t>
            </a:r>
            <a:r>
              <a:rPr lang="en-GB" sz="1600" dirty="0">
                <a:solidFill>
                  <a:srgbClr val="0000FF"/>
                </a:solidFill>
              </a:rPr>
              <a:t>double</a:t>
            </a:r>
            <a:r>
              <a:rPr lang="en-GB" sz="1600" dirty="0">
                <a:solidFill>
                  <a:srgbClr val="000000"/>
                </a:solidFill>
              </a:rPr>
              <a:t> width;</a:t>
            </a:r>
          </a:p>
          <a:p>
            <a:pPr algn="l" rtl="0">
              <a:buClrTx/>
              <a:buNone/>
            </a:pPr>
            <a:r>
              <a:rPr lang="en-GB" sz="1600" dirty="0">
                <a:solidFill>
                  <a:srgbClr val="0000FF"/>
                </a:solidFill>
              </a:rPr>
              <a:t>public</a:t>
            </a:r>
            <a:r>
              <a:rPr lang="en-GB" sz="1600" dirty="0">
                <a:solidFill>
                  <a:srgbClr val="000000"/>
                </a:solidFill>
              </a:rPr>
              <a:t>:</a:t>
            </a:r>
          </a:p>
          <a:p>
            <a:pPr algn="l" rtl="0">
              <a:buClrTx/>
              <a:buNone/>
            </a:pPr>
            <a:r>
              <a:rPr lang="en-GB" sz="1600" dirty="0">
                <a:solidFill>
                  <a:srgbClr val="000000"/>
                </a:solidFill>
              </a:rPr>
              <a:t>	</a:t>
            </a:r>
            <a:r>
              <a:rPr lang="en-GB" sz="1600" dirty="0" err="1">
                <a:solidFill>
                  <a:srgbClr val="000000"/>
                </a:solidFill>
              </a:rPr>
              <a:t>rectangleType</a:t>
            </a:r>
            <a:r>
              <a:rPr lang="en-GB" sz="1600" dirty="0" smtClean="0">
                <a:solidFill>
                  <a:srgbClr val="000000"/>
                </a:solidFill>
              </a:rPr>
              <a:t>()</a:t>
            </a:r>
            <a:r>
              <a:rPr lang="en-US" sz="1600" dirty="0" smtClean="0"/>
              <a:t> {length = 0; </a:t>
            </a:r>
          </a:p>
          <a:p>
            <a:pPr algn="l" rtl="0">
              <a:buClrTx/>
              <a:buNone/>
            </a:pPr>
            <a:r>
              <a:rPr lang="en-US" sz="1600" dirty="0" smtClean="0"/>
              <a:t>    width = 0;}</a:t>
            </a:r>
            <a:endParaRPr lang="en-GB" sz="1600" dirty="0" smtClean="0"/>
          </a:p>
          <a:p>
            <a:pPr algn="l" rtl="0">
              <a:buClrTx/>
              <a:buNone/>
            </a:pPr>
            <a:r>
              <a:rPr lang="en-GB" sz="1600" dirty="0">
                <a:solidFill>
                  <a:srgbClr val="000000"/>
                </a:solidFill>
              </a:rPr>
              <a:t>	</a:t>
            </a:r>
            <a:r>
              <a:rPr lang="en-GB" sz="1600" dirty="0" err="1">
                <a:solidFill>
                  <a:srgbClr val="000000"/>
                </a:solidFill>
              </a:rPr>
              <a:t>rectangleType</a:t>
            </a:r>
            <a:r>
              <a:rPr lang="en-GB" sz="1600" dirty="0">
                <a:solidFill>
                  <a:srgbClr val="000000"/>
                </a:solidFill>
              </a:rPr>
              <a:t>( </a:t>
            </a:r>
            <a:r>
              <a:rPr lang="en-GB" sz="1600" dirty="0">
                <a:solidFill>
                  <a:srgbClr val="0000FF"/>
                </a:solidFill>
              </a:rPr>
              <a:t>double</a:t>
            </a:r>
            <a:r>
              <a:rPr lang="en-GB" sz="1600" dirty="0">
                <a:solidFill>
                  <a:srgbClr val="000000"/>
                </a:solidFill>
              </a:rPr>
              <a:t>  L, </a:t>
            </a:r>
            <a:r>
              <a:rPr lang="en-GB" sz="1600" dirty="0">
                <a:solidFill>
                  <a:srgbClr val="0000FF"/>
                </a:solidFill>
              </a:rPr>
              <a:t>double</a:t>
            </a:r>
            <a:r>
              <a:rPr lang="en-GB" sz="1600" dirty="0">
                <a:solidFill>
                  <a:srgbClr val="000000"/>
                </a:solidFill>
              </a:rPr>
              <a:t> w</a:t>
            </a:r>
            <a:r>
              <a:rPr lang="en-GB" sz="1600" dirty="0" smtClean="0">
                <a:solidFill>
                  <a:srgbClr val="000000"/>
                </a:solidFill>
              </a:rPr>
              <a:t>)</a:t>
            </a:r>
          </a:p>
          <a:p>
            <a:pPr algn="l" rtl="0">
              <a:buClrTx/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{</a:t>
            </a:r>
            <a:r>
              <a:rPr lang="en-US" sz="1600" dirty="0" err="1" smtClean="0"/>
              <a:t>setDimension</a:t>
            </a:r>
            <a:r>
              <a:rPr lang="en-US" sz="1600" dirty="0" smtClean="0"/>
              <a:t>( L , w); }</a:t>
            </a:r>
            <a:endParaRPr lang="en-GB" sz="1600" dirty="0">
              <a:solidFill>
                <a:srgbClr val="000000"/>
              </a:solidFill>
            </a:endParaRPr>
          </a:p>
          <a:p>
            <a:pPr algn="l" rtl="0">
              <a:buClrTx/>
              <a:buNone/>
            </a:pPr>
            <a:r>
              <a:rPr lang="en-GB" sz="1600" dirty="0">
                <a:solidFill>
                  <a:srgbClr val="000000"/>
                </a:solidFill>
              </a:rPr>
              <a:t>	</a:t>
            </a:r>
            <a:r>
              <a:rPr lang="en-GB" sz="1600" dirty="0" smtClean="0">
                <a:solidFill>
                  <a:srgbClr val="0000FF"/>
                </a:solidFill>
              </a:rPr>
              <a:t>void</a:t>
            </a:r>
            <a:r>
              <a:rPr lang="en-GB" sz="1600" dirty="0" smtClean="0">
                <a:solidFill>
                  <a:srgbClr val="000000"/>
                </a:solidFill>
              </a:rPr>
              <a:t> </a:t>
            </a:r>
            <a:r>
              <a:rPr lang="en-GB" sz="1600" dirty="0" err="1">
                <a:solidFill>
                  <a:srgbClr val="000000"/>
                </a:solidFill>
              </a:rPr>
              <a:t>setDimension</a:t>
            </a:r>
            <a:r>
              <a:rPr lang="en-GB" sz="1600" dirty="0">
                <a:solidFill>
                  <a:srgbClr val="000000"/>
                </a:solidFill>
              </a:rPr>
              <a:t> ( </a:t>
            </a:r>
            <a:r>
              <a:rPr lang="en-GB" sz="1600" dirty="0">
                <a:solidFill>
                  <a:srgbClr val="0000FF"/>
                </a:solidFill>
              </a:rPr>
              <a:t>double</a:t>
            </a:r>
            <a:r>
              <a:rPr lang="en-GB" sz="1600" dirty="0">
                <a:solidFill>
                  <a:srgbClr val="000000"/>
                </a:solidFill>
              </a:rPr>
              <a:t> L, </a:t>
            </a:r>
            <a:r>
              <a:rPr lang="en-GB" sz="1600" dirty="0">
                <a:solidFill>
                  <a:srgbClr val="0000FF"/>
                </a:solidFill>
              </a:rPr>
              <a:t>double</a:t>
            </a:r>
            <a:r>
              <a:rPr lang="en-GB" sz="1600" dirty="0">
                <a:solidFill>
                  <a:srgbClr val="000000"/>
                </a:solidFill>
              </a:rPr>
              <a:t> w</a:t>
            </a:r>
            <a:r>
              <a:rPr lang="en-GB" sz="1600" dirty="0" smtClean="0">
                <a:solidFill>
                  <a:srgbClr val="000000"/>
                </a:solidFill>
              </a:rPr>
              <a:t>)</a:t>
            </a:r>
          </a:p>
          <a:p>
            <a:pPr algn="l" rtl="0">
              <a:buNone/>
            </a:pPr>
            <a:r>
              <a:rPr lang="en-US" sz="1600" dirty="0" smtClean="0"/>
              <a:t>{	if ( L &gt;= 0 )  length = L;</a:t>
            </a:r>
            <a:endParaRPr lang="en-GB" sz="1600" dirty="0" smtClean="0"/>
          </a:p>
          <a:p>
            <a:pPr algn="l" rtl="0">
              <a:buNone/>
            </a:pPr>
            <a:r>
              <a:rPr lang="en-US" sz="1600" dirty="0" smtClean="0"/>
              <a:t>	else             length = 0;</a:t>
            </a:r>
            <a:endParaRPr lang="en-GB" sz="1600" dirty="0" smtClean="0"/>
          </a:p>
          <a:p>
            <a:pPr algn="l" rtl="0">
              <a:buNone/>
            </a:pPr>
            <a:r>
              <a:rPr lang="en-US" sz="1600" dirty="0" smtClean="0"/>
              <a:t>	if ( w &gt;= 0 )width= w;</a:t>
            </a:r>
            <a:endParaRPr lang="en-GB" sz="1600" dirty="0" smtClean="0"/>
          </a:p>
          <a:p>
            <a:pPr algn="l" rtl="0">
              <a:buNone/>
            </a:pPr>
            <a:r>
              <a:rPr lang="en-US" sz="1600" dirty="0" smtClean="0"/>
              <a:t>	else	width = 0;</a:t>
            </a:r>
            <a:endParaRPr lang="en-GB" sz="1600" dirty="0" smtClean="0"/>
          </a:p>
          <a:p>
            <a:pPr algn="l" rtl="0">
              <a:buNone/>
            </a:pPr>
            <a:r>
              <a:rPr lang="en-US" sz="1600" dirty="0" smtClean="0"/>
              <a:t>}</a:t>
            </a:r>
            <a:endParaRPr lang="en-GB" sz="1600" dirty="0" smtClean="0"/>
          </a:p>
          <a:p>
            <a:pPr algn="l" rtl="0">
              <a:buNone/>
            </a:pPr>
            <a:r>
              <a:rPr lang="en-US" sz="1600" dirty="0" smtClean="0"/>
              <a:t> </a:t>
            </a:r>
            <a:endParaRPr lang="en-GB" sz="1600" dirty="0" smtClean="0"/>
          </a:p>
        </p:txBody>
      </p:sp>
      <p:sp>
        <p:nvSpPr>
          <p:cNvPr id="4403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Arial" pitchFamily="34" charset="0"/>
              <a:buNone/>
            </a:pPr>
            <a:fld id="{6F28F729-C9BD-42F7-910B-BC9A7D248C88}" type="slidenum">
              <a:rPr lang="en-GB" smtClean="0">
                <a:solidFill>
                  <a:srgbClr val="000000"/>
                </a:solidFill>
              </a:rPr>
              <a:pPr eaLnBrk="1" hangingPunct="1">
                <a:buFont typeface="Arial" pitchFamily="34" charset="0"/>
                <a:buNone/>
              </a:pPr>
              <a:t>11</a:t>
            </a:fld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283968" y="620688"/>
            <a:ext cx="4038600" cy="6010683"/>
          </a:xfrm>
        </p:spPr>
        <p:txBody>
          <a:bodyPr>
            <a:normAutofit/>
          </a:bodyPr>
          <a:lstStyle/>
          <a:p>
            <a:pPr algn="l" rtl="0">
              <a:buClrTx/>
              <a:buNone/>
            </a:pPr>
            <a:endParaRPr lang="en-GB" dirty="0" smtClean="0">
              <a:solidFill>
                <a:srgbClr val="000000"/>
              </a:solidFill>
            </a:endParaRPr>
          </a:p>
          <a:p>
            <a:pPr algn="l" rtl="0">
              <a:buClrTx/>
              <a:buNone/>
            </a:pPr>
            <a:r>
              <a:rPr lang="en-GB" dirty="0" smtClean="0">
                <a:solidFill>
                  <a:srgbClr val="000000"/>
                </a:solidFill>
              </a:rPr>
              <a:t>	</a:t>
            </a:r>
            <a:r>
              <a:rPr lang="en-GB" dirty="0" smtClean="0">
                <a:solidFill>
                  <a:srgbClr val="0000FF"/>
                </a:solidFill>
              </a:rPr>
              <a:t>double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getLength</a:t>
            </a:r>
            <a:r>
              <a:rPr lang="en-GB" dirty="0" smtClean="0">
                <a:solidFill>
                  <a:srgbClr val="000000"/>
                </a:solidFill>
              </a:rPr>
              <a:t>()</a:t>
            </a:r>
          </a:p>
          <a:p>
            <a:pPr algn="l" rtl="0">
              <a:buNone/>
            </a:pPr>
            <a:r>
              <a:rPr lang="en-US" dirty="0" smtClean="0"/>
              <a:t>{	return length;}</a:t>
            </a:r>
            <a:endParaRPr lang="en-GB" dirty="0" smtClean="0"/>
          </a:p>
          <a:p>
            <a:pPr algn="l" rtl="0">
              <a:buClrTx/>
              <a:buNone/>
            </a:pPr>
            <a:r>
              <a:rPr lang="en-GB" dirty="0" smtClean="0">
                <a:solidFill>
                  <a:srgbClr val="000000"/>
                </a:solidFill>
              </a:rPr>
              <a:t>	</a:t>
            </a:r>
            <a:r>
              <a:rPr lang="en-GB" dirty="0" smtClean="0">
                <a:solidFill>
                  <a:srgbClr val="0000FF"/>
                </a:solidFill>
              </a:rPr>
              <a:t>double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getWidth</a:t>
            </a:r>
            <a:r>
              <a:rPr lang="en-GB" dirty="0" smtClean="0">
                <a:solidFill>
                  <a:srgbClr val="000000"/>
                </a:solidFill>
              </a:rPr>
              <a:t>()</a:t>
            </a:r>
          </a:p>
          <a:p>
            <a:pPr algn="l" rtl="0">
              <a:buClrTx/>
              <a:buNone/>
            </a:pPr>
            <a:r>
              <a:rPr lang="en-US" dirty="0" smtClean="0"/>
              <a:t> {	return width;}</a:t>
            </a:r>
            <a:endParaRPr lang="en-GB" dirty="0" smtClean="0"/>
          </a:p>
          <a:p>
            <a:pPr algn="l" rtl="0">
              <a:buClrTx/>
              <a:buNone/>
            </a:pPr>
            <a:r>
              <a:rPr lang="en-GB" dirty="0" smtClean="0">
                <a:solidFill>
                  <a:srgbClr val="000000"/>
                </a:solidFill>
              </a:rPr>
              <a:t>	</a:t>
            </a:r>
            <a:r>
              <a:rPr lang="en-GB" dirty="0" smtClean="0">
                <a:solidFill>
                  <a:srgbClr val="0000FF"/>
                </a:solidFill>
              </a:rPr>
              <a:t>double</a:t>
            </a:r>
            <a:r>
              <a:rPr lang="en-GB" dirty="0" smtClean="0">
                <a:solidFill>
                  <a:srgbClr val="000000"/>
                </a:solidFill>
              </a:rPr>
              <a:t> area()</a:t>
            </a:r>
            <a:r>
              <a:rPr lang="en-US" dirty="0" smtClean="0"/>
              <a:t> </a:t>
            </a:r>
          </a:p>
          <a:p>
            <a:pPr algn="l" rtl="0">
              <a:buClrTx/>
              <a:buNone/>
            </a:pPr>
            <a:r>
              <a:rPr lang="en-US" dirty="0" smtClean="0"/>
              <a:t>{return length * width;}</a:t>
            </a:r>
            <a:endParaRPr lang="en-GB" dirty="0" smtClean="0"/>
          </a:p>
          <a:p>
            <a:pPr algn="l" rtl="0">
              <a:buClrTx/>
              <a:buNone/>
            </a:pPr>
            <a:endParaRPr lang="en-GB" dirty="0" smtClean="0">
              <a:solidFill>
                <a:srgbClr val="000000"/>
              </a:solidFill>
            </a:endParaRPr>
          </a:p>
          <a:p>
            <a:pPr algn="l" rtl="0">
              <a:buClrTx/>
              <a:buNone/>
            </a:pPr>
            <a:r>
              <a:rPr lang="en-GB" dirty="0" smtClean="0">
                <a:solidFill>
                  <a:srgbClr val="000000"/>
                </a:solidFill>
              </a:rPr>
              <a:t>	</a:t>
            </a:r>
            <a:r>
              <a:rPr lang="en-GB" dirty="0" smtClean="0">
                <a:solidFill>
                  <a:srgbClr val="0000FF"/>
                </a:solidFill>
              </a:rPr>
              <a:t>double</a:t>
            </a:r>
            <a:r>
              <a:rPr lang="en-GB" dirty="0" smtClean="0">
                <a:solidFill>
                  <a:srgbClr val="000000"/>
                </a:solidFill>
              </a:rPr>
              <a:t> perimeter()</a:t>
            </a:r>
          </a:p>
          <a:p>
            <a:pPr algn="l" rtl="0">
              <a:buClrTx/>
              <a:buNone/>
            </a:pPr>
            <a:r>
              <a:rPr lang="en-US" dirty="0" smtClean="0"/>
              <a:t> {	return 2 * ( length + width );}</a:t>
            </a:r>
            <a:endParaRPr lang="en-GB" dirty="0" smtClean="0"/>
          </a:p>
          <a:p>
            <a:pPr algn="l" rtl="0">
              <a:buClrTx/>
              <a:buNone/>
            </a:pPr>
            <a:r>
              <a:rPr lang="en-GB" dirty="0" smtClean="0">
                <a:solidFill>
                  <a:srgbClr val="000000"/>
                </a:solidFill>
              </a:rPr>
              <a:t>	</a:t>
            </a:r>
            <a:r>
              <a:rPr lang="en-GB" dirty="0" smtClean="0">
                <a:solidFill>
                  <a:srgbClr val="0000FF"/>
                </a:solidFill>
              </a:rPr>
              <a:t>void</a:t>
            </a:r>
            <a:r>
              <a:rPr lang="en-GB" dirty="0" smtClean="0">
                <a:solidFill>
                  <a:srgbClr val="000000"/>
                </a:solidFill>
              </a:rPr>
              <a:t> print()</a:t>
            </a:r>
            <a:r>
              <a:rPr lang="en-US" dirty="0" smtClean="0"/>
              <a:t>{ </a:t>
            </a:r>
            <a:endParaRPr lang="en-GB" dirty="0" smtClean="0"/>
          </a:p>
          <a:p>
            <a:pPr algn="l" rtl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&lt;&lt;"Length = "&lt;&lt; length &lt;&lt; " ; Width = " &lt;&lt; width;</a:t>
            </a:r>
            <a:endParaRPr lang="en-GB" dirty="0" smtClean="0"/>
          </a:p>
          <a:p>
            <a:pPr algn="l" rtl="0">
              <a:buNone/>
            </a:pPr>
            <a:r>
              <a:rPr lang="en-US" dirty="0" smtClean="0"/>
              <a:t>}</a:t>
            </a:r>
            <a:endParaRPr lang="en-GB" dirty="0" smtClean="0"/>
          </a:p>
          <a:p>
            <a:pPr algn="l" rtl="0">
              <a:buClrTx/>
              <a:buNone/>
            </a:pPr>
            <a:endParaRPr lang="en-GB" dirty="0" smtClean="0">
              <a:solidFill>
                <a:srgbClr val="000000"/>
              </a:solidFill>
            </a:endParaRPr>
          </a:p>
          <a:p>
            <a:pPr algn="l" rtl="0">
              <a:buClrTx/>
              <a:buNone/>
            </a:pPr>
            <a:r>
              <a:rPr lang="en-GB" dirty="0" smtClean="0">
                <a:solidFill>
                  <a:srgbClr val="000000"/>
                </a:solidFill>
              </a:rPr>
              <a:t>};</a:t>
            </a:r>
          </a:p>
          <a:p>
            <a:pPr algn="l" rtl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1167920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467544" y="620688"/>
            <a:ext cx="8316416" cy="623731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>
            <a:normAutofit fontScale="92500" lnSpcReduction="2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Georgia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class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boxType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public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rectangleType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{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Georgia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private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Georgia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double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height;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Georgia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public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boxType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()</a:t>
            </a:r>
            <a:r>
              <a:rPr lang="en-GB" sz="2000" dirty="0">
                <a:solidFill>
                  <a:srgbClr val="000000"/>
                </a:solidFill>
              </a:rPr>
              <a:t> {	height = 0 </a:t>
            </a:r>
            <a:r>
              <a:rPr lang="en-GB" sz="2000" dirty="0" smtClean="0">
                <a:solidFill>
                  <a:srgbClr val="000000"/>
                </a:solidFill>
              </a:rPr>
              <a:t>;}</a:t>
            </a:r>
          </a:p>
          <a:p>
            <a:endParaRPr lang="en-GB" sz="2000" dirty="0">
              <a:solidFill>
                <a:srgbClr val="000000"/>
              </a:solidFill>
            </a:endParaRPr>
          </a:p>
          <a:p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boxType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 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double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L, 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double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w, 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double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h)</a:t>
            </a:r>
            <a:r>
              <a:rPr lang="en-GB" sz="2000" dirty="0">
                <a:solidFill>
                  <a:srgbClr val="000000"/>
                </a:solidFill>
              </a:rPr>
              <a:t> </a:t>
            </a:r>
            <a:r>
              <a:rPr lang="en-GB" sz="2000" dirty="0" smtClean="0">
                <a:solidFill>
                  <a:srgbClr val="000000"/>
                </a:solidFill>
              </a:rPr>
              <a:t>{</a:t>
            </a:r>
            <a:r>
              <a:rPr lang="en-GB" sz="2000" dirty="0" err="1" smtClean="0">
                <a:solidFill>
                  <a:srgbClr val="000000"/>
                </a:solidFill>
              </a:rPr>
              <a:t>setDimension</a:t>
            </a:r>
            <a:r>
              <a:rPr lang="en-GB" sz="2000" dirty="0">
                <a:solidFill>
                  <a:srgbClr val="000000"/>
                </a:solidFill>
              </a:rPr>
              <a:t>( L, w, h);   </a:t>
            </a:r>
            <a:r>
              <a:rPr lang="en-GB" sz="2000" dirty="0" smtClean="0">
                <a:solidFill>
                  <a:srgbClr val="000000"/>
                </a:solidFill>
              </a:rPr>
              <a:t>}</a:t>
            </a:r>
          </a:p>
          <a:p>
            <a:endParaRPr lang="en-GB" sz="2000" dirty="0">
              <a:solidFill>
                <a:srgbClr val="000000"/>
              </a:solidFill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Georgia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~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boxType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(){}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Georgia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Georgia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void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setDimension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 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double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L, 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double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w, 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double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h)</a:t>
            </a:r>
          </a:p>
          <a:p>
            <a:r>
              <a:rPr lang="en-GB" sz="2000" dirty="0">
                <a:solidFill>
                  <a:srgbClr val="000000"/>
                </a:solidFill>
              </a:rPr>
              <a:t>{	</a:t>
            </a:r>
            <a:r>
              <a:rPr lang="en-GB" sz="2000" dirty="0" err="1">
                <a:solidFill>
                  <a:srgbClr val="000000"/>
                </a:solidFill>
              </a:rPr>
              <a:t>rectangleType</a:t>
            </a:r>
            <a:r>
              <a:rPr lang="en-GB" sz="2000" dirty="0">
                <a:solidFill>
                  <a:srgbClr val="000000"/>
                </a:solidFill>
              </a:rPr>
              <a:t>::</a:t>
            </a:r>
            <a:r>
              <a:rPr lang="en-GB" sz="2000" dirty="0" err="1">
                <a:solidFill>
                  <a:srgbClr val="000000"/>
                </a:solidFill>
              </a:rPr>
              <a:t>setDimension</a:t>
            </a:r>
            <a:r>
              <a:rPr lang="en-GB" sz="2000" dirty="0">
                <a:solidFill>
                  <a:srgbClr val="000000"/>
                </a:solidFill>
              </a:rPr>
              <a:t>( L , w );</a:t>
            </a:r>
          </a:p>
          <a:p>
            <a:r>
              <a:rPr lang="en-GB" sz="2000" dirty="0">
                <a:solidFill>
                  <a:srgbClr val="000000"/>
                </a:solidFill>
              </a:rPr>
              <a:t>	</a:t>
            </a:r>
            <a:r>
              <a:rPr lang="en-GB" sz="2000" dirty="0">
                <a:solidFill>
                  <a:srgbClr val="0000FF"/>
                </a:solidFill>
              </a:rPr>
              <a:t>if</a:t>
            </a:r>
            <a:r>
              <a:rPr lang="en-GB" sz="2000" dirty="0">
                <a:solidFill>
                  <a:srgbClr val="000000"/>
                </a:solidFill>
              </a:rPr>
              <a:t> ( h &gt;= 0)</a:t>
            </a:r>
            <a:r>
              <a:rPr lang="ar-SA" sz="2000" dirty="0">
                <a:solidFill>
                  <a:srgbClr val="000000"/>
                </a:solidFill>
              </a:rPr>
              <a:t>‏</a:t>
            </a:r>
            <a:r>
              <a:rPr lang="en-GB" sz="2000" dirty="0">
                <a:solidFill>
                  <a:srgbClr val="000000"/>
                </a:solidFill>
              </a:rPr>
              <a:t> height = h;</a:t>
            </a:r>
          </a:p>
          <a:p>
            <a:r>
              <a:rPr lang="en-GB" sz="2000" dirty="0">
                <a:solidFill>
                  <a:srgbClr val="000000"/>
                </a:solidFill>
              </a:rPr>
              <a:t>	</a:t>
            </a:r>
            <a:r>
              <a:rPr lang="en-GB" sz="2000" dirty="0">
                <a:solidFill>
                  <a:srgbClr val="0000FF"/>
                </a:solidFill>
              </a:rPr>
              <a:t>else           </a:t>
            </a:r>
            <a:r>
              <a:rPr lang="en-GB" sz="2000" dirty="0">
                <a:solidFill>
                  <a:srgbClr val="000000"/>
                </a:solidFill>
              </a:rPr>
              <a:t>height = 0</a:t>
            </a:r>
            <a:r>
              <a:rPr lang="en-GB" sz="2000" dirty="0" smtClean="0">
                <a:solidFill>
                  <a:srgbClr val="000000"/>
                </a:solidFill>
              </a:rPr>
              <a:t>;}</a:t>
            </a:r>
          </a:p>
          <a:p>
            <a:endParaRPr lang="en-GB" sz="2000" dirty="0">
              <a:solidFill>
                <a:srgbClr val="000000"/>
              </a:solidFill>
            </a:endParaRPr>
          </a:p>
          <a:p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double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getHeight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()</a:t>
            </a:r>
            <a:r>
              <a:rPr lang="en-GB" sz="2000" dirty="0">
                <a:solidFill>
                  <a:srgbClr val="000000"/>
                </a:solidFill>
              </a:rPr>
              <a:t> {	</a:t>
            </a:r>
            <a:r>
              <a:rPr lang="en-GB" sz="2000" dirty="0">
                <a:solidFill>
                  <a:srgbClr val="0000FF"/>
                </a:solidFill>
              </a:rPr>
              <a:t>return</a:t>
            </a:r>
            <a:r>
              <a:rPr lang="en-GB" sz="2000" dirty="0">
                <a:solidFill>
                  <a:srgbClr val="000000"/>
                </a:solidFill>
              </a:rPr>
              <a:t> height; </a:t>
            </a:r>
            <a:r>
              <a:rPr lang="en-GB" sz="2000" dirty="0" smtClean="0">
                <a:solidFill>
                  <a:srgbClr val="000000"/>
                </a:solidFill>
              </a:rPr>
              <a:t>}</a:t>
            </a:r>
          </a:p>
          <a:p>
            <a:endParaRPr lang="en-GB" sz="2000" dirty="0">
              <a:solidFill>
                <a:srgbClr val="000000"/>
              </a:solidFill>
            </a:endParaRPr>
          </a:p>
          <a:p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double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area()</a:t>
            </a:r>
            <a:r>
              <a:rPr lang="en-GB" sz="2000" dirty="0">
                <a:solidFill>
                  <a:srgbClr val="000000"/>
                </a:solidFill>
              </a:rPr>
              <a:t> {	</a:t>
            </a:r>
            <a:r>
              <a:rPr lang="en-GB" sz="2000" dirty="0">
                <a:solidFill>
                  <a:srgbClr val="0000FF"/>
                </a:solidFill>
              </a:rPr>
              <a:t>return</a:t>
            </a:r>
            <a:r>
              <a:rPr lang="en-GB" sz="2000" dirty="0">
                <a:solidFill>
                  <a:srgbClr val="000000"/>
                </a:solidFill>
              </a:rPr>
              <a:t> 2 * ( length * width + length * height + width * </a:t>
            </a:r>
            <a:r>
              <a:rPr lang="en-GB" sz="2000" dirty="0" smtClean="0">
                <a:solidFill>
                  <a:srgbClr val="000000"/>
                </a:solidFill>
              </a:rPr>
              <a:t>		height </a:t>
            </a:r>
            <a:r>
              <a:rPr lang="en-GB" sz="2000" dirty="0">
                <a:solidFill>
                  <a:srgbClr val="000000"/>
                </a:solidFill>
              </a:rPr>
              <a:t>);  </a:t>
            </a:r>
            <a:r>
              <a:rPr lang="en-GB" sz="2000" dirty="0" smtClean="0">
                <a:solidFill>
                  <a:srgbClr val="000000"/>
                </a:solidFill>
              </a:rPr>
              <a:t>}</a:t>
            </a:r>
          </a:p>
          <a:p>
            <a:endParaRPr lang="en-GB" sz="2000" dirty="0" smtClean="0">
              <a:solidFill>
                <a:srgbClr val="000000"/>
              </a:solidFill>
            </a:endParaRPr>
          </a:p>
          <a:p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double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volume()</a:t>
            </a:r>
            <a:r>
              <a:rPr lang="en-GB" sz="2000" dirty="0">
                <a:solidFill>
                  <a:srgbClr val="000000"/>
                </a:solidFill>
              </a:rPr>
              <a:t> </a:t>
            </a:r>
            <a:r>
              <a:rPr lang="en-GB" sz="2000" dirty="0" smtClean="0">
                <a:solidFill>
                  <a:srgbClr val="000000"/>
                </a:solidFill>
              </a:rPr>
              <a:t>{</a:t>
            </a:r>
            <a:r>
              <a:rPr lang="en-GB" sz="2000" dirty="0" smtClean="0">
                <a:solidFill>
                  <a:srgbClr val="0000FF"/>
                </a:solidFill>
              </a:rPr>
              <a:t>return</a:t>
            </a:r>
            <a:r>
              <a:rPr lang="en-GB" sz="2000" dirty="0" smtClean="0">
                <a:solidFill>
                  <a:srgbClr val="000000"/>
                </a:solidFill>
              </a:rPr>
              <a:t> </a:t>
            </a:r>
            <a:r>
              <a:rPr lang="en-GB" sz="2000" dirty="0" err="1">
                <a:solidFill>
                  <a:srgbClr val="000000"/>
                </a:solidFill>
              </a:rPr>
              <a:t>rectangleType</a:t>
            </a:r>
            <a:r>
              <a:rPr lang="en-GB" sz="2000" dirty="0">
                <a:solidFill>
                  <a:srgbClr val="000000"/>
                </a:solidFill>
              </a:rPr>
              <a:t>::area() * height;  </a:t>
            </a:r>
            <a:r>
              <a:rPr lang="en-GB" sz="2000" dirty="0" smtClean="0">
                <a:solidFill>
                  <a:srgbClr val="000000"/>
                </a:solidFill>
              </a:rPr>
              <a:t>}</a:t>
            </a:r>
          </a:p>
          <a:p>
            <a:endParaRPr lang="en-GB" sz="2000" dirty="0">
              <a:solidFill>
                <a:srgbClr val="000000"/>
              </a:solidFill>
            </a:endParaRPr>
          </a:p>
          <a:p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void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print()</a:t>
            </a:r>
            <a:r>
              <a:rPr lang="en-GB" sz="2000" dirty="0">
                <a:solidFill>
                  <a:srgbClr val="000000"/>
                </a:solidFill>
              </a:rPr>
              <a:t> {	</a:t>
            </a:r>
            <a:r>
              <a:rPr lang="en-GB" sz="2000" dirty="0" err="1">
                <a:solidFill>
                  <a:srgbClr val="000000"/>
                </a:solidFill>
              </a:rPr>
              <a:t>rectangleType</a:t>
            </a:r>
            <a:r>
              <a:rPr lang="en-GB" sz="2000" dirty="0">
                <a:solidFill>
                  <a:srgbClr val="000000"/>
                </a:solidFill>
              </a:rPr>
              <a:t>::print();</a:t>
            </a:r>
          </a:p>
          <a:p>
            <a:r>
              <a:rPr lang="en-GB" sz="2000" dirty="0">
                <a:solidFill>
                  <a:srgbClr val="000000"/>
                </a:solidFill>
              </a:rPr>
              <a:t>	</a:t>
            </a:r>
            <a:r>
              <a:rPr lang="en-GB" sz="2000" dirty="0" err="1">
                <a:solidFill>
                  <a:srgbClr val="000000"/>
                </a:solidFill>
              </a:rPr>
              <a:t>cout</a:t>
            </a:r>
            <a:r>
              <a:rPr lang="en-GB" sz="2000" dirty="0">
                <a:solidFill>
                  <a:srgbClr val="000000"/>
                </a:solidFill>
              </a:rPr>
              <a:t> &lt;&lt;</a:t>
            </a:r>
            <a:r>
              <a:rPr lang="en-GB" sz="2000" dirty="0">
                <a:solidFill>
                  <a:srgbClr val="C00000"/>
                </a:solidFill>
              </a:rPr>
              <a:t> " ; Height = "</a:t>
            </a:r>
            <a:r>
              <a:rPr lang="en-GB" sz="2000" dirty="0">
                <a:solidFill>
                  <a:srgbClr val="000000"/>
                </a:solidFill>
              </a:rPr>
              <a:t> &lt;&lt; height</a:t>
            </a:r>
            <a:r>
              <a:rPr lang="en-GB" sz="2000" dirty="0" smtClean="0">
                <a:solidFill>
                  <a:srgbClr val="000000"/>
                </a:solidFill>
              </a:rPr>
              <a:t>;}</a:t>
            </a:r>
            <a:endParaRPr lang="en-GB" sz="2000" dirty="0">
              <a:solidFill>
                <a:srgbClr val="000000"/>
              </a:solidFill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Georgia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};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8229600" cy="1066800"/>
          </a:xfrm>
        </p:spPr>
        <p:txBody>
          <a:bodyPr/>
          <a:lstStyle/>
          <a:p>
            <a:pPr algn="l" rtl="0"/>
            <a:r>
              <a:rPr lang="en-GB" dirty="0" smtClean="0"/>
              <a:t>Cont.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124744"/>
            <a:ext cx="8352928" cy="5650643"/>
          </a:xfrm>
        </p:spPr>
        <p:txBody>
          <a:bodyPr>
            <a:normAutofit fontScale="92500" lnSpcReduction="10000"/>
          </a:bodyPr>
          <a:lstStyle/>
          <a:p>
            <a:pPr marL="82296" indent="0" algn="l" rtl="0">
              <a:buNone/>
            </a:pPr>
            <a:r>
              <a:rPr lang="en-GB" dirty="0" smtClean="0">
                <a:solidFill>
                  <a:srgbClr val="0000FF"/>
                </a:solidFill>
              </a:rPr>
              <a:t>Void </a:t>
            </a:r>
            <a:r>
              <a:rPr lang="en-GB" dirty="0" smtClean="0">
                <a:solidFill>
                  <a:srgbClr val="000000"/>
                </a:solidFill>
              </a:rPr>
              <a:t>main</a:t>
            </a:r>
            <a:r>
              <a:rPr lang="en-GB" dirty="0">
                <a:solidFill>
                  <a:srgbClr val="000000"/>
                </a:solidFill>
              </a:rPr>
              <a:t>()</a:t>
            </a:r>
            <a:r>
              <a:rPr lang="ar-SA" dirty="0">
                <a:solidFill>
                  <a:srgbClr val="000000"/>
                </a:solidFill>
              </a:rPr>
              <a:t>‏</a:t>
            </a:r>
            <a:endParaRPr lang="en-US" dirty="0">
              <a:solidFill>
                <a:srgbClr val="000000"/>
              </a:solidFill>
            </a:endParaRPr>
          </a:p>
          <a:p>
            <a:pPr marL="82296" indent="0" algn="l" rtl="0">
              <a:buNone/>
            </a:pPr>
            <a:r>
              <a:rPr lang="en-GB" dirty="0" smtClean="0">
                <a:solidFill>
                  <a:srgbClr val="000000"/>
                </a:solidFill>
              </a:rPr>
              <a:t>{</a:t>
            </a:r>
          </a:p>
          <a:p>
            <a:pPr marL="82296" indent="0" algn="l" rtl="0">
              <a:buNone/>
            </a:pPr>
            <a:r>
              <a:rPr lang="en-GB" dirty="0" smtClean="0">
                <a:solidFill>
                  <a:srgbClr val="000000"/>
                </a:solidFill>
              </a:rPr>
              <a:t>	</a:t>
            </a:r>
            <a:r>
              <a:rPr lang="en-GB" dirty="0" err="1" smtClean="0">
                <a:solidFill>
                  <a:srgbClr val="000000"/>
                </a:solidFill>
              </a:rPr>
              <a:t>rectangleType</a:t>
            </a:r>
            <a:r>
              <a:rPr lang="en-GB" dirty="0" smtClean="0">
                <a:solidFill>
                  <a:srgbClr val="000000"/>
                </a:solidFill>
              </a:rPr>
              <a:t> myRectangle1;</a:t>
            </a:r>
          </a:p>
          <a:p>
            <a:pPr marL="82296" indent="0" algn="l" rtl="0">
              <a:buNone/>
            </a:pPr>
            <a:r>
              <a:rPr lang="en-GB" dirty="0">
                <a:solidFill>
                  <a:srgbClr val="000000"/>
                </a:solidFill>
              </a:rPr>
              <a:t>	</a:t>
            </a:r>
            <a:r>
              <a:rPr lang="en-GB" dirty="0" err="1">
                <a:solidFill>
                  <a:srgbClr val="000000"/>
                </a:solidFill>
              </a:rPr>
              <a:t>rectangleType</a:t>
            </a:r>
            <a:r>
              <a:rPr lang="en-GB" dirty="0">
                <a:solidFill>
                  <a:srgbClr val="000000"/>
                </a:solidFill>
              </a:rPr>
              <a:t> myRectangle2(8, 6);</a:t>
            </a:r>
          </a:p>
          <a:p>
            <a:pPr marL="82296" indent="0" algn="l" rtl="0">
              <a:buNone/>
            </a:pPr>
            <a:endParaRPr lang="en-GB" dirty="0">
              <a:solidFill>
                <a:srgbClr val="000000"/>
              </a:solidFill>
            </a:endParaRPr>
          </a:p>
          <a:p>
            <a:pPr marL="82296" indent="0" algn="l" rtl="0">
              <a:buNone/>
            </a:pPr>
            <a:r>
              <a:rPr lang="en-GB" dirty="0">
                <a:solidFill>
                  <a:srgbClr val="000000"/>
                </a:solidFill>
              </a:rPr>
              <a:t>	</a:t>
            </a:r>
            <a:r>
              <a:rPr lang="en-GB" dirty="0" err="1">
                <a:solidFill>
                  <a:srgbClr val="000000"/>
                </a:solidFill>
              </a:rPr>
              <a:t>boxType</a:t>
            </a:r>
            <a:r>
              <a:rPr lang="en-GB" dirty="0">
                <a:solidFill>
                  <a:srgbClr val="000000"/>
                </a:solidFill>
              </a:rPr>
              <a:t> myBox1;</a:t>
            </a:r>
          </a:p>
          <a:p>
            <a:pPr marL="82296" indent="0" algn="l" rtl="0">
              <a:buNone/>
            </a:pPr>
            <a:r>
              <a:rPr lang="en-GB" dirty="0">
                <a:solidFill>
                  <a:srgbClr val="000000"/>
                </a:solidFill>
              </a:rPr>
              <a:t>	</a:t>
            </a:r>
            <a:r>
              <a:rPr lang="en-GB" dirty="0" err="1">
                <a:solidFill>
                  <a:srgbClr val="000000"/>
                </a:solidFill>
              </a:rPr>
              <a:t>boxType</a:t>
            </a:r>
            <a:r>
              <a:rPr lang="en-GB" dirty="0">
                <a:solidFill>
                  <a:srgbClr val="000000"/>
                </a:solidFill>
              </a:rPr>
              <a:t> myBox2(10, 7, 3);</a:t>
            </a:r>
          </a:p>
          <a:p>
            <a:pPr marL="82296" indent="0" algn="l" rtl="0">
              <a:buNone/>
            </a:pPr>
            <a:endParaRPr lang="en-GB" dirty="0">
              <a:solidFill>
                <a:srgbClr val="000000"/>
              </a:solidFill>
            </a:endParaRPr>
          </a:p>
          <a:p>
            <a:pPr marL="82296" indent="0" algn="l" rtl="0">
              <a:buNone/>
            </a:pPr>
            <a:r>
              <a:rPr lang="en-GB" dirty="0">
                <a:solidFill>
                  <a:srgbClr val="000000"/>
                </a:solidFill>
              </a:rPr>
              <a:t>	</a:t>
            </a:r>
            <a:r>
              <a:rPr lang="en-GB" dirty="0" err="1">
                <a:solidFill>
                  <a:srgbClr val="000000"/>
                </a:solidFill>
              </a:rPr>
              <a:t>cout</a:t>
            </a:r>
            <a:r>
              <a:rPr lang="en-GB" dirty="0">
                <a:solidFill>
                  <a:srgbClr val="000000"/>
                </a:solidFill>
              </a:rPr>
              <a:t> &lt;&lt; </a:t>
            </a:r>
            <a:r>
              <a:rPr lang="en-GB" dirty="0">
                <a:solidFill>
                  <a:srgbClr val="C00000"/>
                </a:solidFill>
              </a:rPr>
              <a:t>"\n myRectangle1: "</a:t>
            </a:r>
            <a:r>
              <a:rPr lang="en-GB" dirty="0">
                <a:solidFill>
                  <a:srgbClr val="000000"/>
                </a:solidFill>
              </a:rPr>
              <a:t>;</a:t>
            </a:r>
          </a:p>
          <a:p>
            <a:pPr marL="82296" indent="0" algn="l" rtl="0">
              <a:buNone/>
            </a:pPr>
            <a:r>
              <a:rPr lang="en-GB" dirty="0">
                <a:solidFill>
                  <a:srgbClr val="000000"/>
                </a:solidFill>
              </a:rPr>
              <a:t>	myRectangle1.print();</a:t>
            </a:r>
          </a:p>
          <a:p>
            <a:pPr marL="82296" indent="0" algn="l" rtl="0">
              <a:buNone/>
            </a:pPr>
            <a:r>
              <a:rPr lang="en-GB" dirty="0">
                <a:solidFill>
                  <a:srgbClr val="000000"/>
                </a:solidFill>
              </a:rPr>
              <a:t>	</a:t>
            </a:r>
            <a:r>
              <a:rPr lang="en-GB" dirty="0" err="1">
                <a:solidFill>
                  <a:srgbClr val="000000"/>
                </a:solidFill>
              </a:rPr>
              <a:t>cout</a:t>
            </a:r>
            <a:r>
              <a:rPr lang="en-GB" dirty="0">
                <a:solidFill>
                  <a:srgbClr val="000000"/>
                </a:solidFill>
              </a:rPr>
              <a:t> &lt;&lt; </a:t>
            </a:r>
            <a:r>
              <a:rPr lang="en-GB" dirty="0" err="1">
                <a:solidFill>
                  <a:srgbClr val="000000"/>
                </a:solidFill>
              </a:rPr>
              <a:t>endl</a:t>
            </a:r>
            <a:r>
              <a:rPr lang="en-GB" dirty="0">
                <a:solidFill>
                  <a:srgbClr val="000000"/>
                </a:solidFill>
              </a:rPr>
              <a:t>;</a:t>
            </a:r>
          </a:p>
          <a:p>
            <a:pPr marL="82296" indent="0" algn="l" rtl="0">
              <a:buNone/>
            </a:pPr>
            <a:r>
              <a:rPr lang="en-GB" dirty="0">
                <a:solidFill>
                  <a:srgbClr val="000000"/>
                </a:solidFill>
              </a:rPr>
              <a:t>	</a:t>
            </a:r>
            <a:r>
              <a:rPr lang="en-GB" dirty="0" err="1">
                <a:solidFill>
                  <a:srgbClr val="000000"/>
                </a:solidFill>
              </a:rPr>
              <a:t>cout</a:t>
            </a:r>
            <a:r>
              <a:rPr lang="en-GB" dirty="0">
                <a:solidFill>
                  <a:srgbClr val="000000"/>
                </a:solidFill>
              </a:rPr>
              <a:t> &lt;&lt; </a:t>
            </a:r>
            <a:r>
              <a:rPr lang="en-GB" dirty="0">
                <a:solidFill>
                  <a:srgbClr val="C00000"/>
                </a:solidFill>
              </a:rPr>
              <a:t>" Area of myRectangle1: " </a:t>
            </a:r>
            <a:r>
              <a:rPr lang="en-GB" dirty="0">
                <a:solidFill>
                  <a:srgbClr val="000000"/>
                </a:solidFill>
              </a:rPr>
              <a:t>&lt;&lt; myRectangle1.area() &lt;&lt; </a:t>
            </a:r>
            <a:r>
              <a:rPr lang="en-GB" dirty="0" err="1">
                <a:solidFill>
                  <a:srgbClr val="000000"/>
                </a:solidFill>
              </a:rPr>
              <a:t>endl</a:t>
            </a:r>
            <a:r>
              <a:rPr lang="en-GB" dirty="0">
                <a:solidFill>
                  <a:srgbClr val="000000"/>
                </a:solidFill>
              </a:rPr>
              <a:t>;</a:t>
            </a:r>
          </a:p>
          <a:p>
            <a:pPr marL="82296" indent="0" algn="l" rtl="0">
              <a:buNone/>
            </a:pPr>
            <a:endParaRPr lang="en-GB" dirty="0">
              <a:solidFill>
                <a:srgbClr val="000000"/>
              </a:solidFill>
            </a:endParaRPr>
          </a:p>
          <a:p>
            <a:pPr marL="82296" indent="0" algn="l" rtl="0">
              <a:buNone/>
            </a:pPr>
            <a:r>
              <a:rPr lang="en-GB" dirty="0">
                <a:solidFill>
                  <a:srgbClr val="000000"/>
                </a:solidFill>
              </a:rPr>
              <a:t>	</a:t>
            </a:r>
            <a:r>
              <a:rPr lang="en-GB" dirty="0" err="1">
                <a:solidFill>
                  <a:srgbClr val="000000"/>
                </a:solidFill>
              </a:rPr>
              <a:t>cout</a:t>
            </a:r>
            <a:r>
              <a:rPr lang="en-GB" dirty="0">
                <a:solidFill>
                  <a:srgbClr val="000000"/>
                </a:solidFill>
              </a:rPr>
              <a:t> &lt;&lt; </a:t>
            </a:r>
            <a:r>
              <a:rPr lang="en-GB" dirty="0">
                <a:solidFill>
                  <a:srgbClr val="C00000"/>
                </a:solidFill>
              </a:rPr>
              <a:t>"\n myRectangle2: "</a:t>
            </a:r>
            <a:r>
              <a:rPr lang="en-GB" dirty="0">
                <a:solidFill>
                  <a:srgbClr val="000000"/>
                </a:solidFill>
              </a:rPr>
              <a:t>;</a:t>
            </a:r>
          </a:p>
          <a:p>
            <a:pPr marL="82296" indent="0" algn="l" rtl="0">
              <a:buNone/>
            </a:pPr>
            <a:r>
              <a:rPr lang="en-GB" dirty="0">
                <a:solidFill>
                  <a:srgbClr val="000000"/>
                </a:solidFill>
              </a:rPr>
              <a:t>	myRectangle2.print();</a:t>
            </a:r>
          </a:p>
          <a:p>
            <a:pPr marL="82296" indent="0" algn="l" rtl="0">
              <a:buNone/>
            </a:pPr>
            <a:r>
              <a:rPr lang="en-GB" dirty="0">
                <a:solidFill>
                  <a:srgbClr val="000000"/>
                </a:solidFill>
              </a:rPr>
              <a:t>	</a:t>
            </a:r>
            <a:r>
              <a:rPr lang="en-GB" dirty="0" err="1">
                <a:solidFill>
                  <a:srgbClr val="000000"/>
                </a:solidFill>
              </a:rPr>
              <a:t>cout</a:t>
            </a:r>
            <a:r>
              <a:rPr lang="en-GB" dirty="0">
                <a:solidFill>
                  <a:srgbClr val="000000"/>
                </a:solidFill>
              </a:rPr>
              <a:t> &lt;&lt; </a:t>
            </a:r>
            <a:r>
              <a:rPr lang="en-GB" dirty="0" err="1">
                <a:solidFill>
                  <a:srgbClr val="000000"/>
                </a:solidFill>
              </a:rPr>
              <a:t>endl</a:t>
            </a:r>
            <a:r>
              <a:rPr lang="en-GB" dirty="0">
                <a:solidFill>
                  <a:srgbClr val="000000"/>
                </a:solidFill>
              </a:rPr>
              <a:t>;</a:t>
            </a:r>
          </a:p>
          <a:p>
            <a:pPr marL="82296" indent="0" algn="l" rtl="0">
              <a:buNone/>
            </a:pPr>
            <a:r>
              <a:rPr lang="en-GB" dirty="0">
                <a:solidFill>
                  <a:srgbClr val="000000"/>
                </a:solidFill>
              </a:rPr>
              <a:t>	</a:t>
            </a:r>
            <a:r>
              <a:rPr lang="en-GB" dirty="0" err="1">
                <a:solidFill>
                  <a:srgbClr val="000000"/>
                </a:solidFill>
              </a:rPr>
              <a:t>cout</a:t>
            </a:r>
            <a:r>
              <a:rPr lang="en-GB" dirty="0">
                <a:solidFill>
                  <a:srgbClr val="000000"/>
                </a:solidFill>
              </a:rPr>
              <a:t> &lt;&lt;</a:t>
            </a:r>
            <a:r>
              <a:rPr lang="en-GB" dirty="0">
                <a:solidFill>
                  <a:srgbClr val="C00000"/>
                </a:solidFill>
              </a:rPr>
              <a:t> " Area of myRectangle2: "</a:t>
            </a:r>
            <a:r>
              <a:rPr lang="en-GB" dirty="0">
                <a:solidFill>
                  <a:srgbClr val="000000"/>
                </a:solidFill>
              </a:rPr>
              <a:t> &lt;&lt; myRectangle2.area() &lt;&lt; </a:t>
            </a:r>
            <a:r>
              <a:rPr lang="en-GB" dirty="0" err="1">
                <a:solidFill>
                  <a:srgbClr val="000000"/>
                </a:solidFill>
              </a:rPr>
              <a:t>endl</a:t>
            </a:r>
            <a:r>
              <a:rPr lang="en-GB" dirty="0">
                <a:solidFill>
                  <a:srgbClr val="000000"/>
                </a:solidFill>
              </a:rPr>
              <a:t>;</a:t>
            </a:r>
          </a:p>
          <a:p>
            <a:pPr marL="82296" indent="0" algn="l" rtl="0">
              <a:buNone/>
            </a:pPr>
            <a:r>
              <a:rPr lang="en-GB" dirty="0">
                <a:solidFill>
                  <a:srgbClr val="000000"/>
                </a:solidFill>
              </a:rPr>
              <a:t>}</a:t>
            </a:r>
          </a:p>
          <a:p>
            <a:pPr marL="82296" indent="0" algn="l" rtl="0">
              <a:buNone/>
            </a:pPr>
            <a:endParaRPr lang="en-GB" dirty="0">
              <a:solidFill>
                <a:srgbClr val="333399"/>
              </a:solidFill>
            </a:endParaRPr>
          </a:p>
          <a:p>
            <a:pPr marL="82296" indent="0" algn="l" rtl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3320688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-315416"/>
            <a:ext cx="8229600" cy="1066800"/>
          </a:xfrm>
        </p:spPr>
        <p:txBody>
          <a:bodyPr>
            <a:normAutofit/>
          </a:bodyPr>
          <a:lstStyle/>
          <a:p>
            <a:pPr algn="l" rtl="0"/>
            <a:r>
              <a:rPr lang="en-GB" sz="3600" dirty="0" smtClean="0">
                <a:solidFill>
                  <a:schemeClr val="bg1"/>
                </a:solidFill>
              </a:rPr>
              <a:t>Example ( public access) </a:t>
            </a: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496" y="620688"/>
            <a:ext cx="4248472" cy="623731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 rtl="0">
              <a:buClrTx/>
              <a:buNone/>
            </a:pPr>
            <a:r>
              <a:rPr lang="en-GB" sz="1600" dirty="0">
                <a:solidFill>
                  <a:srgbClr val="0000FF"/>
                </a:solidFill>
              </a:rPr>
              <a:t>#include</a:t>
            </a:r>
            <a:r>
              <a:rPr lang="en-GB" sz="1600" dirty="0">
                <a:solidFill>
                  <a:srgbClr val="000000"/>
                </a:solidFill>
              </a:rPr>
              <a:t> </a:t>
            </a:r>
            <a:r>
              <a:rPr lang="en-GB" sz="1600" dirty="0">
                <a:solidFill>
                  <a:srgbClr val="C00000"/>
                </a:solidFill>
              </a:rPr>
              <a:t>&lt;</a:t>
            </a:r>
            <a:r>
              <a:rPr lang="en-GB" sz="1600" dirty="0" err="1">
                <a:solidFill>
                  <a:srgbClr val="C00000"/>
                </a:solidFill>
              </a:rPr>
              <a:t>iostream</a:t>
            </a:r>
            <a:r>
              <a:rPr lang="en-GB" sz="1600" dirty="0">
                <a:solidFill>
                  <a:srgbClr val="C00000"/>
                </a:solidFill>
              </a:rPr>
              <a:t>&gt;</a:t>
            </a:r>
          </a:p>
          <a:p>
            <a:pPr algn="l" rtl="0">
              <a:buClrTx/>
              <a:buNone/>
            </a:pPr>
            <a:r>
              <a:rPr lang="en-GB" sz="1600" dirty="0">
                <a:solidFill>
                  <a:srgbClr val="0000FF"/>
                </a:solidFill>
              </a:rPr>
              <a:t>using namespace</a:t>
            </a:r>
            <a:r>
              <a:rPr lang="en-GB" sz="1600" dirty="0">
                <a:solidFill>
                  <a:srgbClr val="000000"/>
                </a:solidFill>
              </a:rPr>
              <a:t> </a:t>
            </a:r>
            <a:r>
              <a:rPr lang="en-GB" sz="1600" dirty="0" err="1">
                <a:solidFill>
                  <a:srgbClr val="000000"/>
                </a:solidFill>
              </a:rPr>
              <a:t>std</a:t>
            </a:r>
            <a:r>
              <a:rPr lang="en-GB" sz="1600" dirty="0">
                <a:solidFill>
                  <a:srgbClr val="000000"/>
                </a:solidFill>
              </a:rPr>
              <a:t>;</a:t>
            </a:r>
          </a:p>
          <a:p>
            <a:pPr algn="l" rtl="0">
              <a:buClrTx/>
              <a:buNone/>
            </a:pPr>
            <a:endParaRPr lang="en-GB" sz="1600" dirty="0">
              <a:solidFill>
                <a:srgbClr val="000000"/>
              </a:solidFill>
            </a:endParaRPr>
          </a:p>
          <a:p>
            <a:pPr algn="l" rtl="0">
              <a:buClrTx/>
              <a:buNone/>
            </a:pPr>
            <a:r>
              <a:rPr lang="en-GB" sz="1600" dirty="0">
                <a:solidFill>
                  <a:srgbClr val="0000FF"/>
                </a:solidFill>
              </a:rPr>
              <a:t>class</a:t>
            </a:r>
            <a:r>
              <a:rPr lang="en-GB" sz="1600" dirty="0">
                <a:solidFill>
                  <a:srgbClr val="000000"/>
                </a:solidFill>
              </a:rPr>
              <a:t> </a:t>
            </a:r>
            <a:r>
              <a:rPr lang="en-GB" sz="1600" dirty="0" err="1" smtClean="0">
                <a:solidFill>
                  <a:srgbClr val="000000"/>
                </a:solidFill>
              </a:rPr>
              <a:t>rectangleType</a:t>
            </a:r>
            <a:r>
              <a:rPr lang="en-GB" sz="1600" dirty="0" smtClean="0">
                <a:solidFill>
                  <a:srgbClr val="000000"/>
                </a:solidFill>
              </a:rPr>
              <a:t> </a:t>
            </a:r>
            <a:r>
              <a:rPr lang="en-GB" sz="1600" dirty="0" smtClean="0">
                <a:solidFill>
                  <a:srgbClr val="00B050"/>
                </a:solidFill>
              </a:rPr>
              <a:t>// base class</a:t>
            </a:r>
            <a:endParaRPr lang="en-GB" sz="1600" dirty="0">
              <a:solidFill>
                <a:srgbClr val="00B050"/>
              </a:solidFill>
            </a:endParaRPr>
          </a:p>
          <a:p>
            <a:pPr algn="l" rtl="0">
              <a:buClrTx/>
              <a:buNone/>
            </a:pPr>
            <a:r>
              <a:rPr lang="en-GB" sz="1600" dirty="0">
                <a:solidFill>
                  <a:srgbClr val="000000"/>
                </a:solidFill>
              </a:rPr>
              <a:t>{</a:t>
            </a:r>
          </a:p>
          <a:p>
            <a:pPr algn="l" rtl="0">
              <a:buClrTx/>
              <a:buNone/>
            </a:pPr>
            <a:r>
              <a:rPr lang="en-GB" sz="1600" dirty="0">
                <a:solidFill>
                  <a:srgbClr val="0000FF"/>
                </a:solidFill>
              </a:rPr>
              <a:t>protected</a:t>
            </a:r>
            <a:r>
              <a:rPr lang="en-GB" sz="1600" dirty="0">
                <a:solidFill>
                  <a:srgbClr val="000000"/>
                </a:solidFill>
              </a:rPr>
              <a:t>:</a:t>
            </a:r>
          </a:p>
          <a:p>
            <a:pPr algn="l" rtl="0">
              <a:buClrTx/>
              <a:buNone/>
            </a:pPr>
            <a:r>
              <a:rPr lang="en-GB" sz="1600" dirty="0">
                <a:solidFill>
                  <a:srgbClr val="000000"/>
                </a:solidFill>
              </a:rPr>
              <a:t>	</a:t>
            </a:r>
            <a:r>
              <a:rPr lang="en-GB" sz="1600" dirty="0">
                <a:solidFill>
                  <a:srgbClr val="0000FF"/>
                </a:solidFill>
              </a:rPr>
              <a:t>double</a:t>
            </a:r>
            <a:r>
              <a:rPr lang="en-GB" sz="1600" dirty="0">
                <a:solidFill>
                  <a:srgbClr val="000000"/>
                </a:solidFill>
              </a:rPr>
              <a:t> length;</a:t>
            </a:r>
          </a:p>
          <a:p>
            <a:pPr algn="l" rtl="0">
              <a:buClrTx/>
              <a:buNone/>
            </a:pPr>
            <a:r>
              <a:rPr lang="en-GB" sz="1600" dirty="0">
                <a:solidFill>
                  <a:srgbClr val="000000"/>
                </a:solidFill>
              </a:rPr>
              <a:t>	</a:t>
            </a:r>
            <a:r>
              <a:rPr lang="en-GB" sz="1600" dirty="0">
                <a:solidFill>
                  <a:srgbClr val="0000FF"/>
                </a:solidFill>
              </a:rPr>
              <a:t>double</a:t>
            </a:r>
            <a:r>
              <a:rPr lang="en-GB" sz="1600" dirty="0">
                <a:solidFill>
                  <a:srgbClr val="000000"/>
                </a:solidFill>
              </a:rPr>
              <a:t> width;</a:t>
            </a:r>
          </a:p>
          <a:p>
            <a:pPr algn="l" rtl="0">
              <a:buClrTx/>
              <a:buNone/>
            </a:pPr>
            <a:r>
              <a:rPr lang="en-GB" sz="1600" dirty="0">
                <a:solidFill>
                  <a:srgbClr val="0000FF"/>
                </a:solidFill>
              </a:rPr>
              <a:t>public</a:t>
            </a:r>
            <a:r>
              <a:rPr lang="en-GB" sz="1600" dirty="0">
                <a:solidFill>
                  <a:srgbClr val="000000"/>
                </a:solidFill>
              </a:rPr>
              <a:t>:</a:t>
            </a:r>
          </a:p>
          <a:p>
            <a:pPr algn="l" rtl="0">
              <a:buClrTx/>
              <a:buNone/>
            </a:pPr>
            <a:r>
              <a:rPr lang="en-GB" sz="1600" dirty="0">
                <a:solidFill>
                  <a:srgbClr val="000000"/>
                </a:solidFill>
              </a:rPr>
              <a:t>	</a:t>
            </a:r>
            <a:r>
              <a:rPr lang="en-GB" sz="1600" dirty="0" err="1">
                <a:solidFill>
                  <a:srgbClr val="000000"/>
                </a:solidFill>
              </a:rPr>
              <a:t>rectangleType</a:t>
            </a:r>
            <a:r>
              <a:rPr lang="en-GB" sz="1600" dirty="0" smtClean="0">
                <a:solidFill>
                  <a:srgbClr val="000000"/>
                </a:solidFill>
              </a:rPr>
              <a:t>()</a:t>
            </a:r>
            <a:r>
              <a:rPr lang="en-US" sz="1600" dirty="0" smtClean="0"/>
              <a:t> {length = 0; </a:t>
            </a:r>
          </a:p>
          <a:p>
            <a:pPr algn="l" rtl="0">
              <a:buClrTx/>
              <a:buNone/>
            </a:pPr>
            <a:r>
              <a:rPr lang="en-US" sz="1600" dirty="0" smtClean="0"/>
              <a:t>    width = 0;}</a:t>
            </a:r>
            <a:endParaRPr lang="en-GB" sz="1600" dirty="0" smtClean="0"/>
          </a:p>
          <a:p>
            <a:pPr algn="l" rtl="0">
              <a:buClrTx/>
              <a:buNone/>
            </a:pPr>
            <a:r>
              <a:rPr lang="en-GB" sz="1600" dirty="0">
                <a:solidFill>
                  <a:srgbClr val="000000"/>
                </a:solidFill>
              </a:rPr>
              <a:t>	</a:t>
            </a:r>
            <a:r>
              <a:rPr lang="en-GB" sz="1600" dirty="0" err="1">
                <a:solidFill>
                  <a:srgbClr val="000000"/>
                </a:solidFill>
              </a:rPr>
              <a:t>rectangleType</a:t>
            </a:r>
            <a:r>
              <a:rPr lang="en-GB" sz="1600" dirty="0">
                <a:solidFill>
                  <a:srgbClr val="000000"/>
                </a:solidFill>
              </a:rPr>
              <a:t>( </a:t>
            </a:r>
            <a:r>
              <a:rPr lang="en-GB" sz="1600" dirty="0">
                <a:solidFill>
                  <a:srgbClr val="0000FF"/>
                </a:solidFill>
              </a:rPr>
              <a:t>double</a:t>
            </a:r>
            <a:r>
              <a:rPr lang="en-GB" sz="1600" dirty="0">
                <a:solidFill>
                  <a:srgbClr val="000000"/>
                </a:solidFill>
              </a:rPr>
              <a:t>  L, </a:t>
            </a:r>
            <a:r>
              <a:rPr lang="en-GB" sz="1600" dirty="0">
                <a:solidFill>
                  <a:srgbClr val="0000FF"/>
                </a:solidFill>
              </a:rPr>
              <a:t>double</a:t>
            </a:r>
            <a:r>
              <a:rPr lang="en-GB" sz="1600" dirty="0">
                <a:solidFill>
                  <a:srgbClr val="000000"/>
                </a:solidFill>
              </a:rPr>
              <a:t> w</a:t>
            </a:r>
            <a:r>
              <a:rPr lang="en-GB" sz="1600" dirty="0" smtClean="0">
                <a:solidFill>
                  <a:srgbClr val="000000"/>
                </a:solidFill>
              </a:rPr>
              <a:t>)</a:t>
            </a:r>
          </a:p>
          <a:p>
            <a:pPr algn="l" rtl="0">
              <a:buClrTx/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{</a:t>
            </a:r>
            <a:r>
              <a:rPr lang="en-US" sz="1600" dirty="0" err="1" smtClean="0"/>
              <a:t>setDimension</a:t>
            </a:r>
            <a:r>
              <a:rPr lang="en-US" sz="1600" dirty="0" smtClean="0"/>
              <a:t>( L , w); }</a:t>
            </a:r>
            <a:endParaRPr lang="en-GB" sz="1600" dirty="0">
              <a:solidFill>
                <a:srgbClr val="000000"/>
              </a:solidFill>
            </a:endParaRPr>
          </a:p>
          <a:p>
            <a:pPr algn="l" rtl="0">
              <a:buClrTx/>
              <a:buNone/>
            </a:pPr>
            <a:r>
              <a:rPr lang="en-GB" sz="1600" dirty="0">
                <a:solidFill>
                  <a:srgbClr val="000000"/>
                </a:solidFill>
              </a:rPr>
              <a:t>	</a:t>
            </a:r>
            <a:r>
              <a:rPr lang="en-GB" sz="1600" dirty="0" smtClean="0">
                <a:solidFill>
                  <a:srgbClr val="0000FF"/>
                </a:solidFill>
              </a:rPr>
              <a:t>void</a:t>
            </a:r>
            <a:r>
              <a:rPr lang="en-GB" sz="1600" dirty="0" smtClean="0">
                <a:solidFill>
                  <a:srgbClr val="000000"/>
                </a:solidFill>
              </a:rPr>
              <a:t> </a:t>
            </a:r>
            <a:r>
              <a:rPr lang="en-GB" sz="1600" dirty="0" err="1">
                <a:solidFill>
                  <a:srgbClr val="000000"/>
                </a:solidFill>
              </a:rPr>
              <a:t>setDimension</a:t>
            </a:r>
            <a:r>
              <a:rPr lang="en-GB" sz="1600" dirty="0">
                <a:solidFill>
                  <a:srgbClr val="000000"/>
                </a:solidFill>
              </a:rPr>
              <a:t> ( </a:t>
            </a:r>
            <a:r>
              <a:rPr lang="en-GB" sz="1600" dirty="0">
                <a:solidFill>
                  <a:srgbClr val="0000FF"/>
                </a:solidFill>
              </a:rPr>
              <a:t>double</a:t>
            </a:r>
            <a:r>
              <a:rPr lang="en-GB" sz="1600" dirty="0">
                <a:solidFill>
                  <a:srgbClr val="000000"/>
                </a:solidFill>
              </a:rPr>
              <a:t> L, </a:t>
            </a:r>
            <a:r>
              <a:rPr lang="en-GB" sz="1600" dirty="0">
                <a:solidFill>
                  <a:srgbClr val="0000FF"/>
                </a:solidFill>
              </a:rPr>
              <a:t>double</a:t>
            </a:r>
            <a:r>
              <a:rPr lang="en-GB" sz="1600" dirty="0">
                <a:solidFill>
                  <a:srgbClr val="000000"/>
                </a:solidFill>
              </a:rPr>
              <a:t> w</a:t>
            </a:r>
            <a:r>
              <a:rPr lang="en-GB" sz="1600" dirty="0" smtClean="0">
                <a:solidFill>
                  <a:srgbClr val="000000"/>
                </a:solidFill>
              </a:rPr>
              <a:t>)</a:t>
            </a:r>
          </a:p>
          <a:p>
            <a:pPr algn="l" rtl="0">
              <a:buNone/>
            </a:pPr>
            <a:r>
              <a:rPr lang="en-US" sz="1600" dirty="0" smtClean="0"/>
              <a:t>{	if ( L &gt;= 0 )  length = L;</a:t>
            </a:r>
            <a:endParaRPr lang="en-GB" sz="1600" dirty="0" smtClean="0"/>
          </a:p>
          <a:p>
            <a:pPr algn="l" rtl="0">
              <a:buNone/>
            </a:pPr>
            <a:r>
              <a:rPr lang="en-US" sz="1600" dirty="0" smtClean="0"/>
              <a:t>	else             length = 0;</a:t>
            </a:r>
            <a:endParaRPr lang="en-GB" sz="1600" dirty="0" smtClean="0"/>
          </a:p>
          <a:p>
            <a:pPr algn="l" rtl="0">
              <a:buNone/>
            </a:pPr>
            <a:r>
              <a:rPr lang="en-US" sz="1600" dirty="0" smtClean="0"/>
              <a:t>	if ( w &gt;= 0 )width= w;</a:t>
            </a:r>
            <a:endParaRPr lang="en-GB" sz="1600" dirty="0" smtClean="0"/>
          </a:p>
          <a:p>
            <a:pPr algn="l" rtl="0">
              <a:buNone/>
            </a:pPr>
            <a:r>
              <a:rPr lang="en-US" sz="1600" dirty="0" smtClean="0"/>
              <a:t>	else	width = 0;</a:t>
            </a:r>
            <a:endParaRPr lang="en-GB" sz="1600" dirty="0" smtClean="0"/>
          </a:p>
          <a:p>
            <a:pPr algn="l" rtl="0">
              <a:buNone/>
            </a:pPr>
            <a:r>
              <a:rPr lang="en-US" sz="1600" dirty="0" smtClean="0"/>
              <a:t>}</a:t>
            </a:r>
            <a:endParaRPr lang="en-GB" sz="1600" dirty="0" smtClean="0"/>
          </a:p>
          <a:p>
            <a:pPr algn="l" rtl="0">
              <a:buNone/>
            </a:pPr>
            <a:r>
              <a:rPr lang="en-US" sz="1600" dirty="0" smtClean="0"/>
              <a:t> </a:t>
            </a:r>
            <a:endParaRPr lang="en-GB" sz="1600" dirty="0" smtClean="0"/>
          </a:p>
        </p:txBody>
      </p:sp>
      <p:sp>
        <p:nvSpPr>
          <p:cNvPr id="4403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Arial" pitchFamily="34" charset="0"/>
              <a:buNone/>
            </a:pPr>
            <a:fld id="{6F28F729-C9BD-42F7-910B-BC9A7D248C88}" type="slidenum">
              <a:rPr lang="en-GB" smtClean="0">
                <a:solidFill>
                  <a:srgbClr val="000000"/>
                </a:solidFill>
              </a:rPr>
              <a:pPr eaLnBrk="1" hangingPunct="1">
                <a:buFont typeface="Arial" pitchFamily="34" charset="0"/>
                <a:buNone/>
              </a:pPr>
              <a:t>14</a:t>
            </a:fld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283968" y="620688"/>
            <a:ext cx="4038600" cy="6010683"/>
          </a:xfrm>
        </p:spPr>
        <p:txBody>
          <a:bodyPr>
            <a:normAutofit/>
          </a:bodyPr>
          <a:lstStyle/>
          <a:p>
            <a:pPr algn="l" rtl="0">
              <a:buClrTx/>
              <a:buNone/>
            </a:pPr>
            <a:endParaRPr lang="en-GB" dirty="0" smtClean="0">
              <a:solidFill>
                <a:srgbClr val="000000"/>
              </a:solidFill>
            </a:endParaRPr>
          </a:p>
          <a:p>
            <a:pPr algn="l" rtl="0">
              <a:buClrTx/>
              <a:buNone/>
            </a:pPr>
            <a:r>
              <a:rPr lang="en-GB" dirty="0" smtClean="0">
                <a:solidFill>
                  <a:srgbClr val="000000"/>
                </a:solidFill>
              </a:rPr>
              <a:t>	</a:t>
            </a:r>
            <a:r>
              <a:rPr lang="en-GB" dirty="0" smtClean="0">
                <a:solidFill>
                  <a:srgbClr val="0000FF"/>
                </a:solidFill>
              </a:rPr>
              <a:t>double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getLength</a:t>
            </a:r>
            <a:r>
              <a:rPr lang="en-GB" dirty="0" smtClean="0">
                <a:solidFill>
                  <a:srgbClr val="000000"/>
                </a:solidFill>
              </a:rPr>
              <a:t>()</a:t>
            </a:r>
          </a:p>
          <a:p>
            <a:pPr algn="l" rtl="0">
              <a:buNone/>
            </a:pPr>
            <a:r>
              <a:rPr lang="en-US" dirty="0" smtClean="0"/>
              <a:t>{	return length;}</a:t>
            </a:r>
            <a:endParaRPr lang="en-GB" dirty="0" smtClean="0"/>
          </a:p>
          <a:p>
            <a:pPr algn="l" rtl="0">
              <a:buClrTx/>
              <a:buNone/>
            </a:pPr>
            <a:r>
              <a:rPr lang="en-GB" dirty="0" smtClean="0">
                <a:solidFill>
                  <a:srgbClr val="000000"/>
                </a:solidFill>
              </a:rPr>
              <a:t>	</a:t>
            </a:r>
            <a:r>
              <a:rPr lang="en-GB" dirty="0" smtClean="0">
                <a:solidFill>
                  <a:srgbClr val="0000FF"/>
                </a:solidFill>
              </a:rPr>
              <a:t>double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getWidth</a:t>
            </a:r>
            <a:r>
              <a:rPr lang="en-GB" dirty="0" smtClean="0">
                <a:solidFill>
                  <a:srgbClr val="000000"/>
                </a:solidFill>
              </a:rPr>
              <a:t>()</a:t>
            </a:r>
          </a:p>
          <a:p>
            <a:pPr algn="l" rtl="0">
              <a:buClrTx/>
              <a:buNone/>
            </a:pPr>
            <a:r>
              <a:rPr lang="en-US" dirty="0" smtClean="0"/>
              <a:t> {	return width;}</a:t>
            </a:r>
            <a:endParaRPr lang="en-GB" dirty="0" smtClean="0"/>
          </a:p>
          <a:p>
            <a:pPr algn="l" rtl="0">
              <a:buClrTx/>
              <a:buNone/>
            </a:pPr>
            <a:r>
              <a:rPr lang="en-GB" dirty="0" smtClean="0">
                <a:solidFill>
                  <a:srgbClr val="000000"/>
                </a:solidFill>
              </a:rPr>
              <a:t>	</a:t>
            </a:r>
            <a:r>
              <a:rPr lang="en-GB" dirty="0" smtClean="0">
                <a:solidFill>
                  <a:srgbClr val="0000FF"/>
                </a:solidFill>
              </a:rPr>
              <a:t>double</a:t>
            </a:r>
            <a:r>
              <a:rPr lang="en-GB" dirty="0" smtClean="0">
                <a:solidFill>
                  <a:srgbClr val="000000"/>
                </a:solidFill>
              </a:rPr>
              <a:t> area()</a:t>
            </a:r>
            <a:r>
              <a:rPr lang="en-US" dirty="0" smtClean="0"/>
              <a:t> </a:t>
            </a:r>
          </a:p>
          <a:p>
            <a:pPr algn="l" rtl="0">
              <a:buClrTx/>
              <a:buNone/>
            </a:pPr>
            <a:r>
              <a:rPr lang="en-US" dirty="0" smtClean="0"/>
              <a:t>{return length * width;}</a:t>
            </a:r>
            <a:endParaRPr lang="en-GB" dirty="0" smtClean="0"/>
          </a:p>
          <a:p>
            <a:pPr algn="l" rtl="0">
              <a:buClrTx/>
              <a:buNone/>
            </a:pPr>
            <a:endParaRPr lang="en-GB" dirty="0" smtClean="0">
              <a:solidFill>
                <a:srgbClr val="000000"/>
              </a:solidFill>
            </a:endParaRPr>
          </a:p>
          <a:p>
            <a:pPr algn="l" rtl="0">
              <a:buClrTx/>
              <a:buNone/>
            </a:pPr>
            <a:r>
              <a:rPr lang="en-GB" dirty="0" smtClean="0">
                <a:solidFill>
                  <a:srgbClr val="000000"/>
                </a:solidFill>
              </a:rPr>
              <a:t>	</a:t>
            </a:r>
            <a:r>
              <a:rPr lang="en-GB" dirty="0" smtClean="0">
                <a:solidFill>
                  <a:srgbClr val="0000FF"/>
                </a:solidFill>
              </a:rPr>
              <a:t>double</a:t>
            </a:r>
            <a:r>
              <a:rPr lang="en-GB" dirty="0" smtClean="0">
                <a:solidFill>
                  <a:srgbClr val="000000"/>
                </a:solidFill>
              </a:rPr>
              <a:t> perimeter()</a:t>
            </a:r>
          </a:p>
          <a:p>
            <a:pPr algn="l" rtl="0">
              <a:buClrTx/>
              <a:buNone/>
            </a:pPr>
            <a:r>
              <a:rPr lang="en-US" dirty="0" smtClean="0"/>
              <a:t> {	return 2 * ( length + width );}</a:t>
            </a:r>
            <a:endParaRPr lang="en-GB" dirty="0" smtClean="0"/>
          </a:p>
          <a:p>
            <a:pPr algn="l" rtl="0">
              <a:buClrTx/>
              <a:buNone/>
            </a:pPr>
            <a:r>
              <a:rPr lang="en-GB" dirty="0" smtClean="0">
                <a:solidFill>
                  <a:srgbClr val="000000"/>
                </a:solidFill>
              </a:rPr>
              <a:t>	</a:t>
            </a:r>
            <a:r>
              <a:rPr lang="en-GB" dirty="0" smtClean="0">
                <a:solidFill>
                  <a:srgbClr val="0000FF"/>
                </a:solidFill>
              </a:rPr>
              <a:t>void</a:t>
            </a:r>
            <a:r>
              <a:rPr lang="en-GB" dirty="0" smtClean="0">
                <a:solidFill>
                  <a:srgbClr val="000000"/>
                </a:solidFill>
              </a:rPr>
              <a:t> print()</a:t>
            </a:r>
            <a:r>
              <a:rPr lang="en-US" dirty="0" smtClean="0"/>
              <a:t>{ </a:t>
            </a:r>
            <a:endParaRPr lang="en-GB" dirty="0" smtClean="0"/>
          </a:p>
          <a:p>
            <a:pPr algn="l" rtl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&lt;&lt;"Length = "&lt;&lt; length &lt;&lt; " ; Width = " &lt;&lt; width;</a:t>
            </a:r>
            <a:endParaRPr lang="en-GB" dirty="0" smtClean="0"/>
          </a:p>
          <a:p>
            <a:pPr algn="l" rtl="0">
              <a:buNone/>
            </a:pPr>
            <a:r>
              <a:rPr lang="en-US" dirty="0" smtClean="0"/>
              <a:t>}</a:t>
            </a:r>
            <a:endParaRPr lang="en-GB" dirty="0" smtClean="0"/>
          </a:p>
          <a:p>
            <a:pPr algn="l" rtl="0">
              <a:buClrTx/>
              <a:buNone/>
            </a:pPr>
            <a:endParaRPr lang="en-GB" dirty="0" smtClean="0">
              <a:solidFill>
                <a:srgbClr val="000000"/>
              </a:solidFill>
            </a:endParaRPr>
          </a:p>
          <a:p>
            <a:pPr algn="l" rtl="0">
              <a:buClrTx/>
              <a:buNone/>
            </a:pPr>
            <a:r>
              <a:rPr lang="en-GB" dirty="0" smtClean="0">
                <a:solidFill>
                  <a:srgbClr val="000000"/>
                </a:solidFill>
              </a:rPr>
              <a:t>};</a:t>
            </a:r>
          </a:p>
          <a:p>
            <a:pPr algn="l" rtl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9521983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467544" y="620688"/>
            <a:ext cx="8316416" cy="597666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>
            <a:normAutofit fontScale="85000" lnSpcReduction="2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Georgia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lvl="0" indent="-256032">
              <a:spcBef>
                <a:spcPts val="300"/>
              </a:spcBef>
              <a:defRPr/>
            </a:pPr>
            <a:r>
              <a:rPr lang="en-GB" sz="2000" dirty="0">
                <a:solidFill>
                  <a:srgbClr val="0070C0"/>
                </a:solidFill>
              </a:rPr>
              <a:t>class</a:t>
            </a:r>
            <a:r>
              <a:rPr lang="en-GB" sz="2000" dirty="0">
                <a:solidFill>
                  <a:srgbClr val="000000"/>
                </a:solidFill>
              </a:rPr>
              <a:t> </a:t>
            </a:r>
            <a:r>
              <a:rPr lang="en-GB" sz="2000" b="1" dirty="0" err="1">
                <a:solidFill>
                  <a:srgbClr val="000000"/>
                </a:solidFill>
              </a:rPr>
              <a:t>boxType</a:t>
            </a:r>
            <a:r>
              <a:rPr lang="en-GB" sz="2000" dirty="0">
                <a:solidFill>
                  <a:srgbClr val="000000"/>
                </a:solidFill>
              </a:rPr>
              <a:t>: </a:t>
            </a:r>
            <a:r>
              <a:rPr lang="en-GB" sz="2000" dirty="0">
                <a:solidFill>
                  <a:srgbClr val="0000FF"/>
                </a:solidFill>
              </a:rPr>
              <a:t>public</a:t>
            </a:r>
            <a:r>
              <a:rPr lang="en-GB" sz="2000" dirty="0">
                <a:solidFill>
                  <a:srgbClr val="000000"/>
                </a:solidFill>
              </a:rPr>
              <a:t> </a:t>
            </a:r>
            <a:r>
              <a:rPr lang="en-GB" sz="2000" dirty="0" err="1">
                <a:solidFill>
                  <a:srgbClr val="000000"/>
                </a:solidFill>
              </a:rPr>
              <a:t>rectangleType</a:t>
            </a:r>
            <a:r>
              <a:rPr lang="en-GB" sz="2000" dirty="0">
                <a:solidFill>
                  <a:srgbClr val="000000"/>
                </a:solidFill>
              </a:rPr>
              <a:t> {</a:t>
            </a:r>
          </a:p>
          <a:p>
            <a:pPr marL="365760" lvl="0" indent="-256032">
              <a:spcBef>
                <a:spcPts val="300"/>
              </a:spcBef>
              <a:defRPr/>
            </a:pPr>
            <a:r>
              <a:rPr lang="en-GB" sz="2000" dirty="0">
                <a:solidFill>
                  <a:srgbClr val="0000FF"/>
                </a:solidFill>
              </a:rPr>
              <a:t>private</a:t>
            </a:r>
            <a:r>
              <a:rPr lang="en-GB" sz="2000" dirty="0">
                <a:solidFill>
                  <a:srgbClr val="000000"/>
                </a:solidFill>
              </a:rPr>
              <a:t>:</a:t>
            </a:r>
          </a:p>
          <a:p>
            <a:pPr marL="365760" lvl="0" indent="-256032">
              <a:spcBef>
                <a:spcPts val="300"/>
              </a:spcBef>
              <a:defRPr/>
            </a:pPr>
            <a:r>
              <a:rPr lang="en-GB" sz="2000" dirty="0">
                <a:solidFill>
                  <a:srgbClr val="000000"/>
                </a:solidFill>
              </a:rPr>
              <a:t>	</a:t>
            </a:r>
            <a:r>
              <a:rPr lang="en-GB" sz="2000" dirty="0">
                <a:solidFill>
                  <a:srgbClr val="0000FF"/>
                </a:solidFill>
              </a:rPr>
              <a:t>double</a:t>
            </a:r>
            <a:r>
              <a:rPr lang="en-GB" sz="2000" dirty="0">
                <a:solidFill>
                  <a:srgbClr val="000000"/>
                </a:solidFill>
              </a:rPr>
              <a:t> height;</a:t>
            </a:r>
          </a:p>
          <a:p>
            <a:pPr marL="365760" lvl="0" indent="-256032">
              <a:spcBef>
                <a:spcPts val="300"/>
              </a:spcBef>
              <a:defRPr/>
            </a:pPr>
            <a:r>
              <a:rPr lang="en-GB" sz="2000" dirty="0">
                <a:solidFill>
                  <a:srgbClr val="0000FF"/>
                </a:solidFill>
              </a:rPr>
              <a:t>public</a:t>
            </a:r>
            <a:r>
              <a:rPr lang="en-GB" sz="2000" dirty="0">
                <a:solidFill>
                  <a:srgbClr val="000000"/>
                </a:solidFill>
              </a:rPr>
              <a:t>:</a:t>
            </a:r>
          </a:p>
          <a:p>
            <a:r>
              <a:rPr lang="en-GB" sz="2000" dirty="0" err="1">
                <a:solidFill>
                  <a:srgbClr val="000000"/>
                </a:solidFill>
              </a:rPr>
              <a:t>boxType</a:t>
            </a:r>
            <a:r>
              <a:rPr lang="en-GB" sz="2000" dirty="0">
                <a:solidFill>
                  <a:srgbClr val="000000"/>
                </a:solidFill>
              </a:rPr>
              <a:t>() {	height = 0 ;}</a:t>
            </a:r>
          </a:p>
          <a:p>
            <a:endParaRPr lang="en-GB" sz="2000" dirty="0">
              <a:solidFill>
                <a:srgbClr val="000000"/>
              </a:solidFill>
            </a:endParaRPr>
          </a:p>
          <a:p>
            <a:r>
              <a:rPr lang="en-GB" sz="2000" dirty="0" err="1">
                <a:solidFill>
                  <a:srgbClr val="000000"/>
                </a:solidFill>
              </a:rPr>
              <a:t>boxType</a:t>
            </a:r>
            <a:r>
              <a:rPr lang="en-GB" sz="2000" dirty="0">
                <a:solidFill>
                  <a:srgbClr val="000000"/>
                </a:solidFill>
              </a:rPr>
              <a:t>( </a:t>
            </a:r>
            <a:r>
              <a:rPr lang="en-GB" sz="2000" dirty="0">
                <a:solidFill>
                  <a:srgbClr val="0000FF"/>
                </a:solidFill>
              </a:rPr>
              <a:t>double</a:t>
            </a:r>
            <a:r>
              <a:rPr lang="en-GB" sz="2000" dirty="0">
                <a:solidFill>
                  <a:srgbClr val="000000"/>
                </a:solidFill>
              </a:rPr>
              <a:t> L, </a:t>
            </a:r>
            <a:r>
              <a:rPr lang="en-GB" sz="2000" dirty="0">
                <a:solidFill>
                  <a:srgbClr val="0000FF"/>
                </a:solidFill>
              </a:rPr>
              <a:t>double</a:t>
            </a:r>
            <a:r>
              <a:rPr lang="en-GB" sz="2000" dirty="0">
                <a:solidFill>
                  <a:srgbClr val="000000"/>
                </a:solidFill>
              </a:rPr>
              <a:t> w, </a:t>
            </a:r>
            <a:r>
              <a:rPr lang="en-GB" sz="2000" dirty="0">
                <a:solidFill>
                  <a:srgbClr val="0000FF"/>
                </a:solidFill>
              </a:rPr>
              <a:t>double</a:t>
            </a:r>
            <a:r>
              <a:rPr lang="en-GB" sz="2000" dirty="0">
                <a:solidFill>
                  <a:srgbClr val="000000"/>
                </a:solidFill>
              </a:rPr>
              <a:t> h) {</a:t>
            </a:r>
            <a:r>
              <a:rPr lang="en-GB" sz="2000" dirty="0" err="1">
                <a:solidFill>
                  <a:srgbClr val="000000"/>
                </a:solidFill>
              </a:rPr>
              <a:t>setDimension</a:t>
            </a:r>
            <a:r>
              <a:rPr lang="en-GB" sz="2000" dirty="0">
                <a:solidFill>
                  <a:srgbClr val="000000"/>
                </a:solidFill>
              </a:rPr>
              <a:t>( L, w, h);   }</a:t>
            </a:r>
          </a:p>
          <a:p>
            <a:endParaRPr lang="en-GB" sz="2000" dirty="0">
              <a:solidFill>
                <a:srgbClr val="000000"/>
              </a:solidFill>
            </a:endParaRPr>
          </a:p>
          <a:p>
            <a:pPr marL="365760" lvl="0" indent="-256032">
              <a:spcBef>
                <a:spcPts val="300"/>
              </a:spcBef>
              <a:defRPr/>
            </a:pPr>
            <a:r>
              <a:rPr lang="en-GB" sz="2000" dirty="0">
                <a:solidFill>
                  <a:srgbClr val="000000"/>
                </a:solidFill>
              </a:rPr>
              <a:t>~</a:t>
            </a:r>
            <a:r>
              <a:rPr lang="en-GB" sz="2000" dirty="0" err="1">
                <a:solidFill>
                  <a:srgbClr val="000000"/>
                </a:solidFill>
              </a:rPr>
              <a:t>boxType</a:t>
            </a:r>
            <a:r>
              <a:rPr lang="en-GB" sz="2000" dirty="0">
                <a:solidFill>
                  <a:srgbClr val="000000"/>
                </a:solidFill>
              </a:rPr>
              <a:t>(){}</a:t>
            </a:r>
          </a:p>
          <a:p>
            <a:pPr marL="365760" lvl="0" indent="-256032">
              <a:spcBef>
                <a:spcPts val="300"/>
              </a:spcBef>
              <a:defRPr/>
            </a:pPr>
            <a:endParaRPr lang="en-GB" sz="2000" dirty="0">
              <a:solidFill>
                <a:srgbClr val="000000"/>
              </a:solidFill>
            </a:endParaRPr>
          </a:p>
          <a:p>
            <a:pPr marL="365760" lvl="0" indent="-256032">
              <a:spcBef>
                <a:spcPts val="300"/>
              </a:spcBef>
              <a:defRPr/>
            </a:pPr>
            <a:r>
              <a:rPr lang="en-GB" sz="2000" dirty="0">
                <a:solidFill>
                  <a:srgbClr val="000000"/>
                </a:solidFill>
              </a:rPr>
              <a:t>	</a:t>
            </a:r>
            <a:r>
              <a:rPr lang="en-GB" sz="2000" dirty="0">
                <a:solidFill>
                  <a:srgbClr val="0000FF"/>
                </a:solidFill>
              </a:rPr>
              <a:t>void</a:t>
            </a:r>
            <a:r>
              <a:rPr lang="en-GB" sz="2000" dirty="0">
                <a:solidFill>
                  <a:srgbClr val="000000"/>
                </a:solidFill>
              </a:rPr>
              <a:t> </a:t>
            </a:r>
            <a:r>
              <a:rPr lang="en-GB" sz="2000" dirty="0" err="1">
                <a:solidFill>
                  <a:srgbClr val="000000"/>
                </a:solidFill>
              </a:rPr>
              <a:t>setDimension</a:t>
            </a:r>
            <a:r>
              <a:rPr lang="en-GB" sz="2000" dirty="0">
                <a:solidFill>
                  <a:srgbClr val="000000"/>
                </a:solidFill>
              </a:rPr>
              <a:t> ( </a:t>
            </a:r>
            <a:r>
              <a:rPr lang="en-GB" sz="2000" dirty="0">
                <a:solidFill>
                  <a:srgbClr val="0000FF"/>
                </a:solidFill>
              </a:rPr>
              <a:t>double</a:t>
            </a:r>
            <a:r>
              <a:rPr lang="en-GB" sz="2000" dirty="0">
                <a:solidFill>
                  <a:srgbClr val="000000"/>
                </a:solidFill>
              </a:rPr>
              <a:t> L, </a:t>
            </a:r>
            <a:r>
              <a:rPr lang="en-GB" sz="2000" dirty="0">
                <a:solidFill>
                  <a:srgbClr val="0000FF"/>
                </a:solidFill>
              </a:rPr>
              <a:t>double</a:t>
            </a:r>
            <a:r>
              <a:rPr lang="en-GB" sz="2000" dirty="0">
                <a:solidFill>
                  <a:srgbClr val="000000"/>
                </a:solidFill>
              </a:rPr>
              <a:t> w, </a:t>
            </a:r>
            <a:r>
              <a:rPr lang="en-GB" sz="2000" dirty="0">
                <a:solidFill>
                  <a:srgbClr val="0000FF"/>
                </a:solidFill>
              </a:rPr>
              <a:t>double</a:t>
            </a:r>
            <a:r>
              <a:rPr lang="en-GB" sz="2000" dirty="0">
                <a:solidFill>
                  <a:srgbClr val="000000"/>
                </a:solidFill>
              </a:rPr>
              <a:t> h)</a:t>
            </a:r>
          </a:p>
          <a:p>
            <a:r>
              <a:rPr lang="en-GB" sz="2000" dirty="0">
                <a:solidFill>
                  <a:srgbClr val="000000"/>
                </a:solidFill>
              </a:rPr>
              <a:t>{	</a:t>
            </a:r>
            <a:r>
              <a:rPr lang="en-GB" sz="2000" dirty="0" err="1">
                <a:solidFill>
                  <a:srgbClr val="000000"/>
                </a:solidFill>
              </a:rPr>
              <a:t>rectangleType</a:t>
            </a:r>
            <a:r>
              <a:rPr lang="en-GB" sz="2000" dirty="0">
                <a:solidFill>
                  <a:srgbClr val="000000"/>
                </a:solidFill>
              </a:rPr>
              <a:t>::</a:t>
            </a:r>
            <a:r>
              <a:rPr lang="en-GB" sz="2000" dirty="0" err="1">
                <a:solidFill>
                  <a:srgbClr val="000000"/>
                </a:solidFill>
              </a:rPr>
              <a:t>setDimension</a:t>
            </a:r>
            <a:r>
              <a:rPr lang="en-GB" sz="2000" dirty="0">
                <a:solidFill>
                  <a:srgbClr val="000000"/>
                </a:solidFill>
              </a:rPr>
              <a:t>( L , w );</a:t>
            </a:r>
          </a:p>
          <a:p>
            <a:r>
              <a:rPr lang="en-GB" sz="2000" dirty="0">
                <a:solidFill>
                  <a:srgbClr val="000000"/>
                </a:solidFill>
              </a:rPr>
              <a:t>	</a:t>
            </a:r>
            <a:r>
              <a:rPr lang="en-GB" sz="2000" dirty="0">
                <a:solidFill>
                  <a:srgbClr val="0000FF"/>
                </a:solidFill>
              </a:rPr>
              <a:t>if</a:t>
            </a:r>
            <a:r>
              <a:rPr lang="en-GB" sz="2000" dirty="0">
                <a:solidFill>
                  <a:srgbClr val="000000"/>
                </a:solidFill>
              </a:rPr>
              <a:t> ( h &gt;= 0)</a:t>
            </a:r>
            <a:r>
              <a:rPr lang="ar-SA" sz="2000" dirty="0">
                <a:solidFill>
                  <a:srgbClr val="000000"/>
                </a:solidFill>
              </a:rPr>
              <a:t>‏</a:t>
            </a:r>
            <a:r>
              <a:rPr lang="en-GB" sz="2000" dirty="0">
                <a:solidFill>
                  <a:srgbClr val="000000"/>
                </a:solidFill>
              </a:rPr>
              <a:t> height = h;</a:t>
            </a:r>
          </a:p>
          <a:p>
            <a:r>
              <a:rPr lang="en-GB" sz="2000" dirty="0">
                <a:solidFill>
                  <a:srgbClr val="000000"/>
                </a:solidFill>
              </a:rPr>
              <a:t>	</a:t>
            </a:r>
            <a:r>
              <a:rPr lang="en-GB" sz="2000" dirty="0">
                <a:solidFill>
                  <a:srgbClr val="0000FF"/>
                </a:solidFill>
              </a:rPr>
              <a:t>else           </a:t>
            </a:r>
            <a:r>
              <a:rPr lang="en-GB" sz="2000" dirty="0">
                <a:solidFill>
                  <a:srgbClr val="000000"/>
                </a:solidFill>
              </a:rPr>
              <a:t>height = 0;}</a:t>
            </a:r>
          </a:p>
          <a:p>
            <a:endParaRPr lang="en-GB" sz="2000" dirty="0">
              <a:solidFill>
                <a:srgbClr val="000000"/>
              </a:solidFill>
            </a:endParaRPr>
          </a:p>
          <a:p>
            <a:r>
              <a:rPr lang="en-GB" sz="2000" dirty="0">
                <a:solidFill>
                  <a:srgbClr val="0000FF"/>
                </a:solidFill>
              </a:rPr>
              <a:t>double</a:t>
            </a:r>
            <a:r>
              <a:rPr lang="en-GB" sz="2000" dirty="0">
                <a:solidFill>
                  <a:srgbClr val="000000"/>
                </a:solidFill>
              </a:rPr>
              <a:t> </a:t>
            </a:r>
            <a:r>
              <a:rPr lang="en-GB" sz="2000" dirty="0" err="1">
                <a:solidFill>
                  <a:srgbClr val="000000"/>
                </a:solidFill>
              </a:rPr>
              <a:t>getHeight</a:t>
            </a:r>
            <a:r>
              <a:rPr lang="en-GB" sz="2000" dirty="0">
                <a:solidFill>
                  <a:srgbClr val="000000"/>
                </a:solidFill>
              </a:rPr>
              <a:t>() {	</a:t>
            </a:r>
            <a:r>
              <a:rPr lang="en-GB" sz="2000" dirty="0">
                <a:solidFill>
                  <a:srgbClr val="0000FF"/>
                </a:solidFill>
              </a:rPr>
              <a:t>return</a:t>
            </a:r>
            <a:r>
              <a:rPr lang="en-GB" sz="2000" dirty="0">
                <a:solidFill>
                  <a:srgbClr val="000000"/>
                </a:solidFill>
              </a:rPr>
              <a:t> height; }</a:t>
            </a:r>
          </a:p>
          <a:p>
            <a:endParaRPr lang="en-GB" sz="2000" dirty="0">
              <a:solidFill>
                <a:srgbClr val="000000"/>
              </a:solidFill>
            </a:endParaRPr>
          </a:p>
          <a:p>
            <a:r>
              <a:rPr lang="en-GB" sz="2000" dirty="0">
                <a:solidFill>
                  <a:srgbClr val="0000FF"/>
                </a:solidFill>
              </a:rPr>
              <a:t>double</a:t>
            </a:r>
            <a:r>
              <a:rPr lang="en-GB" sz="2000" dirty="0">
                <a:solidFill>
                  <a:srgbClr val="000000"/>
                </a:solidFill>
              </a:rPr>
              <a:t> area() {	</a:t>
            </a:r>
            <a:r>
              <a:rPr lang="en-GB" sz="2000" dirty="0">
                <a:solidFill>
                  <a:srgbClr val="0000FF"/>
                </a:solidFill>
              </a:rPr>
              <a:t>return</a:t>
            </a:r>
            <a:r>
              <a:rPr lang="en-GB" sz="2000" dirty="0">
                <a:solidFill>
                  <a:srgbClr val="000000"/>
                </a:solidFill>
              </a:rPr>
              <a:t> 2 * ( length * width + length * height + width * 		height );  }</a:t>
            </a:r>
          </a:p>
          <a:p>
            <a:endParaRPr lang="en-GB" sz="2000" dirty="0">
              <a:solidFill>
                <a:srgbClr val="000000"/>
              </a:solidFill>
            </a:endParaRPr>
          </a:p>
          <a:p>
            <a:r>
              <a:rPr lang="en-GB" sz="2000" dirty="0">
                <a:solidFill>
                  <a:srgbClr val="0000FF"/>
                </a:solidFill>
              </a:rPr>
              <a:t>double</a:t>
            </a:r>
            <a:r>
              <a:rPr lang="en-GB" sz="2000" dirty="0">
                <a:solidFill>
                  <a:srgbClr val="000000"/>
                </a:solidFill>
              </a:rPr>
              <a:t> volume() {</a:t>
            </a:r>
            <a:r>
              <a:rPr lang="en-GB" sz="2000" dirty="0">
                <a:solidFill>
                  <a:srgbClr val="0000FF"/>
                </a:solidFill>
              </a:rPr>
              <a:t>return</a:t>
            </a:r>
            <a:r>
              <a:rPr lang="en-GB" sz="2000" dirty="0">
                <a:solidFill>
                  <a:srgbClr val="000000"/>
                </a:solidFill>
              </a:rPr>
              <a:t> </a:t>
            </a:r>
            <a:r>
              <a:rPr lang="en-GB" sz="2000" dirty="0" err="1">
                <a:solidFill>
                  <a:srgbClr val="000000"/>
                </a:solidFill>
              </a:rPr>
              <a:t>rectangleType</a:t>
            </a:r>
            <a:r>
              <a:rPr lang="en-GB" sz="2000" dirty="0">
                <a:solidFill>
                  <a:srgbClr val="000000"/>
                </a:solidFill>
              </a:rPr>
              <a:t>::area() * height;  }</a:t>
            </a:r>
          </a:p>
          <a:p>
            <a:endParaRPr lang="en-GB" sz="2000" dirty="0">
              <a:solidFill>
                <a:srgbClr val="000000"/>
              </a:solidFill>
            </a:endParaRPr>
          </a:p>
          <a:p>
            <a:r>
              <a:rPr lang="en-GB" sz="2000" dirty="0">
                <a:solidFill>
                  <a:srgbClr val="0000FF"/>
                </a:solidFill>
              </a:rPr>
              <a:t>void</a:t>
            </a:r>
            <a:r>
              <a:rPr lang="en-GB" sz="2000" dirty="0">
                <a:solidFill>
                  <a:srgbClr val="000000"/>
                </a:solidFill>
              </a:rPr>
              <a:t> print() {	</a:t>
            </a:r>
            <a:r>
              <a:rPr lang="en-GB" sz="2000" dirty="0" err="1">
                <a:solidFill>
                  <a:srgbClr val="000000"/>
                </a:solidFill>
              </a:rPr>
              <a:t>rectangleType</a:t>
            </a:r>
            <a:r>
              <a:rPr lang="en-GB" sz="2000" dirty="0">
                <a:solidFill>
                  <a:srgbClr val="000000"/>
                </a:solidFill>
              </a:rPr>
              <a:t>::print();</a:t>
            </a:r>
          </a:p>
          <a:p>
            <a:r>
              <a:rPr lang="en-GB" sz="2000" dirty="0">
                <a:solidFill>
                  <a:srgbClr val="000000"/>
                </a:solidFill>
              </a:rPr>
              <a:t>	</a:t>
            </a:r>
            <a:r>
              <a:rPr lang="en-GB" sz="2000" dirty="0" err="1">
                <a:solidFill>
                  <a:srgbClr val="000000"/>
                </a:solidFill>
              </a:rPr>
              <a:t>cout</a:t>
            </a:r>
            <a:r>
              <a:rPr lang="en-GB" sz="2000" dirty="0">
                <a:solidFill>
                  <a:srgbClr val="000000"/>
                </a:solidFill>
              </a:rPr>
              <a:t> &lt;&lt;</a:t>
            </a:r>
            <a:r>
              <a:rPr lang="en-GB" sz="2000" dirty="0">
                <a:solidFill>
                  <a:srgbClr val="C00000"/>
                </a:solidFill>
              </a:rPr>
              <a:t> " ; Height = "</a:t>
            </a:r>
            <a:r>
              <a:rPr lang="en-GB" sz="2000" dirty="0">
                <a:solidFill>
                  <a:srgbClr val="000000"/>
                </a:solidFill>
              </a:rPr>
              <a:t> &lt;&lt; height;}</a:t>
            </a:r>
          </a:p>
          <a:p>
            <a:pPr marL="365760" lvl="0" indent="-256032">
              <a:spcBef>
                <a:spcPts val="300"/>
              </a:spcBef>
              <a:defRPr/>
            </a:pPr>
            <a:r>
              <a:rPr lang="en-GB" sz="2000" dirty="0">
                <a:solidFill>
                  <a:srgbClr val="000000"/>
                </a:solidFill>
              </a:rPr>
              <a:t>};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Georgia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73233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8229600" cy="1066800"/>
          </a:xfrm>
        </p:spPr>
        <p:txBody>
          <a:bodyPr/>
          <a:lstStyle/>
          <a:p>
            <a:pPr algn="l" rtl="0"/>
            <a:r>
              <a:rPr lang="en-GB" dirty="0" smtClean="0"/>
              <a:t>Cont.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124744"/>
            <a:ext cx="8352928" cy="5650643"/>
          </a:xfrm>
        </p:spPr>
        <p:txBody>
          <a:bodyPr>
            <a:noAutofit/>
          </a:bodyPr>
          <a:lstStyle/>
          <a:p>
            <a:pPr algn="l" rtl="0">
              <a:buNone/>
            </a:pPr>
            <a:r>
              <a:rPr lang="en-GB" sz="1400" b="1" dirty="0" smtClean="0"/>
              <a:t>void main()‏</a:t>
            </a:r>
          </a:p>
          <a:p>
            <a:pPr algn="l" rtl="0">
              <a:buNone/>
            </a:pPr>
            <a:r>
              <a:rPr lang="en-GB" sz="1400" b="1" dirty="0" smtClean="0"/>
              <a:t>{</a:t>
            </a:r>
          </a:p>
          <a:p>
            <a:pPr algn="l" rtl="0">
              <a:buNone/>
            </a:pPr>
            <a:r>
              <a:rPr lang="en-GB" sz="1400" b="1" dirty="0" err="1" smtClean="0"/>
              <a:t>rectangleType</a:t>
            </a:r>
            <a:r>
              <a:rPr lang="en-GB" sz="1400" b="1" dirty="0" smtClean="0"/>
              <a:t> myRectangle1;	</a:t>
            </a:r>
            <a:r>
              <a:rPr lang="en-GB" sz="1400" b="1" dirty="0" err="1" smtClean="0"/>
              <a:t>rectangleType</a:t>
            </a:r>
            <a:r>
              <a:rPr lang="en-GB" sz="1400" b="1" dirty="0" smtClean="0"/>
              <a:t> myRectangle2(8, 6);</a:t>
            </a:r>
          </a:p>
          <a:p>
            <a:pPr algn="l" rtl="0">
              <a:buNone/>
            </a:pPr>
            <a:r>
              <a:rPr lang="en-GB" sz="1400" b="1" dirty="0" err="1" smtClean="0"/>
              <a:t>boxType</a:t>
            </a:r>
            <a:r>
              <a:rPr lang="en-GB" sz="1400" b="1" dirty="0" smtClean="0"/>
              <a:t> myBox1;	</a:t>
            </a:r>
            <a:r>
              <a:rPr lang="en-GB" sz="1400" b="1" dirty="0" err="1" smtClean="0"/>
              <a:t>boxType</a:t>
            </a:r>
            <a:r>
              <a:rPr lang="en-GB" sz="1400" b="1" dirty="0" smtClean="0"/>
              <a:t> myBox2(10, 7, 3);</a:t>
            </a:r>
          </a:p>
          <a:p>
            <a:pPr algn="l" rtl="0">
              <a:buNone/>
            </a:pPr>
            <a:endParaRPr lang="en-GB" sz="1400" b="1" dirty="0" smtClean="0"/>
          </a:p>
          <a:p>
            <a:pPr algn="l" rtl="0">
              <a:buNone/>
            </a:pPr>
            <a:r>
              <a:rPr lang="en-GB" sz="1400" b="1" dirty="0" err="1" smtClean="0"/>
              <a:t>cout</a:t>
            </a:r>
            <a:r>
              <a:rPr lang="en-GB" sz="1400" b="1" dirty="0" smtClean="0"/>
              <a:t> &lt;&lt; "\n myRectangle1: ";</a:t>
            </a:r>
          </a:p>
          <a:p>
            <a:pPr algn="l" rtl="0">
              <a:buNone/>
            </a:pPr>
            <a:r>
              <a:rPr lang="en-GB" sz="1400" b="1" dirty="0" smtClean="0"/>
              <a:t>myRectangle1.print();</a:t>
            </a:r>
          </a:p>
          <a:p>
            <a:pPr algn="l" rtl="0">
              <a:buNone/>
            </a:pPr>
            <a:r>
              <a:rPr lang="en-GB" sz="1400" b="1" dirty="0" err="1" smtClean="0"/>
              <a:t>cout</a:t>
            </a:r>
            <a:r>
              <a:rPr lang="en-GB" sz="1400" b="1" dirty="0" smtClean="0"/>
              <a:t> &lt;&lt; " Area of myRectangle1: " &lt;&lt; myRectangle1.area() &lt;&lt; </a:t>
            </a:r>
            <a:r>
              <a:rPr lang="en-GB" sz="1400" b="1" dirty="0" err="1" smtClean="0"/>
              <a:t>endl</a:t>
            </a:r>
            <a:r>
              <a:rPr lang="en-GB" sz="1400" b="1" dirty="0" smtClean="0"/>
              <a:t>;</a:t>
            </a:r>
          </a:p>
          <a:p>
            <a:pPr algn="l" rtl="0">
              <a:buNone/>
            </a:pPr>
            <a:endParaRPr lang="en-GB" sz="1400" b="1" dirty="0" smtClean="0"/>
          </a:p>
          <a:p>
            <a:pPr algn="l" rtl="0">
              <a:buNone/>
            </a:pPr>
            <a:r>
              <a:rPr lang="en-GB" sz="1400" b="1" dirty="0" err="1" smtClean="0"/>
              <a:t>cout</a:t>
            </a:r>
            <a:r>
              <a:rPr lang="en-GB" sz="1400" b="1" dirty="0" smtClean="0"/>
              <a:t> &lt;&lt; "\n myRectangle2: ";</a:t>
            </a:r>
          </a:p>
          <a:p>
            <a:pPr algn="l" rtl="0">
              <a:buNone/>
            </a:pPr>
            <a:r>
              <a:rPr lang="en-GB" sz="1400" b="1" dirty="0" smtClean="0"/>
              <a:t>myRectangle2.print();	</a:t>
            </a:r>
            <a:r>
              <a:rPr lang="en-GB" sz="1400" b="1" dirty="0" err="1" smtClean="0"/>
              <a:t>cout</a:t>
            </a:r>
            <a:r>
              <a:rPr lang="en-GB" sz="1400" b="1" dirty="0" smtClean="0"/>
              <a:t> &lt;&lt; </a:t>
            </a:r>
            <a:r>
              <a:rPr lang="en-GB" sz="1400" b="1" dirty="0" err="1" smtClean="0"/>
              <a:t>endl</a:t>
            </a:r>
            <a:r>
              <a:rPr lang="en-GB" sz="1400" b="1" dirty="0" smtClean="0"/>
              <a:t>;</a:t>
            </a:r>
          </a:p>
          <a:p>
            <a:pPr algn="l" rtl="0">
              <a:buNone/>
            </a:pPr>
            <a:r>
              <a:rPr lang="en-GB" sz="1400" b="1" dirty="0" err="1" smtClean="0"/>
              <a:t>cout</a:t>
            </a:r>
            <a:r>
              <a:rPr lang="en-GB" sz="1400" b="1" dirty="0" smtClean="0"/>
              <a:t> &lt;&lt; " Area of myRectangle2: " &lt;&lt; myRectangle2.area() &lt;&lt; </a:t>
            </a:r>
            <a:r>
              <a:rPr lang="en-GB" sz="1400" b="1" dirty="0" err="1" smtClean="0"/>
              <a:t>endl</a:t>
            </a:r>
            <a:r>
              <a:rPr lang="en-GB" sz="1400" b="1" dirty="0" smtClean="0"/>
              <a:t>;</a:t>
            </a:r>
          </a:p>
          <a:p>
            <a:pPr algn="l" rtl="0">
              <a:buNone/>
            </a:pPr>
            <a:endParaRPr lang="en-GB" sz="1400" b="1" dirty="0" smtClean="0"/>
          </a:p>
          <a:p>
            <a:pPr algn="l" rtl="0">
              <a:buNone/>
            </a:pPr>
            <a:r>
              <a:rPr lang="en-GB" sz="1400" b="1" dirty="0" smtClean="0"/>
              <a:t>myBox1.print();</a:t>
            </a:r>
          </a:p>
          <a:p>
            <a:pPr algn="l" rtl="0">
              <a:buNone/>
            </a:pPr>
            <a:r>
              <a:rPr lang="en-GB" sz="1400" b="1" dirty="0" err="1" smtClean="0"/>
              <a:t>cout</a:t>
            </a:r>
            <a:r>
              <a:rPr lang="en-GB" sz="1400" b="1" dirty="0" smtClean="0"/>
              <a:t>&lt;&lt;"surface area of </a:t>
            </a:r>
            <a:r>
              <a:rPr lang="en-GB" sz="1400" b="1" dirty="0" err="1" smtClean="0"/>
              <a:t>Mybox</a:t>
            </a:r>
            <a:r>
              <a:rPr lang="en-GB" sz="1400" b="1" dirty="0" smtClean="0"/>
              <a:t>" &lt;&lt;myBox1.area();</a:t>
            </a:r>
          </a:p>
          <a:p>
            <a:pPr algn="l" rtl="0">
              <a:buNone/>
            </a:pPr>
            <a:r>
              <a:rPr lang="en-GB" sz="1400" b="1" dirty="0" err="1" smtClean="0"/>
              <a:t>cout</a:t>
            </a:r>
            <a:r>
              <a:rPr lang="en-GB" sz="1400" b="1" dirty="0" smtClean="0"/>
              <a:t>&lt;&lt;"volume of mybox1 is " &lt;&lt;myBox1.volumn();</a:t>
            </a:r>
          </a:p>
          <a:p>
            <a:pPr algn="l" rtl="0">
              <a:buNone/>
            </a:pPr>
            <a:endParaRPr lang="en-GB" sz="1400" b="1" dirty="0" smtClean="0"/>
          </a:p>
          <a:p>
            <a:pPr algn="l" rtl="0">
              <a:buNone/>
            </a:pPr>
            <a:r>
              <a:rPr lang="en-GB" sz="1400" b="1" dirty="0" smtClean="0"/>
              <a:t>myBox2.print();</a:t>
            </a:r>
          </a:p>
          <a:p>
            <a:pPr algn="l" rtl="0">
              <a:buNone/>
            </a:pPr>
            <a:r>
              <a:rPr lang="en-GB" sz="1400" b="1" dirty="0" err="1" smtClean="0"/>
              <a:t>cout</a:t>
            </a:r>
            <a:r>
              <a:rPr lang="en-GB" sz="1400" b="1" dirty="0" smtClean="0"/>
              <a:t>&lt;&lt;"surface area of </a:t>
            </a:r>
            <a:r>
              <a:rPr lang="en-GB" sz="1400" b="1" dirty="0" err="1" smtClean="0"/>
              <a:t>Mybox</a:t>
            </a:r>
            <a:r>
              <a:rPr lang="en-GB" sz="1400" b="1" dirty="0" smtClean="0"/>
              <a:t>" &lt;&lt;myBox2.area();</a:t>
            </a:r>
          </a:p>
          <a:p>
            <a:pPr algn="l" rtl="0">
              <a:buNone/>
            </a:pPr>
            <a:r>
              <a:rPr lang="en-GB" sz="1400" b="1" dirty="0" err="1" smtClean="0"/>
              <a:t>cout</a:t>
            </a:r>
            <a:r>
              <a:rPr lang="en-GB" sz="1400" b="1" dirty="0" smtClean="0"/>
              <a:t>&lt;&lt;"volume of mybox1 is " &lt;&lt;myBox2.volumn();</a:t>
            </a:r>
          </a:p>
          <a:p>
            <a:pPr algn="l" rtl="0">
              <a:buNone/>
            </a:pPr>
            <a:r>
              <a:rPr lang="en-GB" sz="1400" b="1" dirty="0" smtClean="0"/>
              <a:t>}</a:t>
            </a:r>
          </a:p>
          <a:p>
            <a:pPr algn="l" rtl="0">
              <a:buNone/>
            </a:pPr>
            <a:endParaRPr lang="en-GB" sz="1400" b="1" dirty="0" smtClean="0"/>
          </a:p>
          <a:p>
            <a:pPr marL="82296" indent="0" algn="l" rtl="0">
              <a:buNone/>
            </a:pPr>
            <a:endParaRPr lang="en-GB" sz="1400" b="1" dirty="0">
              <a:solidFill>
                <a:srgbClr val="333399"/>
              </a:solidFill>
            </a:endParaRPr>
          </a:p>
          <a:p>
            <a:pPr marL="82296" indent="0" algn="l" rtl="0">
              <a:buNone/>
            </a:pPr>
            <a:endParaRPr lang="en-GB" sz="1400" b="1" dirty="0"/>
          </a:p>
        </p:txBody>
      </p:sp>
    </p:spTree>
    <p:extLst>
      <p:ext uri="{BB962C8B-B14F-4D97-AF65-F5344CB8AC3E}">
        <p14:creationId xmlns:p14="http://schemas.microsoft.com/office/powerpoint/2010/main" xmlns="" val="39312779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0648"/>
            <a:ext cx="8229600" cy="1066800"/>
          </a:xfrm>
        </p:spPr>
        <p:txBody>
          <a:bodyPr/>
          <a:lstStyle/>
          <a:p>
            <a:r>
              <a:rPr lang="en-GB" dirty="0" smtClean="0"/>
              <a:t>Cont.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052736"/>
            <a:ext cx="4316288" cy="5722651"/>
          </a:xfrm>
        </p:spPr>
        <p:txBody>
          <a:bodyPr>
            <a:normAutofit/>
          </a:bodyPr>
          <a:lstStyle/>
          <a:p>
            <a:pPr marL="82296" indent="0" algn="l" rtl="0">
              <a:buNone/>
            </a:pPr>
            <a:endParaRPr lang="en-GB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225" t="14452" r="63213" b="56897"/>
          <a:stretch>
            <a:fillRect/>
          </a:stretch>
        </p:blipFill>
        <p:spPr bwMode="auto">
          <a:xfrm>
            <a:off x="539552" y="1196752"/>
            <a:ext cx="8100392" cy="4906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0529643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476672"/>
            <a:ext cx="8229600" cy="1066800"/>
          </a:xfrm>
        </p:spPr>
        <p:txBody>
          <a:bodyPr/>
          <a:lstStyle/>
          <a:p>
            <a:pPr algn="l" rtl="0"/>
            <a:r>
              <a:rPr lang="en-US" dirty="0"/>
              <a:t>Over-written Functions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These </a:t>
            </a:r>
            <a:r>
              <a:rPr lang="en-US" dirty="0"/>
              <a:t>functions are </a:t>
            </a:r>
            <a:r>
              <a:rPr lang="en-US" dirty="0">
                <a:solidFill>
                  <a:srgbClr val="FF0000"/>
                </a:solidFill>
              </a:rPr>
              <a:t>NOT</a:t>
            </a:r>
            <a:r>
              <a:rPr lang="en-US" dirty="0"/>
              <a:t> overloaded, since they have exactly the same prototype (and header), and they are not in the same class</a:t>
            </a:r>
            <a:r>
              <a:rPr lang="en-US" dirty="0" smtClean="0"/>
              <a:t>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They are </a:t>
            </a:r>
            <a:r>
              <a:rPr lang="en-US" i="1" dirty="0"/>
              <a:t>over-written</a:t>
            </a:r>
            <a:r>
              <a:rPr lang="en-US" dirty="0"/>
              <a:t> functions</a:t>
            </a:r>
            <a:r>
              <a:rPr lang="en-US" dirty="0" smtClean="0"/>
              <a:t>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The over-written function that is closest to the object defined takes precedence.</a:t>
            </a:r>
          </a:p>
        </p:txBody>
      </p:sp>
    </p:spTree>
    <p:extLst>
      <p:ext uri="{BB962C8B-B14F-4D97-AF65-F5344CB8AC3E}">
        <p14:creationId xmlns:p14="http://schemas.microsoft.com/office/powerpoint/2010/main" xmlns="" val="21846786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public,  (default)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l" rtl="0" hangingPunct="0"/>
            <a:r>
              <a:rPr lang="en-US" dirty="0" smtClean="0"/>
              <a:t> </a:t>
            </a:r>
            <a:endParaRPr lang="en-US" b="1" dirty="0" smtClean="0"/>
          </a:p>
          <a:p>
            <a:pPr lvl="2" algn="l" rtl="0" hangingPunct="0"/>
            <a:r>
              <a:rPr lang="en-US" dirty="0" smtClean="0"/>
              <a:t>its </a:t>
            </a:r>
            <a:r>
              <a:rPr lang="en-US" dirty="0" smtClean="0">
                <a:solidFill>
                  <a:srgbClr val="FF0000"/>
                </a:solidFill>
              </a:rPr>
              <a:t>public</a:t>
            </a:r>
            <a:r>
              <a:rPr lang="en-US" dirty="0" smtClean="0"/>
              <a:t> members become public members of the derived class.</a:t>
            </a:r>
          </a:p>
          <a:p>
            <a:pPr lvl="2" algn="l" rtl="0" hangingPunct="0"/>
            <a:r>
              <a:rPr lang="en-US" dirty="0" smtClean="0"/>
              <a:t>its </a:t>
            </a:r>
            <a:r>
              <a:rPr lang="en-US" dirty="0" smtClean="0">
                <a:solidFill>
                  <a:srgbClr val="FF0000"/>
                </a:solidFill>
              </a:rPr>
              <a:t>protected</a:t>
            </a:r>
            <a:r>
              <a:rPr lang="en-US" dirty="0" smtClean="0"/>
              <a:t> members become protected members of the derived class.</a:t>
            </a:r>
          </a:p>
          <a:p>
            <a:pPr lvl="2" algn="l" rtl="0" hangingPunct="0"/>
            <a:endParaRPr lang="en-US" dirty="0" smtClean="0"/>
          </a:p>
          <a:p>
            <a:pPr lvl="2" algn="l" rtl="0" hangingPunct="0"/>
            <a:r>
              <a:rPr lang="en-GB" dirty="0" smtClean="0"/>
              <a:t>Example :  base class inherited as </a:t>
            </a:r>
            <a:r>
              <a:rPr lang="en-GB" dirty="0" smtClean="0">
                <a:solidFill>
                  <a:srgbClr val="FF0000"/>
                </a:solidFill>
              </a:rPr>
              <a:t>public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918374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404664"/>
            <a:ext cx="8229600" cy="1066800"/>
          </a:xfrm>
        </p:spPr>
        <p:txBody>
          <a:bodyPr>
            <a:normAutofit/>
          </a:bodyPr>
          <a:lstStyle/>
          <a:p>
            <a:pPr algn="l" rtl="0"/>
            <a:r>
              <a:rPr lang="en-GB" sz="4400" dirty="0"/>
              <a:t>Inheritance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05776"/>
          </a:xfrm>
        </p:spPr>
        <p:txBody>
          <a:bodyPr>
            <a:noAutofit/>
          </a:bodyPr>
          <a:lstStyle/>
          <a:p>
            <a:pPr algn="l" rtl="0">
              <a:spcBef>
                <a:spcPts val="1125"/>
              </a:spcBef>
            </a:pPr>
            <a:r>
              <a:rPr lang="en-GB" sz="2000" dirty="0">
                <a:solidFill>
                  <a:srgbClr val="000000"/>
                </a:solidFill>
              </a:rPr>
              <a:t>Inheritance and composition are meaningful ways to relate two or more classes</a:t>
            </a:r>
            <a:r>
              <a:rPr lang="en-GB" sz="2000" dirty="0" smtClean="0">
                <a:solidFill>
                  <a:srgbClr val="000000"/>
                </a:solidFill>
              </a:rPr>
              <a:t>.</a:t>
            </a:r>
          </a:p>
          <a:p>
            <a:pPr algn="l" rtl="0"/>
            <a:r>
              <a:rPr lang="en-US" sz="2000" dirty="0"/>
              <a:t>Inheritance implements an </a:t>
            </a:r>
            <a:r>
              <a:rPr lang="en-US" sz="2000" i="1" dirty="0"/>
              <a:t>is-a</a:t>
            </a:r>
            <a:r>
              <a:rPr lang="en-US" sz="2000" dirty="0"/>
              <a:t> relationship:</a:t>
            </a:r>
          </a:p>
          <a:p>
            <a:pPr algn="l" rtl="0"/>
            <a:r>
              <a:rPr lang="en-US" sz="2000" dirty="0"/>
              <a:t>For example - a mustang is-a car.</a:t>
            </a:r>
          </a:p>
          <a:p>
            <a:pPr algn="l" rtl="0">
              <a:spcBef>
                <a:spcPts val="1125"/>
              </a:spcBef>
            </a:pPr>
            <a:r>
              <a:rPr lang="en-GB" sz="2000" dirty="0" smtClean="0">
                <a:solidFill>
                  <a:srgbClr val="000000"/>
                </a:solidFill>
              </a:rPr>
              <a:t>Inheritance </a:t>
            </a:r>
            <a:r>
              <a:rPr lang="en-GB" sz="2000" dirty="0">
                <a:solidFill>
                  <a:srgbClr val="000000"/>
                </a:solidFill>
              </a:rPr>
              <a:t>lets us create new classes from existing classes. </a:t>
            </a:r>
            <a:endParaRPr lang="en-GB" sz="2000" dirty="0" smtClean="0">
              <a:solidFill>
                <a:srgbClr val="000000"/>
              </a:solidFill>
            </a:endParaRPr>
          </a:p>
          <a:p>
            <a:pPr lvl="1" algn="l" rtl="0">
              <a:spcBef>
                <a:spcPts val="1125"/>
              </a:spcBef>
            </a:pPr>
            <a:r>
              <a:rPr lang="en-GB" sz="1800" dirty="0" smtClean="0">
                <a:solidFill>
                  <a:srgbClr val="000000"/>
                </a:solidFill>
              </a:rPr>
              <a:t>The </a:t>
            </a:r>
            <a:r>
              <a:rPr lang="en-GB" sz="1800" dirty="0">
                <a:solidFill>
                  <a:srgbClr val="000000"/>
                </a:solidFill>
              </a:rPr>
              <a:t>new classes that we create from the existing classes are called the </a:t>
            </a:r>
            <a:r>
              <a:rPr lang="en-GB" sz="1800" b="1" dirty="0">
                <a:solidFill>
                  <a:srgbClr val="000000"/>
                </a:solidFill>
              </a:rPr>
              <a:t>derived classes</a:t>
            </a:r>
            <a:r>
              <a:rPr lang="en-GB" sz="1800" dirty="0">
                <a:solidFill>
                  <a:srgbClr val="000000"/>
                </a:solidFill>
              </a:rPr>
              <a:t>; </a:t>
            </a:r>
            <a:r>
              <a:rPr lang="en-US" sz="1800" dirty="0"/>
              <a:t>.  Is also referred to as the </a:t>
            </a:r>
            <a:r>
              <a:rPr lang="en-US" sz="1800" i="1" dirty="0"/>
              <a:t>subclass</a:t>
            </a:r>
            <a:r>
              <a:rPr lang="en-US" sz="1800" dirty="0"/>
              <a:t>.</a:t>
            </a:r>
            <a:endParaRPr lang="en-GB" sz="1800" dirty="0">
              <a:solidFill>
                <a:srgbClr val="000000"/>
              </a:solidFill>
            </a:endParaRPr>
          </a:p>
          <a:p>
            <a:pPr lvl="1" algn="l" rtl="0">
              <a:spcBef>
                <a:spcPts val="1125"/>
              </a:spcBef>
            </a:pPr>
            <a:r>
              <a:rPr lang="en-GB" sz="1800" dirty="0" smtClean="0">
                <a:solidFill>
                  <a:srgbClr val="000000"/>
                </a:solidFill>
              </a:rPr>
              <a:t>the </a:t>
            </a:r>
            <a:r>
              <a:rPr lang="en-GB" sz="1800" dirty="0">
                <a:solidFill>
                  <a:srgbClr val="000000"/>
                </a:solidFill>
              </a:rPr>
              <a:t>existing classes are called the </a:t>
            </a:r>
            <a:r>
              <a:rPr lang="en-GB" sz="1800" b="1" dirty="0">
                <a:solidFill>
                  <a:srgbClr val="000000"/>
                </a:solidFill>
              </a:rPr>
              <a:t>base classes</a:t>
            </a:r>
            <a:r>
              <a:rPr lang="en-GB" sz="1800" dirty="0" smtClean="0">
                <a:solidFill>
                  <a:srgbClr val="000000"/>
                </a:solidFill>
              </a:rPr>
              <a:t>. </a:t>
            </a:r>
            <a:r>
              <a:rPr lang="en-US" sz="1800" dirty="0"/>
              <a:t>Is also called the </a:t>
            </a:r>
            <a:r>
              <a:rPr lang="en-US" sz="1800" i="1" dirty="0"/>
              <a:t>superclass</a:t>
            </a:r>
            <a:r>
              <a:rPr lang="en-US" sz="1800" dirty="0"/>
              <a:t>.</a:t>
            </a:r>
            <a:endParaRPr lang="en-GB" sz="1800" dirty="0" smtClean="0">
              <a:solidFill>
                <a:srgbClr val="000000"/>
              </a:solidFill>
            </a:endParaRPr>
          </a:p>
          <a:p>
            <a:pPr lvl="1" algn="l" rtl="0">
              <a:spcBef>
                <a:spcPts val="1125"/>
              </a:spcBef>
            </a:pPr>
            <a:r>
              <a:rPr lang="en-GB" sz="1800" dirty="0" smtClean="0">
                <a:solidFill>
                  <a:srgbClr val="000000"/>
                </a:solidFill>
              </a:rPr>
              <a:t> </a:t>
            </a:r>
            <a:r>
              <a:rPr lang="en-GB" sz="1800" dirty="0">
                <a:solidFill>
                  <a:srgbClr val="000000"/>
                </a:solidFill>
              </a:rPr>
              <a:t>The derived classes inherit the properties of the base classes</a:t>
            </a:r>
            <a:r>
              <a:rPr lang="en-GB" sz="1800" dirty="0" smtClean="0">
                <a:solidFill>
                  <a:srgbClr val="000000"/>
                </a:solidFill>
              </a:rPr>
              <a:t>.</a:t>
            </a:r>
          </a:p>
          <a:p>
            <a:pPr algn="l" rtl="0">
              <a:spcBef>
                <a:spcPts val="1125"/>
              </a:spcBef>
            </a:pPr>
            <a:r>
              <a:rPr lang="en-GB" sz="2000" dirty="0" smtClean="0">
                <a:solidFill>
                  <a:srgbClr val="000000"/>
                </a:solidFill>
              </a:rPr>
              <a:t>Each derived class, in turn, becomes a base class for a future derived class.</a:t>
            </a:r>
          </a:p>
          <a:p>
            <a:pPr algn="l" rtl="0">
              <a:spcBef>
                <a:spcPts val="1125"/>
              </a:spcBef>
            </a:pPr>
            <a:r>
              <a:rPr lang="en-GB" sz="2000" dirty="0" smtClean="0">
                <a:solidFill>
                  <a:srgbClr val="000000"/>
                </a:solidFill>
              </a:rPr>
              <a:t>A </a:t>
            </a:r>
            <a:r>
              <a:rPr lang="en-GB" sz="2000" dirty="0">
                <a:solidFill>
                  <a:srgbClr val="000000"/>
                </a:solidFill>
              </a:rPr>
              <a:t>derived class can redefine the member functions of a base class, but this redefinition applies only to the objects of the derived class</a:t>
            </a:r>
            <a:r>
              <a:rPr lang="en-GB" sz="2000" dirty="0" smtClean="0">
                <a:solidFill>
                  <a:srgbClr val="000000"/>
                </a:solidFill>
              </a:rPr>
              <a:t>.</a:t>
            </a:r>
          </a:p>
          <a:p>
            <a:pPr algn="l" rtl="0">
              <a:spcBef>
                <a:spcPts val="1125"/>
              </a:spcBef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xmlns="" val="374878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620688"/>
            <a:ext cx="4038600" cy="6154699"/>
          </a:xfrm>
        </p:spPr>
        <p:txBody>
          <a:bodyPr>
            <a:noAutofit/>
          </a:bodyPr>
          <a:lstStyle/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#include </a:t>
            </a:r>
            <a:r>
              <a:rPr lang="en-US" sz="1600" dirty="0" smtClean="0">
                <a:solidFill>
                  <a:srgbClr val="A31515"/>
                </a:solidFill>
                <a:latin typeface="Courier New"/>
              </a:rPr>
              <a:t>&lt;</a:t>
            </a:r>
            <a:r>
              <a:rPr lang="en-US" sz="1600" dirty="0" err="1" smtClean="0">
                <a:solidFill>
                  <a:srgbClr val="A31515"/>
                </a:solidFill>
                <a:latin typeface="Courier New"/>
              </a:rPr>
              <a:t>iostream</a:t>
            </a:r>
            <a:r>
              <a:rPr lang="en-US" sz="1600" dirty="0" smtClean="0">
                <a:solidFill>
                  <a:srgbClr val="A31515"/>
                </a:solidFill>
                <a:latin typeface="Courier New"/>
              </a:rPr>
              <a:t>&gt;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using namespace </a:t>
            </a:r>
            <a:r>
              <a:rPr lang="en-US" sz="1600" dirty="0" smtClean="0">
                <a:latin typeface="Courier New"/>
              </a:rPr>
              <a:t>std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;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class </a:t>
            </a:r>
            <a:r>
              <a:rPr lang="en-US" sz="1600" dirty="0" smtClean="0">
                <a:latin typeface="Courier New"/>
              </a:rPr>
              <a:t>base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en-US" sz="1600" dirty="0" smtClean="0">
                <a:solidFill>
                  <a:srgbClr val="008000"/>
                </a:solidFill>
                <a:latin typeface="Courier New"/>
              </a:rPr>
              <a:t>// base class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8000"/>
                </a:solidFill>
                <a:latin typeface="Courier New"/>
              </a:rPr>
              <a:t>{</a:t>
            </a:r>
            <a:r>
              <a:rPr lang="en-US" sz="16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en-US" sz="1600" dirty="0" err="1" smtClean="0">
                <a:latin typeface="Courier New"/>
              </a:rPr>
              <a:t>pri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; </a:t>
            </a:r>
            <a:r>
              <a:rPr lang="en-US" sz="1600" dirty="0" smtClean="0">
                <a:solidFill>
                  <a:srgbClr val="008000"/>
                </a:solidFill>
                <a:latin typeface="Courier New"/>
              </a:rPr>
              <a:t>//private by default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protected:</a:t>
            </a:r>
          </a:p>
          <a:p>
            <a:pPr algn="l" rtl="0">
              <a:buNone/>
            </a:pPr>
            <a:r>
              <a:rPr lang="en-US" sz="16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en-US" sz="1600" dirty="0" err="1" smtClean="0">
                <a:latin typeface="Courier New"/>
              </a:rPr>
              <a:t>prot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;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public: </a:t>
            </a:r>
          </a:p>
          <a:p>
            <a:pPr algn="l" rtl="0">
              <a:buNone/>
            </a:pPr>
            <a:r>
              <a:rPr lang="en-US" sz="16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en-US" sz="1600" dirty="0" smtClean="0">
                <a:latin typeface="Courier New"/>
              </a:rPr>
              <a:t>pub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;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void </a:t>
            </a:r>
            <a:r>
              <a:rPr lang="en-US" sz="1600" dirty="0" smtClean="0">
                <a:latin typeface="Courier New"/>
              </a:rPr>
              <a:t>set(</a:t>
            </a:r>
            <a:r>
              <a:rPr lang="en-US" sz="16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en-US" sz="1600" dirty="0" smtClean="0">
                <a:latin typeface="Courier New"/>
              </a:rPr>
              <a:t>b) { </a:t>
            </a:r>
            <a:r>
              <a:rPr lang="en-US" sz="1600" dirty="0" err="1" smtClean="0">
                <a:latin typeface="Courier New"/>
              </a:rPr>
              <a:t>pri</a:t>
            </a:r>
            <a:r>
              <a:rPr lang="en-US" sz="1600" dirty="0" smtClean="0">
                <a:latin typeface="Courier New"/>
              </a:rPr>
              <a:t>=b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;}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void </a:t>
            </a:r>
            <a:r>
              <a:rPr lang="en-US" sz="1600" dirty="0" err="1" smtClean="0">
                <a:latin typeface="Courier New"/>
              </a:rPr>
              <a:t>setprot</a:t>
            </a:r>
            <a:r>
              <a:rPr lang="en-US" sz="1600" dirty="0" smtClean="0">
                <a:latin typeface="Courier New"/>
              </a:rPr>
              <a:t>(</a:t>
            </a:r>
            <a:r>
              <a:rPr lang="en-US" sz="16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en-US" sz="1600" dirty="0" smtClean="0">
                <a:latin typeface="Courier New"/>
              </a:rPr>
              <a:t>p) {</a:t>
            </a:r>
            <a:r>
              <a:rPr lang="en-US" sz="1600" dirty="0" err="1" smtClean="0">
                <a:latin typeface="Courier New"/>
              </a:rPr>
              <a:t>prot</a:t>
            </a:r>
            <a:r>
              <a:rPr lang="en-US" sz="1600" dirty="0" smtClean="0">
                <a:latin typeface="Courier New"/>
              </a:rPr>
              <a:t>=p;}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void show(){ </a:t>
            </a:r>
            <a:r>
              <a:rPr lang="en-US" sz="1600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&lt;&lt;</a:t>
            </a:r>
            <a:r>
              <a:rPr lang="en-US" sz="1600" dirty="0" smtClean="0">
                <a:solidFill>
                  <a:srgbClr val="A31515"/>
                </a:solidFill>
                <a:latin typeface="Courier New"/>
              </a:rPr>
              <a:t>"in base </a:t>
            </a:r>
            <a:r>
              <a:rPr lang="en-US" sz="1600" dirty="0" err="1" smtClean="0">
                <a:solidFill>
                  <a:srgbClr val="A31515"/>
                </a:solidFill>
                <a:latin typeface="Courier New"/>
              </a:rPr>
              <a:t>pri</a:t>
            </a:r>
            <a:r>
              <a:rPr lang="en-US" sz="1600" dirty="0" smtClean="0">
                <a:solidFill>
                  <a:srgbClr val="A31515"/>
                </a:solidFill>
                <a:latin typeface="Courier New"/>
              </a:rPr>
              <a:t> :"&lt;&lt;</a:t>
            </a:r>
            <a:r>
              <a:rPr lang="en-US" sz="1600" dirty="0" err="1" smtClean="0">
                <a:solidFill>
                  <a:srgbClr val="A31515"/>
                </a:solidFill>
                <a:latin typeface="Courier New"/>
              </a:rPr>
              <a:t>pri</a:t>
            </a:r>
            <a:r>
              <a:rPr lang="en-US" sz="1600" dirty="0" smtClean="0">
                <a:solidFill>
                  <a:srgbClr val="A31515"/>
                </a:solidFill>
                <a:latin typeface="Courier New"/>
              </a:rPr>
              <a:t>&lt;&lt;"\n";}</a:t>
            </a:r>
          </a:p>
          <a:p>
            <a:pPr algn="l" rtl="0">
              <a:buNone/>
            </a:pPr>
            <a:r>
              <a:rPr lang="en-US" sz="1600" dirty="0" smtClean="0">
                <a:latin typeface="Courier New"/>
              </a:rPr>
              <a:t>};</a:t>
            </a:r>
            <a:endParaRPr lang="ar-SA" sz="1600" dirty="0" smtClean="0">
              <a:latin typeface="Courier New"/>
            </a:endParaRPr>
          </a:p>
          <a:p>
            <a:pPr algn="l" rtl="0">
              <a:buNone/>
            </a:pPr>
            <a:endParaRPr lang="ar-SA" sz="1600" dirty="0" smtClean="0">
              <a:solidFill>
                <a:srgbClr val="008000"/>
              </a:solidFill>
              <a:latin typeface="Courier New"/>
            </a:endParaRPr>
          </a:p>
          <a:p>
            <a:pPr algn="l" rtl="0">
              <a:buNone/>
            </a:pPr>
            <a:endParaRPr lang="ar-SA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92696"/>
            <a:ext cx="4495800" cy="6082691"/>
          </a:xfrm>
        </p:spPr>
        <p:txBody>
          <a:bodyPr>
            <a:normAutofit fontScale="70000" lnSpcReduction="20000"/>
          </a:bodyPr>
          <a:lstStyle/>
          <a:p>
            <a:pPr algn="l" rtl="0">
              <a:buNone/>
            </a:pPr>
            <a:endParaRPr lang="ar-SA" dirty="0" smtClean="0">
              <a:latin typeface="Courier New"/>
            </a:endParaRPr>
          </a:p>
          <a:p>
            <a:pPr algn="l" rtl="0"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</a:rPr>
              <a:t>class </a:t>
            </a:r>
            <a:r>
              <a:rPr lang="en-US" dirty="0" err="1" smtClean="0">
                <a:latin typeface="Courier New"/>
              </a:rPr>
              <a:t>drived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: public </a:t>
            </a:r>
            <a:r>
              <a:rPr lang="en-US" dirty="0" smtClean="0">
                <a:latin typeface="Courier New"/>
              </a:rPr>
              <a:t>base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Courier New"/>
              </a:rPr>
              <a:t>// </a:t>
            </a:r>
            <a:r>
              <a:rPr lang="en-US" dirty="0" err="1" smtClean="0">
                <a:solidFill>
                  <a:srgbClr val="008000"/>
                </a:solidFill>
                <a:latin typeface="Courier New"/>
              </a:rPr>
              <a:t>drivedclass</a:t>
            </a:r>
            <a:endParaRPr lang="en-US" dirty="0" smtClean="0">
              <a:solidFill>
                <a:srgbClr val="008000"/>
              </a:solidFill>
              <a:latin typeface="Courier New"/>
            </a:endParaRPr>
          </a:p>
          <a:p>
            <a:pPr algn="l" rtl="0">
              <a:buNone/>
            </a:pPr>
            <a:r>
              <a:rPr lang="en-US" dirty="0" smtClean="0">
                <a:solidFill>
                  <a:srgbClr val="008000"/>
                </a:solidFill>
                <a:latin typeface="Courier New"/>
              </a:rPr>
              <a:t>{</a:t>
            </a:r>
            <a:endParaRPr lang="ar-SA" dirty="0" smtClean="0">
              <a:solidFill>
                <a:srgbClr val="008000"/>
              </a:solidFill>
              <a:latin typeface="Courier New"/>
            </a:endParaRPr>
          </a:p>
          <a:p>
            <a:pPr algn="l" rtl="0">
              <a:buNone/>
            </a:pPr>
            <a:r>
              <a:rPr lang="en-US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en-US" dirty="0" smtClean="0">
                <a:latin typeface="Courier New"/>
              </a:rPr>
              <a:t>k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;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</a:rPr>
              <a:t>public: </a:t>
            </a:r>
          </a:p>
          <a:p>
            <a:pPr algn="l" rtl="0">
              <a:buNone/>
            </a:pPr>
            <a:r>
              <a:rPr lang="en-US" dirty="0" err="1" smtClean="0">
                <a:latin typeface="Courier New"/>
              </a:rPr>
              <a:t>drived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( </a:t>
            </a:r>
            <a:r>
              <a:rPr lang="en-US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en-US" dirty="0" smtClean="0">
                <a:latin typeface="Courier New"/>
              </a:rPr>
              <a:t>x) {k =x; 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}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</a:rPr>
              <a:t>void </a:t>
            </a:r>
            <a:r>
              <a:rPr lang="en-US" dirty="0" err="1" smtClean="0">
                <a:latin typeface="Courier New"/>
              </a:rPr>
              <a:t>showK</a:t>
            </a:r>
            <a:r>
              <a:rPr lang="en-US" dirty="0" smtClean="0">
                <a:latin typeface="Courier New"/>
              </a:rPr>
              <a:t>(){</a:t>
            </a:r>
          </a:p>
          <a:p>
            <a:pPr algn="l" rtl="0">
              <a:buNone/>
            </a:pPr>
            <a:r>
              <a:rPr lang="en-US" dirty="0" err="1" smtClean="0">
                <a:latin typeface="Courier New"/>
              </a:rPr>
              <a:t>cout</a:t>
            </a:r>
            <a:r>
              <a:rPr lang="en-US" dirty="0" smtClean="0">
                <a:latin typeface="Courier New"/>
              </a:rPr>
              <a:t>&lt;&lt;" </a:t>
            </a:r>
            <a:r>
              <a:rPr lang="en-US" dirty="0" smtClean="0">
                <a:solidFill>
                  <a:srgbClr val="A31515"/>
                </a:solidFill>
                <a:latin typeface="Courier New"/>
              </a:rPr>
              <a:t>in derived k : </a:t>
            </a:r>
            <a:r>
              <a:rPr lang="en-US" dirty="0" smtClean="0">
                <a:latin typeface="Courier New"/>
              </a:rPr>
              <a:t>"&lt;&lt; k &lt;&lt; </a:t>
            </a:r>
            <a:r>
              <a:rPr lang="en-US" dirty="0" smtClean="0">
                <a:solidFill>
                  <a:srgbClr val="A31515"/>
                </a:solidFill>
                <a:latin typeface="Courier New"/>
              </a:rPr>
              <a:t>"\n"; </a:t>
            </a:r>
          </a:p>
          <a:p>
            <a:pPr algn="l" rtl="0">
              <a:buNone/>
            </a:pPr>
            <a:r>
              <a:rPr lang="en-US" dirty="0" err="1" smtClean="0">
                <a:latin typeface="Courier New"/>
              </a:rPr>
              <a:t>cout</a:t>
            </a:r>
            <a:r>
              <a:rPr lang="en-US" dirty="0" smtClean="0">
                <a:latin typeface="Courier New"/>
              </a:rPr>
              <a:t>&lt;&lt;"</a:t>
            </a:r>
            <a:r>
              <a:rPr lang="en-US" dirty="0" smtClean="0">
                <a:solidFill>
                  <a:srgbClr val="A31515"/>
                </a:solidFill>
                <a:latin typeface="Courier New"/>
              </a:rPr>
              <a:t> in </a:t>
            </a:r>
            <a:r>
              <a:rPr lang="en-US" dirty="0" err="1" smtClean="0">
                <a:solidFill>
                  <a:srgbClr val="A31515"/>
                </a:solidFill>
                <a:latin typeface="Courier New"/>
              </a:rPr>
              <a:t>deraived</a:t>
            </a:r>
            <a:r>
              <a:rPr lang="en-US" dirty="0" smtClean="0">
                <a:solidFill>
                  <a:srgbClr val="A31515"/>
                </a:solidFill>
                <a:latin typeface="Courier New"/>
              </a:rPr>
              <a:t> </a:t>
            </a:r>
            <a:r>
              <a:rPr lang="en-US" dirty="0" err="1" smtClean="0">
                <a:solidFill>
                  <a:srgbClr val="A31515"/>
                </a:solidFill>
                <a:latin typeface="Courier New"/>
              </a:rPr>
              <a:t>prot</a:t>
            </a:r>
            <a:r>
              <a:rPr lang="en-US" dirty="0" smtClean="0">
                <a:solidFill>
                  <a:srgbClr val="A31515"/>
                </a:solidFill>
                <a:latin typeface="Courier New"/>
              </a:rPr>
              <a:t> from base : "</a:t>
            </a:r>
            <a:r>
              <a:rPr lang="en-US" dirty="0" smtClean="0">
                <a:latin typeface="Courier New"/>
              </a:rPr>
              <a:t>&lt;&lt;</a:t>
            </a:r>
            <a:r>
              <a:rPr lang="en-US" dirty="0" err="1" smtClean="0">
                <a:latin typeface="Courier New"/>
              </a:rPr>
              <a:t>prot</a:t>
            </a:r>
            <a:r>
              <a:rPr lang="en-US" dirty="0" smtClean="0">
                <a:latin typeface="Courier New"/>
              </a:rPr>
              <a:t>&lt;&lt;</a:t>
            </a:r>
            <a:r>
              <a:rPr lang="en-US" dirty="0" err="1" smtClean="0">
                <a:latin typeface="Courier New"/>
              </a:rPr>
              <a:t>endl</a:t>
            </a:r>
            <a:r>
              <a:rPr lang="en-US" dirty="0" smtClean="0">
                <a:latin typeface="Courier New"/>
              </a:rPr>
              <a:t>;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008000"/>
                </a:solidFill>
                <a:latin typeface="Courier New"/>
              </a:rPr>
              <a:t>//</a:t>
            </a:r>
            <a:r>
              <a:rPr lang="en-US" dirty="0" err="1" smtClean="0">
                <a:solidFill>
                  <a:srgbClr val="008000"/>
                </a:solidFill>
                <a:latin typeface="Courier New"/>
              </a:rPr>
              <a:t>cout</a:t>
            </a:r>
            <a:r>
              <a:rPr lang="en-US" dirty="0" smtClean="0">
                <a:solidFill>
                  <a:srgbClr val="008000"/>
                </a:solidFill>
                <a:latin typeface="Courier New"/>
              </a:rPr>
              <a:t> &lt;&lt; </a:t>
            </a:r>
            <a:r>
              <a:rPr lang="en-US" dirty="0" err="1" smtClean="0">
                <a:solidFill>
                  <a:srgbClr val="008000"/>
                </a:solidFill>
                <a:latin typeface="Courier New"/>
              </a:rPr>
              <a:t>pri</a:t>
            </a:r>
            <a:r>
              <a:rPr lang="en-US" dirty="0" smtClean="0">
                <a:solidFill>
                  <a:srgbClr val="008000"/>
                </a:solidFill>
                <a:latin typeface="Courier New"/>
              </a:rPr>
              <a:t>; this is error </a:t>
            </a:r>
          </a:p>
          <a:p>
            <a:pPr algn="l" rtl="0">
              <a:buNone/>
            </a:pPr>
            <a:r>
              <a:rPr lang="ar-SA" dirty="0" smtClean="0">
                <a:solidFill>
                  <a:srgbClr val="008000"/>
                </a:solidFill>
                <a:latin typeface="Courier New"/>
              </a:rPr>
              <a:t>}</a:t>
            </a:r>
          </a:p>
          <a:p>
            <a:pPr algn="l" rtl="0">
              <a:buNone/>
            </a:pPr>
            <a:r>
              <a:rPr lang="en-US" dirty="0" smtClean="0">
                <a:latin typeface="Courier New"/>
              </a:rPr>
              <a:t>}</a:t>
            </a:r>
            <a:r>
              <a:rPr lang="en-US" dirty="0" smtClean="0">
                <a:solidFill>
                  <a:srgbClr val="008000"/>
                </a:solidFill>
                <a:latin typeface="Courier New"/>
              </a:rPr>
              <a:t> ;//end of class</a:t>
            </a:r>
          </a:p>
          <a:p>
            <a:pPr algn="l" rtl="0">
              <a:buNone/>
            </a:pPr>
            <a:endParaRPr lang="en-US" dirty="0" smtClean="0">
              <a:solidFill>
                <a:srgbClr val="0000FF"/>
              </a:solidFill>
              <a:latin typeface="Courier New"/>
            </a:endParaRPr>
          </a:p>
          <a:p>
            <a:pPr algn="l" rtl="0">
              <a:buNone/>
            </a:pPr>
            <a:endParaRPr lang="en-US" dirty="0" smtClean="0">
              <a:solidFill>
                <a:srgbClr val="0000FF"/>
              </a:solidFill>
              <a:latin typeface="Courier New"/>
            </a:endParaRPr>
          </a:p>
          <a:p>
            <a:pPr algn="l" rtl="0"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</a:rPr>
              <a:t>void </a:t>
            </a:r>
            <a:r>
              <a:rPr lang="en-US" dirty="0" smtClean="0">
                <a:latin typeface="Courier New"/>
              </a:rPr>
              <a:t>main(){</a:t>
            </a:r>
          </a:p>
          <a:p>
            <a:pPr algn="l" rtl="0">
              <a:buNone/>
            </a:pPr>
            <a:endParaRPr lang="ar-SA" dirty="0" smtClean="0">
              <a:solidFill>
                <a:srgbClr val="0000FF"/>
              </a:solidFill>
              <a:latin typeface="Courier New"/>
            </a:endParaRPr>
          </a:p>
          <a:p>
            <a:pPr algn="l" rtl="0">
              <a:buNone/>
            </a:pPr>
            <a:r>
              <a:rPr lang="en-US" dirty="0" err="1" smtClean="0">
                <a:latin typeface="Courier New"/>
              </a:rPr>
              <a:t>drived</a:t>
            </a:r>
            <a:r>
              <a:rPr lang="en-US" dirty="0" smtClean="0">
                <a:latin typeface="Courier New"/>
              </a:rPr>
              <a:t> ob(3);</a:t>
            </a:r>
          </a:p>
          <a:p>
            <a:pPr algn="l" rtl="0">
              <a:buNone/>
            </a:pPr>
            <a:r>
              <a:rPr lang="en-US" dirty="0" err="1" smtClean="0">
                <a:latin typeface="Courier New"/>
              </a:rPr>
              <a:t>ob.set</a:t>
            </a:r>
            <a:r>
              <a:rPr lang="en-US" dirty="0" smtClean="0">
                <a:latin typeface="Courier New"/>
              </a:rPr>
              <a:t>(5); </a:t>
            </a:r>
            <a:r>
              <a:rPr lang="en-US" dirty="0" smtClean="0">
                <a:solidFill>
                  <a:srgbClr val="008000"/>
                </a:solidFill>
                <a:latin typeface="Courier New"/>
              </a:rPr>
              <a:t>// access member of base</a:t>
            </a:r>
          </a:p>
          <a:p>
            <a:pPr algn="l" rtl="0">
              <a:buNone/>
            </a:pPr>
            <a:r>
              <a:rPr lang="en-US" dirty="0" err="1" smtClean="0">
                <a:latin typeface="Courier New"/>
              </a:rPr>
              <a:t>ob.show</a:t>
            </a:r>
            <a:r>
              <a:rPr lang="en-US" dirty="0" smtClean="0">
                <a:latin typeface="Courier New"/>
              </a:rPr>
              <a:t>(); </a:t>
            </a:r>
            <a:r>
              <a:rPr lang="en-US" dirty="0" smtClean="0">
                <a:solidFill>
                  <a:srgbClr val="008000"/>
                </a:solidFill>
                <a:latin typeface="Courier New"/>
              </a:rPr>
              <a:t>// access member of base</a:t>
            </a:r>
          </a:p>
          <a:p>
            <a:pPr algn="l" rtl="0">
              <a:buNone/>
            </a:pPr>
            <a:r>
              <a:rPr lang="en-US" dirty="0" err="1" smtClean="0">
                <a:latin typeface="Courier New"/>
              </a:rPr>
              <a:t>ob.showK</a:t>
            </a:r>
            <a:r>
              <a:rPr lang="en-US" dirty="0" smtClean="0">
                <a:latin typeface="Courier New"/>
              </a:rPr>
              <a:t>(); </a:t>
            </a:r>
            <a:r>
              <a:rPr lang="en-US" dirty="0" smtClean="0">
                <a:solidFill>
                  <a:srgbClr val="008000"/>
                </a:solidFill>
                <a:latin typeface="Courier New"/>
              </a:rPr>
              <a:t>// access member of </a:t>
            </a:r>
            <a:r>
              <a:rPr lang="en-US" dirty="0" err="1" smtClean="0">
                <a:solidFill>
                  <a:srgbClr val="008000"/>
                </a:solidFill>
                <a:latin typeface="Courier New"/>
              </a:rPr>
              <a:t>drived</a:t>
            </a:r>
            <a:r>
              <a:rPr lang="en-US" dirty="0" smtClean="0">
                <a:solidFill>
                  <a:srgbClr val="008000"/>
                </a:solidFill>
                <a:latin typeface="Courier New"/>
              </a:rPr>
              <a:t> class</a:t>
            </a:r>
          </a:p>
          <a:p>
            <a:pPr algn="l" rtl="0">
              <a:buNone/>
            </a:pPr>
            <a:endParaRPr lang="ar-SA" dirty="0" smtClean="0">
              <a:solidFill>
                <a:srgbClr val="008000"/>
              </a:solidFill>
              <a:latin typeface="Courier New"/>
            </a:endParaRPr>
          </a:p>
          <a:p>
            <a:pPr algn="l" rtl="0">
              <a:buNone/>
            </a:pPr>
            <a:r>
              <a:rPr lang="en-US" dirty="0" smtClean="0">
                <a:solidFill>
                  <a:srgbClr val="008000"/>
                </a:solidFill>
                <a:latin typeface="Courier New"/>
              </a:rPr>
              <a:t>//</a:t>
            </a:r>
            <a:r>
              <a:rPr lang="en-US" dirty="0" err="1" smtClean="0">
                <a:solidFill>
                  <a:srgbClr val="008000"/>
                </a:solidFill>
                <a:latin typeface="Courier New"/>
              </a:rPr>
              <a:t>ob.prot</a:t>
            </a:r>
            <a:r>
              <a:rPr lang="en-US" dirty="0" smtClean="0">
                <a:solidFill>
                  <a:srgbClr val="008000"/>
                </a:solidFill>
                <a:latin typeface="Courier New"/>
              </a:rPr>
              <a:t>=5;error 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008000"/>
                </a:solidFill>
                <a:latin typeface="Courier New"/>
              </a:rPr>
              <a:t>}</a:t>
            </a:r>
            <a:endParaRPr lang="ar-SA" dirty="0" smtClean="0">
              <a:solidFill>
                <a:srgbClr val="008000"/>
              </a:solidFill>
              <a:latin typeface="Courier New"/>
            </a:endParaRPr>
          </a:p>
          <a:p>
            <a:pPr algn="l" rtl="0">
              <a:buNone/>
            </a:pPr>
            <a:endParaRPr lang="ar-SA" dirty="0" smtClean="0">
              <a:solidFill>
                <a:srgbClr val="008000"/>
              </a:solidFill>
              <a:latin typeface="Courier New"/>
            </a:endParaRPr>
          </a:p>
          <a:p>
            <a:pPr algn="l" rtl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21305395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84784"/>
            <a:ext cx="8024891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4931846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protected</a:t>
            </a:r>
            <a:endParaRPr lang="ar-S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l" rtl="0" hangingPunct="0"/>
            <a:r>
              <a:rPr lang="en-US" b="1" dirty="0" smtClean="0"/>
              <a:t> </a:t>
            </a:r>
            <a:r>
              <a:rPr lang="en-US" dirty="0" smtClean="0"/>
              <a:t>its public and protected members become </a:t>
            </a:r>
            <a:r>
              <a:rPr lang="en-US" dirty="0" smtClean="0">
                <a:solidFill>
                  <a:srgbClr val="FF0000"/>
                </a:solidFill>
              </a:rPr>
              <a:t>protected</a:t>
            </a:r>
            <a:r>
              <a:rPr lang="en-US" dirty="0" smtClean="0"/>
              <a:t> members of the derived class.</a:t>
            </a:r>
          </a:p>
          <a:p>
            <a:pPr lvl="1" algn="l" rtl="0" hangingPunct="0"/>
            <a:endParaRPr lang="en-US" dirty="0" smtClean="0"/>
          </a:p>
          <a:p>
            <a:pPr lvl="1" algn="l" rtl="0" hangingPunct="0"/>
            <a:r>
              <a:rPr lang="en-GB" sz="2800" dirty="0" smtClean="0"/>
              <a:t>Example : using </a:t>
            </a:r>
            <a:r>
              <a:rPr lang="en-GB" sz="2800" dirty="0" smtClean="0">
                <a:solidFill>
                  <a:srgbClr val="FF0000"/>
                </a:solidFill>
              </a:rPr>
              <a:t>protected</a:t>
            </a:r>
            <a:r>
              <a:rPr lang="en-GB" sz="2800" dirty="0" smtClean="0"/>
              <a:t>  for inheritance of base class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2323430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56" y="692696"/>
            <a:ext cx="9077344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4610165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24744"/>
            <a:ext cx="8228436" cy="3927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6308856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340768"/>
            <a:ext cx="7979264" cy="3041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4087714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private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l" rtl="0" hangingPunct="0"/>
            <a:r>
              <a:rPr lang="en-US" dirty="0" smtClean="0"/>
              <a:t>its public and protected members become private members of the derived class.</a:t>
            </a:r>
          </a:p>
          <a:p>
            <a:pPr lvl="1" algn="l" rtl="0" hangingPunct="0"/>
            <a:endParaRPr lang="en-GB" dirty="0" smtClean="0"/>
          </a:p>
          <a:p>
            <a:pPr algn="l" rtl="0" hangingPunct="0"/>
            <a:r>
              <a:rPr lang="en-US" dirty="0" smtClean="0"/>
              <a:t>In all cases, private members of a base class remain private to that base class.</a:t>
            </a:r>
            <a:endParaRPr lang="en-GB" dirty="0" smtClean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39079386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48680"/>
            <a:ext cx="9144000" cy="573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2195736" y="5301208"/>
            <a:ext cx="216024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55676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60648"/>
            <a:ext cx="8229600" cy="1066800"/>
          </a:xfrm>
        </p:spPr>
        <p:txBody>
          <a:bodyPr>
            <a:normAutofit/>
          </a:bodyPr>
          <a:lstStyle/>
          <a:p>
            <a:pPr algn="l" rtl="0"/>
            <a:r>
              <a:rPr lang="en-GB" sz="3600" dirty="0" smtClean="0"/>
              <a:t>using protected member	</a:t>
            </a:r>
            <a:r>
              <a:rPr lang="en-GB" sz="3600" dirty="0" smtClean="0">
                <a:solidFill>
                  <a:srgbClr val="FF0000"/>
                </a:solidFill>
              </a:rPr>
              <a:t>READ</a:t>
            </a:r>
            <a:endParaRPr lang="en-GB" sz="3600" b="1" dirty="0">
              <a:solidFill>
                <a:srgbClr val="FF0000"/>
              </a:solidFill>
            </a:endParaRPr>
          </a:p>
        </p:txBody>
      </p:sp>
      <p:sp>
        <p:nvSpPr>
          <p:cNvPr id="4403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Arial" pitchFamily="34" charset="0"/>
              <a:buNone/>
            </a:pPr>
            <a:fld id="{6F28F729-C9BD-42F7-910B-BC9A7D248C88}" type="slidenum">
              <a:rPr lang="en-GB" smtClean="0">
                <a:solidFill>
                  <a:srgbClr val="000000"/>
                </a:solidFill>
              </a:rPr>
              <a:pPr eaLnBrk="1" hangingPunct="1">
                <a:buFont typeface="Arial" pitchFamily="34" charset="0"/>
                <a:buNone/>
              </a:pPr>
              <a:t>28</a:t>
            </a:fld>
            <a:endParaRPr lang="en-GB" smtClean="0">
              <a:solidFill>
                <a:srgbClr val="000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124744"/>
            <a:ext cx="7776864" cy="573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1945319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268760"/>
            <a:ext cx="6092716" cy="2987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89190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/>
              <a:t>Hierarchical Inheritance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 algn="l" rtl="0"/>
            <a:r>
              <a:rPr lang="en-US" dirty="0"/>
              <a:t>Inheritance is hierarchical:</a:t>
            </a:r>
          </a:p>
          <a:p>
            <a:pPr lvl="1" algn="l" rtl="0"/>
            <a:r>
              <a:rPr lang="en-US" dirty="0"/>
              <a:t>A derived class can also act as a base class to a lower-level derived class.</a:t>
            </a:r>
          </a:p>
          <a:p>
            <a:pPr lvl="1" algn="l" rtl="0"/>
            <a:r>
              <a:rPr lang="en-US" dirty="0"/>
              <a:t> The higher the class in the hierarchy, the more general information it contains.</a:t>
            </a:r>
          </a:p>
          <a:p>
            <a:pPr lvl="1" algn="l" rtl="0"/>
            <a:r>
              <a:rPr lang="en-US" dirty="0"/>
              <a:t>The lower the class in the hierarchy, the more specific information it contains.</a:t>
            </a:r>
          </a:p>
          <a:p>
            <a:pPr algn="l" rtl="0"/>
            <a:r>
              <a:rPr lang="en-US" sz="3200" dirty="0">
                <a:solidFill>
                  <a:schemeClr val="accent4"/>
                </a:solidFill>
              </a:rPr>
              <a:t>Attributes in a derived class overwrite the same ones in a base class.</a:t>
            </a:r>
          </a:p>
        </p:txBody>
      </p:sp>
    </p:spTree>
    <p:extLst>
      <p:ext uri="{BB962C8B-B14F-4D97-AF65-F5344CB8AC3E}">
        <p14:creationId xmlns:p14="http://schemas.microsoft.com/office/powerpoint/2010/main" xmlns="" val="9597987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332656"/>
            <a:ext cx="8229600" cy="1066800"/>
          </a:xfrm>
        </p:spPr>
        <p:txBody>
          <a:bodyPr>
            <a:normAutofit/>
          </a:bodyPr>
          <a:lstStyle/>
          <a:p>
            <a:pPr algn="l" rtl="0"/>
            <a:r>
              <a:rPr lang="en-GB" sz="3600" dirty="0" smtClean="0"/>
              <a:t>using protected member</a:t>
            </a:r>
            <a:endParaRPr lang="en-GB" sz="3600" b="1" dirty="0"/>
          </a:p>
        </p:txBody>
      </p:sp>
      <p:sp>
        <p:nvSpPr>
          <p:cNvPr id="4403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Arial" pitchFamily="34" charset="0"/>
              <a:buNone/>
            </a:pPr>
            <a:fld id="{6F28F729-C9BD-42F7-910B-BC9A7D248C88}" type="slidenum">
              <a:rPr lang="en-GB" smtClean="0">
                <a:solidFill>
                  <a:srgbClr val="000000"/>
                </a:solidFill>
              </a:rPr>
              <a:pPr eaLnBrk="1" hangingPunct="1">
                <a:buFont typeface="Arial" pitchFamily="34" charset="0"/>
                <a:buNone/>
              </a:pPr>
              <a:t>30</a:t>
            </a:fld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268760"/>
            <a:ext cx="8496944" cy="5577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6629400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332656"/>
            <a:ext cx="8229600" cy="1066800"/>
          </a:xfrm>
        </p:spPr>
        <p:txBody>
          <a:bodyPr>
            <a:normAutofit/>
          </a:bodyPr>
          <a:lstStyle/>
          <a:p>
            <a:pPr algn="l" rtl="0"/>
            <a:r>
              <a:rPr lang="en-GB" sz="3600" dirty="0" smtClean="0"/>
              <a:t>using protected member</a:t>
            </a:r>
            <a:endParaRPr lang="en-GB" sz="3600" b="1" dirty="0"/>
          </a:p>
        </p:txBody>
      </p:sp>
      <p:sp>
        <p:nvSpPr>
          <p:cNvPr id="4403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Arial" pitchFamily="34" charset="0"/>
              <a:buNone/>
            </a:pPr>
            <a:fld id="{6F28F729-C9BD-42F7-910B-BC9A7D248C88}" type="slidenum">
              <a:rPr lang="en-GB" smtClean="0">
                <a:solidFill>
                  <a:srgbClr val="000000"/>
                </a:solidFill>
              </a:rPr>
              <a:pPr eaLnBrk="1" hangingPunct="1">
                <a:buFont typeface="Arial" pitchFamily="34" charset="0"/>
                <a:buNone/>
              </a:pPr>
              <a:t>31</a:t>
            </a:fld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340768"/>
            <a:ext cx="7200800" cy="5173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0708235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124744"/>
            <a:ext cx="6606301" cy="3338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03696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404664"/>
            <a:ext cx="8229600" cy="1066800"/>
          </a:xfrm>
        </p:spPr>
        <p:txBody>
          <a:bodyPr>
            <a:normAutofit/>
          </a:bodyPr>
          <a:lstStyle/>
          <a:p>
            <a:pPr algn="l" rtl="0"/>
            <a:r>
              <a:rPr lang="en-GB" sz="3600" dirty="0" smtClean="0"/>
              <a:t>using protected member</a:t>
            </a:r>
            <a:endParaRPr lang="en-GB" sz="3600" b="1" dirty="0"/>
          </a:p>
        </p:txBody>
      </p:sp>
      <p:sp>
        <p:nvSpPr>
          <p:cNvPr id="4403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Arial" pitchFamily="34" charset="0"/>
              <a:buNone/>
            </a:pPr>
            <a:fld id="{6F28F729-C9BD-42F7-910B-BC9A7D248C88}" type="slidenum">
              <a:rPr lang="en-GB" smtClean="0">
                <a:solidFill>
                  <a:srgbClr val="000000"/>
                </a:solidFill>
              </a:rPr>
              <a:pPr eaLnBrk="1" hangingPunct="1">
                <a:buFont typeface="Arial" pitchFamily="34" charset="0"/>
                <a:buNone/>
              </a:pPr>
              <a:t>33</a:t>
            </a:fld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214438"/>
            <a:ext cx="7992888" cy="5238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6296536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404664"/>
            <a:ext cx="8229600" cy="1066800"/>
          </a:xfrm>
        </p:spPr>
        <p:txBody>
          <a:bodyPr>
            <a:normAutofit/>
          </a:bodyPr>
          <a:lstStyle/>
          <a:p>
            <a:pPr algn="l" rtl="0"/>
            <a:r>
              <a:rPr lang="en-GB" sz="3600" dirty="0" smtClean="0"/>
              <a:t>using protected member</a:t>
            </a:r>
            <a:endParaRPr lang="en-GB" sz="3600" b="1" dirty="0"/>
          </a:p>
        </p:txBody>
      </p:sp>
      <p:sp>
        <p:nvSpPr>
          <p:cNvPr id="4403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Arial" pitchFamily="34" charset="0"/>
              <a:buNone/>
            </a:pPr>
            <a:fld id="{6F28F729-C9BD-42F7-910B-BC9A7D248C88}" type="slidenum">
              <a:rPr lang="en-GB" smtClean="0">
                <a:solidFill>
                  <a:srgbClr val="000000"/>
                </a:solidFill>
              </a:rPr>
              <a:pPr eaLnBrk="1" hangingPunct="1">
                <a:buFont typeface="Arial" pitchFamily="34" charset="0"/>
                <a:buNone/>
              </a:pPr>
              <a:t>34</a:t>
            </a:fld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844824"/>
            <a:ext cx="6058167" cy="3812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8120777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6672"/>
            <a:ext cx="8229600" cy="1066800"/>
          </a:xfrm>
        </p:spPr>
        <p:txBody>
          <a:bodyPr/>
          <a:lstStyle/>
          <a:p>
            <a:pPr algn="l" rtl="0"/>
            <a:r>
              <a:rPr lang="en-US" dirty="0"/>
              <a:t>Hierarchical Inheritance</a:t>
            </a:r>
          </a:p>
        </p:txBody>
      </p:sp>
      <p:pic>
        <p:nvPicPr>
          <p:cNvPr id="59394" name="Picture 2" descr="http://t3.gstatic.com/images?q=tbn:ANd9GcR-JTet26EIUiLxiWAYXu5Q2x9XksulcvYV58uZuA_QzGSi6l21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556792"/>
            <a:ext cx="5693618" cy="43726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59798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6672"/>
            <a:ext cx="8229600" cy="1066800"/>
          </a:xfrm>
        </p:spPr>
        <p:txBody>
          <a:bodyPr/>
          <a:lstStyle/>
          <a:p>
            <a:pPr algn="l" rtl="0"/>
            <a:r>
              <a:rPr lang="en-US" dirty="0"/>
              <a:t>Hierarchical Inheritance</a:t>
            </a:r>
          </a:p>
        </p:txBody>
      </p:sp>
      <p:pic>
        <p:nvPicPr>
          <p:cNvPr id="58370" name="Picture 2" descr="http://www.downloadfreetutorial.com/wp-content/uploads/2013/01/inheritance-hier-300x25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772816"/>
            <a:ext cx="4945732" cy="41214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59798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/>
              <a:t>Hierarchical Inheritance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848100" y="2362200"/>
            <a:ext cx="19050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vehicle</a:t>
            </a:r>
            <a:endParaRPr lang="en-US" dirty="0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6012160" y="3717032"/>
            <a:ext cx="19050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Water vehicle</a:t>
            </a:r>
            <a:endParaRPr lang="en-US" dirty="0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4860032" y="5085184"/>
            <a:ext cx="19050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boat</a:t>
            </a:r>
            <a:endParaRPr lang="en-US" dirty="0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1447800" y="3733800"/>
            <a:ext cx="19050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Land vehicle</a:t>
            </a:r>
            <a:endParaRPr lang="en-US" dirty="0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251520" y="5085184"/>
            <a:ext cx="19050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car</a:t>
            </a:r>
            <a:endParaRPr lang="en-US" dirty="0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7239000" y="5085184"/>
            <a:ext cx="19050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submarine</a:t>
            </a:r>
            <a:endParaRPr lang="en-US" dirty="0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 flipV="1">
            <a:off x="1259632" y="4365104"/>
            <a:ext cx="648072" cy="7200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 flipV="1">
            <a:off x="2286000" y="2971800"/>
            <a:ext cx="1981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 flipV="1">
            <a:off x="6228184" y="4293096"/>
            <a:ext cx="576064" cy="83400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 flipH="1" flipV="1">
            <a:off x="7524328" y="4365104"/>
            <a:ext cx="504056" cy="7200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 flipH="1" flipV="1">
            <a:off x="5508104" y="2996952"/>
            <a:ext cx="1224136" cy="7200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4427984" y="3212976"/>
            <a:ext cx="623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is-a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2051720" y="4509120"/>
            <a:ext cx="623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is-a</a:t>
            </a:r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6804248" y="4581128"/>
            <a:ext cx="623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is-a</a:t>
            </a: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2555776" y="5157192"/>
            <a:ext cx="19050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bicycle</a:t>
            </a:r>
            <a:endParaRPr lang="en-US" dirty="0"/>
          </a:p>
        </p:txBody>
      </p:sp>
      <p:sp>
        <p:nvSpPr>
          <p:cNvPr id="24" name="Line 14"/>
          <p:cNvSpPr>
            <a:spLocks noChangeShapeType="1"/>
          </p:cNvSpPr>
          <p:nvPr/>
        </p:nvSpPr>
        <p:spPr bwMode="auto">
          <a:xfrm flipH="1" flipV="1">
            <a:off x="2987824" y="4365104"/>
            <a:ext cx="504056" cy="7200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74209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GB" dirty="0">
                <a:solidFill>
                  <a:srgbClr val="000000"/>
                </a:solidFill>
              </a:rPr>
              <a:t>class </a:t>
            </a:r>
            <a:r>
              <a:rPr lang="en-GB" dirty="0" smtClean="0">
                <a:solidFill>
                  <a:srgbClr val="000000"/>
                </a:solidFill>
              </a:rPr>
              <a:t>inheritance definition: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2204864"/>
            <a:ext cx="9144000" cy="244827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82296" indent="0" algn="l" rtl="0">
              <a:spcBef>
                <a:spcPts val="1125"/>
              </a:spcBef>
              <a:buClrTx/>
              <a:buNone/>
              <a:defRPr/>
            </a:pPr>
            <a:r>
              <a:rPr lang="en-GB" dirty="0">
                <a:solidFill>
                  <a:srgbClr val="333399"/>
                </a:solidFill>
              </a:rPr>
              <a:t>class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</a:rPr>
              <a:t>Derived_Class_name</a:t>
            </a:r>
            <a:r>
              <a:rPr lang="en-GB" sz="2800" dirty="0" smtClean="0">
                <a:solidFill>
                  <a:srgbClr val="000000"/>
                </a:solidFill>
              </a:rPr>
              <a:t>:  </a:t>
            </a:r>
            <a:r>
              <a:rPr lang="en-GB" sz="2800" dirty="0" err="1" smtClean="0">
                <a:solidFill>
                  <a:srgbClr val="000000"/>
                </a:solidFill>
              </a:rPr>
              <a:t>accessId</a:t>
            </a:r>
            <a:r>
              <a:rPr lang="en-GB" sz="2800" dirty="0" smtClean="0">
                <a:solidFill>
                  <a:srgbClr val="000000"/>
                </a:solidFill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</a:rPr>
              <a:t>Base_Class_name</a:t>
            </a:r>
            <a:endParaRPr lang="en-GB" sz="2800" dirty="0">
              <a:solidFill>
                <a:srgbClr val="000000"/>
              </a:solidFill>
            </a:endParaRPr>
          </a:p>
          <a:p>
            <a:pPr marL="82296" indent="0" algn="l" rtl="0">
              <a:spcBef>
                <a:spcPts val="1125"/>
              </a:spcBef>
              <a:buClrTx/>
              <a:buNone/>
              <a:defRPr/>
            </a:pPr>
            <a:r>
              <a:rPr lang="en-GB" dirty="0">
                <a:solidFill>
                  <a:srgbClr val="000000"/>
                </a:solidFill>
              </a:rPr>
              <a:t>	{</a:t>
            </a:r>
          </a:p>
          <a:p>
            <a:pPr marL="82296" indent="0" algn="l" rtl="0">
              <a:spcBef>
                <a:spcPts val="1125"/>
              </a:spcBef>
              <a:buClrTx/>
              <a:buNone/>
              <a:defRPr/>
            </a:pPr>
            <a:r>
              <a:rPr lang="en-GB" dirty="0">
                <a:solidFill>
                  <a:srgbClr val="000000"/>
                </a:solidFill>
              </a:rPr>
              <a:t>		</a:t>
            </a:r>
            <a:r>
              <a:rPr lang="en-GB" dirty="0" err="1">
                <a:solidFill>
                  <a:srgbClr val="000000"/>
                </a:solidFill>
              </a:rPr>
              <a:t>DClassMembersList</a:t>
            </a:r>
            <a:endParaRPr lang="en-GB" dirty="0">
              <a:solidFill>
                <a:srgbClr val="000000"/>
              </a:solidFill>
            </a:endParaRPr>
          </a:p>
          <a:p>
            <a:pPr marL="82296" indent="0" algn="l" rtl="0">
              <a:spcBef>
                <a:spcPts val="1125"/>
              </a:spcBef>
              <a:buClrTx/>
              <a:buNone/>
              <a:defRPr/>
            </a:pPr>
            <a:r>
              <a:rPr lang="en-GB" dirty="0">
                <a:solidFill>
                  <a:srgbClr val="000000"/>
                </a:solidFill>
              </a:rPr>
              <a:t>	};</a:t>
            </a:r>
            <a:endParaRPr lang="ar-SA" dirty="0">
              <a:solidFill>
                <a:srgbClr val="000000"/>
              </a:solidFill>
            </a:endParaRPr>
          </a:p>
          <a:p>
            <a:pPr algn="l" rtl="0"/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467544" y="4797152"/>
            <a:ext cx="858440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2400" b="1" dirty="0" err="1" smtClean="0">
                <a:solidFill>
                  <a:srgbClr val="000000"/>
                </a:solidFill>
              </a:rPr>
              <a:t>accessId</a:t>
            </a:r>
            <a:r>
              <a:rPr lang="en-GB" sz="2400" dirty="0" smtClean="0">
                <a:solidFill>
                  <a:srgbClr val="000000"/>
                </a:solidFill>
              </a:rPr>
              <a:t> define how can the derived class access</a:t>
            </a:r>
          </a:p>
          <a:p>
            <a:pPr marL="285750" indent="-285750"/>
            <a:r>
              <a:rPr lang="en-GB" sz="2400" dirty="0" smtClean="0">
                <a:solidFill>
                  <a:srgbClr val="000000"/>
                </a:solidFill>
              </a:rPr>
              <a:t> the Base class members 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000000"/>
                </a:solidFill>
              </a:rPr>
              <a:t>Access identifier can be either public, protected  and privet.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4176947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229600" cy="1066800"/>
          </a:xfrm>
        </p:spPr>
        <p:txBody>
          <a:bodyPr>
            <a:noAutofit/>
          </a:bodyPr>
          <a:lstStyle/>
          <a:p>
            <a:pPr algn="l" rtl="0"/>
            <a:r>
              <a:rPr lang="en-US" sz="3200" b="1" dirty="0" smtClean="0"/>
              <a:t>Reviewing public, protected, and private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 rtl="0"/>
            <a:r>
              <a:rPr lang="en-US" dirty="0"/>
              <a:t>When a class member is declared </a:t>
            </a:r>
            <a:r>
              <a:rPr lang="en-US" dirty="0" smtClean="0"/>
              <a:t>:</a:t>
            </a:r>
          </a:p>
          <a:p>
            <a:pPr lvl="1" algn="l" rtl="0"/>
            <a:r>
              <a:rPr lang="en-US" dirty="0" smtClean="0"/>
              <a:t>as </a:t>
            </a:r>
            <a:r>
              <a:rPr lang="en-US" b="1" dirty="0"/>
              <a:t>public, </a:t>
            </a:r>
            <a:r>
              <a:rPr lang="en-US" dirty="0"/>
              <a:t>it can be accessed by any other part of a program. </a:t>
            </a:r>
            <a:endParaRPr lang="en-US" dirty="0" smtClean="0"/>
          </a:p>
          <a:p>
            <a:pPr lvl="1" algn="l" rtl="0"/>
            <a:endParaRPr lang="en-US" dirty="0"/>
          </a:p>
          <a:p>
            <a:pPr lvl="1" algn="l" rtl="0"/>
            <a:r>
              <a:rPr lang="en-US" dirty="0" smtClean="0"/>
              <a:t>as </a:t>
            </a:r>
            <a:r>
              <a:rPr lang="en-US" b="1" dirty="0"/>
              <a:t>private, </a:t>
            </a:r>
            <a:r>
              <a:rPr lang="en-US" dirty="0"/>
              <a:t>it can be accesses only by members of its class. </a:t>
            </a:r>
            <a:endParaRPr lang="en-US" dirty="0" smtClean="0"/>
          </a:p>
          <a:p>
            <a:pPr lvl="2" algn="l" rtl="0"/>
            <a:r>
              <a:rPr lang="en-US" dirty="0" smtClean="0"/>
              <a:t>Further</a:t>
            </a:r>
            <a:r>
              <a:rPr lang="en-US" dirty="0"/>
              <a:t>, derived classes do not have access to private base class members. </a:t>
            </a:r>
          </a:p>
          <a:p>
            <a:pPr lvl="1" algn="l" rtl="0"/>
            <a:endParaRPr lang="en-US" dirty="0" smtClean="0"/>
          </a:p>
          <a:p>
            <a:pPr lvl="1" algn="l" rtl="0"/>
            <a:r>
              <a:rPr lang="en-US" dirty="0" smtClean="0"/>
              <a:t>as </a:t>
            </a:r>
            <a:r>
              <a:rPr lang="en-US" b="1" dirty="0"/>
              <a:t>protected, </a:t>
            </a:r>
            <a:r>
              <a:rPr lang="en-US" dirty="0"/>
              <a:t>it </a:t>
            </a:r>
            <a:r>
              <a:rPr lang="en-US" dirty="0" smtClean="0"/>
              <a:t>can </a:t>
            </a:r>
            <a:r>
              <a:rPr lang="en-US" dirty="0"/>
              <a:t>be accessed only by members of its class. </a:t>
            </a:r>
            <a:endParaRPr lang="en-US" dirty="0" smtClean="0"/>
          </a:p>
          <a:p>
            <a:pPr lvl="2" algn="l" rtl="0"/>
            <a:r>
              <a:rPr lang="en-US" dirty="0" smtClean="0"/>
              <a:t>However</a:t>
            </a:r>
            <a:r>
              <a:rPr lang="en-US" dirty="0"/>
              <a:t>, derived classes also have access to protected base class members. </a:t>
            </a:r>
            <a:endParaRPr lang="en-US" dirty="0" smtClean="0"/>
          </a:p>
          <a:p>
            <a:pPr lvl="2" algn="l" rtl="0"/>
            <a:r>
              <a:rPr lang="en-US" dirty="0" smtClean="0"/>
              <a:t>Thus</a:t>
            </a:r>
            <a:r>
              <a:rPr lang="en-US" dirty="0"/>
              <a:t>, </a:t>
            </a:r>
            <a:r>
              <a:rPr lang="en-US" b="1" dirty="0"/>
              <a:t>protected </a:t>
            </a:r>
            <a:r>
              <a:rPr lang="en-US" dirty="0"/>
              <a:t>allows a member </a:t>
            </a:r>
            <a:r>
              <a:rPr lang="en-US" dirty="0" smtClean="0"/>
              <a:t>to </a:t>
            </a:r>
            <a:r>
              <a:rPr lang="en-US" dirty="0"/>
              <a:t>be inherited, but to remain private within a class hierarchy.</a:t>
            </a:r>
            <a:endParaRPr lang="en-GB" dirty="0"/>
          </a:p>
          <a:p>
            <a:pPr algn="l" rt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7588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2656"/>
            <a:ext cx="8229600" cy="1066800"/>
          </a:xfrm>
        </p:spPr>
        <p:txBody>
          <a:bodyPr/>
          <a:lstStyle/>
          <a:p>
            <a:pPr algn="l" rtl="0"/>
            <a:r>
              <a:rPr lang="en-GB" dirty="0" smtClean="0"/>
              <a:t>Cont..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61760"/>
          </a:xfrm>
        </p:spPr>
        <p:txBody>
          <a:bodyPr>
            <a:normAutofit fontScale="92500" lnSpcReduction="20000"/>
          </a:bodyPr>
          <a:lstStyle/>
          <a:p>
            <a:pPr algn="l" rtl="0" hangingPunct="0"/>
            <a:r>
              <a:rPr lang="en-US" dirty="0"/>
              <a:t>When a base class is inherited by use </a:t>
            </a:r>
            <a:r>
              <a:rPr lang="en-US" dirty="0" smtClean="0"/>
              <a:t>of (</a:t>
            </a:r>
            <a:r>
              <a:rPr lang="en-GB" dirty="0" err="1" smtClean="0">
                <a:solidFill>
                  <a:srgbClr val="000000"/>
                </a:solidFill>
              </a:rPr>
              <a:t>accessId</a:t>
            </a:r>
            <a:r>
              <a:rPr lang="en-GB" dirty="0" smtClean="0">
                <a:solidFill>
                  <a:srgbClr val="000000"/>
                </a:solidFill>
              </a:rPr>
              <a:t> )</a:t>
            </a:r>
            <a:endParaRPr lang="en-US" dirty="0" smtClean="0"/>
          </a:p>
          <a:p>
            <a:pPr lvl="1" algn="l" rtl="0" hangingPunct="0"/>
            <a:r>
              <a:rPr lang="en-US" dirty="0" smtClean="0"/>
              <a:t> </a:t>
            </a:r>
            <a:r>
              <a:rPr lang="en-US" b="1" dirty="0"/>
              <a:t>public, </a:t>
            </a:r>
            <a:r>
              <a:rPr lang="en-US" b="1" dirty="0" smtClean="0"/>
              <a:t> (default)</a:t>
            </a:r>
          </a:p>
          <a:p>
            <a:pPr lvl="2" algn="l" rtl="0" hangingPunct="0"/>
            <a:r>
              <a:rPr lang="en-US" dirty="0" smtClean="0"/>
              <a:t>its </a:t>
            </a:r>
            <a:r>
              <a:rPr lang="en-US" dirty="0"/>
              <a:t>public members become public members of the derived </a:t>
            </a:r>
            <a:r>
              <a:rPr lang="en-US" dirty="0" smtClean="0"/>
              <a:t>class.</a:t>
            </a:r>
          </a:p>
          <a:p>
            <a:pPr lvl="2" algn="l" rtl="0" hangingPunct="0"/>
            <a:r>
              <a:rPr lang="en-US" dirty="0"/>
              <a:t>i</a:t>
            </a:r>
            <a:r>
              <a:rPr lang="en-US" dirty="0" smtClean="0"/>
              <a:t>ts </a:t>
            </a:r>
            <a:r>
              <a:rPr lang="en-US" dirty="0"/>
              <a:t>protected members become protected members of the derived class</a:t>
            </a:r>
            <a:r>
              <a:rPr lang="en-US" dirty="0" smtClean="0"/>
              <a:t>.</a:t>
            </a:r>
          </a:p>
          <a:p>
            <a:pPr lvl="2" algn="l" rtl="0" hangingPunct="0"/>
            <a:endParaRPr lang="en-GB" dirty="0"/>
          </a:p>
          <a:p>
            <a:pPr lvl="1" algn="l" rtl="0" hangingPunct="0"/>
            <a:r>
              <a:rPr lang="en-US" b="1" dirty="0" smtClean="0"/>
              <a:t>protected</a:t>
            </a:r>
            <a:r>
              <a:rPr lang="en-US" b="1" dirty="0"/>
              <a:t>, </a:t>
            </a:r>
            <a:r>
              <a:rPr lang="en-US" dirty="0"/>
              <a:t>its public and protected members become protected members of the derived class</a:t>
            </a:r>
            <a:r>
              <a:rPr lang="en-US" dirty="0" smtClean="0"/>
              <a:t>.</a:t>
            </a:r>
          </a:p>
          <a:p>
            <a:pPr lvl="1" algn="l" rtl="0" hangingPunct="0"/>
            <a:endParaRPr lang="en-GB" dirty="0"/>
          </a:p>
          <a:p>
            <a:pPr lvl="1" algn="l" rtl="0" hangingPunct="0"/>
            <a:r>
              <a:rPr lang="en-US" b="1" dirty="0" smtClean="0"/>
              <a:t>private</a:t>
            </a:r>
            <a:r>
              <a:rPr lang="en-US" b="1" dirty="0"/>
              <a:t>, </a:t>
            </a:r>
            <a:r>
              <a:rPr lang="en-US" dirty="0"/>
              <a:t>its public and protected members become private members of the derived class</a:t>
            </a:r>
            <a:r>
              <a:rPr lang="en-US" dirty="0" smtClean="0"/>
              <a:t>.</a:t>
            </a:r>
          </a:p>
          <a:p>
            <a:pPr lvl="1" algn="l" rtl="0" hangingPunct="0"/>
            <a:endParaRPr lang="en-GB" dirty="0"/>
          </a:p>
          <a:p>
            <a:pPr algn="l" rtl="0" hangingPunct="0"/>
            <a:r>
              <a:rPr lang="en-US" dirty="0"/>
              <a:t>In all cases, private members of a base class remain private to that base class</a:t>
            </a:r>
            <a:r>
              <a:rPr lang="en-US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95630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594AD1C67AF545A5960EF5B4D34DFC" ma:contentTypeVersion="1" ma:contentTypeDescription="Create a new document." ma:contentTypeScope="" ma:versionID="158d98ff5f363f64d157ecf49ddff33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3CC0F7D-5A6F-4AFC-8029-B41F904FE354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190EE202-CC4B-425D-B100-7819B50BD08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4F7D0C1-DF7A-4A61-99C7-23F929989F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2565</TotalTime>
  <Words>886</Words>
  <Application>Microsoft Office PowerPoint</Application>
  <PresentationFormat>On-screen Show (4:3)</PresentationFormat>
  <Paragraphs>312</Paragraphs>
  <Slides>34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Urban</vt:lpstr>
      <vt:lpstr>CS1201:  Programming Language 2</vt:lpstr>
      <vt:lpstr>Inheritance</vt:lpstr>
      <vt:lpstr>Hierarchical Inheritance</vt:lpstr>
      <vt:lpstr>Hierarchical Inheritance</vt:lpstr>
      <vt:lpstr>Hierarchical Inheritance</vt:lpstr>
      <vt:lpstr>Hierarchical Inheritance</vt:lpstr>
      <vt:lpstr>class inheritance definition:</vt:lpstr>
      <vt:lpstr>Reviewing public, protected, and private</vt:lpstr>
      <vt:lpstr>Cont..</vt:lpstr>
      <vt:lpstr>Inheritance and accessibility </vt:lpstr>
      <vt:lpstr>Example ( public access) </vt:lpstr>
      <vt:lpstr>Slide 12</vt:lpstr>
      <vt:lpstr>Cont. Example</vt:lpstr>
      <vt:lpstr>Example ( public access) </vt:lpstr>
      <vt:lpstr>Slide 15</vt:lpstr>
      <vt:lpstr>Cont. Example</vt:lpstr>
      <vt:lpstr>Cont. Example</vt:lpstr>
      <vt:lpstr>Over-written Functions</vt:lpstr>
      <vt:lpstr>public,  (default)</vt:lpstr>
      <vt:lpstr>Slide 20</vt:lpstr>
      <vt:lpstr>Slide 21</vt:lpstr>
      <vt:lpstr>protected</vt:lpstr>
      <vt:lpstr>Slide 23</vt:lpstr>
      <vt:lpstr>Slide 24</vt:lpstr>
      <vt:lpstr>Slide 25</vt:lpstr>
      <vt:lpstr>private</vt:lpstr>
      <vt:lpstr>Slide 27</vt:lpstr>
      <vt:lpstr>using protected member READ</vt:lpstr>
      <vt:lpstr>Slide 29</vt:lpstr>
      <vt:lpstr>using protected member</vt:lpstr>
      <vt:lpstr>using protected member</vt:lpstr>
      <vt:lpstr>Slide 32</vt:lpstr>
      <vt:lpstr>using protected member</vt:lpstr>
      <vt:lpstr>using protected member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School</dc:creator>
  <cp:lastModifiedBy>balqrashi</cp:lastModifiedBy>
  <cp:revision>85</cp:revision>
  <dcterms:created xsi:type="dcterms:W3CDTF">2012-02-10T18:18:13Z</dcterms:created>
  <dcterms:modified xsi:type="dcterms:W3CDTF">2018-09-03T07:24:57Z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0x01010006594AD1C67AF545A5960EF5B4D34DFC</vt:lpwstr>
  </property>
</Properties>
</file>