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notesMasterIdLst>
    <p:notesMasterId r:id="rId14"/>
  </p:notesMasterIdLst>
  <p:sldIdLst>
    <p:sldId id="256" r:id="rId5"/>
    <p:sldId id="287" r:id="rId6"/>
    <p:sldId id="276" r:id="rId7"/>
    <p:sldId id="277" r:id="rId8"/>
    <p:sldId id="288" r:id="rId9"/>
    <p:sldId id="289" r:id="rId10"/>
    <p:sldId id="291" r:id="rId11"/>
    <p:sldId id="290" r:id="rId12"/>
    <p:sldId id="292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6820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63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A4D77E9D-29AC-47EA-A5AB-8ADA1E0752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1518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0B223A-9BCC-495A-B91F-68D07B99E8A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3F286-A1C1-4B3B-878D-D258F4CEE1C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12869-C145-4D2C-82A8-35F54A50C46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6DFCD-206F-4C0D-8201-E9A23A3A3B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06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9A63F-A057-4E66-BEA3-972A1D7EC0A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DB4AB-0A54-4ACA-87E2-48A4F3A81D4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07606-A6B5-4FB0-AEDA-06F877AAABF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altLang="zh-C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8664461-9E4A-4AC6-AF7C-3B62B9166C8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1DD1FA6B-71AD-4223-9F95-91E7CD24ADE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FA9A7-2A27-47E1-A8DF-52730915A0F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B2783-B992-4467-BA33-75FE7D86292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5B218-CEE5-4A1F-BB7C-0F032BCE32B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1F70FE-7791-4F27-B85D-17C165F280B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1736725"/>
          </a:xfrm>
        </p:spPr>
        <p:txBody>
          <a:bodyPr>
            <a:normAutofit/>
          </a:bodyPr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altLang="zh-CN" dirty="0">
                <a:cs typeface="+mj-cs"/>
              </a:rPr>
              <a:t>File I/O in C</a:t>
            </a:r>
            <a:r>
              <a:rPr lang="en-US" altLang="zh-CN" dirty="0" smtClean="0">
                <a:cs typeface="+mj-cs"/>
              </a:rPr>
              <a:t>++ II</a:t>
            </a:r>
            <a:endParaRPr lang="en-US" altLang="zh-CN" dirty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altLang="zh-CN" dirty="0" smtClean="0">
                <a:solidFill>
                  <a:srgbClr val="FF9933"/>
                </a:solidFill>
              </a:rPr>
              <a:t>Open()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089752"/>
          </a:xfrm>
        </p:spPr>
        <p:txBody>
          <a:bodyPr>
            <a:normAutofit/>
          </a:bodyPr>
          <a:lstStyle/>
          <a:p>
            <a:pPr marL="320040" indent="-320040" algn="l" rtl="0">
              <a:defRPr/>
            </a:pPr>
            <a:r>
              <a:rPr lang="en-GB" sz="2400" dirty="0" smtClean="0">
                <a:cs typeface="+mn-cs"/>
              </a:rPr>
              <a:t>Open() is a member function in each classes ( </a:t>
            </a:r>
            <a:r>
              <a:rPr lang="en-GB" sz="2400" dirty="0" err="1" smtClean="0">
                <a:cs typeface="+mn-cs"/>
              </a:rPr>
              <a:t>fstream</a:t>
            </a:r>
            <a:r>
              <a:rPr lang="en-GB" sz="2400" dirty="0" smtClean="0">
                <a:cs typeface="+mn-cs"/>
              </a:rPr>
              <a:t>, </a:t>
            </a:r>
            <a:r>
              <a:rPr lang="en-GB" sz="2400" dirty="0" err="1" smtClean="0">
                <a:cs typeface="+mn-cs"/>
              </a:rPr>
              <a:t>ifstream</a:t>
            </a:r>
            <a:r>
              <a:rPr lang="en-GB" sz="2400" dirty="0" smtClean="0">
                <a:cs typeface="+mn-cs"/>
              </a:rPr>
              <a:t>, </a:t>
            </a:r>
            <a:r>
              <a:rPr lang="en-GB" sz="2400" dirty="0" err="1" smtClean="0">
                <a:cs typeface="+mn-cs"/>
              </a:rPr>
              <a:t>ofstream</a:t>
            </a:r>
            <a:r>
              <a:rPr lang="en-GB" sz="2400" dirty="0" smtClean="0">
                <a:cs typeface="+mn-cs"/>
              </a:rPr>
              <a:t>)</a:t>
            </a:r>
          </a:p>
          <a:p>
            <a:pPr marL="0" indent="0" algn="l" rtl="0">
              <a:defRPr/>
            </a:pPr>
            <a:endParaRPr lang="en-GB" sz="2400" dirty="0" smtClean="0">
              <a:cs typeface="+mn-cs"/>
            </a:endParaRPr>
          </a:p>
          <a:p>
            <a:pPr marL="320040" indent="-320040" algn="l" rtl="0">
              <a:defRPr/>
            </a:pPr>
            <a:r>
              <a:rPr lang="en-GB" sz="2000" dirty="0" smtClean="0">
                <a:solidFill>
                  <a:srgbClr val="0070C0"/>
                </a:solidFill>
                <a:cs typeface="+mn-cs"/>
              </a:rPr>
              <a:t>Void</a:t>
            </a:r>
            <a:r>
              <a:rPr lang="en-GB" sz="2000" dirty="0" smtClean="0">
                <a:cs typeface="+mn-cs"/>
              </a:rPr>
              <a:t> </a:t>
            </a:r>
            <a:r>
              <a:rPr lang="en-GB" sz="2000" dirty="0" err="1">
                <a:solidFill>
                  <a:srgbClr val="0070C0"/>
                </a:solidFill>
                <a:cs typeface="+mn-cs"/>
              </a:rPr>
              <a:t>fstream</a:t>
            </a:r>
            <a:r>
              <a:rPr lang="en-GB" sz="2000" dirty="0">
                <a:solidFill>
                  <a:srgbClr val="0070C0"/>
                </a:solidFill>
                <a:cs typeface="+mn-cs"/>
              </a:rPr>
              <a:t> </a:t>
            </a:r>
            <a:r>
              <a:rPr lang="en-GB" sz="2000" dirty="0">
                <a:cs typeface="+mn-cs"/>
              </a:rPr>
              <a:t>:: open ( </a:t>
            </a:r>
            <a:r>
              <a:rPr lang="en-GB" sz="2000" dirty="0" err="1">
                <a:solidFill>
                  <a:srgbClr val="0070C0"/>
                </a:solidFill>
                <a:cs typeface="+mn-cs"/>
              </a:rPr>
              <a:t>const</a:t>
            </a:r>
            <a:r>
              <a:rPr lang="en-GB" sz="2000" dirty="0">
                <a:solidFill>
                  <a:srgbClr val="0070C0"/>
                </a:solidFill>
                <a:cs typeface="+mn-cs"/>
              </a:rPr>
              <a:t> char </a:t>
            </a:r>
            <a:r>
              <a:rPr lang="en-GB" sz="2000" dirty="0">
                <a:cs typeface="+mn-cs"/>
              </a:rPr>
              <a:t>*filename, </a:t>
            </a:r>
            <a:r>
              <a:rPr lang="en-GB" sz="2000" dirty="0" err="1">
                <a:solidFill>
                  <a:srgbClr val="0070C0"/>
                </a:solidFill>
                <a:cs typeface="+mn-cs"/>
              </a:rPr>
              <a:t>openmode</a:t>
            </a:r>
            <a:r>
              <a:rPr lang="en-GB" sz="2000" dirty="0">
                <a:solidFill>
                  <a:srgbClr val="0070C0"/>
                </a:solidFill>
                <a:cs typeface="+mn-cs"/>
              </a:rPr>
              <a:t> </a:t>
            </a:r>
            <a:r>
              <a:rPr lang="en-GB" sz="2000" dirty="0">
                <a:cs typeface="+mn-cs"/>
              </a:rPr>
              <a:t>mode);</a:t>
            </a:r>
          </a:p>
          <a:p>
            <a:pPr marL="320040" indent="-320040" algn="l" rtl="0">
              <a:defRPr/>
            </a:pPr>
            <a:endParaRPr lang="en-US" sz="2400" dirty="0" smtClean="0">
              <a:cs typeface="+mn-cs"/>
            </a:endParaRPr>
          </a:p>
          <a:p>
            <a:pPr marL="320040" indent="-320040" algn="l" rtl="0">
              <a:defRPr/>
            </a:pPr>
            <a:endParaRPr lang="en-GB" sz="2400" dirty="0" smtClean="0">
              <a:cs typeface="+mn-cs"/>
            </a:endParaRPr>
          </a:p>
          <a:p>
            <a:pPr marL="320040" indent="-320040" algn="l" rtl="0">
              <a:defRPr/>
            </a:pPr>
            <a:r>
              <a:rPr lang="en-GB" sz="2000" dirty="0" smtClean="0">
                <a:solidFill>
                  <a:srgbClr val="0070C0"/>
                </a:solidFill>
                <a:cs typeface="+mn-cs"/>
              </a:rPr>
              <a:t>Void</a:t>
            </a:r>
            <a:r>
              <a:rPr lang="en-GB" sz="2000" dirty="0" smtClean="0">
                <a:cs typeface="+mn-cs"/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  <a:cs typeface="+mn-cs"/>
              </a:rPr>
              <a:t>ifstream</a:t>
            </a:r>
            <a:r>
              <a:rPr lang="en-GB" sz="2000" dirty="0" smtClean="0">
                <a:solidFill>
                  <a:srgbClr val="0070C0"/>
                </a:solidFill>
                <a:cs typeface="+mn-cs"/>
              </a:rPr>
              <a:t> </a:t>
            </a:r>
            <a:r>
              <a:rPr lang="en-GB" sz="2000" dirty="0" smtClean="0">
                <a:cs typeface="+mn-cs"/>
              </a:rPr>
              <a:t>::open ( </a:t>
            </a:r>
            <a:r>
              <a:rPr lang="en-GB" sz="2000" dirty="0" smtClean="0">
                <a:solidFill>
                  <a:srgbClr val="0070C0"/>
                </a:solidFill>
                <a:cs typeface="+mn-cs"/>
              </a:rPr>
              <a:t>const char *</a:t>
            </a:r>
            <a:r>
              <a:rPr lang="en-GB" sz="2000" dirty="0" smtClean="0">
                <a:cs typeface="+mn-cs"/>
              </a:rPr>
              <a:t>filename, </a:t>
            </a:r>
            <a:r>
              <a:rPr lang="en-GB" sz="2000" dirty="0" err="1" smtClean="0">
                <a:solidFill>
                  <a:srgbClr val="0070C0"/>
                </a:solidFill>
                <a:cs typeface="+mn-cs"/>
              </a:rPr>
              <a:t>openmode</a:t>
            </a:r>
            <a:r>
              <a:rPr lang="en-GB" sz="2000" dirty="0" smtClean="0">
                <a:solidFill>
                  <a:srgbClr val="0070C0"/>
                </a:solidFill>
                <a:cs typeface="+mn-cs"/>
              </a:rPr>
              <a:t> </a:t>
            </a:r>
            <a:r>
              <a:rPr lang="en-GB" sz="2000" dirty="0" smtClean="0">
                <a:cs typeface="+mn-cs"/>
              </a:rPr>
              <a:t>mode= </a:t>
            </a:r>
            <a:r>
              <a:rPr lang="en-GB" sz="2000" dirty="0" err="1" smtClean="0">
                <a:cs typeface="+mn-cs"/>
              </a:rPr>
              <a:t>ios</a:t>
            </a:r>
            <a:r>
              <a:rPr lang="en-GB" sz="2000" dirty="0" smtClean="0">
                <a:cs typeface="+mn-cs"/>
              </a:rPr>
              <a:t>:: in);</a:t>
            </a:r>
            <a:endParaRPr lang="en-GB" sz="2400" dirty="0" smtClean="0">
              <a:cs typeface="+mn-cs"/>
            </a:endParaRPr>
          </a:p>
          <a:p>
            <a:pPr marL="0" indent="0" algn="l" rtl="0">
              <a:defRPr/>
            </a:pPr>
            <a:endParaRPr lang="en-GB" sz="2400" dirty="0" smtClean="0">
              <a:cs typeface="+mn-cs"/>
            </a:endParaRPr>
          </a:p>
          <a:p>
            <a:pPr marL="320040" indent="-320040" algn="l" rtl="0">
              <a:defRPr/>
            </a:pPr>
            <a:r>
              <a:rPr lang="en-GB" sz="2000" dirty="0">
                <a:solidFill>
                  <a:srgbClr val="0070C0"/>
                </a:solidFill>
                <a:cs typeface="+mn-cs"/>
              </a:rPr>
              <a:t>Void</a:t>
            </a:r>
            <a:r>
              <a:rPr lang="en-GB" sz="2000" dirty="0">
                <a:cs typeface="+mn-cs"/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  <a:cs typeface="+mn-cs"/>
              </a:rPr>
              <a:t>ofstream</a:t>
            </a:r>
            <a:r>
              <a:rPr lang="en-GB" sz="2000" dirty="0" smtClean="0">
                <a:solidFill>
                  <a:srgbClr val="0070C0"/>
                </a:solidFill>
                <a:cs typeface="+mn-cs"/>
              </a:rPr>
              <a:t> </a:t>
            </a:r>
            <a:r>
              <a:rPr lang="en-GB" sz="2000" dirty="0">
                <a:cs typeface="+mn-cs"/>
              </a:rPr>
              <a:t>:: </a:t>
            </a:r>
            <a:r>
              <a:rPr lang="en-GB" sz="2000" dirty="0" smtClean="0">
                <a:cs typeface="+mn-cs"/>
              </a:rPr>
              <a:t>open </a:t>
            </a:r>
            <a:r>
              <a:rPr lang="en-GB" sz="2000" dirty="0">
                <a:cs typeface="+mn-cs"/>
              </a:rPr>
              <a:t>( </a:t>
            </a:r>
            <a:r>
              <a:rPr lang="en-GB" sz="2000" dirty="0">
                <a:solidFill>
                  <a:srgbClr val="0070C0"/>
                </a:solidFill>
                <a:cs typeface="+mn-cs"/>
              </a:rPr>
              <a:t>const char </a:t>
            </a:r>
            <a:r>
              <a:rPr lang="en-GB" sz="2000" dirty="0">
                <a:cs typeface="+mn-cs"/>
              </a:rPr>
              <a:t>*filename, </a:t>
            </a:r>
            <a:r>
              <a:rPr lang="en-GB" sz="2000" dirty="0" err="1">
                <a:solidFill>
                  <a:srgbClr val="0070C0"/>
                </a:solidFill>
                <a:cs typeface="+mn-cs"/>
              </a:rPr>
              <a:t>openmode</a:t>
            </a:r>
            <a:r>
              <a:rPr lang="en-GB" sz="2000" dirty="0">
                <a:solidFill>
                  <a:srgbClr val="0070C0"/>
                </a:solidFill>
                <a:cs typeface="+mn-cs"/>
              </a:rPr>
              <a:t> </a:t>
            </a:r>
            <a:r>
              <a:rPr lang="en-GB" sz="2000" dirty="0">
                <a:cs typeface="+mn-cs"/>
              </a:rPr>
              <a:t>mode= </a:t>
            </a:r>
            <a:endParaRPr lang="en-GB" sz="2000" dirty="0" smtClean="0">
              <a:cs typeface="+mn-cs"/>
            </a:endParaRPr>
          </a:p>
          <a:p>
            <a:pPr marL="365760" lvl="1" indent="0" algn="l" rtl="0">
              <a:defRPr/>
            </a:pPr>
            <a:r>
              <a:rPr lang="en-GB" sz="2000" dirty="0">
                <a:cs typeface="+mn-cs"/>
              </a:rPr>
              <a:t>	</a:t>
            </a:r>
            <a:r>
              <a:rPr lang="en-GB" sz="2000" dirty="0" smtClean="0">
                <a:cs typeface="+mn-cs"/>
              </a:rPr>
              <a:t>				</a:t>
            </a:r>
            <a:r>
              <a:rPr lang="en-GB" sz="2000" dirty="0" err="1" smtClean="0">
                <a:cs typeface="+mn-cs"/>
              </a:rPr>
              <a:t>ios</a:t>
            </a:r>
            <a:r>
              <a:rPr lang="en-GB" sz="2000" dirty="0">
                <a:cs typeface="+mn-cs"/>
              </a:rPr>
              <a:t>:: </a:t>
            </a:r>
            <a:r>
              <a:rPr lang="en-GB" sz="2000" dirty="0" smtClean="0">
                <a:cs typeface="+mn-cs"/>
              </a:rPr>
              <a:t>out </a:t>
            </a:r>
            <a:r>
              <a:rPr lang="ar-SA" sz="2000" dirty="0" smtClean="0">
                <a:cs typeface="+mn-cs"/>
              </a:rPr>
              <a:t>|</a:t>
            </a:r>
            <a:r>
              <a:rPr lang="en-GB" sz="2000" dirty="0" smtClean="0">
                <a:cs typeface="+mn-cs"/>
              </a:rPr>
              <a:t> </a:t>
            </a:r>
            <a:r>
              <a:rPr lang="en-GB" sz="2000" dirty="0" err="1" smtClean="0">
                <a:cs typeface="+mn-cs"/>
              </a:rPr>
              <a:t>iso</a:t>
            </a:r>
            <a:r>
              <a:rPr lang="en-GB" sz="2000" dirty="0" smtClean="0">
                <a:cs typeface="+mn-cs"/>
              </a:rPr>
              <a:t> :: </a:t>
            </a:r>
            <a:r>
              <a:rPr lang="en-GB" sz="2000" dirty="0" err="1" smtClean="0">
                <a:cs typeface="+mn-cs"/>
              </a:rPr>
              <a:t>trunc</a:t>
            </a:r>
            <a:r>
              <a:rPr lang="en-GB" sz="2000" dirty="0" smtClean="0">
                <a:cs typeface="+mn-cs"/>
              </a:rPr>
              <a:t>);</a:t>
            </a:r>
          </a:p>
          <a:p>
            <a:pPr marL="365760" lvl="1" indent="0" algn="l" rtl="0">
              <a:defRPr/>
            </a:pPr>
            <a:endParaRPr lang="en-GB" sz="2000" dirty="0" smtClean="0">
              <a:cs typeface="+mn-cs"/>
            </a:endParaRPr>
          </a:p>
          <a:p>
            <a:pPr marL="365760" lvl="1" indent="0" algn="l" rtl="0">
              <a:defRPr/>
            </a:pPr>
            <a:endParaRPr lang="en-GB" sz="1600" dirty="0">
              <a:cs typeface="+mn-cs"/>
            </a:endParaRPr>
          </a:p>
          <a:p>
            <a:pPr marL="320040" indent="-320040" algn="l" rtl="0">
              <a:defRPr/>
            </a:pPr>
            <a:endParaRPr lang="en-GB" sz="2400" dirty="0">
              <a:cs typeface="+mn-cs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4572000" y="1916832"/>
            <a:ext cx="2088232" cy="583668"/>
          </a:xfrm>
          <a:prstGeom prst="wedgeRoundRectCallout">
            <a:avLst>
              <a:gd name="adj1" fmla="val -23491"/>
              <a:gd name="adj2" fmla="val 7212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The name of file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148064" y="3284984"/>
            <a:ext cx="3096344" cy="583668"/>
          </a:xfrm>
          <a:prstGeom prst="wedgeRoundRectCallout">
            <a:avLst>
              <a:gd name="adj1" fmla="val 6573"/>
              <a:gd name="adj2" fmla="val -86878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zh-CN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Optiional</a:t>
            </a:r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to determine how the file is opened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4788024" y="5589240"/>
            <a:ext cx="3312368" cy="1008112"/>
          </a:xfrm>
          <a:prstGeom prst="wedgeRoundRectCallout">
            <a:avLst>
              <a:gd name="adj1" fmla="val -26149"/>
              <a:gd name="adj2" fmla="val -76410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You can combine 2 or more of these value by ORing them together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altLang="zh-CN" sz="4000" dirty="0" smtClean="0">
                <a:solidFill>
                  <a:srgbClr val="FF9933"/>
                </a:solidFill>
              </a:rPr>
              <a:t>File Open Mode</a:t>
            </a:r>
          </a:p>
        </p:txBody>
      </p:sp>
      <p:graphicFrame>
        <p:nvGraphicFramePr>
          <p:cNvPr id="60533" name="Group 117"/>
          <p:cNvGraphicFramePr>
            <a:graphicFrameLocks noGrp="1"/>
          </p:cNvGraphicFramePr>
          <p:nvPr>
            <p:ph type="tbl" idx="1"/>
          </p:nvPr>
        </p:nvGraphicFramePr>
        <p:xfrm>
          <a:off x="468313" y="1341438"/>
          <a:ext cx="8229600" cy="5090052"/>
        </p:xfrm>
        <a:graphic>
          <a:graphicData uri="http://schemas.openxmlformats.org/drawingml/2006/table">
            <a:tbl>
              <a:tblPr/>
              <a:tblGrid>
                <a:gridCol w="2422525"/>
                <a:gridCol w="5807075"/>
              </a:tblGrid>
              <a:tr h="3961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Name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Description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ios::in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Open file to read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ios::out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Open file to write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009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ios::app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All the data you write, is put at the end of the file. It calls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::out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ios::ate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All the data you write, is put at the end of the file. It does not call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::out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009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ios::trunc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Deletes all previous content in the file. (empties the file)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ios::nocreate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If the file does not exists, opening it with the open() function gets impossible.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009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ios::noreplace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If the file exists, trying to open it with the open() function, returns an error.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ios::binary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Courier New" pitchFamily="49" charset="0"/>
                        </a:rPr>
                        <a:t>Opens the file in binary mode.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/>
          <a:lstStyle/>
          <a:p>
            <a:pPr algn="l" rtl="0"/>
            <a:r>
              <a:rPr lang="en-US" altLang="zh-CN" dirty="0" smtClean="0">
                <a:solidFill>
                  <a:srgbClr val="FF9933"/>
                </a:solidFill>
              </a:rPr>
              <a:t>File Open Mode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611560" y="1556792"/>
            <a:ext cx="784892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2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2400" dirty="0" err="1" smtClean="0">
                <a:solidFill>
                  <a:srgbClr val="A31515"/>
                </a:solidFill>
                <a:latin typeface="Courier New"/>
              </a:rPr>
              <a:t>fstream</a:t>
            </a:r>
            <a:r>
              <a:rPr lang="en-GB" sz="24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r>
              <a:rPr lang="en-GB" sz="2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r>
              <a:rPr lang="en-GB" sz="2400" dirty="0" smtClean="0">
                <a:solidFill>
                  <a:srgbClr val="0000FF"/>
                </a:solidFill>
                <a:latin typeface="Courier New"/>
              </a:rPr>
              <a:t>void  main()</a:t>
            </a:r>
          </a:p>
          <a:p>
            <a:r>
              <a:rPr lang="en-GB" sz="2400" dirty="0" smtClean="0">
                <a:solidFill>
                  <a:srgbClr val="0000FF"/>
                </a:solidFill>
                <a:latin typeface="Courier New"/>
              </a:rPr>
              <a:t>{</a:t>
            </a:r>
          </a:p>
          <a:p>
            <a:r>
              <a:rPr lang="en-GB" sz="2400" dirty="0" err="1" smtClean="0">
                <a:solidFill>
                  <a:srgbClr val="0000FF"/>
                </a:solidFill>
                <a:latin typeface="Courier New"/>
              </a:rPr>
              <a:t>ofstream</a:t>
            </a:r>
            <a:r>
              <a:rPr lang="en-GB" sz="2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Courier New"/>
              </a:rPr>
              <a:t>outFile</a:t>
            </a:r>
            <a:r>
              <a:rPr lang="en-GB" sz="2400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sz="2400" dirty="0" smtClean="0">
                <a:solidFill>
                  <a:srgbClr val="A31515"/>
                </a:solidFill>
                <a:latin typeface="Courier New"/>
              </a:rPr>
              <a:t>"file1.txt", </a:t>
            </a:r>
            <a:r>
              <a:rPr lang="en-GB" sz="2400" dirty="0" err="1" smtClean="0">
                <a:solidFill>
                  <a:srgbClr val="A31515"/>
                </a:solidFill>
                <a:latin typeface="Courier New"/>
              </a:rPr>
              <a:t>ios</a:t>
            </a:r>
            <a:r>
              <a:rPr lang="en-GB" sz="2400" dirty="0" smtClean="0">
                <a:solidFill>
                  <a:srgbClr val="A31515"/>
                </a:solidFill>
                <a:latin typeface="Courier New"/>
              </a:rPr>
              <a:t>::out);</a:t>
            </a:r>
          </a:p>
          <a:p>
            <a:r>
              <a:rPr lang="en-GB" sz="2400" dirty="0" err="1" smtClean="0">
                <a:solidFill>
                  <a:srgbClr val="A31515"/>
                </a:solidFill>
                <a:latin typeface="Courier New"/>
              </a:rPr>
              <a:t>outFile</a:t>
            </a:r>
            <a:r>
              <a:rPr lang="en-GB" sz="2400" dirty="0" smtClean="0">
                <a:solidFill>
                  <a:srgbClr val="A31515"/>
                </a:solidFill>
                <a:latin typeface="Courier New"/>
              </a:rPr>
              <a:t> &lt;&lt; "That's new!\n";</a:t>
            </a:r>
          </a:p>
          <a:p>
            <a:r>
              <a:rPr lang="en-GB" sz="2400" dirty="0" err="1" smtClean="0">
                <a:solidFill>
                  <a:srgbClr val="A31515"/>
                </a:solidFill>
                <a:latin typeface="Courier New"/>
              </a:rPr>
              <a:t>outFile.close</a:t>
            </a:r>
            <a:r>
              <a:rPr lang="en-GB" sz="2400" dirty="0" smtClean="0">
                <a:solidFill>
                  <a:srgbClr val="A31515"/>
                </a:solidFill>
                <a:latin typeface="Courier New"/>
              </a:rPr>
              <a:t>();    </a:t>
            </a:r>
          </a:p>
          <a:p>
            <a:r>
              <a:rPr lang="en-GB" sz="2400" dirty="0" smtClean="0">
                <a:solidFill>
                  <a:srgbClr val="A31515"/>
                </a:solidFill>
                <a:latin typeface="Courier New"/>
              </a:rPr>
              <a:t>}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84213" y="4868863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 dirty="0"/>
              <a:t>If you want to set more than one open mode, just use the </a:t>
            </a:r>
            <a:r>
              <a:rPr lang="en-US" altLang="zh-CN" sz="2000" b="1" dirty="0"/>
              <a:t>OR</a:t>
            </a:r>
            <a:r>
              <a:rPr lang="en-US" altLang="zh-CN" sz="2000" dirty="0"/>
              <a:t> operator- </a:t>
            </a:r>
            <a:r>
              <a:rPr lang="en-US" altLang="zh-CN" sz="2000" b="1" dirty="0"/>
              <a:t>|</a:t>
            </a:r>
            <a:r>
              <a:rPr lang="en-US" altLang="zh-CN" sz="2000" dirty="0"/>
              <a:t>. This way:</a:t>
            </a:r>
          </a:p>
          <a:p>
            <a:r>
              <a:rPr lang="en-US" altLang="zh-CN" sz="2000" dirty="0"/>
              <a:t>                 </a:t>
            </a:r>
          </a:p>
          <a:p>
            <a:r>
              <a:rPr lang="en-US" altLang="zh-CN" sz="2000" dirty="0"/>
              <a:t>                    </a:t>
            </a:r>
            <a:r>
              <a:rPr lang="en-US" altLang="zh-CN" sz="2000" dirty="0" err="1"/>
              <a:t>ios</a:t>
            </a:r>
            <a:r>
              <a:rPr lang="en-US" altLang="zh-CN" sz="2000" dirty="0"/>
              <a:t>::ate | </a:t>
            </a:r>
            <a:r>
              <a:rPr lang="en-US" altLang="zh-CN" sz="2000" dirty="0" err="1"/>
              <a:t>ios</a:t>
            </a:r>
            <a:r>
              <a:rPr lang="en-US" altLang="zh-CN" sz="2000" dirty="0"/>
              <a:t>::binary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9933"/>
                </a:solidFill>
              </a:rPr>
              <a:t>File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 </a:t>
            </a:r>
            <a:r>
              <a:rPr lang="en-US" dirty="0" err="1" smtClean="0"/>
              <a:t>c++</a:t>
            </a:r>
            <a:r>
              <a:rPr lang="en-US" dirty="0" smtClean="0"/>
              <a:t> files we (read from/ write to) them as a stream of characters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What if I want to write or read numbers ?</a:t>
            </a:r>
          </a:p>
          <a:p>
            <a:pPr algn="l" rtl="0"/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9933"/>
                </a:solidFill>
              </a:rPr>
              <a:t>Example writing to file </a:t>
            </a:r>
            <a:endParaRPr lang="en-GB" altLang="zh-CN" dirty="0" smtClean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62500" lnSpcReduction="20000"/>
          </a:bodyPr>
          <a:lstStyle/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fstream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 main()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r>
              <a:rPr lang="en-GB" dirty="0" err="1" smtClean="0">
                <a:latin typeface="Courier New"/>
              </a:rPr>
              <a:t>ofstream</a:t>
            </a:r>
            <a:r>
              <a:rPr lang="en-GB" dirty="0" smtClean="0">
                <a:latin typeface="Courier New"/>
              </a:rPr>
              <a:t> </a:t>
            </a:r>
            <a:r>
              <a:rPr lang="en-GB" dirty="0" err="1" smtClean="0">
                <a:latin typeface="Courier New"/>
              </a:rPr>
              <a:t>outFile</a:t>
            </a:r>
            <a:r>
              <a:rPr lang="en-GB" dirty="0" smtClean="0"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 open an exist file fout.txt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 </a:t>
            </a:r>
            <a:r>
              <a:rPr lang="en-GB" dirty="0" err="1" smtClean="0">
                <a:latin typeface="Courier New"/>
              </a:rPr>
              <a:t>outFile.open</a:t>
            </a:r>
            <a:r>
              <a:rPr lang="en-GB" dirty="0" smtClean="0"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number.txt",ios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::app);</a:t>
            </a:r>
          </a:p>
          <a:p>
            <a:pPr algn="l" rtl="0"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if </a:t>
            </a:r>
            <a:r>
              <a:rPr lang="en-GB" dirty="0" smtClean="0">
                <a:latin typeface="Courier New"/>
              </a:rPr>
              <a:t>(!</a:t>
            </a:r>
            <a:r>
              <a:rPr lang="en-GB" dirty="0" err="1" smtClean="0">
                <a:latin typeface="Courier New"/>
              </a:rPr>
              <a:t>outFile.is_open</a:t>
            </a:r>
            <a:r>
              <a:rPr lang="en-GB" dirty="0" smtClean="0">
                <a:latin typeface="Courier New"/>
              </a:rPr>
              <a:t>())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{ </a:t>
            </a:r>
            <a:r>
              <a:rPr lang="en-GB" dirty="0" err="1" smtClean="0">
                <a:latin typeface="Courier New"/>
              </a:rPr>
              <a:t>cout</a:t>
            </a:r>
            <a:r>
              <a:rPr lang="en-GB" dirty="0" smtClean="0"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 problem with opening the file ";}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pPr algn="l" rtl="0">
              <a:buNone/>
            </a:pPr>
            <a:r>
              <a:rPr lang="en-GB" dirty="0" smtClean="0">
                <a:latin typeface="Courier New"/>
              </a:rPr>
              <a:t>{</a:t>
            </a:r>
            <a:r>
              <a:rPr lang="en-GB" dirty="0" err="1" smtClean="0">
                <a:latin typeface="Courier New"/>
              </a:rPr>
              <a:t>outFile</a:t>
            </a:r>
            <a:r>
              <a:rPr lang="en-GB" dirty="0" smtClean="0">
                <a:latin typeface="Courier New"/>
              </a:rPr>
              <a:t> &lt;&lt;200 &lt;&lt;</a:t>
            </a:r>
            <a:r>
              <a:rPr lang="en-GB" dirty="0" err="1" smtClean="0">
                <a:latin typeface="Courier New"/>
              </a:rPr>
              <a:t>endl</a:t>
            </a:r>
            <a:r>
              <a:rPr lang="en-GB" dirty="0" smtClean="0"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GB" dirty="0" err="1" smtClean="0">
                <a:latin typeface="Courier New"/>
              </a:rPr>
              <a:t>cout</a:t>
            </a:r>
            <a:r>
              <a:rPr lang="en-GB" dirty="0" smtClean="0"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"done writing" 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;}</a:t>
            </a:r>
          </a:p>
          <a:p>
            <a:pPr algn="l" rtl="0"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GB" dirty="0" err="1" smtClean="0">
                <a:latin typeface="Courier New"/>
              </a:rPr>
              <a:t>outFile.close</a:t>
            </a:r>
            <a:r>
              <a:rPr lang="en-GB" dirty="0" smtClean="0">
                <a:latin typeface="Courier New"/>
              </a:rPr>
              <a:t>();</a:t>
            </a:r>
          </a:p>
          <a:p>
            <a:pPr algn="l" rtl="0"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333601" cy="392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9933"/>
                </a:solidFill>
              </a:rPr>
              <a:t>Example Reading from  file </a:t>
            </a:r>
            <a:endParaRPr lang="en-GB" altLang="zh-CN" dirty="0" smtClean="0">
              <a:solidFill>
                <a:srgbClr val="FF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537778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fstream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&lt;string&gt;</a:t>
            </a:r>
          </a:p>
          <a:p>
            <a:pPr algn="l" rtl="0">
              <a:buNone/>
            </a:pPr>
            <a:r>
              <a:rPr lang="en-GB" sz="1800" b="1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800" b="1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800" b="1" dirty="0" err="1" smtClean="0">
                <a:solidFill>
                  <a:srgbClr val="A31515"/>
                </a:solidFill>
                <a:latin typeface="Courier New"/>
              </a:rPr>
              <a:t>sstream</a:t>
            </a:r>
            <a:r>
              <a:rPr lang="en-GB" sz="1800" b="1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void main()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sz="1400" dirty="0" smtClean="0">
                <a:solidFill>
                  <a:srgbClr val="008000"/>
                </a:solidFill>
                <a:latin typeface="Courier New"/>
              </a:rPr>
              <a:t>//Declare and open a text file</a:t>
            </a:r>
          </a:p>
          <a:p>
            <a:pPr algn="l" rtl="0">
              <a:buNone/>
            </a:pPr>
            <a:r>
              <a:rPr lang="en-GB" sz="1400" dirty="0" err="1" smtClean="0">
                <a:latin typeface="Courier New"/>
              </a:rPr>
              <a:t>ifstream</a:t>
            </a:r>
            <a:r>
              <a:rPr lang="en-GB" sz="1400" dirty="0" smtClean="0">
                <a:latin typeface="Courier New"/>
              </a:rPr>
              <a:t> </a:t>
            </a:r>
            <a:r>
              <a:rPr lang="en-GB" sz="1400" dirty="0" err="1" smtClean="0">
                <a:latin typeface="Courier New"/>
              </a:rPr>
              <a:t>INFile</a:t>
            </a:r>
            <a:r>
              <a:rPr lang="en-GB" sz="1400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"number.txt"); </a:t>
            </a:r>
          </a:p>
          <a:p>
            <a:pPr algn="l" rtl="0">
              <a:buNone/>
            </a:pPr>
            <a:r>
              <a:rPr lang="en-GB" sz="1400" dirty="0" smtClean="0">
                <a:latin typeface="Courier New"/>
              </a:rPr>
              <a:t>string line;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sz="1400" dirty="0" smtClean="0">
                <a:latin typeface="Courier New"/>
              </a:rPr>
              <a:t>total=0;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while</a:t>
            </a:r>
            <a:r>
              <a:rPr lang="en-GB" sz="1400" dirty="0" smtClean="0">
                <a:latin typeface="Courier New"/>
              </a:rPr>
              <a:t>(! INFile.eof())</a:t>
            </a:r>
          </a:p>
          <a:p>
            <a:pPr algn="l" rtl="0">
              <a:buNone/>
            </a:pPr>
            <a:r>
              <a:rPr lang="en-GB" sz="1400" dirty="0" smtClean="0">
                <a:latin typeface="Courier New"/>
              </a:rPr>
              <a:t>{</a:t>
            </a:r>
            <a:r>
              <a:rPr lang="en-GB" sz="1400" dirty="0" smtClean="0">
                <a:solidFill>
                  <a:srgbClr val="008000"/>
                </a:solidFill>
                <a:latin typeface="Courier New"/>
              </a:rPr>
              <a:t>//fetch line from number.txt and put it in a string</a:t>
            </a:r>
          </a:p>
          <a:p>
            <a:pPr algn="l" rtl="0">
              <a:buNone/>
            </a:pPr>
            <a:r>
              <a:rPr lang="en-GB" sz="1400" dirty="0" err="1" smtClean="0">
                <a:latin typeface="Courier New"/>
              </a:rPr>
              <a:t>getline</a:t>
            </a:r>
            <a:r>
              <a:rPr lang="en-GB" sz="1400" dirty="0" smtClean="0">
                <a:latin typeface="Courier New"/>
              </a:rPr>
              <a:t>(</a:t>
            </a:r>
            <a:r>
              <a:rPr lang="en-GB" sz="1400" dirty="0" err="1" smtClean="0">
                <a:latin typeface="Courier New"/>
              </a:rPr>
              <a:t>INFile</a:t>
            </a:r>
            <a:r>
              <a:rPr lang="en-GB" sz="1400" dirty="0" smtClean="0">
                <a:latin typeface="Courier New"/>
              </a:rPr>
              <a:t>, line);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8000"/>
                </a:solidFill>
                <a:latin typeface="Courier New"/>
              </a:rPr>
              <a:t>//converting line string to </a:t>
            </a:r>
            <a:r>
              <a:rPr lang="en-GB" sz="1400" dirty="0" err="1" smtClean="0">
                <a:solidFill>
                  <a:srgbClr val="008000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8000"/>
                </a:solidFill>
                <a:latin typeface="Courier New"/>
              </a:rPr>
              <a:t> </a:t>
            </a:r>
          </a:p>
          <a:p>
            <a:pPr algn="l" rtl="0">
              <a:buNone/>
            </a:pPr>
            <a:r>
              <a:rPr lang="en-GB" sz="1800" b="1" dirty="0" err="1" smtClean="0">
                <a:latin typeface="Courier New"/>
              </a:rPr>
              <a:t>stringstream</a:t>
            </a:r>
            <a:r>
              <a:rPr lang="en-GB" sz="1800" b="1" dirty="0" smtClean="0">
                <a:latin typeface="Courier New"/>
              </a:rPr>
              <a:t>(line) &gt;&gt; total;</a:t>
            </a:r>
            <a:endParaRPr lang="en-GB" sz="1400" b="1" dirty="0" smtClean="0">
              <a:latin typeface="Courier New"/>
            </a:endParaRPr>
          </a:p>
          <a:p>
            <a:pPr algn="l" rtl="0">
              <a:buNone/>
            </a:pPr>
            <a:endParaRPr lang="en-GB" sz="1400" dirty="0" smtClean="0">
              <a:latin typeface="Courier New"/>
            </a:endParaRPr>
          </a:p>
          <a:p>
            <a:pPr algn="l" rtl="0">
              <a:buNone/>
            </a:pPr>
            <a:r>
              <a:rPr lang="en-GB" sz="1400" dirty="0" err="1" smtClean="0">
                <a:latin typeface="Courier New"/>
              </a:rPr>
              <a:t>cout</a:t>
            </a:r>
            <a:r>
              <a:rPr lang="en-GB" sz="1400" dirty="0" smtClean="0">
                <a:latin typeface="Courier New"/>
              </a:rPr>
              <a:t> &lt;&lt; line  &lt;&lt;</a:t>
            </a:r>
            <a:r>
              <a:rPr lang="en-GB" sz="1400" dirty="0" err="1" smtClean="0">
                <a:latin typeface="Courier New"/>
              </a:rPr>
              <a:t>endl</a:t>
            </a:r>
            <a:r>
              <a:rPr lang="en-GB" sz="1400" dirty="0" smtClean="0"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latin typeface="Courier New"/>
              </a:rPr>
              <a:t>cout</a:t>
            </a:r>
            <a:r>
              <a:rPr lang="en-GB" sz="1400" dirty="0" smtClean="0">
                <a:latin typeface="Courier New"/>
              </a:rPr>
              <a:t> &lt;&lt;total +1&lt;&lt;</a:t>
            </a:r>
            <a:r>
              <a:rPr lang="en-GB" sz="1400" dirty="0" err="1" smtClean="0">
                <a:latin typeface="Courier New"/>
              </a:rPr>
              <a:t>endl</a:t>
            </a:r>
            <a:r>
              <a:rPr lang="en-GB" sz="1400" dirty="0" smtClean="0">
                <a:latin typeface="Courier New"/>
              </a:rPr>
              <a:t>;}</a:t>
            </a:r>
          </a:p>
          <a:p>
            <a:pPr algn="l" rtl="0">
              <a:buNone/>
            </a:pPr>
            <a:endParaRPr lang="en-GB" sz="1400" dirty="0" smtClean="0">
              <a:latin typeface="Courier New"/>
            </a:endParaRPr>
          </a:p>
          <a:p>
            <a:pPr algn="l" rtl="0">
              <a:buNone/>
            </a:pPr>
            <a:r>
              <a:rPr lang="en-GB" sz="1400" dirty="0" err="1" smtClean="0">
                <a:latin typeface="Courier New"/>
              </a:rPr>
              <a:t>INFile.close</a:t>
            </a:r>
            <a:r>
              <a:rPr lang="en-GB" sz="1400" dirty="0" smtClean="0">
                <a:latin typeface="Courier New"/>
              </a:rPr>
              <a:t>(); </a:t>
            </a:r>
            <a:r>
              <a:rPr lang="en-GB" sz="1400" dirty="0" smtClean="0">
                <a:solidFill>
                  <a:srgbClr val="00B050"/>
                </a:solidFill>
                <a:latin typeface="Courier New"/>
              </a:rPr>
              <a:t>// close the file</a:t>
            </a:r>
          </a:p>
          <a:p>
            <a:pPr algn="l" rtl="0">
              <a:buNone/>
            </a:pPr>
            <a:r>
              <a:rPr lang="en-GB" sz="1400" dirty="0" smtClean="0">
                <a:latin typeface="Courier New"/>
              </a:rPr>
              <a:t> }</a:t>
            </a:r>
          </a:p>
          <a:p>
            <a:pPr algn="l" rtl="0">
              <a:buNone/>
            </a:pPr>
            <a:endParaRPr lang="en-GB" sz="1400" dirty="0" smtClean="0">
              <a:solidFill>
                <a:srgbClr val="008000"/>
              </a:solidFill>
              <a:latin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778653" cy="335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271824-0AC4-48CA-B813-D29EDD74AD55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E8267EC-C6A0-4EF5-BC76-B31F31545D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46B5E3-FD2B-4C9F-9EF0-46ADE7C5B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667</TotalTime>
  <Words>498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File I/O in C++ II</vt:lpstr>
      <vt:lpstr>Open() function</vt:lpstr>
      <vt:lpstr>File Open Mode</vt:lpstr>
      <vt:lpstr>File Open Mode</vt:lpstr>
      <vt:lpstr>File format</vt:lpstr>
      <vt:lpstr>Example writing to file </vt:lpstr>
      <vt:lpstr>PowerPoint Presentation</vt:lpstr>
      <vt:lpstr>Example Reading from  file </vt:lpstr>
      <vt:lpstr>PowerPoint Presentation</vt:lpstr>
    </vt:vector>
  </TitlesOfParts>
  <Company>DALHOUSIE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I/O in C++</dc:title>
  <dc:creator>JIANTAO LU</dc:creator>
  <cp:lastModifiedBy>USER</cp:lastModifiedBy>
  <cp:revision>145</cp:revision>
  <dcterms:created xsi:type="dcterms:W3CDTF">2006-11-09T18:59:26Z</dcterms:created>
  <dcterms:modified xsi:type="dcterms:W3CDTF">2018-09-03T20:22:29Z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