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0" r:id="rId3"/>
    <p:sldId id="271" r:id="rId4"/>
    <p:sldId id="272" r:id="rId5"/>
    <p:sldId id="273" r:id="rId6"/>
    <p:sldId id="275" r:id="rId7"/>
    <p:sldId id="277" r:id="rId8"/>
    <p:sldId id="278" r:id="rId9"/>
    <p:sldId id="279" r:id="rId10"/>
    <p:sldId id="280" r:id="rId11"/>
    <p:sldId id="281" r:id="rId12"/>
    <p:sldId id="285" r:id="rId13"/>
    <p:sldId id="264" r:id="rId14"/>
    <p:sldId id="295" r:id="rId15"/>
    <p:sldId id="29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5A7F0E-4334-4661-BE4C-561E5C1BE609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CA631A-81DB-4FCE-922F-6ECD434C21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495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9D08-3461-4D88-A147-62D13B878FD9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36C2-439E-4519-9E5A-6CC11A241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9D08-3461-4D88-A147-62D13B878FD9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36C2-439E-4519-9E5A-6CC11A241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9D08-3461-4D88-A147-62D13B878FD9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36C2-439E-4519-9E5A-6CC11A241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9D08-3461-4D88-A147-62D13B878FD9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36C2-439E-4519-9E5A-6CC11A241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9D08-3461-4D88-A147-62D13B878FD9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36C2-439E-4519-9E5A-6CC11A241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9D08-3461-4D88-A147-62D13B878FD9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36C2-439E-4519-9E5A-6CC11A241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9D08-3461-4D88-A147-62D13B878FD9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36C2-439E-4519-9E5A-6CC11A241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9D08-3461-4D88-A147-62D13B878FD9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36C2-439E-4519-9E5A-6CC11A241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9D08-3461-4D88-A147-62D13B878FD9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36C2-439E-4519-9E5A-6CC11A241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9D08-3461-4D88-A147-62D13B878FD9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36C2-439E-4519-9E5A-6CC11A241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9D08-3461-4D88-A147-62D13B878FD9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36C2-439E-4519-9E5A-6CC11A241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19D08-3461-4D88-A147-62D13B878FD9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C36C2-439E-4519-9E5A-6CC11A241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6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7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png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3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4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5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Programming II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Array of objects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3396" name="Object 4"/>
          <p:cNvGraphicFramePr>
            <a:graphicFrameLocks noChangeAspect="1"/>
          </p:cNvGraphicFramePr>
          <p:nvPr/>
        </p:nvGraphicFramePr>
        <p:xfrm>
          <a:off x="0" y="0"/>
          <a:ext cx="7000875" cy="599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Document" r:id="rId3" imgW="7081349" imgH="6067017" progId="Word.Document.8">
                  <p:embed/>
                </p:oleObj>
              </mc:Choice>
              <mc:Fallback>
                <p:oleObj name="Document" r:id="rId3" imgW="7081349" imgH="6067017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7000875" cy="5995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3397" name="Line 5"/>
          <p:cNvSpPr>
            <a:spLocks noChangeShapeType="1"/>
          </p:cNvSpPr>
          <p:nvPr/>
        </p:nvSpPr>
        <p:spPr bwMode="auto">
          <a:xfrm flipH="1" flipV="1">
            <a:off x="2768600" y="2876550"/>
            <a:ext cx="2336800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43398" name="Text Box 6"/>
          <p:cNvSpPr txBox="1">
            <a:spLocks noChangeArrowheads="1"/>
          </p:cNvSpPr>
          <p:nvPr/>
        </p:nvSpPr>
        <p:spPr bwMode="auto">
          <a:xfrm>
            <a:off x="5113338" y="2895600"/>
            <a:ext cx="4030662" cy="590550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0" lang="en-US" altLang="zh-TW" sz="1600">
                <a:latin typeface="Times New Roman" charset="0"/>
                <a:cs typeface="Times New Roman" charset="0"/>
              </a:rPr>
              <a:t>Calling </a:t>
            </a:r>
            <a:r>
              <a:rPr kumimoji="0" lang="en-US" altLang="zh-TW" sz="1600" b="1">
                <a:latin typeface="Courier New" pitchFamily="49" charset="0"/>
                <a:cs typeface="Times New Roman" charset="0"/>
              </a:rPr>
              <a:t>static</a:t>
            </a:r>
            <a:r>
              <a:rPr kumimoji="0" lang="en-US" altLang="zh-TW" sz="1600">
                <a:latin typeface="Times New Roman" charset="0"/>
                <a:cs typeface="Times New Roman" charset="0"/>
              </a:rPr>
              <a:t> member function using class name and binary scope resolution operator</a:t>
            </a:r>
          </a:p>
        </p:txBody>
      </p:sp>
      <p:sp>
        <p:nvSpPr>
          <p:cNvPr id="443399" name="Line 7"/>
          <p:cNvSpPr>
            <a:spLocks noChangeShapeType="1"/>
          </p:cNvSpPr>
          <p:nvPr/>
        </p:nvSpPr>
        <p:spPr bwMode="auto">
          <a:xfrm flipH="1" flipV="1">
            <a:off x="2382838" y="3967163"/>
            <a:ext cx="2417762" cy="376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43400" name="Text Box 8"/>
          <p:cNvSpPr txBox="1">
            <a:spLocks noChangeArrowheads="1"/>
          </p:cNvSpPr>
          <p:nvPr/>
        </p:nvSpPr>
        <p:spPr bwMode="auto">
          <a:xfrm>
            <a:off x="4876800" y="4191000"/>
            <a:ext cx="3994150" cy="346075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0" lang="en-US" altLang="zh-TW" sz="1600">
                <a:latin typeface="Times New Roman" charset="0"/>
                <a:cs typeface="Times New Roman" charset="0"/>
              </a:rPr>
              <a:t>Dynamically creating </a:t>
            </a:r>
            <a:r>
              <a:rPr kumimoji="0" lang="en-US" altLang="zh-TW" sz="1600" b="1">
                <a:latin typeface="Courier New" pitchFamily="49" charset="0"/>
                <a:cs typeface="Times New Roman" charset="0"/>
              </a:rPr>
              <a:t>Employee</a:t>
            </a:r>
            <a:r>
              <a:rPr kumimoji="0" lang="en-US" altLang="zh-TW" sz="1600">
                <a:latin typeface="Times New Roman" charset="0"/>
                <a:cs typeface="Times New Roman" charset="0"/>
              </a:rPr>
              <a:t>s with </a:t>
            </a:r>
            <a:r>
              <a:rPr kumimoji="0" lang="en-US" altLang="zh-TW" sz="1600" b="1">
                <a:latin typeface="Courier New" pitchFamily="49" charset="0"/>
                <a:cs typeface="Times New Roman" charset="0"/>
              </a:rPr>
              <a:t>new</a:t>
            </a:r>
          </a:p>
        </p:txBody>
      </p:sp>
      <p:sp>
        <p:nvSpPr>
          <p:cNvPr id="443401" name="Line 9"/>
          <p:cNvSpPr>
            <a:spLocks noChangeShapeType="1"/>
          </p:cNvSpPr>
          <p:nvPr/>
        </p:nvSpPr>
        <p:spPr bwMode="auto">
          <a:xfrm flipH="1" flipV="1">
            <a:off x="1692275" y="4811713"/>
            <a:ext cx="3870325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43402" name="Text Box 10"/>
          <p:cNvSpPr txBox="1">
            <a:spLocks noChangeArrowheads="1"/>
          </p:cNvSpPr>
          <p:nvPr/>
        </p:nvSpPr>
        <p:spPr bwMode="auto">
          <a:xfrm>
            <a:off x="5534025" y="4800600"/>
            <a:ext cx="3609975" cy="590550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0" lang="en-US" altLang="zh-TW" sz="1600">
                <a:latin typeface="Times New Roman" charset="0"/>
                <a:cs typeface="Times New Roman" charset="0"/>
              </a:rPr>
              <a:t>Calling a </a:t>
            </a:r>
            <a:r>
              <a:rPr kumimoji="0" lang="en-US" altLang="zh-TW" sz="1600" b="1">
                <a:latin typeface="Courier New" pitchFamily="49" charset="0"/>
                <a:cs typeface="Times New Roman" charset="0"/>
              </a:rPr>
              <a:t>static</a:t>
            </a:r>
            <a:r>
              <a:rPr kumimoji="0" lang="en-US" altLang="zh-TW" sz="1600">
                <a:latin typeface="Times New Roman" charset="0"/>
                <a:cs typeface="Times New Roman" charset="0"/>
              </a:rPr>
              <a:t> member function through a pointer to an object of the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3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3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3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3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3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3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397" grpId="0" animBg="1"/>
      <p:bldP spid="443398" grpId="0" animBg="1"/>
      <p:bldP spid="443399" grpId="0" animBg="1"/>
      <p:bldP spid="443400" grpId="0" animBg="1"/>
      <p:bldP spid="443401" grpId="0" animBg="1"/>
      <p:bldP spid="44340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4420" name="Object 4"/>
          <p:cNvGraphicFramePr>
            <a:graphicFrameLocks noChangeAspect="1"/>
          </p:cNvGraphicFramePr>
          <p:nvPr/>
        </p:nvGraphicFramePr>
        <p:xfrm>
          <a:off x="1066800" y="381000"/>
          <a:ext cx="7037388" cy="505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Document" r:id="rId3" imgW="7074123" imgH="5074217" progId="Word.Document.8">
                  <p:embed/>
                </p:oleObj>
              </mc:Choice>
              <mc:Fallback>
                <p:oleObj name="Document" r:id="rId3" imgW="7074123" imgH="5074217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81000"/>
                        <a:ext cx="7037388" cy="5057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of objects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An array of class objects is defined in the same manner as build-in types.</a:t>
            </a:r>
          </a:p>
          <a:p>
            <a:pPr algn="ctr">
              <a:buNone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Employee </a:t>
            </a:r>
            <a:r>
              <a:rPr lang="en-US" sz="1800" b="1" dirty="0" smtClean="0">
                <a:solidFill>
                  <a:srgbClr val="C00000"/>
                </a:solidFill>
              </a:rPr>
              <a:t> </a:t>
            </a:r>
            <a:r>
              <a:rPr lang="en-US" sz="1800" b="1" i="1" dirty="0" smtClean="0"/>
              <a:t>list</a:t>
            </a:r>
            <a:r>
              <a:rPr lang="en-US" sz="1800" b="1" dirty="0" smtClean="0">
                <a:solidFill>
                  <a:srgbClr val="C00000"/>
                </a:solidFill>
              </a:rPr>
              <a:t>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[10]; </a:t>
            </a:r>
            <a:r>
              <a:rPr lang="en-US" sz="1800" b="1" dirty="0" smtClean="0">
                <a:solidFill>
                  <a:srgbClr val="00B050"/>
                </a:solidFill>
              </a:rPr>
              <a:t>//</a:t>
            </a:r>
            <a:r>
              <a:rPr lang="en-US" sz="1800" b="1" dirty="0" err="1" smtClean="0">
                <a:solidFill>
                  <a:srgbClr val="00B050"/>
                </a:solidFill>
              </a:rPr>
              <a:t>Classname</a:t>
            </a:r>
            <a:r>
              <a:rPr lang="en-US" sz="1800" b="1" dirty="0" smtClean="0">
                <a:solidFill>
                  <a:srgbClr val="00B050"/>
                </a:solidFill>
              </a:rPr>
              <a:t> </a:t>
            </a:r>
            <a:r>
              <a:rPr lang="en-US" sz="1800" b="1" dirty="0" err="1" smtClean="0">
                <a:solidFill>
                  <a:srgbClr val="00B050"/>
                </a:solidFill>
              </a:rPr>
              <a:t>arrayname</a:t>
            </a:r>
            <a:r>
              <a:rPr lang="en-US" sz="1800" b="1" dirty="0" smtClean="0">
                <a:solidFill>
                  <a:srgbClr val="00B050"/>
                </a:solidFill>
              </a:rPr>
              <a:t> [size]</a:t>
            </a:r>
          </a:p>
          <a:p>
            <a:r>
              <a:rPr lang="en-US" sz="1800" dirty="0" smtClean="0"/>
              <a:t>Defines an array to hold 10 Student objects, one for each student I own. </a:t>
            </a:r>
            <a:endParaRPr lang="en-US" sz="18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Which constructor is used? </a:t>
            </a:r>
          </a:p>
          <a:p>
            <a:pPr lvl="1"/>
            <a:r>
              <a:rPr lang="en-US" sz="1400" b="1" dirty="0" smtClean="0"/>
              <a:t>The default constructor </a:t>
            </a:r>
            <a:r>
              <a:rPr lang="en-US" sz="1400" dirty="0" smtClean="0"/>
              <a:t>is used because no arguments are specified. </a:t>
            </a:r>
          </a:p>
          <a:p>
            <a:r>
              <a:rPr lang="en-US" sz="1800" dirty="0" smtClean="0"/>
              <a:t>The are several ways to use other constructors to form these objects,:</a:t>
            </a:r>
          </a:p>
          <a:p>
            <a:pPr lvl="1"/>
            <a:r>
              <a:rPr lang="en-US" sz="1600" dirty="0" smtClean="0"/>
              <a:t>that is, to pass arguments to the constructor. </a:t>
            </a:r>
          </a:p>
          <a:p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Static array: </a:t>
            </a:r>
            <a:r>
              <a:rPr lang="en-US" sz="1800" dirty="0" err="1" smtClean="0"/>
              <a:t>int</a:t>
            </a:r>
            <a:r>
              <a:rPr lang="en-US" sz="1800" dirty="0" smtClean="0"/>
              <a:t> primes[5] = {1,2,3,5,7};</a:t>
            </a:r>
            <a:endParaRPr lang="en-US" sz="18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None/>
            </a:pPr>
            <a:r>
              <a:rPr lang="en-US" sz="1600" b="1" dirty="0" smtClean="0"/>
              <a:t>Employee list [3] = {</a:t>
            </a:r>
            <a:br>
              <a:rPr lang="en-US" sz="1600" b="1" dirty="0" smtClean="0"/>
            </a:br>
            <a:r>
              <a:rPr lang="en-US" sz="1600" b="1" dirty="0" smtClean="0"/>
              <a:t>     Employee(“</a:t>
            </a:r>
            <a:r>
              <a:rPr lang="en-US" sz="1600" b="1" dirty="0" err="1" smtClean="0"/>
              <a:t>Saleh</a:t>
            </a:r>
            <a:r>
              <a:rPr lang="en-US" sz="1600" b="1" dirty="0" smtClean="0"/>
              <a:t>", "Mohammed",, 10000);</a:t>
            </a:r>
            <a:br>
              <a:rPr lang="en-US" sz="1600" b="1" dirty="0" smtClean="0"/>
            </a:br>
            <a:r>
              <a:rPr lang="en-US" sz="1600" b="1" dirty="0" smtClean="0"/>
              <a:t>     Employee(“</a:t>
            </a:r>
            <a:r>
              <a:rPr lang="en-US" sz="1600" b="1" dirty="0" err="1" smtClean="0"/>
              <a:t>Noura</a:t>
            </a:r>
            <a:r>
              <a:rPr lang="en-US" sz="1600" b="1" dirty="0" smtClean="0"/>
              <a:t>”, "Salman",12000); </a:t>
            </a:r>
            <a:br>
              <a:rPr lang="en-US" sz="1600" b="1" dirty="0" smtClean="0"/>
            </a:br>
            <a:r>
              <a:rPr lang="en-US" sz="1600" b="1" dirty="0" smtClean="0"/>
              <a:t>    Employee(“Sara","Sadd",8000); }</a:t>
            </a:r>
          </a:p>
          <a:p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Dynamic Array: </a:t>
            </a:r>
            <a:r>
              <a:rPr lang="en-US" sz="1800" dirty="0" err="1" smtClean="0"/>
              <a:t>int</a:t>
            </a:r>
            <a:r>
              <a:rPr lang="en-US" sz="1800" dirty="0" smtClean="0"/>
              <a:t> * primes = new </a:t>
            </a:r>
            <a:r>
              <a:rPr lang="en-US" sz="1800" dirty="0" err="1" smtClean="0"/>
              <a:t>int</a:t>
            </a:r>
            <a:r>
              <a:rPr lang="en-US" sz="1800" dirty="0" smtClean="0"/>
              <a:t> [5];</a:t>
            </a:r>
          </a:p>
          <a:p>
            <a:pPr lvl="1">
              <a:buNone/>
            </a:pPr>
            <a:r>
              <a:rPr lang="en-US" sz="1400" b="1" dirty="0" smtClean="0"/>
              <a:t> Employee *list= new   Employee [10]; </a:t>
            </a:r>
            <a:r>
              <a:rPr lang="en-US" sz="1400" dirty="0" smtClean="0"/>
              <a:t> </a:t>
            </a:r>
            <a:r>
              <a:rPr lang="en-US" sz="1400" b="1" dirty="0" smtClean="0">
                <a:solidFill>
                  <a:srgbClr val="00B050"/>
                </a:solidFill>
              </a:rPr>
              <a:t>//The default constructor will be used.</a:t>
            </a:r>
            <a:endParaRPr lang="en-US" sz="14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None/>
            </a:pPr>
            <a:r>
              <a:rPr lang="en-US" sz="1600" dirty="0" smtClean="0"/>
              <a:t/>
            </a:r>
            <a:br>
              <a:rPr lang="en-US" sz="1600" dirty="0" smtClean="0"/>
            </a:br>
            <a:endParaRPr lang="ar-SA" sz="1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C++ Programming: From Problem Analysis to Program Design, Second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CD86C-9549-45C4-801C-E1BA8F41E68F}" type="slidenum">
              <a:rPr lang="en-US"/>
              <a:pPr/>
              <a:t>13</a:t>
            </a:fld>
            <a:endParaRPr lang="en-US"/>
          </a:p>
        </p:txBody>
      </p:sp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Arrays of Class </a:t>
            </a:r>
            <a:r>
              <a:rPr lang="en-US" sz="3600" b="1" dirty="0" smtClean="0"/>
              <a:t>Objects-Example</a:t>
            </a:r>
            <a:endParaRPr lang="en-US" sz="3600" b="1" dirty="0"/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7924800" cy="2104256"/>
          </a:xfrm>
        </p:spPr>
        <p:txBody>
          <a:bodyPr>
            <a:normAutofit/>
          </a:bodyPr>
          <a:lstStyle/>
          <a:p>
            <a:endParaRPr lang="en-US" sz="2000" b="1" dirty="0" smtClean="0"/>
          </a:p>
          <a:p>
            <a:pPr lvl="1">
              <a:spcBef>
                <a:spcPct val="60000"/>
              </a:spcBef>
            </a:pPr>
            <a:endParaRPr lang="en-US" sz="2000" b="1" dirty="0" smtClean="0">
              <a:solidFill>
                <a:srgbClr val="00B050"/>
              </a:solidFill>
            </a:endParaRPr>
          </a:p>
          <a:p>
            <a:pPr>
              <a:spcBef>
                <a:spcPct val="60000"/>
              </a:spcBef>
            </a:pPr>
            <a:endParaRPr lang="en-US" sz="2000" b="1" dirty="0"/>
          </a:p>
        </p:txBody>
      </p:sp>
      <p:sp>
        <p:nvSpPr>
          <p:cNvPr id="7" name="Rectangle 6"/>
          <p:cNvSpPr/>
          <p:nvPr/>
        </p:nvSpPr>
        <p:spPr>
          <a:xfrm>
            <a:off x="251520" y="1268760"/>
            <a:ext cx="8352928" cy="489364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1"/>
            <a:r>
              <a:rPr lang="en-US" sz="2000" b="1" dirty="0" smtClean="0"/>
              <a:t>Employee  list[60]; </a:t>
            </a:r>
            <a:r>
              <a:rPr lang="en-US" sz="2000" b="1" dirty="0" smtClean="0">
                <a:solidFill>
                  <a:srgbClr val="00B050"/>
                </a:solidFill>
              </a:rPr>
              <a:t>//call the </a:t>
            </a:r>
            <a:r>
              <a:rPr lang="en-US" sz="2000" b="1" dirty="0" err="1" smtClean="0">
                <a:solidFill>
                  <a:srgbClr val="00B050"/>
                </a:solidFill>
              </a:rPr>
              <a:t>efault</a:t>
            </a:r>
            <a:r>
              <a:rPr lang="en-US" sz="2000" b="1" dirty="0" smtClean="0">
                <a:solidFill>
                  <a:srgbClr val="00B050"/>
                </a:solidFill>
              </a:rPr>
              <a:t> constructor 60 times</a:t>
            </a:r>
            <a:endParaRPr lang="en-US" sz="2000" b="1" dirty="0" smtClean="0"/>
          </a:p>
          <a:p>
            <a:r>
              <a:rPr lang="en-US" sz="2000" b="1" dirty="0" smtClean="0"/>
              <a:t>string f , l;</a:t>
            </a:r>
          </a:p>
          <a:p>
            <a:r>
              <a:rPr lang="en-US" sz="2000" b="1" dirty="0" smtClean="0"/>
              <a:t>double s;</a:t>
            </a:r>
          </a:p>
          <a:p>
            <a:r>
              <a:rPr lang="en-US" sz="2000" b="1" dirty="0" smtClean="0">
                <a:solidFill>
                  <a:srgbClr val="00B050"/>
                </a:solidFill>
              </a:rPr>
              <a:t>//to fill the objects details from the user , you have to use set function</a:t>
            </a:r>
          </a:p>
          <a:p>
            <a:pPr>
              <a:buNone/>
            </a:pPr>
            <a:r>
              <a:rPr lang="en-US" sz="2000" b="1" dirty="0" smtClean="0"/>
              <a:t>for (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 = 0;i &lt; 60;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++){</a:t>
            </a:r>
          </a:p>
          <a:p>
            <a:pPr lvl="1">
              <a:buNone/>
            </a:pPr>
            <a:r>
              <a:rPr lang="en-US" sz="1600" b="1" dirty="0" err="1" smtClean="0"/>
              <a:t>cout</a:t>
            </a:r>
            <a:r>
              <a:rPr lang="en-US" sz="1600" b="1" dirty="0" smtClean="0"/>
              <a:t>&lt;&lt;"Enter the first name , last name , and Salary of the employee:\n";</a:t>
            </a:r>
          </a:p>
          <a:p>
            <a:pPr lvl="1">
              <a:buNone/>
            </a:pPr>
            <a:r>
              <a:rPr lang="en-US" sz="1600" b="1" dirty="0" err="1" smtClean="0"/>
              <a:t>cin</a:t>
            </a:r>
            <a:r>
              <a:rPr lang="en-US" sz="1600" b="1" dirty="0" smtClean="0"/>
              <a:t>&gt;&gt;f&gt;&gt;l&gt;&gt;s;</a:t>
            </a:r>
          </a:p>
          <a:p>
            <a:pPr lvl="1">
              <a:buFontTx/>
              <a:buNone/>
            </a:pPr>
            <a:r>
              <a:rPr lang="en-US" sz="1600" b="1" dirty="0" smtClean="0"/>
              <a:t>list [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].</a:t>
            </a:r>
            <a:r>
              <a:rPr lang="en-US" sz="1600" b="1" dirty="0" err="1" smtClean="0"/>
              <a:t>setFirstName</a:t>
            </a:r>
            <a:r>
              <a:rPr lang="en-US" sz="1600" b="1" dirty="0" smtClean="0"/>
              <a:t>(f);</a:t>
            </a:r>
          </a:p>
          <a:p>
            <a:pPr lvl="1">
              <a:buFontTx/>
              <a:buNone/>
            </a:pPr>
            <a:r>
              <a:rPr lang="en-US" sz="1600" b="1" dirty="0" smtClean="0"/>
              <a:t>list [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].</a:t>
            </a:r>
            <a:r>
              <a:rPr lang="en-US" sz="1600" b="1" dirty="0" err="1" smtClean="0"/>
              <a:t>setLastName</a:t>
            </a:r>
            <a:r>
              <a:rPr lang="en-US" sz="1600" b="1" dirty="0" smtClean="0"/>
              <a:t>(l);</a:t>
            </a:r>
          </a:p>
          <a:p>
            <a:pPr lvl="1">
              <a:buFontTx/>
              <a:buNone/>
            </a:pPr>
            <a:r>
              <a:rPr lang="en-US" sz="1600" b="1" dirty="0" smtClean="0"/>
              <a:t>List[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].</a:t>
            </a:r>
            <a:r>
              <a:rPr lang="en-US" sz="1600" b="1" dirty="0" err="1" smtClean="0"/>
              <a:t>setSalary</a:t>
            </a:r>
            <a:r>
              <a:rPr lang="en-US" sz="1600" b="1" dirty="0" smtClean="0"/>
              <a:t>();</a:t>
            </a:r>
          </a:p>
          <a:p>
            <a:pPr>
              <a:buFontTx/>
              <a:buNone/>
            </a:pPr>
            <a:r>
              <a:rPr lang="en-US" sz="2000" b="1" dirty="0" smtClean="0"/>
              <a:t>} </a:t>
            </a:r>
          </a:p>
          <a:p>
            <a:pPr>
              <a:buFontTx/>
              <a:buNone/>
            </a:pPr>
            <a:r>
              <a:rPr lang="en-US" sz="2000" b="1" dirty="0" smtClean="0">
                <a:solidFill>
                  <a:srgbClr val="00B050"/>
                </a:solidFill>
              </a:rPr>
              <a:t>//to print the data into the screen </a:t>
            </a:r>
          </a:p>
          <a:p>
            <a:pPr>
              <a:buFontTx/>
              <a:buNone/>
            </a:pPr>
            <a:r>
              <a:rPr lang="en-US" b="1" dirty="0" err="1" smtClean="0"/>
              <a:t>cout</a:t>
            </a:r>
            <a:r>
              <a:rPr lang="en-US" b="1" dirty="0" smtClean="0"/>
              <a:t> &lt;&lt;left&lt;&lt;</a:t>
            </a:r>
            <a:r>
              <a:rPr lang="en-US" b="1" dirty="0" err="1" smtClean="0"/>
              <a:t>setw</a:t>
            </a:r>
            <a:r>
              <a:rPr lang="en-US" b="1" dirty="0" smtClean="0"/>
              <a:t>(15)&lt;&lt;"First Name"&lt;&lt;</a:t>
            </a:r>
            <a:r>
              <a:rPr lang="en-US" b="1" dirty="0" err="1" smtClean="0"/>
              <a:t>setw</a:t>
            </a:r>
            <a:r>
              <a:rPr lang="en-US" b="1" dirty="0" smtClean="0"/>
              <a:t>(15)&lt;&lt;"Last Name"&lt;&lt;"Salary\n";</a:t>
            </a:r>
            <a:r>
              <a:rPr lang="en-US" b="1" dirty="0" smtClean="0">
                <a:solidFill>
                  <a:srgbClr val="00B050"/>
                </a:solidFill>
              </a:rPr>
              <a:t>//header</a:t>
            </a:r>
          </a:p>
          <a:p>
            <a:pPr>
              <a:buNone/>
            </a:pPr>
            <a:r>
              <a:rPr lang="en-US" b="1" dirty="0" smtClean="0"/>
              <a:t>for (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= 0;i &lt; 60; </a:t>
            </a:r>
            <a:r>
              <a:rPr lang="en-US" b="1" dirty="0" err="1" smtClean="0"/>
              <a:t>i</a:t>
            </a:r>
            <a:r>
              <a:rPr lang="en-US" b="1" dirty="0" smtClean="0"/>
              <a:t>++){</a:t>
            </a:r>
          </a:p>
          <a:p>
            <a:r>
              <a:rPr lang="en-US" b="1" dirty="0" err="1" smtClean="0"/>
              <a:t>cout</a:t>
            </a:r>
            <a:r>
              <a:rPr lang="en-US" b="1" dirty="0" smtClean="0"/>
              <a:t>&lt;&lt;left&lt;&lt;</a:t>
            </a:r>
            <a:r>
              <a:rPr lang="en-US" b="1" dirty="0" err="1" smtClean="0"/>
              <a:t>setw</a:t>
            </a:r>
            <a:r>
              <a:rPr lang="en-US" b="1" dirty="0" smtClean="0"/>
              <a:t>(15)&lt;&lt;list[</a:t>
            </a:r>
            <a:r>
              <a:rPr lang="en-US" b="1" dirty="0" err="1" smtClean="0"/>
              <a:t>i</a:t>
            </a:r>
            <a:r>
              <a:rPr lang="en-US" b="1" dirty="0" smtClean="0"/>
              <a:t>].</a:t>
            </a:r>
            <a:r>
              <a:rPr lang="en-US" b="1" dirty="0" err="1" smtClean="0"/>
              <a:t>getFirstName</a:t>
            </a:r>
            <a:r>
              <a:rPr lang="en-US" b="1" dirty="0" smtClean="0"/>
              <a:t>()&lt;&lt;</a:t>
            </a:r>
            <a:r>
              <a:rPr lang="en-US" b="1" dirty="0" err="1" smtClean="0"/>
              <a:t>setw</a:t>
            </a:r>
            <a:r>
              <a:rPr lang="en-US" b="1" dirty="0" smtClean="0"/>
              <a:t>(15)&lt;&lt;list[</a:t>
            </a:r>
            <a:r>
              <a:rPr lang="en-US" b="1" dirty="0" err="1" smtClean="0"/>
              <a:t>i</a:t>
            </a:r>
            <a:r>
              <a:rPr lang="en-US" b="1" dirty="0" smtClean="0"/>
              <a:t>].</a:t>
            </a:r>
            <a:r>
              <a:rPr lang="en-US" b="1" dirty="0" err="1" smtClean="0"/>
              <a:t>getLastName</a:t>
            </a:r>
            <a:r>
              <a:rPr lang="en-US" b="1" dirty="0" smtClean="0"/>
              <a:t>()&lt;&lt;list[</a:t>
            </a:r>
            <a:r>
              <a:rPr lang="en-US" b="1" dirty="0" err="1" smtClean="0"/>
              <a:t>i.getSalary</a:t>
            </a:r>
            <a:r>
              <a:rPr lang="en-US" b="1" dirty="0" smtClean="0"/>
              <a:t> ()&lt;&lt;</a:t>
            </a:r>
            <a:r>
              <a:rPr lang="en-US" b="1" dirty="0" err="1" smtClean="0"/>
              <a:t>endl</a:t>
            </a:r>
            <a:r>
              <a:rPr lang="en-US" b="1" dirty="0" smtClean="0"/>
              <a:t>;</a:t>
            </a:r>
          </a:p>
          <a:p>
            <a:pPr>
              <a:buFontTx/>
              <a:buNone/>
            </a:pPr>
            <a:r>
              <a:rPr lang="en-US" sz="2000" b="1" dirty="0" smtClean="0"/>
              <a:t>}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517803"/>
            <a:ext cx="9144000" cy="634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2" spcCol="46800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#include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&lt;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A31515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iostream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&gt;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#include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&lt;new&gt;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using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namespace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std; 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class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Rectangle { 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width; 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height; 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public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:  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 Rectangle(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w=0,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h=0) { 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   width = w; 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   height = h; 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  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&lt;&lt;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"Constructing "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&lt;&lt; width &lt;&lt;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" by "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&lt;&lt; height &lt;&lt;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" rectangle.\n"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; 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 } 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 ~Rectangle() {  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   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&lt;&lt;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"Destructing "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&lt;&lt; width &lt;&lt;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" by "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&lt;&lt; height &lt;&lt;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" rectangle.\n"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; 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 }  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void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set(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w,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h) { 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   width = w; 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   height = h; 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 } 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area() { 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  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return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width * height; 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 } 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}; 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main() {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size , w , h;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</a:t>
            </a:r>
            <a:r>
              <a:rPr lang="en-US" sz="1400" b="1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Rectangle *p;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 </a:t>
            </a:r>
            <a:r>
              <a:rPr lang="en-US" sz="1400" b="1" dirty="0" err="1" smtClean="0">
                <a:latin typeface="Consolas" pitchFamily="49" charset="0"/>
                <a:ea typeface="Calibri" pitchFamily="34" charset="0"/>
                <a:cs typeface="Consolas" pitchFamily="49" charset="0"/>
              </a:rPr>
              <a:t>cout</a:t>
            </a:r>
            <a:r>
              <a:rPr lang="en-US" sz="1400" b="1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 &lt;&lt; </a:t>
            </a:r>
            <a:r>
              <a:rPr lang="en-US" sz="1400" b="1" dirty="0" smtClean="0">
                <a:solidFill>
                  <a:srgbClr val="A31515"/>
                </a:solidFill>
                <a:latin typeface="Consolas" pitchFamily="49" charset="0"/>
                <a:ea typeface="Calibri" pitchFamily="34" charset="0"/>
                <a:cs typeface="Consolas" pitchFamily="49" charset="0"/>
              </a:rPr>
              <a:t>"How many rectangles?"</a:t>
            </a:r>
            <a:r>
              <a:rPr lang="en-US" sz="1400" b="1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; </a:t>
            </a: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 </a:t>
            </a:r>
            <a:r>
              <a:rPr lang="en-US" sz="1400" b="1" dirty="0" err="1" smtClean="0">
                <a:latin typeface="Consolas" pitchFamily="49" charset="0"/>
                <a:ea typeface="Calibri" pitchFamily="34" charset="0"/>
                <a:cs typeface="Consolas" pitchFamily="49" charset="0"/>
              </a:rPr>
              <a:t>cin</a:t>
            </a:r>
            <a:r>
              <a:rPr lang="en-US" sz="1400" b="1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&gt;&gt;size;</a:t>
            </a: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p =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new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Rectangle [size]; 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&lt;&lt;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"\n"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; 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rgbClr val="0000FF"/>
                </a:solidFill>
                <a:latin typeface="Consolas" pitchFamily="49" charset="0"/>
                <a:ea typeface="Calibri" pitchFamily="34" charset="0"/>
                <a:cs typeface="Consolas" pitchFamily="49" charset="0"/>
              </a:rPr>
              <a:t>for</a:t>
            </a:r>
            <a:r>
              <a:rPr lang="en-US" sz="1400" b="1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(</a:t>
            </a:r>
            <a:r>
              <a:rPr lang="en-US" sz="1400" b="1" dirty="0" err="1" smtClean="0">
                <a:solidFill>
                  <a:srgbClr val="0000FF"/>
                </a:solidFill>
                <a:latin typeface="Consolas" pitchFamily="49" charset="0"/>
                <a:ea typeface="Calibri" pitchFamily="34" charset="0"/>
                <a:cs typeface="Consolas" pitchFamily="49" charset="0"/>
              </a:rPr>
              <a:t>int</a:t>
            </a:r>
            <a:r>
              <a:rPr lang="en-US" sz="1400" b="1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 </a:t>
            </a:r>
            <a:r>
              <a:rPr lang="en-US" sz="1400" b="1" dirty="0" err="1" smtClean="0">
                <a:latin typeface="Consolas" pitchFamily="49" charset="0"/>
                <a:ea typeface="Calibri" pitchFamily="34" charset="0"/>
                <a:cs typeface="Consolas" pitchFamily="49" charset="0"/>
              </a:rPr>
              <a:t>i</a:t>
            </a:r>
            <a:r>
              <a:rPr lang="en-US" sz="1400" b="1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=0; </a:t>
            </a:r>
            <a:r>
              <a:rPr lang="en-US" sz="1400" b="1" dirty="0" err="1" smtClean="0">
                <a:latin typeface="Consolas" pitchFamily="49" charset="0"/>
                <a:ea typeface="Calibri" pitchFamily="34" charset="0"/>
                <a:cs typeface="Consolas" pitchFamily="49" charset="0"/>
              </a:rPr>
              <a:t>i</a:t>
            </a:r>
            <a:r>
              <a:rPr lang="en-US" sz="1400" b="1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 &lt; size; </a:t>
            </a:r>
            <a:r>
              <a:rPr lang="en-US" sz="1400" b="1" dirty="0" err="1" smtClean="0">
                <a:latin typeface="Consolas" pitchFamily="49" charset="0"/>
                <a:ea typeface="Calibri" pitchFamily="34" charset="0"/>
                <a:cs typeface="Consolas" pitchFamily="49" charset="0"/>
              </a:rPr>
              <a:t>i</a:t>
            </a:r>
            <a:r>
              <a:rPr lang="en-US" sz="1400" b="1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++)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{</a:t>
            </a:r>
            <a:r>
              <a:rPr lang="en-US" sz="1400" dirty="0" err="1" smtClean="0"/>
              <a:t>cout</a:t>
            </a:r>
            <a:r>
              <a:rPr lang="en-US" sz="1400" dirty="0" smtClean="0"/>
              <a:t>&lt;&lt;"Provide the dimensions of a rectangle:";</a:t>
            </a:r>
            <a:endParaRPr lang="en-US" sz="1400" b="1" dirty="0" smtClean="0">
              <a:latin typeface="Consolas" pitchFamily="49" charset="0"/>
              <a:cs typeface="Consolas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  <a:r>
              <a:rPr kumimoji="0" lang="en-US" sz="1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Consolas" pitchFamily="49" charset="0"/>
              </a:rPr>
              <a:t>cin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Consolas" pitchFamily="49" charset="0"/>
              </a:rPr>
              <a:t>&gt;&gt;w;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baseline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 err="1" smtClean="0">
                <a:latin typeface="Consolas" pitchFamily="49" charset="0"/>
                <a:cs typeface="Consolas" pitchFamily="49" charset="0"/>
              </a:rPr>
              <a:t>c</a:t>
            </a:r>
            <a:r>
              <a:rPr lang="en-US" sz="1400" b="1" baseline="0" dirty="0" err="1" smtClean="0">
                <a:latin typeface="Consolas" pitchFamily="49" charset="0"/>
                <a:cs typeface="Consolas" pitchFamily="49" charset="0"/>
              </a:rPr>
              <a:t>in</a:t>
            </a:r>
            <a:r>
              <a:rPr lang="en-US" sz="1400" b="1" baseline="0" dirty="0" smtClean="0">
                <a:latin typeface="Consolas" pitchFamily="49" charset="0"/>
                <a:cs typeface="Consolas" pitchFamily="49" charset="0"/>
              </a:rPr>
              <a:t>&gt;&gt;h;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p[</a:t>
            </a:r>
            <a:r>
              <a:rPr lang="en-US" sz="1400" b="1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].set(</a:t>
            </a:r>
            <a:r>
              <a:rPr lang="en-US" sz="1400" b="1" dirty="0" err="1" smtClean="0">
                <a:latin typeface="Consolas" pitchFamily="49" charset="0"/>
                <a:cs typeface="Consolas" pitchFamily="49" charset="0"/>
              </a:rPr>
              <a:t>w,h</a:t>
            </a: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);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}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for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(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i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=0;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i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&lt; size;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i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++) 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&lt;&lt;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"Area is "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&lt;&lt; p[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i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].area() &lt;&lt;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endl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; 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delete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[] p; 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return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0; 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}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4932040" y="4293096"/>
          <a:ext cx="3960440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440"/>
              </a:tblGrid>
              <a:tr h="298000">
                <a:tc>
                  <a:txBody>
                    <a:bodyPr/>
                    <a:lstStyle/>
                    <a:p>
                      <a:r>
                        <a:rPr lang="en-US" dirty="0" smtClean="0"/>
                        <a:t>Rectangle</a:t>
                      </a:r>
                      <a:endParaRPr lang="en-US" dirty="0"/>
                    </a:p>
                  </a:txBody>
                  <a:tcPr/>
                </a:tc>
              </a:tr>
              <a:tr h="514357"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width:int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hieght:int</a:t>
                      </a:r>
                      <a:endParaRPr lang="en-US" dirty="0" smtClean="0"/>
                    </a:p>
                  </a:txBody>
                  <a:tcPr/>
                </a:tc>
              </a:tr>
              <a:tr h="955234"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r>
                        <a:rPr lang="en-US" baseline="0" dirty="0" smtClean="0"/>
                        <a:t>Rectangle </a:t>
                      </a:r>
                      <a:r>
                        <a:rPr lang="en-US" dirty="0" smtClean="0"/>
                        <a:t>( </a:t>
                      </a:r>
                      <a:r>
                        <a:rPr lang="en-US" dirty="0" err="1" smtClean="0"/>
                        <a:t>int</a:t>
                      </a:r>
                      <a:r>
                        <a:rPr lang="en-US" dirty="0" smtClean="0"/>
                        <a:t>=0,int=0</a:t>
                      </a:r>
                      <a:r>
                        <a:rPr lang="en-US" baseline="0" dirty="0" smtClean="0"/>
                        <a:t>)</a:t>
                      </a:r>
                    </a:p>
                    <a:p>
                      <a:r>
                        <a:rPr lang="en-US" baseline="0" dirty="0" smtClean="0"/>
                        <a:t>+set ( </a:t>
                      </a:r>
                      <a:r>
                        <a:rPr lang="en-US" baseline="0" dirty="0" err="1" smtClean="0"/>
                        <a:t>int</a:t>
                      </a:r>
                      <a:r>
                        <a:rPr lang="en-US" baseline="0" dirty="0" smtClean="0"/>
                        <a:t> , </a:t>
                      </a:r>
                      <a:r>
                        <a:rPr lang="en-US" baseline="0" dirty="0" err="1" smtClean="0"/>
                        <a:t>int</a:t>
                      </a:r>
                      <a:r>
                        <a:rPr lang="en-US" baseline="0" dirty="0" smtClean="0"/>
                        <a:t>):void</a:t>
                      </a:r>
                    </a:p>
                    <a:p>
                      <a:r>
                        <a:rPr lang="en-US" baseline="0" dirty="0" smtClean="0"/>
                        <a:t>+area():</a:t>
                      </a:r>
                      <a:r>
                        <a:rPr lang="en-US" baseline="0" dirty="0" err="1" smtClean="0"/>
                        <a:t>int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+~Rectangle()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6059016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Most Common Error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901" y="1700808"/>
            <a:ext cx="9000099" cy="4909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>
                <a:effectLst/>
              </a:rPr>
              <a:t>Using the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this </a:t>
            </a:r>
            <a:r>
              <a:rPr lang="en-US" dirty="0" smtClean="0">
                <a:effectLst/>
              </a:rPr>
              <a:t>Pointer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>
                <a:effectLst/>
              </a:rPr>
              <a:t>Objects use the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this</a:t>
            </a:r>
            <a:r>
              <a:rPr lang="en-US" sz="2800" dirty="0" smtClean="0">
                <a:effectLst/>
              </a:rPr>
              <a:t> pointer implicitly or explicitly.</a:t>
            </a:r>
          </a:p>
          <a:p>
            <a:pPr lvl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this 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is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smtClean="0">
                <a:effectLst/>
              </a:rPr>
              <a:t>used implicitly when accessing members directly.</a:t>
            </a:r>
          </a:p>
          <a:p>
            <a:pPr lvl="1">
              <a:defRPr/>
            </a:pPr>
            <a:r>
              <a:rPr lang="en-US" dirty="0" smtClean="0">
                <a:effectLst/>
              </a:rPr>
              <a:t>It is used explicitly when using keyword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this</a:t>
            </a:r>
            <a:r>
              <a:rPr lang="en-US" dirty="0" smtClean="0">
                <a:latin typeface="Lucida Console" pitchFamily="49" charset="0"/>
              </a:rPr>
              <a:t>.</a:t>
            </a: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latin typeface="Lucida Console" pitchFamily="49" charset="0"/>
            </a:endParaRPr>
          </a:p>
          <a:p>
            <a:pPr lvl="1">
              <a:defRPr/>
            </a:pPr>
            <a:r>
              <a:rPr lang="en-US" dirty="0" smtClean="0">
                <a:effectLst/>
              </a:rPr>
              <a:t>The type of the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this</a:t>
            </a:r>
            <a:r>
              <a:rPr lang="en-US" dirty="0" smtClean="0">
                <a:effectLst/>
              </a:rPr>
              <a:t> pointer depends on the type of the object and whether the executing member function is declared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const</a:t>
            </a:r>
            <a:r>
              <a:rPr lang="en-US" dirty="0" smtClean="0">
                <a:latin typeface="Lucida Console" pitchFamily="49" charset="0"/>
              </a:rPr>
              <a:t>.</a:t>
            </a: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latin typeface="Lucida Console" pitchFamily="49" charset="0"/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41F1B2-CC31-493C-86B9-DEAC658DB59B}" type="slidenum">
              <a:rPr lang="en-US"/>
              <a:pPr>
                <a:defRPr/>
              </a:pPr>
              <a:t>2</a:t>
            </a:fld>
            <a:endParaRPr lang="en-US"/>
          </a:p>
        </p:txBody>
      </p:sp>
      <p:pic>
        <p:nvPicPr>
          <p:cNvPr id="6144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6237312"/>
            <a:ext cx="2938462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Systems Programming:  Deeper into C++ Classes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A45575-2386-46CB-BE5A-C7260C62E54D}" type="slidenum">
              <a:rPr lang="en-US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25602" name="Object 4"/>
          <p:cNvGraphicFramePr>
            <a:graphicFrameLocks noChangeAspect="1"/>
          </p:cNvGraphicFramePr>
          <p:nvPr/>
        </p:nvGraphicFramePr>
        <p:xfrm>
          <a:off x="539750" y="1152525"/>
          <a:ext cx="7345363" cy="516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r:id="rId3" imgW="7078494" imgH="4979104" progId="Word.Document.8">
                  <p:embed/>
                </p:oleObj>
              </mc:Choice>
              <mc:Fallback>
                <p:oleObj name="Document" r:id="rId3" imgW="7078494" imgH="4979104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152525"/>
                        <a:ext cx="7345363" cy="5160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4" name="Rectangle 6"/>
          <p:cNvSpPr>
            <a:spLocks noChangeArrowheads="1"/>
          </p:cNvSpPr>
          <p:nvPr/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lnSpc>
                <a:spcPct val="110000"/>
              </a:lnSpc>
              <a:defRPr/>
            </a:pP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this</a:t>
            </a:r>
            <a:r>
              <a:rPr lang="en-US" sz="4400" b="1" dirty="0">
                <a:solidFill>
                  <a:schemeClr val="bg1"/>
                </a:solidFill>
              </a:rPr>
              <a:t> </a:t>
            </a:r>
            <a:r>
              <a:rPr lang="en-US" sz="4400" b="1" dirty="0"/>
              <a:t>Example</a:t>
            </a:r>
          </a:p>
        </p:txBody>
      </p:sp>
      <p:pic>
        <p:nvPicPr>
          <p:cNvPr id="2560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6165304"/>
            <a:ext cx="2938462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Systems Programming:  Deeper into C++ Classes</a:t>
            </a:r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70A287-A1CA-48AD-B951-C5EFECBDDE91}" type="slidenum">
              <a:rPr lang="en-US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26626" name="Object 4"/>
          <p:cNvGraphicFramePr>
            <a:graphicFrameLocks noChangeAspect="1"/>
          </p:cNvGraphicFramePr>
          <p:nvPr/>
        </p:nvGraphicFramePr>
        <p:xfrm>
          <a:off x="144463" y="1052513"/>
          <a:ext cx="6011862" cy="546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Document" r:id="rId3" imgW="7074123" imgH="6427821" progId="Word.Document.8">
                  <p:embed/>
                </p:oleObj>
              </mc:Choice>
              <mc:Fallback>
                <p:oleObj name="Document" r:id="rId3" imgW="7074123" imgH="6427821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463" y="1052513"/>
                        <a:ext cx="6011862" cy="546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37" name="Line 5"/>
          <p:cNvSpPr>
            <a:spLocks noChangeShapeType="1"/>
          </p:cNvSpPr>
          <p:nvPr/>
        </p:nvSpPr>
        <p:spPr bwMode="auto">
          <a:xfrm flipH="1" flipV="1">
            <a:off x="2627313" y="2276475"/>
            <a:ext cx="18002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4143375" y="2219325"/>
            <a:ext cx="4900613" cy="338138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accent2"/>
                </a:solidFill>
                <a:latin typeface="Times New Roman" charset="0"/>
                <a:cs typeface="Times New Roman" charset="0"/>
              </a:rPr>
              <a:t>Implicitly using the </a:t>
            </a:r>
            <a:r>
              <a:rPr lang="en-US" sz="1600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this</a:t>
            </a:r>
            <a:r>
              <a:rPr lang="en-US" sz="1600">
                <a:latin typeface="Times New Roman" charset="0"/>
                <a:cs typeface="Times New Roman" charset="0"/>
              </a:rPr>
              <a:t> </a:t>
            </a:r>
            <a:r>
              <a:rPr lang="en-US" sz="1600" b="1">
                <a:solidFill>
                  <a:schemeClr val="accent2"/>
                </a:solidFill>
                <a:latin typeface="Times New Roman" charset="0"/>
                <a:cs typeface="Times New Roman" charset="0"/>
              </a:rPr>
              <a:t>pointer to access member</a:t>
            </a:r>
            <a:r>
              <a:rPr lang="en-US" sz="1600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 x</a:t>
            </a:r>
          </a:p>
        </p:txBody>
      </p:sp>
      <p:sp>
        <p:nvSpPr>
          <p:cNvPr id="69639" name="Line 7"/>
          <p:cNvSpPr>
            <a:spLocks noChangeShapeType="1"/>
          </p:cNvSpPr>
          <p:nvPr/>
        </p:nvSpPr>
        <p:spPr bwMode="auto">
          <a:xfrm flipH="1" flipV="1">
            <a:off x="2771775" y="3141663"/>
            <a:ext cx="151130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4356100" y="3141663"/>
            <a:ext cx="4684713" cy="346075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accent2"/>
                </a:solidFill>
                <a:latin typeface="Times New Roman" charset="0"/>
                <a:cs typeface="Times New Roman" charset="0"/>
              </a:rPr>
              <a:t>Explicitly using the </a:t>
            </a:r>
            <a:r>
              <a:rPr lang="en-US" sz="1600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this </a:t>
            </a:r>
            <a:r>
              <a:rPr lang="en-US" sz="1600" b="1">
                <a:solidFill>
                  <a:schemeClr val="accent2"/>
                </a:solidFill>
                <a:latin typeface="Times New Roman" charset="0"/>
                <a:cs typeface="Times New Roman" charset="0"/>
              </a:rPr>
              <a:t>pointer to access member </a:t>
            </a:r>
            <a:r>
              <a:rPr lang="en-US" sz="1600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x</a:t>
            </a:r>
          </a:p>
        </p:txBody>
      </p:sp>
      <p:sp>
        <p:nvSpPr>
          <p:cNvPr id="69641" name="Line 9"/>
          <p:cNvSpPr>
            <a:spLocks noChangeShapeType="1"/>
          </p:cNvSpPr>
          <p:nvPr/>
        </p:nvSpPr>
        <p:spPr bwMode="auto">
          <a:xfrm flipH="1" flipV="1">
            <a:off x="3059113" y="4005263"/>
            <a:ext cx="727075" cy="280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3857625" y="4071938"/>
            <a:ext cx="5072063" cy="338137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accent2"/>
                </a:solidFill>
                <a:latin typeface="Times New Roman" charset="0"/>
                <a:cs typeface="Times New Roman" charset="0"/>
              </a:rPr>
              <a:t>Using the dereferenced </a:t>
            </a:r>
            <a:r>
              <a:rPr lang="en-US" sz="1600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this</a:t>
            </a:r>
            <a:r>
              <a:rPr lang="en-US" sz="1600">
                <a:latin typeface="Times New Roman" charset="0"/>
                <a:cs typeface="Times New Roman" charset="0"/>
              </a:rPr>
              <a:t> </a:t>
            </a:r>
            <a:r>
              <a:rPr lang="en-US" sz="1600" b="1">
                <a:solidFill>
                  <a:schemeClr val="accent2"/>
                </a:solidFill>
                <a:latin typeface="Times New Roman" charset="0"/>
                <a:cs typeface="Times New Roman" charset="0"/>
              </a:rPr>
              <a:t>pointer and the dot operator</a:t>
            </a:r>
          </a:p>
        </p:txBody>
      </p:sp>
      <p:sp>
        <p:nvSpPr>
          <p:cNvPr id="69643" name="Rectangle 11"/>
          <p:cNvSpPr>
            <a:spLocks noChangeArrowheads="1"/>
          </p:cNvSpPr>
          <p:nvPr/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lnSpc>
                <a:spcPct val="110000"/>
              </a:lnSpc>
              <a:defRPr/>
            </a:pP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</a:t>
            </a:r>
            <a:r>
              <a:rPr lang="en-US" sz="4400" b="1" dirty="0">
                <a:solidFill>
                  <a:schemeClr val="bg1"/>
                </a:solidFill>
              </a:rPr>
              <a:t> </a:t>
            </a:r>
            <a:r>
              <a:rPr lang="en-US" sz="4400" b="1" dirty="0"/>
              <a:t>Example</a:t>
            </a:r>
          </a:p>
        </p:txBody>
      </p:sp>
      <p:pic>
        <p:nvPicPr>
          <p:cNvPr id="2663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6309320"/>
            <a:ext cx="2938462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7" grpId="0" animBg="1"/>
      <p:bldP spid="69638" grpId="0" animBg="1"/>
      <p:bldP spid="69639" grpId="0" animBg="1"/>
      <p:bldP spid="69640" grpId="0" animBg="1"/>
      <p:bldP spid="69641" grpId="0" animBg="1"/>
      <p:bldP spid="696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17961" dir="2700000" algn="ctr" rotWithShape="0">
              <a:schemeClr val="bg2"/>
            </a:outerShdw>
          </a:effectLst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b="1" dirty="0" smtClean="0">
                <a:effectLst/>
                <a:cs typeface="Times New Roman" pitchFamily="18" charset="0"/>
              </a:rPr>
              <a:t>Common Programming Error</a:t>
            </a:r>
            <a:endParaRPr lang="en-US" sz="4000" b="1" dirty="0" smtClean="0">
              <a:effectLst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spAutoFit/>
          </a:bodyPr>
          <a:lstStyle/>
          <a:p>
            <a:pPr>
              <a:defRPr/>
            </a:pPr>
            <a:r>
              <a:rPr lang="en-US" dirty="0" smtClean="0">
                <a:effectLst/>
                <a:cs typeface="Times New Roman" pitchFamily="18" charset="0"/>
              </a:rPr>
              <a:t>Attempting to use the member selection operator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  <a:cs typeface="Times New Roman" pitchFamily="18" charset="0"/>
              </a:rPr>
              <a:t>.</a:t>
            </a:r>
            <a:r>
              <a:rPr lang="en-US" dirty="0" smtClean="0">
                <a:effectLst/>
                <a:cs typeface="Times New Roman" pitchFamily="18" charset="0"/>
              </a:rPr>
              <a:t>) with a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pointer</a:t>
            </a:r>
            <a:r>
              <a:rPr lang="en-US" dirty="0" smtClean="0">
                <a:effectLst/>
                <a:cs typeface="Times New Roman" pitchFamily="18" charset="0"/>
              </a:rPr>
              <a:t> to an object is a compilation error</a:t>
            </a:r>
          </a:p>
          <a:p>
            <a:pPr>
              <a:buNone/>
              <a:defRPr/>
            </a:pPr>
            <a:endParaRPr lang="en-US" dirty="0" smtClean="0">
              <a:effectLst/>
              <a:cs typeface="Times New Roman" pitchFamily="18" charset="0"/>
            </a:endParaRPr>
          </a:p>
          <a:p>
            <a:pPr>
              <a:defRPr/>
            </a:pPr>
            <a:r>
              <a:rPr lang="en-US" dirty="0" smtClean="0">
                <a:effectLst/>
                <a:cs typeface="Times New Roman" pitchFamily="18" charset="0"/>
              </a:rPr>
              <a:t>the dot member selection operator may be used only with an </a:t>
            </a:r>
            <a:r>
              <a:rPr lang="en-US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lvalue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such as an object’s name</a:t>
            </a:r>
            <a:r>
              <a:rPr lang="en-US" dirty="0" smtClean="0">
                <a:effectLst/>
                <a:cs typeface="Times New Roman" pitchFamily="18" charset="0"/>
              </a:rPr>
              <a:t>, a reference to an object or a </a:t>
            </a:r>
            <a:r>
              <a:rPr lang="en-US" dirty="0" err="1" smtClean="0">
                <a:effectLst/>
                <a:cs typeface="Times New Roman" pitchFamily="18" charset="0"/>
              </a:rPr>
              <a:t>dereferenced</a:t>
            </a:r>
            <a:r>
              <a:rPr lang="en-US" dirty="0" smtClean="0">
                <a:effectLst/>
                <a:cs typeface="Times New Roman" pitchFamily="18" charset="0"/>
              </a:rPr>
              <a:t> pointer to an object.</a:t>
            </a:r>
            <a:endParaRPr lang="en-US" dirty="0" smtClean="0">
              <a:effectLst/>
            </a:endParaRP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Systems Programming:  Deeper into C++ Classes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35B232-71C8-4CFC-BD80-E63A73385F4D}" type="slidenum">
              <a:rPr lang="en-US"/>
              <a:pPr>
                <a:defRPr/>
              </a:pPr>
              <a:t>5</a:t>
            </a:fld>
            <a:endParaRPr lang="en-US"/>
          </a:p>
        </p:txBody>
      </p:sp>
      <p:pic>
        <p:nvPicPr>
          <p:cNvPr id="6247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6381328"/>
            <a:ext cx="2938462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6F6318-BAE2-44D6-ABBB-6F80AA03938E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static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dirty="0" smtClean="0">
                <a:effectLst/>
              </a:rPr>
              <a:t>Class Members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25538"/>
            <a:ext cx="8001000" cy="50450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static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data member</a:t>
            </a:r>
          </a:p>
          <a:p>
            <a:pPr lvl="1">
              <a:defRPr/>
            </a:pPr>
            <a:r>
              <a:rPr lang="en-US" sz="2000" dirty="0" smtClean="0">
                <a:latin typeface="+mj-lt"/>
              </a:rPr>
              <a:t>Only one copy of a variable shared by all objects of a class.</a:t>
            </a:r>
          </a:p>
          <a:p>
            <a:pPr lvl="1">
              <a:defRPr/>
            </a:pPr>
            <a:r>
              <a:rPr lang="en-US" sz="2000" dirty="0" smtClean="0">
                <a:latin typeface="+mj-lt"/>
              </a:rPr>
              <a:t>Can be declared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public</a:t>
            </a:r>
            <a:r>
              <a:rPr lang="en-US" sz="2000" dirty="0" smtClean="0">
                <a:latin typeface="+mj-lt"/>
              </a:rPr>
              <a:t>,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private</a:t>
            </a:r>
            <a:r>
              <a:rPr lang="en-US" sz="2000" dirty="0" smtClean="0">
                <a:latin typeface="+mj-lt"/>
              </a:rPr>
              <a:t> or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protected</a:t>
            </a:r>
            <a:r>
              <a:rPr lang="en-US" sz="2000" dirty="0" smtClean="0">
                <a:latin typeface="+mj-lt"/>
              </a:rPr>
              <a:t>.</a:t>
            </a:r>
            <a:endParaRPr lang="en-US" sz="2000" dirty="0" smtClean="0">
              <a:effectLst/>
              <a:latin typeface="+mj-lt"/>
            </a:endParaRPr>
          </a:p>
          <a:p>
            <a:pPr>
              <a:lnSpc>
                <a:spcPct val="90000"/>
              </a:lnSpc>
              <a:defRPr/>
            </a:pPr>
            <a:r>
              <a:rPr lang="en-US" sz="2000" b="1" dirty="0" smtClean="0">
                <a:effectLst/>
                <a:latin typeface="+mj-lt"/>
              </a:rPr>
              <a:t>Fundamental-type </a:t>
            </a:r>
            <a:r>
              <a:rPr lang="en-US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static</a:t>
            </a:r>
            <a:r>
              <a:rPr lang="en-US" sz="2000" b="1" dirty="0" smtClean="0">
                <a:effectLst/>
                <a:latin typeface="+mj-lt"/>
              </a:rPr>
              <a:t> data members 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000" dirty="0" smtClean="0">
                <a:latin typeface="+mj-lt"/>
              </a:rPr>
              <a:t>Initialized by default to 0.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000" dirty="0" smtClean="0">
                <a:latin typeface="+mj-lt"/>
              </a:rPr>
              <a:t>If you want a different initial value, a static data member can be initialized once (and only once). </a:t>
            </a:r>
          </a:p>
          <a:p>
            <a:pPr>
              <a:lnSpc>
                <a:spcPct val="90000"/>
              </a:lnSpc>
              <a:defRPr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const static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</a:rPr>
              <a:t> </a:t>
            </a:r>
            <a:r>
              <a:rPr lang="en-US" sz="2000" b="1" dirty="0" smtClean="0">
                <a:effectLst/>
                <a:latin typeface="+mj-lt"/>
              </a:rPr>
              <a:t>data member of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int</a:t>
            </a:r>
            <a:r>
              <a:rPr lang="en-US" sz="2000" b="1" dirty="0" smtClean="0">
                <a:effectLst/>
                <a:latin typeface="+mj-lt"/>
              </a:rPr>
              <a:t> or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enum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</a:rPr>
              <a:t> </a:t>
            </a:r>
            <a:r>
              <a:rPr lang="en-US" sz="2000" b="1" dirty="0" smtClean="0">
                <a:effectLst/>
                <a:latin typeface="+mj-lt"/>
              </a:rPr>
              <a:t>type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000" dirty="0" smtClean="0">
                <a:latin typeface="+mj-lt"/>
              </a:rPr>
              <a:t>Can be initialized in its declaration in the class definition.</a:t>
            </a:r>
          </a:p>
          <a:p>
            <a:pPr>
              <a:defRPr/>
            </a:pPr>
            <a:r>
              <a:rPr lang="en-US" sz="2000" b="1" dirty="0" smtClean="0">
                <a:latin typeface="+mj-lt"/>
              </a:rPr>
              <a:t>Exists even when no objects of the class exist (</a:t>
            </a:r>
            <a:r>
              <a:rPr lang="en-US" sz="2000" b="1" dirty="0" err="1" smtClean="0">
                <a:latin typeface="+mj-lt"/>
              </a:rPr>
              <a:t>ex:</a:t>
            </a:r>
            <a:r>
              <a:rPr lang="en-US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Employee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::count;)</a:t>
            </a:r>
          </a:p>
          <a:p>
            <a:pPr>
              <a:defRPr/>
            </a:pPr>
            <a:r>
              <a:rPr lang="en-US" sz="2000" b="1" dirty="0" smtClean="0">
                <a:latin typeface="+mj-lt"/>
              </a:rPr>
              <a:t>Also accessible through any object of that class</a:t>
            </a:r>
            <a:endParaRPr lang="en-US" sz="2000" dirty="0" smtClean="0">
              <a:latin typeface="+mj-lt"/>
            </a:endParaRPr>
          </a:p>
          <a:p>
            <a:pPr lvl="3"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Employee e("Maher","Ahmed",10000);</a:t>
            </a:r>
          </a:p>
          <a:p>
            <a:pPr lvl="3"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e. Count;</a:t>
            </a:r>
          </a:p>
          <a:p>
            <a:pPr>
              <a:defRPr/>
            </a:pPr>
            <a:r>
              <a:rPr lang="en-US" altLang="zh-TW" sz="2000" b="1" dirty="0" smtClean="0">
                <a:latin typeface="+mj-lt"/>
                <a:cs typeface="Times New Roman" charset="0"/>
              </a:rPr>
              <a:t>Static member function can access only static data, because the function might </a:t>
            </a:r>
            <a:r>
              <a:rPr lang="en-US" altLang="zh-TW" sz="2000" b="1" dirty="0" smtClean="0">
                <a:latin typeface="Times New Roman" charset="0"/>
                <a:cs typeface="Times New Roman" charset="0"/>
              </a:rPr>
              <a:t>be called when no objects exist</a:t>
            </a:r>
          </a:p>
          <a:p>
            <a:pPr lvl="3">
              <a:buNone/>
              <a:defRPr/>
            </a:pPr>
            <a:endParaRPr lang="en-US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914400" y="540792"/>
            <a:ext cx="7642225" cy="5695951"/>
            <a:chOff x="0" y="60"/>
            <a:chExt cx="4814" cy="3588"/>
          </a:xfrm>
        </p:grpSpPr>
        <p:graphicFrame>
          <p:nvGraphicFramePr>
            <p:cNvPr id="439300" name="Object 4"/>
            <p:cNvGraphicFramePr>
              <a:graphicFrameLocks noChangeAspect="1"/>
            </p:cNvGraphicFramePr>
            <p:nvPr/>
          </p:nvGraphicFramePr>
          <p:xfrm>
            <a:off x="0" y="60"/>
            <a:ext cx="4410" cy="3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8" name="Document" r:id="rId3" imgW="7081349" imgH="5998184" progId="Word.Document.8">
                    <p:embed/>
                  </p:oleObj>
                </mc:Choice>
                <mc:Fallback>
                  <p:oleObj name="Document" r:id="rId3" imgW="7081349" imgH="5998184" progId="Word.Document.8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60"/>
                          <a:ext cx="4410" cy="35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39301" name="Line 5"/>
            <p:cNvSpPr>
              <a:spLocks noChangeShapeType="1"/>
            </p:cNvSpPr>
            <p:nvPr/>
          </p:nvSpPr>
          <p:spPr bwMode="auto">
            <a:xfrm flipH="1" flipV="1">
              <a:off x="1477" y="2136"/>
              <a:ext cx="58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39302" name="Text Box 6"/>
            <p:cNvSpPr txBox="1">
              <a:spLocks noChangeArrowheads="1"/>
            </p:cNvSpPr>
            <p:nvPr/>
          </p:nvSpPr>
          <p:spPr bwMode="auto">
            <a:xfrm>
              <a:off x="2057" y="2402"/>
              <a:ext cx="2757" cy="218"/>
            </a:xfrm>
            <a:prstGeom prst="rect">
              <a:avLst/>
            </a:prstGeom>
            <a:solidFill>
              <a:srgbClr val="F0F7F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kumimoji="0" lang="en-US" altLang="zh-TW" sz="1600">
                  <a:latin typeface="Times New Roman" charset="0"/>
                  <a:cs typeface="Times New Roman" charset="0"/>
                </a:rPr>
                <a:t>Function prototype for </a:t>
              </a:r>
              <a:r>
                <a:rPr kumimoji="0" lang="en-US" altLang="zh-TW" sz="1600" b="1">
                  <a:latin typeface="Courier New" pitchFamily="49" charset="0"/>
                  <a:cs typeface="Times New Roman" charset="0"/>
                </a:rPr>
                <a:t>static</a:t>
              </a:r>
              <a:r>
                <a:rPr kumimoji="0" lang="en-US" altLang="zh-TW" sz="1600">
                  <a:latin typeface="Times New Roman" charset="0"/>
                  <a:cs typeface="Times New Roman" charset="0"/>
                </a:rPr>
                <a:t> member function</a:t>
              </a:r>
            </a:p>
          </p:txBody>
        </p:sp>
        <p:sp>
          <p:nvSpPr>
            <p:cNvPr id="439303" name="Line 7"/>
            <p:cNvSpPr>
              <a:spLocks noChangeShapeType="1"/>
            </p:cNvSpPr>
            <p:nvPr/>
          </p:nvSpPr>
          <p:spPr bwMode="auto">
            <a:xfrm flipH="1" flipV="1">
              <a:off x="1283" y="3007"/>
              <a:ext cx="799" cy="3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39304" name="Text Box 8"/>
            <p:cNvSpPr txBox="1">
              <a:spLocks noChangeArrowheads="1"/>
            </p:cNvSpPr>
            <p:nvPr/>
          </p:nvSpPr>
          <p:spPr bwMode="auto">
            <a:xfrm>
              <a:off x="1985" y="3224"/>
              <a:ext cx="2492" cy="372"/>
            </a:xfrm>
            <a:prstGeom prst="rect">
              <a:avLst/>
            </a:prstGeom>
            <a:solidFill>
              <a:srgbClr val="F0F7F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kumimoji="0" lang="en-US" altLang="zh-TW" sz="1600" b="1">
                  <a:latin typeface="Courier New" pitchFamily="49" charset="0"/>
                  <a:cs typeface="Times New Roman" charset="0"/>
                </a:rPr>
                <a:t>static</a:t>
              </a:r>
              <a:r>
                <a:rPr kumimoji="0" lang="en-US" altLang="zh-TW" sz="1600">
                  <a:latin typeface="Times New Roman" charset="0"/>
                  <a:cs typeface="Times New Roman" charset="0"/>
                </a:rPr>
                <a:t> data member keeps track of number of </a:t>
              </a:r>
              <a:r>
                <a:rPr kumimoji="0" lang="en-US" altLang="zh-TW" sz="1600" b="1">
                  <a:latin typeface="Courier New" pitchFamily="49" charset="0"/>
                  <a:cs typeface="Times New Roman" charset="0"/>
                </a:rPr>
                <a:t>Employee</a:t>
              </a:r>
              <a:r>
                <a:rPr kumimoji="0" lang="en-US" altLang="zh-TW" sz="1600">
                  <a:latin typeface="Times New Roman" charset="0"/>
                  <a:cs typeface="Times New Roman" charset="0"/>
                </a:rPr>
                <a:t> objects that currently exist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063625" y="549275"/>
            <a:ext cx="7000875" cy="5949951"/>
            <a:chOff x="-2" y="-38"/>
            <a:chExt cx="4410" cy="3748"/>
          </a:xfrm>
        </p:grpSpPr>
        <p:graphicFrame>
          <p:nvGraphicFramePr>
            <p:cNvPr id="440324" name="Object 4"/>
            <p:cNvGraphicFramePr>
              <a:graphicFrameLocks noChangeAspect="1"/>
            </p:cNvGraphicFramePr>
            <p:nvPr/>
          </p:nvGraphicFramePr>
          <p:xfrm>
            <a:off x="-2" y="-38"/>
            <a:ext cx="4410" cy="31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2" name="Document" r:id="rId3" imgW="7081349" imgH="4986955" progId="Word.Document.8">
                    <p:embed/>
                  </p:oleObj>
                </mc:Choice>
                <mc:Fallback>
                  <p:oleObj name="Document" r:id="rId3" imgW="7081349" imgH="4986955" progId="Word.Document.8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2" y="-38"/>
                          <a:ext cx="4410" cy="310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40325" name="Line 5"/>
            <p:cNvSpPr>
              <a:spLocks noChangeShapeType="1"/>
            </p:cNvSpPr>
            <p:nvPr/>
          </p:nvSpPr>
          <p:spPr bwMode="auto">
            <a:xfrm flipH="1" flipV="1">
              <a:off x="1477" y="1942"/>
              <a:ext cx="460" cy="2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40326" name="Text Box 6"/>
            <p:cNvSpPr txBox="1">
              <a:spLocks noChangeArrowheads="1"/>
            </p:cNvSpPr>
            <p:nvPr/>
          </p:nvSpPr>
          <p:spPr bwMode="auto">
            <a:xfrm>
              <a:off x="1840" y="2087"/>
              <a:ext cx="2177" cy="372"/>
            </a:xfrm>
            <a:prstGeom prst="rect">
              <a:avLst/>
            </a:prstGeom>
            <a:solidFill>
              <a:srgbClr val="F0F7F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kumimoji="0" lang="en-US" altLang="zh-TW" sz="1600" b="1">
                  <a:latin typeface="Courier New" pitchFamily="49" charset="0"/>
                  <a:cs typeface="Times New Roman" charset="0"/>
                </a:rPr>
                <a:t>static</a:t>
              </a:r>
              <a:r>
                <a:rPr kumimoji="0" lang="en-US" altLang="zh-TW" sz="1600">
                  <a:latin typeface="Times New Roman" charset="0"/>
                  <a:cs typeface="Times New Roman" charset="0"/>
                </a:rPr>
                <a:t> data member is defined and initialized at file scope in the </a:t>
              </a:r>
              <a:r>
                <a:rPr kumimoji="0" lang="en-US" altLang="zh-TW" sz="1600" b="1">
                  <a:latin typeface="Courier New" pitchFamily="49" charset="0"/>
                  <a:cs typeface="Times New Roman" charset="0"/>
                </a:rPr>
                <a:t>.cpp</a:t>
              </a:r>
              <a:r>
                <a:rPr kumimoji="0" lang="en-US" altLang="zh-TW" sz="1600">
                  <a:latin typeface="Times New Roman" charset="0"/>
                  <a:cs typeface="Times New Roman" charset="0"/>
                </a:rPr>
                <a:t> file</a:t>
              </a:r>
            </a:p>
          </p:txBody>
        </p:sp>
        <p:sp>
          <p:nvSpPr>
            <p:cNvPr id="440327" name="Line 7"/>
            <p:cNvSpPr>
              <a:spLocks noChangeShapeType="1"/>
            </p:cNvSpPr>
            <p:nvPr/>
          </p:nvSpPr>
          <p:spPr bwMode="auto">
            <a:xfrm flipH="1" flipV="1">
              <a:off x="1090" y="2813"/>
              <a:ext cx="460" cy="2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40328" name="Text Box 8"/>
            <p:cNvSpPr txBox="1">
              <a:spLocks noChangeArrowheads="1"/>
            </p:cNvSpPr>
            <p:nvPr/>
          </p:nvSpPr>
          <p:spPr bwMode="auto">
            <a:xfrm>
              <a:off x="1549" y="3031"/>
              <a:ext cx="2250" cy="679"/>
            </a:xfrm>
            <a:prstGeom prst="rect">
              <a:avLst/>
            </a:prstGeom>
            <a:solidFill>
              <a:srgbClr val="F0F7F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kumimoji="0" lang="en-US" altLang="zh-TW" sz="1600" b="1" dirty="0">
                  <a:solidFill>
                    <a:srgbClr val="C00000"/>
                  </a:solidFill>
                  <a:latin typeface="Courier New" pitchFamily="49" charset="0"/>
                  <a:cs typeface="Times New Roman" charset="0"/>
                </a:rPr>
                <a:t>static</a:t>
              </a:r>
              <a:r>
                <a:rPr kumimoji="0" lang="en-US" altLang="zh-TW" sz="1600" b="1" dirty="0">
                  <a:solidFill>
                    <a:srgbClr val="C00000"/>
                  </a:solidFill>
                  <a:latin typeface="Times New Roman" charset="0"/>
                  <a:cs typeface="Times New Roman" charset="0"/>
                </a:rPr>
                <a:t> member function can access only </a:t>
              </a:r>
              <a:r>
                <a:rPr kumimoji="0" lang="en-US" altLang="zh-TW" sz="1600" b="1" dirty="0">
                  <a:solidFill>
                    <a:srgbClr val="C00000"/>
                  </a:solidFill>
                  <a:latin typeface="Courier New" pitchFamily="49" charset="0"/>
                  <a:cs typeface="Times New Roman" charset="0"/>
                </a:rPr>
                <a:t>static</a:t>
              </a:r>
              <a:r>
                <a:rPr kumimoji="0" lang="en-US" altLang="zh-TW" sz="1600" b="1" dirty="0">
                  <a:solidFill>
                    <a:srgbClr val="C00000"/>
                  </a:solidFill>
                  <a:latin typeface="Times New Roman" charset="0"/>
                  <a:cs typeface="Times New Roman" charset="0"/>
                </a:rPr>
                <a:t> data, because the function might be called when no objects exist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989012" y="300037"/>
            <a:ext cx="7926388" cy="6010276"/>
            <a:chOff x="-1" y="-3"/>
            <a:chExt cx="4993" cy="3786"/>
          </a:xfrm>
        </p:grpSpPr>
        <p:graphicFrame>
          <p:nvGraphicFramePr>
            <p:cNvPr id="441348" name="Object 4"/>
            <p:cNvGraphicFramePr>
              <a:graphicFrameLocks noChangeAspect="1"/>
            </p:cNvGraphicFramePr>
            <p:nvPr/>
          </p:nvGraphicFramePr>
          <p:xfrm>
            <a:off x="-1" y="-3"/>
            <a:ext cx="4410" cy="37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6" name="Document" r:id="rId3" imgW="7081349" imgH="6073864" progId="Word.Document.8">
                    <p:embed/>
                  </p:oleObj>
                </mc:Choice>
                <mc:Fallback>
                  <p:oleObj name="Document" r:id="rId3" imgW="7081349" imgH="6073864" progId="Word.Document.8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1" y="-3"/>
                          <a:ext cx="4410" cy="378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41352" name="Line 8"/>
            <p:cNvSpPr>
              <a:spLocks noChangeShapeType="1"/>
            </p:cNvSpPr>
            <p:nvPr/>
          </p:nvSpPr>
          <p:spPr bwMode="auto">
            <a:xfrm flipH="1">
              <a:off x="775" y="1152"/>
              <a:ext cx="2297" cy="3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41353" name="Text Box 9"/>
            <p:cNvSpPr txBox="1">
              <a:spLocks noChangeArrowheads="1"/>
            </p:cNvSpPr>
            <p:nvPr/>
          </p:nvSpPr>
          <p:spPr bwMode="auto">
            <a:xfrm>
              <a:off x="3072" y="864"/>
              <a:ext cx="1920" cy="526"/>
            </a:xfrm>
            <a:prstGeom prst="rect">
              <a:avLst/>
            </a:prstGeom>
            <a:solidFill>
              <a:srgbClr val="F0F7F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kumimoji="0" lang="en-US" altLang="zh-TW" sz="1600">
                  <a:latin typeface="Times New Roman" charset="0"/>
                  <a:cs typeface="Times New Roman" charset="0"/>
                </a:rPr>
                <a:t>Non-</a:t>
              </a:r>
              <a:r>
                <a:rPr kumimoji="0" lang="en-US" altLang="zh-TW" sz="1600" b="1">
                  <a:latin typeface="Courier New" pitchFamily="49" charset="0"/>
                  <a:cs typeface="Times New Roman" charset="0"/>
                </a:rPr>
                <a:t>static</a:t>
              </a:r>
              <a:r>
                <a:rPr kumimoji="0" lang="en-US" altLang="zh-TW" sz="1600">
                  <a:latin typeface="Times New Roman" charset="0"/>
                  <a:cs typeface="Times New Roman" charset="0"/>
                </a:rPr>
                <a:t> member function (i.e., constructor) can modify the class’s </a:t>
              </a:r>
              <a:r>
                <a:rPr kumimoji="0" lang="en-US" altLang="zh-TW" sz="1600" b="1">
                  <a:latin typeface="Courier New" pitchFamily="49" charset="0"/>
                  <a:cs typeface="Times New Roman" charset="0"/>
                </a:rPr>
                <a:t>static</a:t>
              </a:r>
              <a:r>
                <a:rPr kumimoji="0" lang="en-US" altLang="zh-TW" sz="1600">
                  <a:latin typeface="Times New Roman" charset="0"/>
                  <a:cs typeface="Times New Roman" charset="0"/>
                </a:rPr>
                <a:t> data members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850</Words>
  <Application>Microsoft Office PowerPoint</Application>
  <PresentationFormat>On-screen Show (4:3)</PresentationFormat>
  <Paragraphs>133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Document</vt:lpstr>
      <vt:lpstr>Programming II</vt:lpstr>
      <vt:lpstr>Using the this Pointer</vt:lpstr>
      <vt:lpstr>PowerPoint Presentation</vt:lpstr>
      <vt:lpstr>PowerPoint Presentation</vt:lpstr>
      <vt:lpstr>Common Programming Error</vt:lpstr>
      <vt:lpstr> static Class Members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Arrays of objects</vt:lpstr>
      <vt:lpstr>Arrays of Class Objects-Example</vt:lpstr>
      <vt:lpstr>Example</vt:lpstr>
      <vt:lpstr>Most Common Error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Lecture#11</dc:title>
  <dc:creator>user</dc:creator>
  <cp:lastModifiedBy>Sara</cp:lastModifiedBy>
  <cp:revision>32</cp:revision>
  <dcterms:created xsi:type="dcterms:W3CDTF">2014-12-09T22:12:57Z</dcterms:created>
  <dcterms:modified xsi:type="dcterms:W3CDTF">2015-11-14T16:26:49Z</dcterms:modified>
</cp:coreProperties>
</file>