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1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7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1944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FFA8E3D-2AD8-43A5-BA00-0E79CDCED92E}" type="datetimeFigureOut">
              <a:rPr lang="ar-SA" smtClean="0"/>
              <a:pPr/>
              <a:t>08/01/1437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91E5C8B-AD39-44A3-8E42-7BD293781BF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42700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441637-B0EF-4A11-AE87-3F9712958CFF}" type="slidenum">
              <a:rPr lang="zh-TW" altLang="en-US"/>
              <a:pPr/>
              <a:t>1</a:t>
            </a:fld>
            <a:endParaRPr lang="en-US" altLang="zh-TW"/>
          </a:p>
        </p:txBody>
      </p:sp>
      <p:sp>
        <p:nvSpPr>
          <p:cNvPr id="409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0491" rIns="90491"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2961FE-5164-47A3-8A7D-03FEB2D63D69}" type="slidenum">
              <a:rPr lang="zh-TW" altLang="en-US"/>
              <a:pPr/>
              <a:t>10</a:t>
            </a:fld>
            <a:endParaRPr lang="en-US" altLang="zh-TW"/>
          </a:p>
        </p:txBody>
      </p:sp>
      <p:sp>
        <p:nvSpPr>
          <p:cNvPr id="590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918D60-7B84-481F-9DD5-B340FAF82075}" type="slidenum">
              <a:rPr lang="zh-TW" altLang="en-US"/>
              <a:pPr/>
              <a:t>11</a:t>
            </a:fld>
            <a:endParaRPr lang="en-US" altLang="zh-TW"/>
          </a:p>
        </p:txBody>
      </p:sp>
      <p:sp>
        <p:nvSpPr>
          <p:cNvPr id="591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331BE5-2421-4313-A235-DA2D3438FD44}" type="slidenum">
              <a:rPr lang="zh-TW" altLang="en-US"/>
              <a:pPr/>
              <a:t>12</a:t>
            </a:fld>
            <a:endParaRPr lang="en-US" altLang="zh-TW"/>
          </a:p>
        </p:txBody>
      </p:sp>
      <p:sp>
        <p:nvSpPr>
          <p:cNvPr id="592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CF6009-56F7-4C4A-8145-11E0E5EFCF22}" type="slidenum">
              <a:rPr lang="zh-TW" altLang="en-US"/>
              <a:pPr/>
              <a:t>13</a:t>
            </a:fld>
            <a:endParaRPr lang="en-US" altLang="zh-TW"/>
          </a:p>
        </p:txBody>
      </p:sp>
      <p:sp>
        <p:nvSpPr>
          <p:cNvPr id="565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5214"/>
            <a:ext cx="5485805" cy="4112381"/>
          </a:xfrm>
        </p:spPr>
        <p:txBody>
          <a:bodyPr/>
          <a:lstStyle/>
          <a:p>
            <a:r>
              <a:rPr lang="en-US" altLang="zh-TW"/>
              <a:t>Note the signature of main() – it’s an array parameter.  And, like other examples we’ve given, it takes the number of elements as a parameter.  Why?</a:t>
            </a:r>
          </a:p>
          <a:p>
            <a:endParaRPr lang="en-US" altLang="zh-TW"/>
          </a:p>
          <a:p>
            <a:r>
              <a:rPr lang="en-US" altLang="zh-TW"/>
              <a:t> 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FA585F-A552-487C-8527-4EACD6068946}" type="slidenum">
              <a:rPr lang="zh-TW" altLang="en-US"/>
              <a:pPr/>
              <a:t>14</a:t>
            </a:fld>
            <a:endParaRPr lang="en-US" altLang="zh-TW"/>
          </a:p>
        </p:txBody>
      </p:sp>
      <p:sp>
        <p:nvSpPr>
          <p:cNvPr id="593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BB88C1-8D32-434A-B1BE-E19440B249A4}" type="slidenum">
              <a:rPr lang="zh-TW" altLang="en-US"/>
              <a:pPr/>
              <a:t>15</a:t>
            </a:fld>
            <a:endParaRPr lang="en-US" altLang="zh-TW"/>
          </a:p>
        </p:txBody>
      </p:sp>
      <p:sp>
        <p:nvSpPr>
          <p:cNvPr id="578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3704"/>
            <a:ext cx="5485805" cy="4113892"/>
          </a:xfrm>
        </p:spPr>
        <p:txBody>
          <a:bodyPr/>
          <a:lstStyle/>
          <a:p>
            <a:pPr defTabSz="864931"/>
            <a:r>
              <a:rPr lang="en-US" altLang="zh-TW" dirty="0"/>
              <a:t>References fix some of those pointer problems.  </a:t>
            </a:r>
          </a:p>
          <a:p>
            <a:pPr defTabSz="864931"/>
            <a:endParaRPr lang="en-US" altLang="zh-TW" dirty="0"/>
          </a:p>
          <a:p>
            <a:pPr defTabSz="864931"/>
            <a:r>
              <a:rPr lang="en-US" altLang="zh-TW" dirty="0"/>
              <a:t>If we wanted something called “ref” to point to a variable x, we’d declare a pointer </a:t>
            </a:r>
            <a:r>
              <a:rPr lang="en-US" altLang="zh-TW" i="1" dirty="0"/>
              <a:t>variable</a:t>
            </a:r>
            <a:r>
              <a:rPr lang="en-US" altLang="zh-TW" dirty="0"/>
              <a:t> and assign the address of x into it.  With references, we’d attach an additional name – ref – to the </a:t>
            </a:r>
            <a:r>
              <a:rPr lang="en-US" altLang="zh-TW" i="1" dirty="0"/>
              <a:t>same</a:t>
            </a:r>
            <a:r>
              <a:rPr lang="en-US" altLang="zh-TW" dirty="0"/>
              <a:t> memory location as x.</a:t>
            </a:r>
          </a:p>
          <a:p>
            <a:pPr defTabSz="864931"/>
            <a:endParaRPr lang="en-US" altLang="zh-TW" dirty="0"/>
          </a:p>
          <a:p>
            <a:pPr defTabSz="864931"/>
            <a:r>
              <a:rPr lang="en-US" altLang="zh-TW" dirty="0"/>
              <a:t>Note how the pointer necessitates an extra variable, whereas the reference didn’t</a:t>
            </a:r>
          </a:p>
          <a:p>
            <a:pPr defTabSz="864931"/>
            <a:endParaRPr lang="zh-TW" alt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3C3305-F44B-48B7-9A00-A8A783211346}" type="slidenum">
              <a:rPr lang="zh-TW" altLang="en-US"/>
              <a:pPr/>
              <a:t>16</a:t>
            </a:fld>
            <a:endParaRPr lang="en-US" altLang="zh-TW"/>
          </a:p>
        </p:txBody>
      </p:sp>
      <p:sp>
        <p:nvSpPr>
          <p:cNvPr id="595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5374B1-8F1A-4A6D-B3E3-51933B5B819F}" type="slidenum">
              <a:rPr lang="zh-TW" altLang="en-US"/>
              <a:pPr/>
              <a:t>17</a:t>
            </a:fld>
            <a:endParaRPr lang="en-US" altLang="zh-TW"/>
          </a:p>
        </p:txBody>
      </p:sp>
      <p:sp>
        <p:nvSpPr>
          <p:cNvPr id="596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8C855B-BC5E-4665-B006-D98EF989E8FC}" type="slidenum">
              <a:rPr lang="zh-TW" altLang="en-US"/>
              <a:pPr/>
              <a:t>18</a:t>
            </a:fld>
            <a:endParaRPr lang="en-US" altLang="zh-TW"/>
          </a:p>
        </p:txBody>
      </p:sp>
      <p:sp>
        <p:nvSpPr>
          <p:cNvPr id="598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F87409-DF3B-430D-988E-D72A75F67D52}" type="slidenum">
              <a:rPr lang="zh-TW" altLang="en-US"/>
              <a:pPr/>
              <a:t>19</a:t>
            </a:fld>
            <a:endParaRPr lang="en-US" altLang="zh-TW"/>
          </a:p>
        </p:txBody>
      </p:sp>
      <p:sp>
        <p:nvSpPr>
          <p:cNvPr id="599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9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4C9943-4B3E-4529-BB85-BBA9B0076551}" type="slidenum">
              <a:rPr lang="zh-TW" altLang="en-US"/>
              <a:pPr/>
              <a:t>2</a:t>
            </a:fld>
            <a:endParaRPr lang="en-US" altLang="zh-TW"/>
          </a:p>
        </p:txBody>
      </p:sp>
      <p:sp>
        <p:nvSpPr>
          <p:cNvPr id="582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FE63A9-A312-4AFB-B46D-260BB00F733F}" type="slidenum">
              <a:rPr lang="zh-TW" altLang="en-US"/>
              <a:pPr/>
              <a:t>31</a:t>
            </a:fld>
            <a:endParaRPr lang="en-US" altLang="zh-TW"/>
          </a:p>
        </p:txBody>
      </p:sp>
      <p:sp>
        <p:nvSpPr>
          <p:cNvPr id="601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018DA4-8B9B-4016-81A0-57D19DB4CF56}" type="slidenum">
              <a:rPr lang="zh-TW" altLang="en-US"/>
              <a:pPr/>
              <a:t>32</a:t>
            </a:fld>
            <a:endParaRPr lang="en-US" altLang="zh-TW"/>
          </a:p>
        </p:txBody>
      </p:sp>
      <p:sp>
        <p:nvSpPr>
          <p:cNvPr id="60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8AD741-9B2D-4048-A0C4-1F06B0DA70CF}" type="slidenum">
              <a:rPr lang="zh-TW" altLang="en-US"/>
              <a:pPr/>
              <a:t>33</a:t>
            </a:fld>
            <a:endParaRPr lang="en-US" altLang="zh-TW"/>
          </a:p>
        </p:txBody>
      </p:sp>
      <p:sp>
        <p:nvSpPr>
          <p:cNvPr id="603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3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39A1A6-6481-4A22-B2CE-603CC876A70D}" type="slidenum">
              <a:rPr lang="zh-TW" altLang="en-US"/>
              <a:pPr/>
              <a:t>34</a:t>
            </a:fld>
            <a:endParaRPr lang="en-US" altLang="zh-TW"/>
          </a:p>
        </p:txBody>
      </p:sp>
      <p:sp>
        <p:nvSpPr>
          <p:cNvPr id="604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65674B-DB35-4FCA-867F-6FECC62657D6}" type="slidenum">
              <a:rPr lang="zh-TW" altLang="en-US"/>
              <a:pPr/>
              <a:t>35</a:t>
            </a:fld>
            <a:endParaRPr lang="en-US" altLang="zh-TW"/>
          </a:p>
        </p:txBody>
      </p:sp>
      <p:sp>
        <p:nvSpPr>
          <p:cNvPr id="605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5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F3B0EE-7ED7-4F33-A970-E34938CBD1B2}" type="slidenum">
              <a:rPr lang="zh-TW" altLang="en-US"/>
              <a:pPr/>
              <a:t>36</a:t>
            </a:fld>
            <a:endParaRPr lang="en-US" altLang="zh-TW"/>
          </a:p>
        </p:txBody>
      </p:sp>
      <p:sp>
        <p:nvSpPr>
          <p:cNvPr id="606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6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BA92B5-4294-4BDB-AF17-94E202DB4CAC}" type="slidenum">
              <a:rPr lang="zh-TW" altLang="en-US"/>
              <a:pPr/>
              <a:t>45</a:t>
            </a:fld>
            <a:endParaRPr lang="en-US" altLang="zh-TW"/>
          </a:p>
        </p:txBody>
      </p:sp>
      <p:sp>
        <p:nvSpPr>
          <p:cNvPr id="608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8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73D007-63D3-4975-8876-ABD1D3C0DFF0}" type="slidenum">
              <a:rPr lang="zh-TW" altLang="en-US"/>
              <a:pPr/>
              <a:t>46</a:t>
            </a:fld>
            <a:endParaRPr lang="en-US" altLang="zh-TW"/>
          </a:p>
        </p:txBody>
      </p:sp>
      <p:sp>
        <p:nvSpPr>
          <p:cNvPr id="611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1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3CC18C-0ACD-4F41-A726-7A36DACFE4D6}" type="slidenum">
              <a:rPr lang="zh-TW" altLang="en-US"/>
              <a:pPr/>
              <a:t>47</a:t>
            </a:fld>
            <a:endParaRPr lang="en-US" altLang="zh-TW"/>
          </a:p>
        </p:txBody>
      </p:sp>
      <p:sp>
        <p:nvSpPr>
          <p:cNvPr id="612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2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AB0183-0CAA-4FFC-BFAF-B8557ECBD490}" type="slidenum">
              <a:rPr lang="zh-TW" altLang="en-US"/>
              <a:pPr/>
              <a:t>49</a:t>
            </a:fld>
            <a:endParaRPr lang="en-US" altLang="zh-TW"/>
          </a:p>
        </p:txBody>
      </p:sp>
      <p:sp>
        <p:nvSpPr>
          <p:cNvPr id="614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E80C50-0DFD-4F21-B951-96C2FEB65C57}" type="slidenum">
              <a:rPr lang="zh-TW" altLang="en-US"/>
              <a:pPr/>
              <a:t>3</a:t>
            </a:fld>
            <a:endParaRPr lang="en-US" altLang="zh-TW"/>
          </a:p>
        </p:txBody>
      </p:sp>
      <p:sp>
        <p:nvSpPr>
          <p:cNvPr id="583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94D737-EE21-4520-ABED-1E865ACC9B83}" type="slidenum">
              <a:rPr lang="zh-TW" altLang="en-US"/>
              <a:pPr/>
              <a:t>57</a:t>
            </a:fld>
            <a:endParaRPr lang="en-US" altLang="zh-TW"/>
          </a:p>
        </p:txBody>
      </p:sp>
      <p:sp>
        <p:nvSpPr>
          <p:cNvPr id="615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B163D4-057D-4A9B-A37F-BD993F87118B}" type="slidenum">
              <a:rPr lang="zh-TW" altLang="en-US"/>
              <a:pPr/>
              <a:t>61</a:t>
            </a:fld>
            <a:endParaRPr lang="en-US" altLang="zh-TW"/>
          </a:p>
        </p:txBody>
      </p:sp>
      <p:sp>
        <p:nvSpPr>
          <p:cNvPr id="613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3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5E2CA2-0D7A-49E2-8106-10FE44DA0655}" type="slidenum">
              <a:rPr lang="zh-TW" altLang="en-US"/>
              <a:pPr/>
              <a:t>4</a:t>
            </a:fld>
            <a:endParaRPr lang="en-US" altLang="zh-TW"/>
          </a:p>
        </p:txBody>
      </p:sp>
      <p:sp>
        <p:nvSpPr>
          <p:cNvPr id="584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35FD9C-E64A-493F-8EB3-8CF98A131D96}" type="slidenum">
              <a:rPr lang="zh-TW" altLang="en-US"/>
              <a:pPr/>
              <a:t>5</a:t>
            </a:fld>
            <a:endParaRPr lang="en-US" altLang="zh-TW"/>
          </a:p>
        </p:txBody>
      </p:sp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ACB0B4-21FC-471A-9D99-C42C42A0A5F3}" type="slidenum">
              <a:rPr lang="zh-TW" altLang="en-US"/>
              <a:pPr/>
              <a:t>6</a:t>
            </a:fld>
            <a:endParaRPr lang="en-US" altLang="zh-TW"/>
          </a:p>
        </p:txBody>
      </p:sp>
      <p:sp>
        <p:nvSpPr>
          <p:cNvPr id="586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75D9E5-6FB0-450B-99CF-6B32B46DD045}" type="slidenum">
              <a:rPr lang="zh-TW" altLang="en-US"/>
              <a:pPr/>
              <a:t>7</a:t>
            </a:fld>
            <a:endParaRPr lang="en-US" altLang="zh-TW"/>
          </a:p>
        </p:txBody>
      </p:sp>
      <p:sp>
        <p:nvSpPr>
          <p:cNvPr id="587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21EE77-9E8E-4F5D-A555-B55A2B8A1C15}" type="slidenum">
              <a:rPr lang="zh-TW" altLang="en-US"/>
              <a:pPr/>
              <a:t>8</a:t>
            </a:fld>
            <a:endParaRPr lang="en-US" altLang="zh-TW"/>
          </a:p>
        </p:txBody>
      </p:sp>
      <p:sp>
        <p:nvSpPr>
          <p:cNvPr id="588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8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21111D-860C-4EFF-91C0-8764905935C0}" type="slidenum">
              <a:rPr lang="zh-TW" altLang="en-US"/>
              <a:pPr/>
              <a:t>9</a:t>
            </a:fld>
            <a:endParaRPr lang="en-US" altLang="zh-TW"/>
          </a:p>
        </p:txBody>
      </p:sp>
      <p:sp>
        <p:nvSpPr>
          <p:cNvPr id="589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8222DFE-0462-4D31-8B72-5E4CA2D039F7}" type="datetimeFigureOut">
              <a:rPr lang="ar-SA" smtClean="0"/>
              <a:pPr/>
              <a:t>08/01/1437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ACEFE63-3C97-4E47-97D1-2745A32F285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2DFE-0462-4D31-8B72-5E4CA2D039F7}" type="datetimeFigureOut">
              <a:rPr lang="ar-SA" smtClean="0"/>
              <a:pPr/>
              <a:t>08/01/1437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FE63-3C97-4E47-97D1-2745A32F285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2DFE-0462-4D31-8B72-5E4CA2D039F7}" type="datetimeFigureOut">
              <a:rPr lang="ar-SA" smtClean="0"/>
              <a:pPr/>
              <a:t>08/01/1437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FE63-3C97-4E47-97D1-2745A32F285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2DFE-0462-4D31-8B72-5E4CA2D039F7}" type="datetimeFigureOut">
              <a:rPr lang="ar-SA" smtClean="0"/>
              <a:pPr/>
              <a:t>08/01/1437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FE63-3C97-4E47-97D1-2745A32F285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2DFE-0462-4D31-8B72-5E4CA2D039F7}" type="datetimeFigureOut">
              <a:rPr lang="ar-SA" smtClean="0"/>
              <a:pPr/>
              <a:t>08/01/1437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FE63-3C97-4E47-97D1-2745A32F285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2DFE-0462-4D31-8B72-5E4CA2D039F7}" type="datetimeFigureOut">
              <a:rPr lang="ar-SA" smtClean="0"/>
              <a:pPr/>
              <a:t>08/01/1437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FE63-3C97-4E47-97D1-2745A32F285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8222DFE-0462-4D31-8B72-5E4CA2D039F7}" type="datetimeFigureOut">
              <a:rPr lang="ar-SA" smtClean="0"/>
              <a:pPr/>
              <a:t>08/01/1437</a:t>
            </a:fld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ACEFE63-3C97-4E47-97D1-2745A32F285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8222DFE-0462-4D31-8B72-5E4CA2D039F7}" type="datetimeFigureOut">
              <a:rPr lang="ar-SA" smtClean="0"/>
              <a:pPr/>
              <a:t>08/01/1437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ACEFE63-3C97-4E47-97D1-2745A32F285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2DFE-0462-4D31-8B72-5E4CA2D039F7}" type="datetimeFigureOut">
              <a:rPr lang="ar-SA" smtClean="0"/>
              <a:pPr/>
              <a:t>08/01/1437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FE63-3C97-4E47-97D1-2745A32F285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2DFE-0462-4D31-8B72-5E4CA2D039F7}" type="datetimeFigureOut">
              <a:rPr lang="ar-SA" smtClean="0"/>
              <a:pPr/>
              <a:t>08/01/1437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FE63-3C97-4E47-97D1-2745A32F285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2DFE-0462-4D31-8B72-5E4CA2D039F7}" type="datetimeFigureOut">
              <a:rPr lang="ar-SA" smtClean="0"/>
              <a:pPr/>
              <a:t>08/01/1437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FE63-3C97-4E47-97D1-2745A32F285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8222DFE-0462-4D31-8B72-5E4CA2D039F7}" type="datetimeFigureOut">
              <a:rPr lang="ar-SA" smtClean="0"/>
              <a:pPr/>
              <a:t>08/01/1437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ACEFE63-3C97-4E47-97D1-2745A32F2858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1026"/>
          <p:cNvSpPr>
            <a:spLocks noGrp="1" noChangeArrowheads="1"/>
          </p:cNvSpPr>
          <p:nvPr>
            <p:ph type="subTitle" idx="1"/>
          </p:nvPr>
        </p:nvSpPr>
        <p:spPr>
          <a:xfrm>
            <a:off x="1043608" y="4221088"/>
            <a:ext cx="6400800" cy="17526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zh-TW" sz="4400" dirty="0"/>
              <a:t>Pointers</a:t>
            </a:r>
            <a:endParaRPr lang="en-US" altLang="zh-TW" sz="4400" dirty="0"/>
          </a:p>
          <a:p>
            <a:pPr>
              <a:lnSpc>
                <a:spcPct val="80000"/>
              </a:lnSpc>
            </a:pPr>
            <a:endParaRPr lang="zh-TW" altLang="en-US" sz="3200" dirty="0">
              <a:solidFill>
                <a:schemeClr val="folHlink"/>
              </a:solidFill>
              <a:ea typeface="PMingLiU" pitchFamily="18" charset="-12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1555" y="257453"/>
            <a:ext cx="621676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44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CSC1201</a:t>
            </a:r>
            <a:r>
              <a:rPr lang="en-GB" sz="4400" dirty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br>
              <a:rPr lang="en-GB" sz="4400" dirty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GB" sz="4400" dirty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Programming Language 2</a:t>
            </a:r>
            <a:endParaRPr lang="en-US" sz="4400" dirty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/>
          <a:lstStyle/>
          <a:p>
            <a:pPr rtl="0"/>
            <a:r>
              <a:rPr lang="en-US" altLang="zh-TW" dirty="0">
                <a:ea typeface="PMingLiU" pitchFamily="18" charset="-120"/>
              </a:rPr>
              <a:t>Pointer to Pointer</a:t>
            </a:r>
          </a:p>
        </p:txBody>
      </p:sp>
      <p:pic>
        <p:nvPicPr>
          <p:cNvPr id="37990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032325" y="2249488"/>
            <a:ext cx="5079350" cy="4324350"/>
          </a:xfrm>
          <a:noFill/>
          <a:ln/>
        </p:spPr>
      </p:pic>
      <p:sp>
        <p:nvSpPr>
          <p:cNvPr id="379909" name="Text Box 5"/>
          <p:cNvSpPr txBox="1">
            <a:spLocks noChangeArrowheads="1"/>
          </p:cNvSpPr>
          <p:nvPr/>
        </p:nvSpPr>
        <p:spPr bwMode="auto">
          <a:xfrm>
            <a:off x="457200" y="4419600"/>
            <a:ext cx="184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Monotype Sorts" pitchFamily="2" charset="2"/>
              <a:buNone/>
            </a:pPr>
            <a:endParaRPr lang="en-US" altLang="zh-TW">
              <a:ea typeface="PMingLiU" pitchFamily="18" charset="-120"/>
            </a:endParaRPr>
          </a:p>
        </p:txBody>
      </p:sp>
      <p:sp>
        <p:nvSpPr>
          <p:cNvPr id="379910" name="Text Box 6"/>
          <p:cNvSpPr txBox="1">
            <a:spLocks noChangeArrowheads="1"/>
          </p:cNvSpPr>
          <p:nvPr/>
        </p:nvSpPr>
        <p:spPr bwMode="auto">
          <a:xfrm>
            <a:off x="228600" y="4724400"/>
            <a:ext cx="2576346" cy="113877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Monotype Sorts" pitchFamily="2" charset="2"/>
              <a:buNone/>
            </a:pPr>
            <a:r>
              <a:rPr lang="en-US" altLang="zh-TW">
                <a:ea typeface="PMingLiU" pitchFamily="18" charset="-120"/>
              </a:rPr>
              <a:t>What is the output?</a:t>
            </a:r>
          </a:p>
          <a:p>
            <a:pPr marL="342900" indent="-342900">
              <a:buFont typeface="Monotype Sorts" pitchFamily="2" charset="2"/>
              <a:buNone/>
            </a:pPr>
            <a:endParaRPr lang="en-US" altLang="zh-TW">
              <a:ea typeface="PMingLiU" pitchFamily="18" charset="-120"/>
            </a:endParaRPr>
          </a:p>
          <a:p>
            <a:pPr marL="342900" indent="-342900">
              <a:buFont typeface="Monotype Sorts" pitchFamily="2" charset="2"/>
              <a:buNone/>
            </a:pPr>
            <a:r>
              <a:rPr lang="en-US" altLang="zh-TW">
                <a:ea typeface="PMingLiU" pitchFamily="18" charset="-120"/>
              </a:rPr>
              <a:t>58 58 58</a:t>
            </a:r>
          </a:p>
        </p:txBody>
      </p:sp>
      <p:pic>
        <p:nvPicPr>
          <p:cNvPr id="379913" name="Picture 9" descr="Pointer-sa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1524000"/>
            <a:ext cx="1828800" cy="2263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/>
          <a:lstStyle/>
          <a:p>
            <a:pPr rtl="0"/>
            <a:r>
              <a:rPr lang="en-US" altLang="zh-TW" dirty="0">
                <a:ea typeface="PMingLiU" pitchFamily="18" charset="-120"/>
              </a:rPr>
              <a:t> Dereferencing Operator </a:t>
            </a:r>
            <a:r>
              <a:rPr lang="en-US" altLang="zh-TW" dirty="0">
                <a:latin typeface="Courier New" pitchFamily="49" charset="0"/>
                <a:ea typeface="PMingLiU" pitchFamily="18" charset="-120"/>
              </a:rPr>
              <a:t>*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848600" cy="4114800"/>
          </a:xfrm>
        </p:spPr>
        <p:txBody>
          <a:bodyPr/>
          <a:lstStyle/>
          <a:p>
            <a:pPr algn="l" rtl="0"/>
            <a:r>
              <a:rPr lang="en-US" altLang="zh-TW" sz="2400">
                <a:ea typeface="PMingLiU" pitchFamily="18" charset="-120"/>
              </a:rPr>
              <a:t>We can access to the value stored in the variable pointed to by using the dereferencing operator (</a:t>
            </a:r>
            <a:r>
              <a:rPr lang="en-US" altLang="zh-TW" sz="2400">
                <a:latin typeface="Courier" pitchFamily="49" charset="0"/>
                <a:ea typeface="PMingLiU" pitchFamily="18" charset="-120"/>
              </a:rPr>
              <a:t>*</a:t>
            </a:r>
            <a:r>
              <a:rPr lang="en-US" altLang="zh-TW" sz="2400">
                <a:ea typeface="PMingLiU" pitchFamily="18" charset="-120"/>
              </a:rPr>
              <a:t>), </a:t>
            </a:r>
          </a:p>
        </p:txBody>
      </p:sp>
      <p:sp>
        <p:nvSpPr>
          <p:cNvPr id="377861" name="Rectangle 5"/>
          <p:cNvSpPr>
            <a:spLocks noChangeArrowheads="1"/>
          </p:cNvSpPr>
          <p:nvPr/>
        </p:nvSpPr>
        <p:spPr bwMode="auto">
          <a:xfrm>
            <a:off x="3860800" y="3335338"/>
            <a:ext cx="1187450" cy="5873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TW" sz="2400" b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PMingLiU" pitchFamily="18" charset="-120"/>
              </a:rPr>
              <a:t>100</a:t>
            </a:r>
          </a:p>
        </p:txBody>
      </p:sp>
      <p:sp>
        <p:nvSpPr>
          <p:cNvPr id="377862" name="Rectangle 6"/>
          <p:cNvSpPr>
            <a:spLocks noChangeArrowheads="1"/>
          </p:cNvSpPr>
          <p:nvPr/>
        </p:nvSpPr>
        <p:spPr bwMode="auto">
          <a:xfrm>
            <a:off x="2673350" y="3335338"/>
            <a:ext cx="1187450" cy="5873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TW" sz="2400" b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PMingLiU" pitchFamily="18" charset="-120"/>
              </a:rPr>
              <a:t>88</a:t>
            </a:r>
          </a:p>
        </p:txBody>
      </p:sp>
      <p:sp>
        <p:nvSpPr>
          <p:cNvPr id="377863" name="Rectangle 7"/>
          <p:cNvSpPr>
            <a:spLocks noChangeArrowheads="1"/>
          </p:cNvSpPr>
          <p:nvPr/>
        </p:nvSpPr>
        <p:spPr bwMode="auto">
          <a:xfrm>
            <a:off x="5048250" y="3335338"/>
            <a:ext cx="1187450" cy="5873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TW" sz="4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PMingLiU" pitchFamily="18" charset="-120"/>
              </a:rPr>
              <a:t>…</a:t>
            </a:r>
          </a:p>
        </p:txBody>
      </p:sp>
      <p:sp>
        <p:nvSpPr>
          <p:cNvPr id="377864" name="Rectangle 8"/>
          <p:cNvSpPr>
            <a:spLocks noChangeArrowheads="1"/>
          </p:cNvSpPr>
          <p:nvPr/>
        </p:nvSpPr>
        <p:spPr bwMode="auto">
          <a:xfrm>
            <a:off x="6235700" y="3335338"/>
            <a:ext cx="1187450" cy="5873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TW" sz="2400" b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PMingLiU" pitchFamily="18" charset="-120"/>
              </a:rPr>
              <a:t>1024</a:t>
            </a:r>
          </a:p>
        </p:txBody>
      </p:sp>
      <p:sp>
        <p:nvSpPr>
          <p:cNvPr id="377865" name="Rectangle 9"/>
          <p:cNvSpPr>
            <a:spLocks noChangeArrowheads="1"/>
          </p:cNvSpPr>
          <p:nvPr/>
        </p:nvSpPr>
        <p:spPr bwMode="auto">
          <a:xfrm>
            <a:off x="7423150" y="3335338"/>
            <a:ext cx="1187450" cy="5873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TW" sz="4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PMingLiU" pitchFamily="18" charset="-120"/>
              </a:rPr>
              <a:t>…</a:t>
            </a:r>
          </a:p>
        </p:txBody>
      </p:sp>
      <p:sp>
        <p:nvSpPr>
          <p:cNvPr id="377867" name="Text Box 11"/>
          <p:cNvSpPr txBox="1">
            <a:spLocks noChangeArrowheads="1"/>
          </p:cNvSpPr>
          <p:nvPr/>
        </p:nvSpPr>
        <p:spPr bwMode="auto">
          <a:xfrm>
            <a:off x="4038600" y="2895600"/>
            <a:ext cx="9731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42900" indent="-342900">
              <a:buFont typeface="Monotype Sorts" pitchFamily="2" charset="2"/>
              <a:buNone/>
            </a:pPr>
            <a:r>
              <a:rPr lang="zh-TW" altLang="en-US" b="0">
                <a:solidFill>
                  <a:schemeClr val="accent6">
                    <a:lumMod val="75000"/>
                  </a:schemeClr>
                </a:solidFill>
                <a:ea typeface="PMingLiU" pitchFamily="18" charset="-120"/>
              </a:rPr>
              <a:t>1024</a:t>
            </a:r>
          </a:p>
        </p:txBody>
      </p:sp>
      <p:sp>
        <p:nvSpPr>
          <p:cNvPr id="377868" name="Text Box 12"/>
          <p:cNvSpPr txBox="1">
            <a:spLocks noChangeArrowheads="1"/>
          </p:cNvSpPr>
          <p:nvPr/>
        </p:nvSpPr>
        <p:spPr bwMode="auto">
          <a:xfrm>
            <a:off x="6477000" y="2895600"/>
            <a:ext cx="749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Monotype Sorts" pitchFamily="2" charset="2"/>
              <a:buNone/>
            </a:pPr>
            <a:r>
              <a:rPr lang="zh-TW" altLang="en-US" b="0">
                <a:solidFill>
                  <a:schemeClr val="accent6">
                    <a:lumMod val="75000"/>
                  </a:schemeClr>
                </a:solidFill>
                <a:ea typeface="PMingLiU" pitchFamily="18" charset="-120"/>
              </a:rPr>
              <a:t>1032</a:t>
            </a:r>
          </a:p>
        </p:txBody>
      </p:sp>
      <p:sp>
        <p:nvSpPr>
          <p:cNvPr id="377871" name="Rectangle 15"/>
          <p:cNvSpPr>
            <a:spLocks noChangeArrowheads="1"/>
          </p:cNvSpPr>
          <p:nvPr/>
        </p:nvSpPr>
        <p:spPr bwMode="auto">
          <a:xfrm>
            <a:off x="1524000" y="3335338"/>
            <a:ext cx="1187450" cy="5873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TW" sz="4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PMingLiU" pitchFamily="18" charset="-120"/>
              </a:rPr>
              <a:t>…</a:t>
            </a:r>
          </a:p>
        </p:txBody>
      </p:sp>
      <p:sp>
        <p:nvSpPr>
          <p:cNvPr id="377872" name="Text Box 16"/>
          <p:cNvSpPr txBox="1">
            <a:spLocks noChangeArrowheads="1"/>
          </p:cNvSpPr>
          <p:nvPr/>
        </p:nvSpPr>
        <p:spPr bwMode="auto">
          <a:xfrm>
            <a:off x="2767012" y="2895600"/>
            <a:ext cx="9731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42900" indent="-342900">
              <a:buFont typeface="Monotype Sorts" pitchFamily="2" charset="2"/>
              <a:buNone/>
            </a:pPr>
            <a:r>
              <a:rPr lang="zh-TW" altLang="en-US" b="0" dirty="0">
                <a:solidFill>
                  <a:schemeClr val="accent6">
                    <a:lumMod val="75000"/>
                  </a:schemeClr>
                </a:solidFill>
                <a:ea typeface="PMingLiU" pitchFamily="18" charset="-120"/>
              </a:rPr>
              <a:t>1020</a:t>
            </a:r>
          </a:p>
        </p:txBody>
      </p:sp>
      <p:sp>
        <p:nvSpPr>
          <p:cNvPr id="377877" name="Text Box 21"/>
          <p:cNvSpPr txBox="1">
            <a:spLocks noChangeArrowheads="1"/>
          </p:cNvSpPr>
          <p:nvPr/>
        </p:nvSpPr>
        <p:spPr bwMode="auto">
          <a:xfrm>
            <a:off x="609600" y="4135438"/>
            <a:ext cx="4955203" cy="261610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Monotype Sorts" pitchFamily="2" charset="2"/>
              <a:buNone/>
            </a:pPr>
            <a:r>
              <a:rPr lang="en-US" altLang="zh-TW" b="0">
                <a:latin typeface="Courier New" pitchFamily="49" charset="0"/>
                <a:ea typeface="PMingLiU" pitchFamily="18" charset="-120"/>
              </a:rPr>
              <a:t>int a = 100;</a:t>
            </a:r>
          </a:p>
          <a:p>
            <a:pPr marL="342900" indent="-342900">
              <a:buFont typeface="Monotype Sorts" pitchFamily="2" charset="2"/>
              <a:buNone/>
            </a:pPr>
            <a:r>
              <a:rPr lang="en-US" altLang="zh-TW" b="0">
                <a:latin typeface="Courier New" pitchFamily="49" charset="0"/>
                <a:ea typeface="PMingLiU" pitchFamily="18" charset="-120"/>
              </a:rPr>
              <a:t>int *p = &amp;a;</a:t>
            </a:r>
          </a:p>
          <a:p>
            <a:pPr marL="342900" indent="-342900">
              <a:buFont typeface="Monotype Sorts" pitchFamily="2" charset="2"/>
              <a:buNone/>
            </a:pPr>
            <a:r>
              <a:rPr lang="en-US" altLang="zh-TW" b="0">
                <a:latin typeface="Courier New" pitchFamily="49" charset="0"/>
                <a:ea typeface="PMingLiU" pitchFamily="18" charset="-120"/>
              </a:rPr>
              <a:t>cout &lt;&lt; a &lt;&lt; endl;</a:t>
            </a:r>
          </a:p>
          <a:p>
            <a:pPr marL="342900" indent="-342900">
              <a:buFont typeface="Monotype Sorts" pitchFamily="2" charset="2"/>
              <a:buNone/>
            </a:pPr>
            <a:r>
              <a:rPr lang="en-US" altLang="zh-TW" b="0">
                <a:latin typeface="Courier New" pitchFamily="49" charset="0"/>
                <a:ea typeface="PMingLiU" pitchFamily="18" charset="-120"/>
              </a:rPr>
              <a:t>cout &lt;&lt; &amp;a &lt;&lt; endl;</a:t>
            </a:r>
          </a:p>
          <a:p>
            <a:pPr marL="342900" indent="-342900">
              <a:buFont typeface="Monotype Sorts" pitchFamily="2" charset="2"/>
              <a:buNone/>
            </a:pPr>
            <a:r>
              <a:rPr lang="en-US" altLang="zh-TW" b="0">
                <a:latin typeface="Courier New" pitchFamily="49" charset="0"/>
                <a:ea typeface="PMingLiU" pitchFamily="18" charset="-120"/>
              </a:rPr>
              <a:t>cout &lt;&lt; p &lt;&lt; " " &lt;&lt; </a:t>
            </a:r>
            <a:r>
              <a:rPr lang="en-US" altLang="zh-TW" b="0">
                <a:solidFill>
                  <a:srgbClr val="FF0000"/>
                </a:solidFill>
                <a:latin typeface="Courier New" pitchFamily="49" charset="0"/>
                <a:ea typeface="PMingLiU" pitchFamily="18" charset="-120"/>
              </a:rPr>
              <a:t>*p</a:t>
            </a:r>
            <a:r>
              <a:rPr lang="en-US" altLang="zh-TW" b="0">
                <a:latin typeface="Courier New" pitchFamily="49" charset="0"/>
                <a:ea typeface="PMingLiU" pitchFamily="18" charset="-120"/>
              </a:rPr>
              <a:t> &lt;&lt; endl;</a:t>
            </a:r>
          </a:p>
          <a:p>
            <a:pPr marL="342900" indent="-342900">
              <a:buFont typeface="Monotype Sorts" pitchFamily="2" charset="2"/>
              <a:buNone/>
            </a:pPr>
            <a:r>
              <a:rPr lang="en-US" altLang="zh-TW" b="0">
                <a:latin typeface="Courier New" pitchFamily="49" charset="0"/>
                <a:ea typeface="PMingLiU" pitchFamily="18" charset="-120"/>
              </a:rPr>
              <a:t>cout &lt;&lt; &amp;p &lt;&lt; endl;</a:t>
            </a:r>
          </a:p>
          <a:p>
            <a:pPr marL="342900" indent="-342900">
              <a:buFont typeface="Monotype Sorts" pitchFamily="2" charset="2"/>
              <a:buNone/>
            </a:pPr>
            <a:endParaRPr lang="en-US" altLang="zh-TW" b="0">
              <a:latin typeface="Courier New" pitchFamily="49" charset="0"/>
              <a:ea typeface="PMingLiU" pitchFamily="18" charset="-120"/>
            </a:endParaRPr>
          </a:p>
        </p:txBody>
      </p:sp>
      <p:sp>
        <p:nvSpPr>
          <p:cNvPr id="377878" name="Text Box 22"/>
          <p:cNvSpPr txBox="1">
            <a:spLocks noChangeArrowheads="1"/>
          </p:cNvSpPr>
          <p:nvPr/>
        </p:nvSpPr>
        <p:spPr bwMode="auto">
          <a:xfrm>
            <a:off x="6019800" y="4419600"/>
            <a:ext cx="1253869" cy="1508105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Monotype Sorts" pitchFamily="2" charset="2"/>
              <a:buNone/>
            </a:pPr>
            <a:r>
              <a:rPr lang="en-US" altLang="zh-TW" b="0" dirty="0" smtClean="0">
                <a:solidFill>
                  <a:schemeClr val="bg1"/>
                </a:solidFill>
                <a:ea typeface="PMingLiU" pitchFamily="18" charset="-120"/>
              </a:rPr>
              <a:t>100</a:t>
            </a:r>
            <a:endParaRPr lang="en-US" altLang="zh-TW" b="0" dirty="0">
              <a:solidFill>
                <a:schemeClr val="bg1"/>
              </a:solidFill>
              <a:ea typeface="PMingLiU" pitchFamily="18" charset="-120"/>
            </a:endParaRPr>
          </a:p>
          <a:p>
            <a:pPr marL="342900" indent="-342900">
              <a:buFont typeface="Monotype Sorts" pitchFamily="2" charset="2"/>
              <a:buNone/>
            </a:pPr>
            <a:r>
              <a:rPr lang="en-US" altLang="zh-TW" b="0" dirty="0">
                <a:solidFill>
                  <a:schemeClr val="bg1"/>
                </a:solidFill>
                <a:ea typeface="PMingLiU" pitchFamily="18" charset="-120"/>
              </a:rPr>
              <a:t>1024</a:t>
            </a:r>
          </a:p>
          <a:p>
            <a:pPr marL="342900" indent="-342900">
              <a:buFont typeface="Monotype Sorts" pitchFamily="2" charset="2"/>
              <a:buNone/>
            </a:pPr>
            <a:r>
              <a:rPr lang="en-US" altLang="zh-TW" b="0" dirty="0">
                <a:solidFill>
                  <a:schemeClr val="bg1"/>
                </a:solidFill>
                <a:ea typeface="PMingLiU" pitchFamily="18" charset="-120"/>
              </a:rPr>
              <a:t>1024 100</a:t>
            </a:r>
          </a:p>
          <a:p>
            <a:pPr marL="342900" indent="-342900">
              <a:buFont typeface="Monotype Sorts" pitchFamily="2" charset="2"/>
              <a:buNone/>
            </a:pPr>
            <a:r>
              <a:rPr lang="en-US" altLang="zh-TW" b="0" dirty="0" smtClean="0">
                <a:solidFill>
                  <a:schemeClr val="bg1"/>
                </a:solidFill>
                <a:ea typeface="PMingLiU" pitchFamily="18" charset="-120"/>
              </a:rPr>
              <a:t>1032</a:t>
            </a:r>
            <a:endParaRPr lang="en-US" altLang="zh-TW" b="0" dirty="0">
              <a:solidFill>
                <a:schemeClr val="bg1"/>
              </a:solidFill>
              <a:ea typeface="PMingLiU" pitchFamily="18" charset="-120"/>
            </a:endParaRPr>
          </a:p>
        </p:txBody>
      </p:sp>
      <p:cxnSp>
        <p:nvCxnSpPr>
          <p:cNvPr id="377882" name="AutoShape 26"/>
          <p:cNvCxnSpPr>
            <a:cxnSpLocks noChangeShapeType="1"/>
            <a:stCxn id="377864" idx="0"/>
            <a:endCxn id="377861" idx="0"/>
          </p:cNvCxnSpPr>
          <p:nvPr/>
        </p:nvCxnSpPr>
        <p:spPr bwMode="auto">
          <a:xfrm rot="16200000" flipH="1" flipV="1">
            <a:off x="5641181" y="2129632"/>
            <a:ext cx="1587" cy="2374900"/>
          </a:xfrm>
          <a:prstGeom prst="curvedConnector3">
            <a:avLst>
              <a:gd name="adj1" fmla="val -13200000"/>
            </a:avLst>
          </a:prstGeom>
          <a:noFill/>
          <a:ln w="31750">
            <a:solidFill>
              <a:schemeClr val="accent2"/>
            </a:solidFill>
            <a:round/>
            <a:headEnd type="none" w="sm" len="sm"/>
            <a:tailEnd type="triangle" w="med" len="lg"/>
          </a:ln>
          <a:effectLst/>
        </p:spPr>
      </p:cxnSp>
      <p:sp>
        <p:nvSpPr>
          <p:cNvPr id="377901" name="Text Box 45"/>
          <p:cNvSpPr txBox="1">
            <a:spLocks noChangeArrowheads="1"/>
          </p:cNvSpPr>
          <p:nvPr/>
        </p:nvSpPr>
        <p:spPr bwMode="auto">
          <a:xfrm>
            <a:off x="4267200" y="3962400"/>
            <a:ext cx="9731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42900" indent="-342900">
              <a:buFont typeface="Monotype Sorts" pitchFamily="2" charset="2"/>
              <a:buNone/>
            </a:pPr>
            <a:r>
              <a:rPr lang="en-US" altLang="zh-TW" b="0">
                <a:ea typeface="PMingLiU" pitchFamily="18" charset="-120"/>
              </a:rPr>
              <a:t>a</a:t>
            </a:r>
          </a:p>
        </p:txBody>
      </p:sp>
      <p:sp>
        <p:nvSpPr>
          <p:cNvPr id="377902" name="Text Box 46"/>
          <p:cNvSpPr txBox="1">
            <a:spLocks noChangeArrowheads="1"/>
          </p:cNvSpPr>
          <p:nvPr/>
        </p:nvSpPr>
        <p:spPr bwMode="auto">
          <a:xfrm>
            <a:off x="6629400" y="3962400"/>
            <a:ext cx="9731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42900" indent="-342900">
              <a:buFont typeface="Monotype Sorts" pitchFamily="2" charset="2"/>
              <a:buNone/>
            </a:pPr>
            <a:r>
              <a:rPr lang="en-US" altLang="zh-TW" b="0">
                <a:ea typeface="PMingLiU" pitchFamily="18" charset="-120"/>
              </a:rPr>
              <a:t>p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rtl="0"/>
            <a:r>
              <a:rPr lang="en-US" altLang="zh-TW">
                <a:ea typeface="PMingLiU" pitchFamily="18" charset="-120"/>
              </a:rPr>
              <a:t>Don’t get confused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01762"/>
            <a:ext cx="7848600" cy="4114800"/>
          </a:xfrm>
        </p:spPr>
        <p:txBody>
          <a:bodyPr>
            <a:normAutofit lnSpcReduction="10000"/>
          </a:bodyPr>
          <a:lstStyle/>
          <a:p>
            <a:pPr algn="l" rtl="0">
              <a:lnSpc>
                <a:spcPct val="90000"/>
              </a:lnSpc>
            </a:pPr>
            <a:r>
              <a:rPr lang="en-US" altLang="zh-TW" sz="2400">
                <a:ea typeface="PMingLiU" pitchFamily="18" charset="-120"/>
              </a:rPr>
              <a:t>Declaring a pointer means only that it is a pointer: </a:t>
            </a:r>
            <a:r>
              <a:rPr lang="en-US" altLang="zh-TW" sz="2400">
                <a:latin typeface="Courier New" pitchFamily="49" charset="0"/>
                <a:ea typeface="PMingLiU" pitchFamily="18" charset="-120"/>
              </a:rPr>
              <a:t>int *p;</a:t>
            </a:r>
          </a:p>
          <a:p>
            <a:pPr algn="l" rtl="0">
              <a:lnSpc>
                <a:spcPct val="90000"/>
              </a:lnSpc>
            </a:pPr>
            <a:r>
              <a:rPr lang="en-US" altLang="zh-TW" sz="2400">
                <a:ea typeface="PMingLiU" pitchFamily="18" charset="-120"/>
              </a:rPr>
              <a:t>Don’t be confused with the dereferencing operator, which is also written with an asterisk (</a:t>
            </a:r>
            <a:r>
              <a:rPr lang="en-US" altLang="zh-TW" sz="2400">
                <a:latin typeface="Courier" pitchFamily="49" charset="0"/>
                <a:ea typeface="PMingLiU" pitchFamily="18" charset="-120"/>
              </a:rPr>
              <a:t>*</a:t>
            </a:r>
            <a:r>
              <a:rPr lang="en-US" altLang="zh-TW" sz="2400">
                <a:ea typeface="PMingLiU" pitchFamily="18" charset="-120"/>
              </a:rPr>
              <a:t>). They are simply two different tasks represented with the same sign</a:t>
            </a:r>
          </a:p>
          <a:p>
            <a:pPr algn="l" rtl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400">
                <a:ea typeface="PMingLiU" pitchFamily="18" charset="-120"/>
              </a:rPr>
              <a:t>	</a:t>
            </a:r>
            <a:r>
              <a:rPr lang="en-US" altLang="zh-TW" sz="2000">
                <a:latin typeface="Courier" pitchFamily="49" charset="0"/>
                <a:ea typeface="PMingLiU" pitchFamily="18" charset="-120"/>
              </a:rPr>
              <a:t>	</a:t>
            </a:r>
            <a:r>
              <a:rPr lang="en-US" altLang="zh-TW" sz="2000">
                <a:latin typeface="Courier New" pitchFamily="49" charset="0"/>
                <a:ea typeface="PMingLiU" pitchFamily="18" charset="-120"/>
              </a:rPr>
              <a:t>int a = 100, b = 88, c = 8;</a:t>
            </a:r>
          </a:p>
          <a:p>
            <a:pPr algn="l" rtl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>
                <a:latin typeface="Courier New" pitchFamily="49" charset="0"/>
                <a:ea typeface="PMingLiU" pitchFamily="18" charset="-120"/>
              </a:rPr>
              <a:t>		int *p1 = &amp;a, *p2, </a:t>
            </a:r>
            <a:r>
              <a:rPr lang="en-US" altLang="zh-TW" sz="2000">
                <a:solidFill>
                  <a:srgbClr val="FF0000"/>
                </a:solidFill>
                <a:latin typeface="Courier New" pitchFamily="49" charset="0"/>
                <a:ea typeface="PMingLiU" pitchFamily="18" charset="-120"/>
              </a:rPr>
              <a:t>*p3</a:t>
            </a:r>
            <a:r>
              <a:rPr lang="en-US" altLang="zh-TW" sz="2000">
                <a:latin typeface="Courier New" pitchFamily="49" charset="0"/>
                <a:ea typeface="PMingLiU" pitchFamily="18" charset="-120"/>
              </a:rPr>
              <a:t> = &amp;c;</a:t>
            </a:r>
          </a:p>
          <a:p>
            <a:pPr algn="l" rtl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>
                <a:latin typeface="Courier New" pitchFamily="49" charset="0"/>
                <a:ea typeface="PMingLiU" pitchFamily="18" charset="-120"/>
              </a:rPr>
              <a:t>		p2 = &amp;b;	// p2 points to b</a:t>
            </a:r>
          </a:p>
          <a:p>
            <a:pPr algn="l" rtl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>
                <a:latin typeface="Courier New" pitchFamily="49" charset="0"/>
                <a:ea typeface="PMingLiU" pitchFamily="18" charset="-120"/>
              </a:rPr>
              <a:t>		p2 = p1; 	// p2 points to a</a:t>
            </a:r>
          </a:p>
          <a:p>
            <a:pPr algn="l" rtl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>
                <a:latin typeface="Courier New" pitchFamily="49" charset="0"/>
                <a:ea typeface="PMingLiU" pitchFamily="18" charset="-120"/>
              </a:rPr>
              <a:t>		b = </a:t>
            </a:r>
            <a:r>
              <a:rPr lang="en-US" altLang="zh-TW" sz="2000">
                <a:solidFill>
                  <a:srgbClr val="FF0000"/>
                </a:solidFill>
                <a:latin typeface="Courier New" pitchFamily="49" charset="0"/>
                <a:ea typeface="PMingLiU" pitchFamily="18" charset="-120"/>
              </a:rPr>
              <a:t>*p3</a:t>
            </a:r>
            <a:r>
              <a:rPr lang="en-US" altLang="zh-TW" sz="2000">
                <a:latin typeface="Courier New" pitchFamily="49" charset="0"/>
                <a:ea typeface="PMingLiU" pitchFamily="18" charset="-120"/>
              </a:rPr>
              <a:t>;	//assign c to b</a:t>
            </a:r>
          </a:p>
          <a:p>
            <a:pPr algn="l" rtl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>
                <a:latin typeface="Courier New" pitchFamily="49" charset="0"/>
                <a:ea typeface="PMingLiU" pitchFamily="18" charset="-120"/>
              </a:rPr>
              <a:t>		*p2 = *p3;	//assign c to a</a:t>
            </a:r>
          </a:p>
          <a:p>
            <a:pPr algn="l" rtl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>
                <a:latin typeface="Courier New" pitchFamily="49" charset="0"/>
                <a:ea typeface="PMingLiU" pitchFamily="18" charset="-120"/>
              </a:rPr>
              <a:t>		cout &lt;&lt; a &lt;&lt; b &lt;&lt; c;	</a:t>
            </a:r>
            <a:r>
              <a:rPr lang="en-US" altLang="zh-TW" sz="2400">
                <a:latin typeface="Courier New" pitchFamily="49" charset="0"/>
                <a:ea typeface="PMingLiU" pitchFamily="18" charset="-120"/>
              </a:rPr>
              <a:t> </a:t>
            </a:r>
          </a:p>
        </p:txBody>
      </p:sp>
      <p:sp>
        <p:nvSpPr>
          <p:cNvPr id="378884" name="Text Box 4"/>
          <p:cNvSpPr txBox="1">
            <a:spLocks noChangeArrowheads="1"/>
          </p:cNvSpPr>
          <p:nvPr/>
        </p:nvSpPr>
        <p:spPr bwMode="auto">
          <a:xfrm>
            <a:off x="6613525" y="4613275"/>
            <a:ext cx="683200" cy="769441"/>
          </a:xfrm>
          <a:prstGeom prst="rect">
            <a:avLst/>
          </a:prstGeom>
          <a:solidFill>
            <a:schemeClr val="tx1"/>
          </a:solidFill>
          <a:ln w="3175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Monotype Sorts" pitchFamily="2" charset="2"/>
              <a:buNone/>
            </a:pPr>
            <a:r>
              <a:rPr lang="en-US" altLang="zh-TW" dirty="0" smtClean="0">
                <a:solidFill>
                  <a:schemeClr val="bg1"/>
                </a:solidFill>
                <a:ea typeface="PMingLiU" pitchFamily="18" charset="-120"/>
              </a:rPr>
              <a:t>888</a:t>
            </a:r>
            <a:r>
              <a:rPr lang="en-US" altLang="zh-TW" dirty="0" smtClean="0">
                <a:ea typeface="PMingLiU" pitchFamily="18" charset="-120"/>
              </a:rPr>
              <a:t> </a:t>
            </a:r>
            <a:endParaRPr lang="en-US" altLang="zh-TW" dirty="0">
              <a:ea typeface="PMingLiU" pitchFamily="18" charset="-120"/>
            </a:endParaRPr>
          </a:p>
          <a:p>
            <a:pPr marL="742950" lvl="1" indent="-285750">
              <a:buFont typeface="Monotype Sorts" pitchFamily="2" charset="2"/>
              <a:buNone/>
            </a:pPr>
            <a:endParaRPr lang="en-US" altLang="zh-TW" dirty="0">
              <a:ea typeface="PMingLiU" pitchFamily="18" charset="-12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>
          <a:xfrm>
            <a:off x="555625" y="332656"/>
            <a:ext cx="8382000" cy="685800"/>
          </a:xfrm>
        </p:spPr>
        <p:txBody>
          <a:bodyPr/>
          <a:lstStyle/>
          <a:p>
            <a:pPr rtl="0"/>
            <a:r>
              <a:rPr lang="en-US" altLang="zh-TW" sz="3800" dirty="0">
                <a:ea typeface="PMingLiU" pitchFamily="18" charset="-120"/>
              </a:rPr>
              <a:t>A Pointer Example</a:t>
            </a:r>
          </a:p>
        </p:txBody>
      </p:sp>
      <p:sp>
        <p:nvSpPr>
          <p:cNvPr id="56422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0" y="1600200"/>
            <a:ext cx="2971800" cy="4800600"/>
          </a:xfrm>
        </p:spPr>
        <p:txBody>
          <a:bodyPr/>
          <a:lstStyle/>
          <a:p>
            <a:pPr algn="ctr" rtl="0">
              <a:buFont typeface="Monotype Sorts" pitchFamily="2" charset="2"/>
              <a:buNone/>
            </a:pPr>
            <a:r>
              <a:rPr lang="en-US" altLang="zh-TW" b="1" u="sng" dirty="0">
                <a:solidFill>
                  <a:schemeClr val="accent6">
                    <a:lumMod val="75000"/>
                  </a:schemeClr>
                </a:solidFill>
                <a:ea typeface="PMingLiU" pitchFamily="18" charset="-120"/>
              </a:rPr>
              <a:t>The code</a:t>
            </a:r>
          </a:p>
          <a:p>
            <a:pPr algn="l" rtl="0">
              <a:buFont typeface="Monotype Sorts" pitchFamily="2" charset="2"/>
              <a:buNone/>
            </a:pPr>
            <a:endParaRPr lang="en-US" altLang="zh-TW" sz="1600" u="sng" dirty="0">
              <a:ea typeface="PMingLiU" pitchFamily="18" charset="-120"/>
            </a:endParaRPr>
          </a:p>
          <a:p>
            <a:pPr algn="l" rtl="0">
              <a:buFont typeface="Monotype Sorts" pitchFamily="2" charset="2"/>
              <a:buNone/>
            </a:pPr>
            <a:r>
              <a:rPr lang="en-US" altLang="zh-TW" sz="1500" dirty="0">
                <a:latin typeface="Courier New" pitchFamily="49" charset="0"/>
                <a:ea typeface="PMingLiU" pitchFamily="18" charset="-120"/>
              </a:rPr>
              <a:t>void </a:t>
            </a:r>
            <a:r>
              <a:rPr lang="en-US" altLang="zh-TW" sz="1500" dirty="0" err="1">
                <a:latin typeface="Courier New" pitchFamily="49" charset="0"/>
                <a:ea typeface="PMingLiU" pitchFamily="18" charset="-120"/>
              </a:rPr>
              <a:t>doubleIt</a:t>
            </a:r>
            <a:r>
              <a:rPr lang="en-US" altLang="zh-TW" sz="1500" dirty="0">
                <a:latin typeface="Courier New" pitchFamily="49" charset="0"/>
                <a:ea typeface="PMingLiU" pitchFamily="18" charset="-120"/>
              </a:rPr>
              <a:t>(</a:t>
            </a:r>
            <a:r>
              <a:rPr lang="en-US" altLang="zh-TW" sz="1500" dirty="0" err="1">
                <a:latin typeface="Courier New" pitchFamily="49" charset="0"/>
                <a:ea typeface="PMingLiU" pitchFamily="18" charset="-120"/>
              </a:rPr>
              <a:t>int</a:t>
            </a:r>
            <a:r>
              <a:rPr lang="en-US" altLang="zh-TW" sz="1500" dirty="0">
                <a:latin typeface="Courier New" pitchFamily="49" charset="0"/>
                <a:ea typeface="PMingLiU" pitchFamily="18" charset="-120"/>
              </a:rPr>
              <a:t> x, </a:t>
            </a:r>
            <a:br>
              <a:rPr lang="en-US" altLang="zh-TW" sz="1500" dirty="0">
                <a:latin typeface="Courier New" pitchFamily="49" charset="0"/>
                <a:ea typeface="PMingLiU" pitchFamily="18" charset="-120"/>
              </a:rPr>
            </a:br>
            <a:r>
              <a:rPr lang="en-US" altLang="zh-TW" sz="1500" dirty="0">
                <a:latin typeface="Courier New" pitchFamily="49" charset="0"/>
                <a:ea typeface="PMingLiU" pitchFamily="18" charset="-120"/>
              </a:rPr>
              <a:t>           </a:t>
            </a:r>
            <a:r>
              <a:rPr lang="en-US" altLang="zh-TW" sz="1500" dirty="0" err="1">
                <a:solidFill>
                  <a:srgbClr val="FF0000"/>
                </a:solidFill>
                <a:latin typeface="Courier New" pitchFamily="49" charset="0"/>
                <a:ea typeface="PMingLiU" pitchFamily="18" charset="-120"/>
              </a:rPr>
              <a:t>int</a:t>
            </a:r>
            <a:r>
              <a:rPr lang="en-US" altLang="zh-TW" sz="1500" dirty="0">
                <a:solidFill>
                  <a:srgbClr val="FF0000"/>
                </a:solidFill>
                <a:latin typeface="Courier New" pitchFamily="49" charset="0"/>
                <a:ea typeface="PMingLiU" pitchFamily="18" charset="-120"/>
              </a:rPr>
              <a:t> * p</a:t>
            </a:r>
            <a:r>
              <a:rPr lang="en-US" altLang="zh-TW" sz="1500" dirty="0">
                <a:latin typeface="Courier New" pitchFamily="49" charset="0"/>
                <a:ea typeface="PMingLiU" pitchFamily="18" charset="-120"/>
              </a:rPr>
              <a:t>)</a:t>
            </a:r>
          </a:p>
          <a:p>
            <a:pPr algn="l" rtl="0">
              <a:buFont typeface="Monotype Sorts" pitchFamily="2" charset="2"/>
              <a:buNone/>
            </a:pPr>
            <a:r>
              <a:rPr lang="en-US" altLang="zh-TW" sz="1500" dirty="0">
                <a:latin typeface="Courier New" pitchFamily="49" charset="0"/>
                <a:ea typeface="PMingLiU" pitchFamily="18" charset="-120"/>
              </a:rPr>
              <a:t>{</a:t>
            </a:r>
          </a:p>
          <a:p>
            <a:pPr algn="l" rtl="0">
              <a:buFont typeface="Monotype Sorts" pitchFamily="2" charset="2"/>
              <a:buNone/>
            </a:pPr>
            <a:r>
              <a:rPr lang="en-US" altLang="zh-TW" sz="1500" dirty="0">
                <a:latin typeface="Courier New" pitchFamily="49" charset="0"/>
                <a:ea typeface="PMingLiU" pitchFamily="18" charset="-120"/>
              </a:rPr>
              <a:t>	</a:t>
            </a:r>
            <a:r>
              <a:rPr lang="en-US" altLang="zh-TW" sz="1500" dirty="0">
                <a:solidFill>
                  <a:srgbClr val="FF0000"/>
                </a:solidFill>
                <a:latin typeface="Courier New" pitchFamily="49" charset="0"/>
                <a:ea typeface="PMingLiU" pitchFamily="18" charset="-120"/>
              </a:rPr>
              <a:t>*p</a:t>
            </a:r>
            <a:r>
              <a:rPr lang="en-US" altLang="zh-TW" sz="1500" dirty="0">
                <a:latin typeface="Courier New" pitchFamily="49" charset="0"/>
                <a:ea typeface="PMingLiU" pitchFamily="18" charset="-120"/>
              </a:rPr>
              <a:t> = 2 * x;</a:t>
            </a:r>
          </a:p>
          <a:p>
            <a:pPr algn="l" rtl="0">
              <a:buFont typeface="Monotype Sorts" pitchFamily="2" charset="2"/>
              <a:buNone/>
            </a:pPr>
            <a:r>
              <a:rPr lang="en-US" altLang="zh-TW" sz="1500" dirty="0">
                <a:latin typeface="Courier New" pitchFamily="49" charset="0"/>
                <a:ea typeface="PMingLiU" pitchFamily="18" charset="-120"/>
              </a:rPr>
              <a:t>}</a:t>
            </a:r>
          </a:p>
          <a:p>
            <a:pPr algn="l" rtl="0">
              <a:buFont typeface="Monotype Sorts" pitchFamily="2" charset="2"/>
              <a:buNone/>
            </a:pPr>
            <a:r>
              <a:rPr lang="en-US" altLang="zh-TW" sz="1500" dirty="0" err="1">
                <a:latin typeface="Courier New" pitchFamily="49" charset="0"/>
                <a:ea typeface="PMingLiU" pitchFamily="18" charset="-120"/>
              </a:rPr>
              <a:t>int</a:t>
            </a:r>
            <a:r>
              <a:rPr lang="en-US" altLang="zh-TW" sz="1500" dirty="0">
                <a:latin typeface="Courier New" pitchFamily="49" charset="0"/>
                <a:ea typeface="PMingLiU" pitchFamily="18" charset="-120"/>
              </a:rPr>
              <a:t> main(</a:t>
            </a:r>
            <a:r>
              <a:rPr lang="en-US" altLang="zh-TW" sz="1500" dirty="0" err="1">
                <a:latin typeface="Courier New" pitchFamily="49" charset="0"/>
                <a:ea typeface="PMingLiU" pitchFamily="18" charset="-120"/>
              </a:rPr>
              <a:t>int</a:t>
            </a:r>
            <a:r>
              <a:rPr lang="en-US" altLang="zh-TW" sz="1500" dirty="0">
                <a:latin typeface="Courier New" pitchFamily="49" charset="0"/>
                <a:ea typeface="PMingLiU" pitchFamily="18" charset="-120"/>
              </a:rPr>
              <a:t> </a:t>
            </a:r>
            <a:r>
              <a:rPr lang="en-US" altLang="zh-TW" sz="1500" dirty="0" err="1">
                <a:latin typeface="Courier New" pitchFamily="49" charset="0"/>
                <a:ea typeface="PMingLiU" pitchFamily="18" charset="-120"/>
              </a:rPr>
              <a:t>argc</a:t>
            </a:r>
            <a:r>
              <a:rPr lang="en-US" altLang="zh-TW" sz="1500" dirty="0">
                <a:latin typeface="Courier New" pitchFamily="49" charset="0"/>
                <a:ea typeface="PMingLiU" pitchFamily="18" charset="-120"/>
              </a:rPr>
              <a:t>, const char * </a:t>
            </a:r>
            <a:r>
              <a:rPr lang="en-US" altLang="zh-TW" sz="1500" dirty="0" err="1">
                <a:latin typeface="Courier New" pitchFamily="49" charset="0"/>
                <a:ea typeface="PMingLiU" pitchFamily="18" charset="-120"/>
              </a:rPr>
              <a:t>argv</a:t>
            </a:r>
            <a:r>
              <a:rPr lang="en-US" altLang="zh-TW" sz="1500" dirty="0">
                <a:latin typeface="Courier New" pitchFamily="49" charset="0"/>
                <a:ea typeface="PMingLiU" pitchFamily="18" charset="-120"/>
              </a:rPr>
              <a:t>[]) </a:t>
            </a:r>
          </a:p>
          <a:p>
            <a:pPr algn="l" rtl="0">
              <a:buFont typeface="Monotype Sorts" pitchFamily="2" charset="2"/>
              <a:buNone/>
            </a:pPr>
            <a:r>
              <a:rPr lang="en-US" altLang="zh-TW" sz="1500" dirty="0">
                <a:latin typeface="Courier New" pitchFamily="49" charset="0"/>
                <a:ea typeface="PMingLiU" pitchFamily="18" charset="-120"/>
              </a:rPr>
              <a:t>{</a:t>
            </a:r>
          </a:p>
          <a:p>
            <a:pPr algn="l" rtl="0">
              <a:buFont typeface="Monotype Sorts" pitchFamily="2" charset="2"/>
              <a:buNone/>
            </a:pPr>
            <a:r>
              <a:rPr lang="en-US" altLang="zh-TW" sz="1500" dirty="0">
                <a:latin typeface="Courier New" pitchFamily="49" charset="0"/>
                <a:ea typeface="PMingLiU" pitchFamily="18" charset="-120"/>
              </a:rPr>
              <a:t>	</a:t>
            </a:r>
            <a:r>
              <a:rPr lang="en-US" altLang="zh-TW" sz="1500" dirty="0" err="1">
                <a:latin typeface="Courier New" pitchFamily="49" charset="0"/>
                <a:ea typeface="PMingLiU" pitchFamily="18" charset="-120"/>
              </a:rPr>
              <a:t>int</a:t>
            </a:r>
            <a:r>
              <a:rPr lang="en-US" altLang="zh-TW" sz="1500" dirty="0">
                <a:latin typeface="Courier New" pitchFamily="49" charset="0"/>
                <a:ea typeface="PMingLiU" pitchFamily="18" charset="-120"/>
              </a:rPr>
              <a:t> a = 16;</a:t>
            </a:r>
          </a:p>
          <a:p>
            <a:pPr algn="l" rtl="0">
              <a:buFont typeface="Monotype Sorts" pitchFamily="2" charset="2"/>
              <a:buNone/>
            </a:pPr>
            <a:r>
              <a:rPr lang="en-US" altLang="zh-TW" sz="1500" dirty="0">
                <a:latin typeface="Courier New" pitchFamily="49" charset="0"/>
                <a:ea typeface="PMingLiU" pitchFamily="18" charset="-120"/>
              </a:rPr>
              <a:t>	</a:t>
            </a:r>
            <a:r>
              <a:rPr lang="en-US" altLang="zh-TW" sz="1500" dirty="0" err="1">
                <a:latin typeface="Courier New" pitchFamily="49" charset="0"/>
                <a:ea typeface="PMingLiU" pitchFamily="18" charset="-120"/>
              </a:rPr>
              <a:t>doubleIt</a:t>
            </a:r>
            <a:r>
              <a:rPr lang="en-US" altLang="zh-TW" sz="1500" dirty="0">
                <a:latin typeface="Courier New" pitchFamily="49" charset="0"/>
                <a:ea typeface="PMingLiU" pitchFamily="18" charset="-120"/>
              </a:rPr>
              <a:t>(9, </a:t>
            </a:r>
            <a:r>
              <a:rPr lang="en-US" altLang="zh-TW" sz="1500" dirty="0">
                <a:solidFill>
                  <a:srgbClr val="FF0000"/>
                </a:solidFill>
                <a:latin typeface="Courier New" pitchFamily="49" charset="0"/>
                <a:ea typeface="PMingLiU" pitchFamily="18" charset="-120"/>
              </a:rPr>
              <a:t>&amp;a</a:t>
            </a:r>
            <a:r>
              <a:rPr lang="en-US" altLang="zh-TW" sz="1500" dirty="0">
                <a:latin typeface="Courier New" pitchFamily="49" charset="0"/>
                <a:ea typeface="PMingLiU" pitchFamily="18" charset="-120"/>
              </a:rPr>
              <a:t>);</a:t>
            </a:r>
          </a:p>
          <a:p>
            <a:pPr algn="l" rtl="0">
              <a:buFont typeface="Monotype Sorts" pitchFamily="2" charset="2"/>
              <a:buNone/>
            </a:pPr>
            <a:r>
              <a:rPr lang="en-US" altLang="zh-TW" sz="1500" dirty="0">
                <a:latin typeface="Courier New" pitchFamily="49" charset="0"/>
                <a:ea typeface="PMingLiU" pitchFamily="18" charset="-120"/>
              </a:rPr>
              <a:t>	return 0;</a:t>
            </a:r>
          </a:p>
          <a:p>
            <a:pPr algn="l" rtl="0">
              <a:buFont typeface="Monotype Sorts" pitchFamily="2" charset="2"/>
              <a:buNone/>
            </a:pPr>
            <a:r>
              <a:rPr lang="en-US" altLang="zh-TW" sz="1500" dirty="0">
                <a:latin typeface="Courier New" pitchFamily="49" charset="0"/>
                <a:ea typeface="PMingLiU" pitchFamily="18" charset="-120"/>
              </a:rPr>
              <a:t>}</a:t>
            </a:r>
          </a:p>
        </p:txBody>
      </p:sp>
      <p:sp>
        <p:nvSpPr>
          <p:cNvPr id="56422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3124200" y="1905000"/>
            <a:ext cx="2692400" cy="554038"/>
          </a:xfrm>
        </p:spPr>
        <p:txBody>
          <a:bodyPr/>
          <a:lstStyle/>
          <a:p>
            <a:pPr algn="ctr" rtl="0">
              <a:buFont typeface="Monotype Sorts" pitchFamily="2" charset="2"/>
              <a:buNone/>
            </a:pPr>
            <a:r>
              <a:rPr lang="en-US" altLang="zh-TW" sz="2000" u="sng" dirty="0">
                <a:solidFill>
                  <a:schemeClr val="accent6">
                    <a:lumMod val="75000"/>
                  </a:schemeClr>
                </a:solidFill>
                <a:ea typeface="PMingLiU" pitchFamily="18" charset="-120"/>
              </a:rPr>
              <a:t>Box diagram</a:t>
            </a:r>
            <a:endParaRPr lang="en-US" altLang="zh-TW" sz="2000" dirty="0">
              <a:solidFill>
                <a:schemeClr val="accent6">
                  <a:lumMod val="75000"/>
                </a:schemeClr>
              </a:solidFill>
              <a:ea typeface="PMingLiU" pitchFamily="18" charset="-120"/>
            </a:endParaRPr>
          </a:p>
        </p:txBody>
      </p:sp>
      <p:sp>
        <p:nvSpPr>
          <p:cNvPr id="564229" name="Text Box 5"/>
          <p:cNvSpPr txBox="1">
            <a:spLocks noChangeArrowheads="1"/>
          </p:cNvSpPr>
          <p:nvPr/>
        </p:nvSpPr>
        <p:spPr bwMode="auto">
          <a:xfrm>
            <a:off x="5867400" y="1752600"/>
            <a:ext cx="2667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TW" altLang="en-US" sz="2400" b="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564230" name="Text Box 6"/>
          <p:cNvSpPr txBox="1">
            <a:spLocks noChangeArrowheads="1"/>
          </p:cNvSpPr>
          <p:nvPr/>
        </p:nvSpPr>
        <p:spPr bwMode="auto">
          <a:xfrm>
            <a:off x="5943600" y="1555750"/>
            <a:ext cx="2835275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0" u="sng" dirty="0">
                <a:solidFill>
                  <a:schemeClr val="accent6">
                    <a:lumMod val="75000"/>
                  </a:schemeClr>
                </a:solidFill>
                <a:ea typeface="PMingLiU" pitchFamily="18" charset="-120"/>
              </a:rPr>
              <a:t>Memory Layout</a:t>
            </a:r>
            <a:endParaRPr lang="en-US" altLang="zh-TW" sz="2400" b="0" dirty="0">
              <a:solidFill>
                <a:schemeClr val="accent6">
                  <a:lumMod val="75000"/>
                </a:schemeClr>
              </a:solidFill>
              <a:ea typeface="PMingLiU" pitchFamily="18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 b="0" dirty="0">
              <a:ea typeface="PMingLiU" pitchFamily="18" charset="-120"/>
            </a:endParaRPr>
          </a:p>
        </p:txBody>
      </p:sp>
      <p:sp>
        <p:nvSpPr>
          <p:cNvPr id="564231" name="Rectangle 7"/>
          <p:cNvSpPr>
            <a:spLocks noChangeArrowheads="1"/>
          </p:cNvSpPr>
          <p:nvPr/>
        </p:nvSpPr>
        <p:spPr bwMode="auto">
          <a:xfrm>
            <a:off x="4175125" y="5224463"/>
            <a:ext cx="5334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b="0" dirty="0">
                <a:latin typeface="Courier New" pitchFamily="49" charset="0"/>
                <a:ea typeface="PMingLiU" pitchFamily="18" charset="-120"/>
              </a:rPr>
              <a:t>9</a:t>
            </a:r>
          </a:p>
        </p:txBody>
      </p:sp>
      <p:sp>
        <p:nvSpPr>
          <p:cNvPr id="564232" name="Text Box 8"/>
          <p:cNvSpPr txBox="1">
            <a:spLocks noChangeArrowheads="1"/>
          </p:cNvSpPr>
          <p:nvPr/>
        </p:nvSpPr>
        <p:spPr bwMode="auto">
          <a:xfrm>
            <a:off x="3794125" y="5300663"/>
            <a:ext cx="3365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b="0">
                <a:latin typeface="Courier New" pitchFamily="49" charset="0"/>
                <a:ea typeface="PMingLiU" pitchFamily="18" charset="-120"/>
              </a:rPr>
              <a:t>x</a:t>
            </a:r>
          </a:p>
        </p:txBody>
      </p:sp>
      <p:sp>
        <p:nvSpPr>
          <p:cNvPr id="564233" name="Rectangle 9"/>
          <p:cNvSpPr>
            <a:spLocks noChangeArrowheads="1"/>
          </p:cNvSpPr>
          <p:nvPr/>
        </p:nvSpPr>
        <p:spPr bwMode="auto">
          <a:xfrm>
            <a:off x="6248400" y="2667000"/>
            <a:ext cx="1524000" cy="2438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600" b="0">
              <a:latin typeface="Courier New" pitchFamily="49" charset="0"/>
              <a:ea typeface="PMingLiU" pitchFamily="18" charset="-120"/>
            </a:endParaRPr>
          </a:p>
        </p:txBody>
      </p:sp>
      <p:sp>
        <p:nvSpPr>
          <p:cNvPr id="564234" name="Text Box 10"/>
          <p:cNvSpPr txBox="1">
            <a:spLocks noChangeArrowheads="1"/>
          </p:cNvSpPr>
          <p:nvPr/>
        </p:nvSpPr>
        <p:spPr bwMode="auto">
          <a:xfrm>
            <a:off x="5181600" y="2819400"/>
            <a:ext cx="114300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="0" i="1">
                <a:latin typeface="Courier New" pitchFamily="49" charset="0"/>
                <a:ea typeface="PMingLiU" pitchFamily="18" charset="-120"/>
              </a:rPr>
              <a:t>p</a:t>
            </a:r>
            <a:r>
              <a:rPr lang="en-US" altLang="zh-TW" sz="1800" b="0">
                <a:latin typeface="Courier New" pitchFamily="49" charset="0"/>
                <a:ea typeface="PMingLiU" pitchFamily="18" charset="-120"/>
              </a:rPr>
              <a:t> </a:t>
            </a:r>
            <a:br>
              <a:rPr lang="en-US" altLang="zh-TW" sz="1800" b="0">
                <a:latin typeface="Courier New" pitchFamily="49" charset="0"/>
                <a:ea typeface="PMingLiU" pitchFamily="18" charset="-120"/>
              </a:rPr>
            </a:br>
            <a:r>
              <a:rPr lang="en-US" altLang="zh-TW" sz="1800" b="0" i="1">
                <a:latin typeface="Courier New" pitchFamily="49" charset="0"/>
                <a:ea typeface="PMingLiU" pitchFamily="18" charset="-120"/>
              </a:rPr>
              <a:t>(8200)</a:t>
            </a:r>
          </a:p>
        </p:txBody>
      </p:sp>
      <p:sp>
        <p:nvSpPr>
          <p:cNvPr id="564235" name="Text Box 11"/>
          <p:cNvSpPr txBox="1">
            <a:spLocks noChangeArrowheads="1"/>
          </p:cNvSpPr>
          <p:nvPr/>
        </p:nvSpPr>
        <p:spPr bwMode="auto">
          <a:xfrm>
            <a:off x="5181600" y="3657600"/>
            <a:ext cx="129540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="0">
                <a:latin typeface="Courier New" pitchFamily="49" charset="0"/>
                <a:ea typeface="PMingLiU" pitchFamily="18" charset="-120"/>
              </a:rPr>
              <a:t>x </a:t>
            </a:r>
            <a:br>
              <a:rPr lang="en-US" altLang="zh-TW" sz="1800" b="0">
                <a:latin typeface="Courier New" pitchFamily="49" charset="0"/>
                <a:ea typeface="PMingLiU" pitchFamily="18" charset="-120"/>
              </a:rPr>
            </a:br>
            <a:r>
              <a:rPr lang="en-US" altLang="zh-TW" sz="1800" b="0">
                <a:latin typeface="Courier New" pitchFamily="49" charset="0"/>
                <a:ea typeface="PMingLiU" pitchFamily="18" charset="-120"/>
              </a:rPr>
              <a:t>(8196)</a:t>
            </a:r>
          </a:p>
        </p:txBody>
      </p:sp>
      <p:sp>
        <p:nvSpPr>
          <p:cNvPr id="564236" name="Rectangle 12"/>
          <p:cNvSpPr>
            <a:spLocks noChangeArrowheads="1"/>
          </p:cNvSpPr>
          <p:nvPr/>
        </p:nvSpPr>
        <p:spPr bwMode="auto">
          <a:xfrm>
            <a:off x="4175125" y="2862263"/>
            <a:ext cx="609600" cy="6096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b="0">
                <a:latin typeface="Courier New" pitchFamily="49" charset="0"/>
                <a:ea typeface="PMingLiU" pitchFamily="18" charset="-120"/>
              </a:rPr>
              <a:t>16</a:t>
            </a:r>
          </a:p>
        </p:txBody>
      </p:sp>
      <p:sp>
        <p:nvSpPr>
          <p:cNvPr id="564237" name="Text Box 13"/>
          <p:cNvSpPr txBox="1">
            <a:spLocks noChangeArrowheads="1"/>
          </p:cNvSpPr>
          <p:nvPr/>
        </p:nvSpPr>
        <p:spPr bwMode="auto">
          <a:xfrm>
            <a:off x="3625850" y="2973388"/>
            <a:ext cx="3365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b="0">
                <a:latin typeface="Courier New" pitchFamily="49" charset="0"/>
                <a:ea typeface="PMingLiU" pitchFamily="18" charset="-120"/>
              </a:rPr>
              <a:t>a</a:t>
            </a:r>
          </a:p>
        </p:txBody>
      </p:sp>
      <p:sp>
        <p:nvSpPr>
          <p:cNvPr id="564238" name="Text Box 14"/>
          <p:cNvSpPr txBox="1">
            <a:spLocks noChangeArrowheads="1"/>
          </p:cNvSpPr>
          <p:nvPr/>
        </p:nvSpPr>
        <p:spPr bwMode="auto">
          <a:xfrm>
            <a:off x="3505200" y="2286000"/>
            <a:ext cx="7937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>
                <a:latin typeface="Courier New" pitchFamily="49" charset="0"/>
                <a:ea typeface="PMingLiU" pitchFamily="18" charset="-120"/>
              </a:rPr>
              <a:t>main</a:t>
            </a:r>
          </a:p>
        </p:txBody>
      </p:sp>
      <p:sp>
        <p:nvSpPr>
          <p:cNvPr id="564239" name="Text Box 15"/>
          <p:cNvSpPr txBox="1">
            <a:spLocks noChangeArrowheads="1"/>
          </p:cNvSpPr>
          <p:nvPr/>
        </p:nvSpPr>
        <p:spPr bwMode="auto">
          <a:xfrm>
            <a:off x="3184525" y="4614863"/>
            <a:ext cx="14033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>
                <a:latin typeface="Courier New" pitchFamily="49" charset="0"/>
                <a:ea typeface="PMingLiU" pitchFamily="18" charset="-120"/>
              </a:rPr>
              <a:t>doubleIt</a:t>
            </a:r>
          </a:p>
        </p:txBody>
      </p:sp>
      <p:sp>
        <p:nvSpPr>
          <p:cNvPr id="564240" name="Rectangle 16"/>
          <p:cNvSpPr>
            <a:spLocks noChangeArrowheads="1"/>
          </p:cNvSpPr>
          <p:nvPr/>
        </p:nvSpPr>
        <p:spPr bwMode="auto">
          <a:xfrm>
            <a:off x="4175125" y="5910263"/>
            <a:ext cx="5334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 dirty="0"/>
          </a:p>
        </p:txBody>
      </p:sp>
      <p:sp>
        <p:nvSpPr>
          <p:cNvPr id="564241" name="Text Box 17"/>
          <p:cNvSpPr txBox="1">
            <a:spLocks noChangeArrowheads="1"/>
          </p:cNvSpPr>
          <p:nvPr/>
        </p:nvSpPr>
        <p:spPr bwMode="auto">
          <a:xfrm>
            <a:off x="3794125" y="5986463"/>
            <a:ext cx="3365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b="0" i="1">
                <a:latin typeface="Courier New" pitchFamily="49" charset="0"/>
                <a:ea typeface="PMingLiU" pitchFamily="18" charset="-120"/>
              </a:rPr>
              <a:t>p</a:t>
            </a:r>
          </a:p>
        </p:txBody>
      </p:sp>
      <p:cxnSp>
        <p:nvCxnSpPr>
          <p:cNvPr id="564242" name="AutoShape 18"/>
          <p:cNvCxnSpPr>
            <a:cxnSpLocks noChangeShapeType="1"/>
            <a:stCxn id="564240" idx="3"/>
            <a:endCxn id="564236" idx="3"/>
          </p:cNvCxnSpPr>
          <p:nvPr/>
        </p:nvCxnSpPr>
        <p:spPr bwMode="auto">
          <a:xfrm flipV="1">
            <a:off x="4708525" y="3167063"/>
            <a:ext cx="76200" cy="3009900"/>
          </a:xfrm>
          <a:prstGeom prst="curvedConnector3">
            <a:avLst>
              <a:gd name="adj1" fmla="val 522912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64243" name="Text Box 19"/>
          <p:cNvSpPr txBox="1">
            <a:spLocks noChangeArrowheads="1"/>
          </p:cNvSpPr>
          <p:nvPr/>
        </p:nvSpPr>
        <p:spPr bwMode="auto">
          <a:xfrm>
            <a:off x="5334000" y="4419600"/>
            <a:ext cx="100330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="0">
                <a:latin typeface="Courier New" pitchFamily="49" charset="0"/>
                <a:ea typeface="PMingLiU" pitchFamily="18" charset="-120"/>
              </a:rPr>
              <a:t>a </a:t>
            </a:r>
            <a:br>
              <a:rPr lang="en-US" altLang="zh-TW" sz="1800" b="0">
                <a:latin typeface="Courier New" pitchFamily="49" charset="0"/>
                <a:ea typeface="PMingLiU" pitchFamily="18" charset="-120"/>
              </a:rPr>
            </a:br>
            <a:r>
              <a:rPr lang="en-US" altLang="zh-TW" sz="1800" b="0">
                <a:latin typeface="Courier New" pitchFamily="49" charset="0"/>
                <a:ea typeface="PMingLiU" pitchFamily="18" charset="-120"/>
              </a:rPr>
              <a:t>(8192)</a:t>
            </a:r>
          </a:p>
        </p:txBody>
      </p:sp>
      <p:cxnSp>
        <p:nvCxnSpPr>
          <p:cNvPr id="564244" name="AutoShape 20"/>
          <p:cNvCxnSpPr>
            <a:cxnSpLocks noChangeShapeType="1"/>
          </p:cNvCxnSpPr>
          <p:nvPr/>
        </p:nvCxnSpPr>
        <p:spPr bwMode="auto">
          <a:xfrm>
            <a:off x="6248400" y="4343400"/>
            <a:ext cx="1524000" cy="0"/>
          </a:xfrm>
          <a:prstGeom prst="straightConnector1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</p:cxnSp>
      <p:cxnSp>
        <p:nvCxnSpPr>
          <p:cNvPr id="564245" name="AutoShape 21"/>
          <p:cNvCxnSpPr>
            <a:cxnSpLocks noChangeShapeType="1"/>
          </p:cNvCxnSpPr>
          <p:nvPr/>
        </p:nvCxnSpPr>
        <p:spPr bwMode="auto">
          <a:xfrm>
            <a:off x="6248400" y="3505200"/>
            <a:ext cx="15240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564246" name="Text Box 22"/>
          <p:cNvSpPr txBox="1">
            <a:spLocks noChangeArrowheads="1"/>
          </p:cNvSpPr>
          <p:nvPr/>
        </p:nvSpPr>
        <p:spPr bwMode="auto">
          <a:xfrm>
            <a:off x="6781800" y="4495800"/>
            <a:ext cx="4889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b="0">
                <a:latin typeface="Courier New" pitchFamily="49" charset="0"/>
                <a:ea typeface="PMingLiU" pitchFamily="18" charset="-120"/>
              </a:rPr>
              <a:t>16</a:t>
            </a:r>
          </a:p>
        </p:txBody>
      </p:sp>
      <p:sp>
        <p:nvSpPr>
          <p:cNvPr id="564247" name="Text Box 23"/>
          <p:cNvSpPr txBox="1">
            <a:spLocks noChangeArrowheads="1"/>
          </p:cNvSpPr>
          <p:nvPr/>
        </p:nvSpPr>
        <p:spPr bwMode="auto">
          <a:xfrm>
            <a:off x="6858000" y="3733800"/>
            <a:ext cx="3365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b="0">
                <a:latin typeface="Courier New" pitchFamily="49" charset="0"/>
                <a:ea typeface="PMingLiU" pitchFamily="18" charset="-120"/>
              </a:rPr>
              <a:t>9</a:t>
            </a:r>
          </a:p>
        </p:txBody>
      </p:sp>
      <p:sp>
        <p:nvSpPr>
          <p:cNvPr id="564248" name="Text Box 24"/>
          <p:cNvSpPr txBox="1">
            <a:spLocks noChangeArrowheads="1"/>
          </p:cNvSpPr>
          <p:nvPr/>
        </p:nvSpPr>
        <p:spPr bwMode="auto">
          <a:xfrm>
            <a:off x="6629400" y="2895600"/>
            <a:ext cx="7937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b="0" i="1">
                <a:latin typeface="Courier New" pitchFamily="49" charset="0"/>
                <a:ea typeface="PMingLiU" pitchFamily="18" charset="-120"/>
              </a:rPr>
              <a:t>8192</a:t>
            </a:r>
          </a:p>
        </p:txBody>
      </p:sp>
      <p:sp>
        <p:nvSpPr>
          <p:cNvPr id="564249" name="Text Box 25"/>
          <p:cNvSpPr txBox="1">
            <a:spLocks noChangeArrowheads="1"/>
          </p:cNvSpPr>
          <p:nvPr/>
        </p:nvSpPr>
        <p:spPr bwMode="auto">
          <a:xfrm>
            <a:off x="8001000" y="4495800"/>
            <a:ext cx="7937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>
                <a:latin typeface="Courier New" pitchFamily="49" charset="0"/>
                <a:ea typeface="PMingLiU" pitchFamily="18" charset="-120"/>
              </a:rPr>
              <a:t>main</a:t>
            </a:r>
          </a:p>
        </p:txBody>
      </p:sp>
      <p:sp>
        <p:nvSpPr>
          <p:cNvPr id="564250" name="Text Box 26"/>
          <p:cNvSpPr txBox="1">
            <a:spLocks noChangeArrowheads="1"/>
          </p:cNvSpPr>
          <p:nvPr/>
        </p:nvSpPr>
        <p:spPr bwMode="auto">
          <a:xfrm>
            <a:off x="7740650" y="3352800"/>
            <a:ext cx="14033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>
                <a:latin typeface="Courier New" pitchFamily="49" charset="0"/>
                <a:ea typeface="PMingLiU" pitchFamily="18" charset="-120"/>
              </a:rPr>
              <a:t>doubleIt</a:t>
            </a:r>
          </a:p>
        </p:txBody>
      </p:sp>
      <p:sp>
        <p:nvSpPr>
          <p:cNvPr id="564251" name="Text Box 27"/>
          <p:cNvSpPr txBox="1">
            <a:spLocks noChangeArrowheads="1"/>
          </p:cNvSpPr>
          <p:nvPr/>
        </p:nvSpPr>
        <p:spPr bwMode="auto">
          <a:xfrm>
            <a:off x="1143000" y="5867400"/>
            <a:ext cx="14351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0">
                <a:latin typeface="Tahoma" pitchFamily="34" charset="0"/>
                <a:ea typeface="PMingLiU" pitchFamily="18" charset="-120"/>
              </a:rPr>
              <a:t>a gets 18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8229600" cy="1066800"/>
          </a:xfrm>
        </p:spPr>
        <p:txBody>
          <a:bodyPr/>
          <a:lstStyle/>
          <a:p>
            <a:pPr rtl="0"/>
            <a:r>
              <a:rPr lang="en-US" altLang="zh-TW" dirty="0">
                <a:ea typeface="PMingLiU" pitchFamily="18" charset="-120"/>
              </a:rPr>
              <a:t>Another Pointer Example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#include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&lt;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iostream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&gt;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using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namespace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std;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main (){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	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value1 = 5, value2 = 15;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	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*p1, *p2;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	p1 = &amp;value1;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// p1 = address of value1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	p2 = &amp;value2;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// p2 = address of value2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	*p1 = 10;    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// value pointed to by p1=10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	*p2 = *p1;   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// value pointed to by p2= value 		    // pointed to by p1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	p1 = p2; 	   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// p1 = p2 (pointer value copied)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	*p1 = 20;    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// value pointed to by p1 = 20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	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&lt;&lt;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"value1=="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&lt;&lt; value1 &lt;&lt;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"/ value2=="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&lt;&lt; value2;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	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return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0;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}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0" lang="en-US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endParaRPr lang="ar-SA" dirty="0"/>
          </a:p>
        </p:txBody>
      </p:sp>
      <p:sp>
        <p:nvSpPr>
          <p:cNvPr id="376837" name="Text Box 5"/>
          <p:cNvSpPr txBox="1">
            <a:spLocks noChangeArrowheads="1"/>
          </p:cNvSpPr>
          <p:nvPr/>
        </p:nvSpPr>
        <p:spPr bwMode="auto">
          <a:xfrm>
            <a:off x="5562600" y="1447800"/>
            <a:ext cx="2903359" cy="769441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Monotype Sorts" pitchFamily="2" charset="2"/>
              <a:buNone/>
            </a:pPr>
            <a:r>
              <a:rPr lang="en-US" altLang="zh-TW" dirty="0" smtClean="0">
                <a:ea typeface="PMingLiU" pitchFamily="18" charset="-120"/>
              </a:rPr>
              <a:t>value1</a:t>
            </a:r>
            <a:r>
              <a:rPr lang="en-US" altLang="zh-TW" dirty="0">
                <a:ea typeface="PMingLiU" pitchFamily="18" charset="-120"/>
              </a:rPr>
              <a:t>==? / value2==?</a:t>
            </a:r>
          </a:p>
          <a:p>
            <a:pPr marL="342900" indent="-342900">
              <a:buFont typeface="Monotype Sorts" pitchFamily="2" charset="2"/>
              <a:buNone/>
            </a:pPr>
            <a:r>
              <a:rPr lang="en-US" altLang="zh-TW" dirty="0">
                <a:ea typeface="PMingLiU" pitchFamily="18" charset="-120"/>
              </a:rPr>
              <a:t>Also, p1=? p2=?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33515"/>
            <a:ext cx="8229600" cy="1069848"/>
          </a:xfrm>
        </p:spPr>
        <p:txBody>
          <a:bodyPr/>
          <a:lstStyle/>
          <a:p>
            <a:pPr rtl="0"/>
            <a:r>
              <a:rPr lang="en-US" altLang="zh-TW">
                <a:ea typeface="PMingLiU" pitchFamily="18" charset="-120"/>
              </a:rPr>
              <a:t>Reference Variables</a:t>
            </a:r>
          </a:p>
        </p:txBody>
      </p:sp>
      <p:sp>
        <p:nvSpPr>
          <p:cNvPr id="577539" name="Text Box 3"/>
          <p:cNvSpPr txBox="1">
            <a:spLocks noChangeArrowheads="1"/>
          </p:cNvSpPr>
          <p:nvPr/>
        </p:nvSpPr>
        <p:spPr bwMode="auto">
          <a:xfrm>
            <a:off x="609600" y="1628800"/>
            <a:ext cx="7848600" cy="1175706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buClrTx/>
              <a:buSzTx/>
              <a:buFontTx/>
              <a:buNone/>
            </a:pPr>
            <a:r>
              <a:rPr lang="en-US" altLang="zh-TW" sz="3200" b="0" i="1" dirty="0">
                <a:solidFill>
                  <a:schemeClr val="hlink"/>
                </a:solidFill>
                <a:ea typeface="PMingLiU" pitchFamily="18" charset="-120"/>
              </a:rPr>
              <a:t>A reference is an additional name to </a:t>
            </a:r>
          </a:p>
          <a:p>
            <a:pPr algn="ctr" eaLnBrk="1" hangingPunct="1">
              <a:buClrTx/>
              <a:buSzTx/>
              <a:buFontTx/>
              <a:buNone/>
            </a:pPr>
            <a:r>
              <a:rPr lang="en-US" altLang="zh-TW" sz="3200" b="0" i="1" dirty="0">
                <a:solidFill>
                  <a:schemeClr val="hlink"/>
                </a:solidFill>
                <a:ea typeface="PMingLiU" pitchFamily="18" charset="-120"/>
              </a:rPr>
              <a:t>an existing memory location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00200" y="2895600"/>
            <a:ext cx="1630363" cy="2238375"/>
            <a:chOff x="1085" y="2142"/>
            <a:chExt cx="1027" cy="1410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248" y="2544"/>
              <a:ext cx="864" cy="1008"/>
              <a:chOff x="816" y="2304"/>
              <a:chExt cx="1024" cy="1117"/>
            </a:xfrm>
          </p:grpSpPr>
          <p:sp>
            <p:nvSpPr>
              <p:cNvPr id="577542" name="Rectangle 6"/>
              <p:cNvSpPr>
                <a:spLocks noChangeArrowheads="1"/>
              </p:cNvSpPr>
              <p:nvPr/>
            </p:nvSpPr>
            <p:spPr bwMode="auto">
              <a:xfrm>
                <a:off x="1375" y="2304"/>
                <a:ext cx="448" cy="39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b="0">
                    <a:latin typeface="Courier New" pitchFamily="49" charset="0"/>
                    <a:ea typeface="PMingLiU" pitchFamily="18" charset="-120"/>
                  </a:rPr>
                  <a:t>9</a:t>
                </a:r>
              </a:p>
            </p:txBody>
          </p:sp>
          <p:sp>
            <p:nvSpPr>
              <p:cNvPr id="577543" name="Text Box 7"/>
              <p:cNvSpPr txBox="1">
                <a:spLocks noChangeArrowheads="1"/>
              </p:cNvSpPr>
              <p:nvPr/>
            </p:nvSpPr>
            <p:spPr bwMode="auto">
              <a:xfrm>
                <a:off x="1057" y="2361"/>
                <a:ext cx="280" cy="27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b="0">
                    <a:latin typeface="Courier New" pitchFamily="49" charset="0"/>
                    <a:ea typeface="PMingLiU" pitchFamily="18" charset="-120"/>
                  </a:rPr>
                  <a:t>x</a:t>
                </a:r>
              </a:p>
            </p:txBody>
          </p:sp>
          <p:sp>
            <p:nvSpPr>
              <p:cNvPr id="577544" name="Rectangle 8"/>
              <p:cNvSpPr>
                <a:spLocks noChangeArrowheads="1"/>
              </p:cNvSpPr>
              <p:nvPr/>
            </p:nvSpPr>
            <p:spPr bwMode="auto">
              <a:xfrm>
                <a:off x="1392" y="3024"/>
                <a:ext cx="448" cy="39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577545" name="Text Box 9"/>
              <p:cNvSpPr txBox="1">
                <a:spLocks noChangeArrowheads="1"/>
              </p:cNvSpPr>
              <p:nvPr/>
            </p:nvSpPr>
            <p:spPr bwMode="auto">
              <a:xfrm>
                <a:off x="816" y="3072"/>
                <a:ext cx="521" cy="27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b="0" i="1">
                    <a:latin typeface="Courier New" pitchFamily="49" charset="0"/>
                    <a:ea typeface="PMingLiU" pitchFamily="18" charset="-120"/>
                  </a:rPr>
                  <a:t>ref</a:t>
                </a:r>
              </a:p>
            </p:txBody>
          </p:sp>
          <p:cxnSp>
            <p:nvCxnSpPr>
              <p:cNvPr id="577546" name="AutoShape 10"/>
              <p:cNvCxnSpPr>
                <a:cxnSpLocks noChangeShapeType="1"/>
                <a:stCxn id="577544" idx="3"/>
                <a:endCxn id="577542" idx="3"/>
              </p:cNvCxnSpPr>
              <p:nvPr/>
            </p:nvCxnSpPr>
            <p:spPr bwMode="auto">
              <a:xfrm flipH="1" flipV="1">
                <a:off x="1823" y="2503"/>
                <a:ext cx="17" cy="720"/>
              </a:xfrm>
              <a:prstGeom prst="curvedConnector3">
                <a:avLst>
                  <a:gd name="adj1" fmla="val -847060"/>
                </a:avLst>
              </a:prstGeom>
              <a:noFill/>
              <a:ln w="38100">
                <a:solidFill>
                  <a:srgbClr val="000080"/>
                </a:solidFill>
                <a:round/>
                <a:headEnd/>
                <a:tailEnd type="triangle" w="med" len="med"/>
              </a:ln>
              <a:effectLst/>
            </p:spPr>
          </p:cxnSp>
        </p:grpSp>
        <p:sp>
          <p:nvSpPr>
            <p:cNvPr id="577547" name="Text Box 11"/>
            <p:cNvSpPr txBox="1">
              <a:spLocks noChangeArrowheads="1"/>
            </p:cNvSpPr>
            <p:nvPr/>
          </p:nvSpPr>
          <p:spPr bwMode="auto">
            <a:xfrm>
              <a:off x="1085" y="2142"/>
              <a:ext cx="720" cy="25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>
                  <a:ea typeface="PMingLiU" pitchFamily="18" charset="-120"/>
                </a:rPr>
                <a:t>Pointer: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5576888" y="2895600"/>
            <a:ext cx="1890712" cy="1339850"/>
            <a:chOff x="2985" y="2142"/>
            <a:chExt cx="1191" cy="844"/>
          </a:xfrm>
        </p:grpSpPr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3312" y="2544"/>
              <a:ext cx="864" cy="442"/>
              <a:chOff x="3360" y="2400"/>
              <a:chExt cx="976" cy="524"/>
            </a:xfrm>
          </p:grpSpPr>
          <p:sp>
            <p:nvSpPr>
              <p:cNvPr id="577550" name="Rectangle 14"/>
              <p:cNvSpPr>
                <a:spLocks noChangeArrowheads="1"/>
              </p:cNvSpPr>
              <p:nvPr/>
            </p:nvSpPr>
            <p:spPr bwMode="auto">
              <a:xfrm>
                <a:off x="3888" y="2448"/>
                <a:ext cx="448" cy="39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b="0">
                    <a:latin typeface="Courier New" pitchFamily="49" charset="0"/>
                    <a:ea typeface="PMingLiU" pitchFamily="18" charset="-120"/>
                  </a:rPr>
                  <a:t>9</a:t>
                </a:r>
              </a:p>
            </p:txBody>
          </p:sp>
          <p:sp>
            <p:nvSpPr>
              <p:cNvPr id="577551" name="Text Box 15"/>
              <p:cNvSpPr txBox="1">
                <a:spLocks noChangeArrowheads="1"/>
              </p:cNvSpPr>
              <p:nvPr/>
            </p:nvSpPr>
            <p:spPr bwMode="auto">
              <a:xfrm>
                <a:off x="3360" y="2400"/>
                <a:ext cx="474" cy="5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b="0">
                    <a:latin typeface="Courier New" pitchFamily="49" charset="0"/>
                    <a:ea typeface="PMingLiU" pitchFamily="18" charset="-120"/>
                  </a:rPr>
                  <a:t>x</a:t>
                </a:r>
              </a:p>
              <a:p>
                <a:pPr algn="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b="0" i="1">
                    <a:latin typeface="Courier New" pitchFamily="49" charset="0"/>
                    <a:ea typeface="PMingLiU" pitchFamily="18" charset="-120"/>
                  </a:rPr>
                  <a:t>ref</a:t>
                </a:r>
              </a:p>
            </p:txBody>
          </p:sp>
        </p:grpSp>
        <p:sp>
          <p:nvSpPr>
            <p:cNvPr id="577552" name="Text Box 16"/>
            <p:cNvSpPr txBox="1">
              <a:spLocks noChangeArrowheads="1"/>
            </p:cNvSpPr>
            <p:nvPr/>
          </p:nvSpPr>
          <p:spPr bwMode="auto">
            <a:xfrm>
              <a:off x="2985" y="2142"/>
              <a:ext cx="943" cy="25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>
                  <a:ea typeface="PMingLiU" pitchFamily="18" charset="-120"/>
                </a:rPr>
                <a:t>Reference:</a:t>
              </a:r>
            </a:p>
          </p:txBody>
        </p:sp>
      </p:grpSp>
      <p:sp>
        <p:nvSpPr>
          <p:cNvPr id="577553" name="Text Box 17"/>
          <p:cNvSpPr txBox="1">
            <a:spLocks noChangeArrowheads="1"/>
          </p:cNvSpPr>
          <p:nvPr/>
        </p:nvSpPr>
        <p:spPr bwMode="auto">
          <a:xfrm>
            <a:off x="1676400" y="5486400"/>
            <a:ext cx="1117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0">
                <a:latin typeface="Tahoma" pitchFamily="34" charset="0"/>
              </a:rPr>
              <a:t>int x=9;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0">
                <a:latin typeface="Tahoma" pitchFamily="34" charset="0"/>
              </a:rPr>
              <a:t>int </a:t>
            </a:r>
            <a:r>
              <a:rPr lang="en-US" sz="1800" b="0">
                <a:solidFill>
                  <a:srgbClr val="FF0000"/>
                </a:solidFill>
                <a:latin typeface="Tahoma" pitchFamily="34" charset="0"/>
              </a:rPr>
              <a:t>*ref</a:t>
            </a:r>
            <a:r>
              <a:rPr lang="en-US" sz="1800" b="0">
                <a:latin typeface="Tahoma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0">
                <a:latin typeface="Tahoma" pitchFamily="34" charset="0"/>
              </a:rPr>
              <a:t>ref = &amp;x;</a:t>
            </a:r>
          </a:p>
        </p:txBody>
      </p:sp>
      <p:sp>
        <p:nvSpPr>
          <p:cNvPr id="577554" name="Text Box 18"/>
          <p:cNvSpPr txBox="1">
            <a:spLocks noChangeArrowheads="1"/>
          </p:cNvSpPr>
          <p:nvPr/>
        </p:nvSpPr>
        <p:spPr bwMode="auto">
          <a:xfrm>
            <a:off x="5969000" y="5334000"/>
            <a:ext cx="1444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0">
                <a:latin typeface="Tahoma" pitchFamily="34" charset="0"/>
              </a:rPr>
              <a:t>int x = 9;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0">
                <a:latin typeface="Tahoma" pitchFamily="34" charset="0"/>
              </a:rPr>
              <a:t>int </a:t>
            </a:r>
            <a:r>
              <a:rPr lang="en-US" sz="1800" b="0">
                <a:solidFill>
                  <a:srgbClr val="FF0000"/>
                </a:solidFill>
                <a:latin typeface="Tahoma" pitchFamily="34" charset="0"/>
              </a:rPr>
              <a:t>&amp;ref</a:t>
            </a:r>
            <a:r>
              <a:rPr lang="en-US" sz="1800" b="0">
                <a:latin typeface="Tahoma" pitchFamily="34" charset="0"/>
              </a:rPr>
              <a:t> = x;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/>
          <a:lstStyle/>
          <a:p>
            <a:pPr rtl="0"/>
            <a:r>
              <a:rPr lang="en-US" altLang="zh-TW" dirty="0">
                <a:ea typeface="PMingLiU" pitchFamily="18" charset="-120"/>
              </a:rPr>
              <a:t>Reference Variables</a:t>
            </a:r>
            <a:endParaRPr lang="en-US" altLang="zh-CN" dirty="0">
              <a:ea typeface="PMingLiU" pitchFamily="18" charset="-120"/>
            </a:endParaRPr>
          </a:p>
        </p:txBody>
      </p:sp>
      <p:sp>
        <p:nvSpPr>
          <p:cNvPr id="5806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>
              <a:lnSpc>
                <a:spcPct val="90000"/>
              </a:lnSpc>
            </a:pPr>
            <a:r>
              <a:rPr lang="en-US" altLang="zh-TW" sz="2400" dirty="0">
                <a:ea typeface="PMingLiU" pitchFamily="18" charset="-120"/>
              </a:rPr>
              <a:t>A </a:t>
            </a:r>
            <a:r>
              <a:rPr lang="en-US" altLang="zh-TW" sz="2400" dirty="0">
                <a:solidFill>
                  <a:schemeClr val="hlink"/>
                </a:solidFill>
                <a:ea typeface="PMingLiU" pitchFamily="18" charset="-120"/>
              </a:rPr>
              <a:t>reference</a:t>
            </a:r>
            <a:r>
              <a:rPr lang="en-US" altLang="zh-TW" sz="2400" dirty="0">
                <a:ea typeface="PMingLiU" pitchFamily="18" charset="-120"/>
              </a:rPr>
              <a:t> </a:t>
            </a:r>
            <a:r>
              <a:rPr lang="en-US" altLang="zh-TW" sz="2400" dirty="0">
                <a:solidFill>
                  <a:schemeClr val="hlink"/>
                </a:solidFill>
                <a:ea typeface="PMingLiU" pitchFamily="18" charset="-120"/>
              </a:rPr>
              <a:t>variable</a:t>
            </a:r>
            <a:r>
              <a:rPr lang="en-US" altLang="zh-TW" sz="2400" dirty="0">
                <a:ea typeface="PMingLiU" pitchFamily="18" charset="-120"/>
              </a:rPr>
              <a:t> serves as an alternative name for an </a:t>
            </a:r>
            <a:r>
              <a:rPr lang="en-US" altLang="zh-TW" sz="2400" dirty="0" smtClean="0">
                <a:ea typeface="PMingLiU" pitchFamily="18" charset="-120"/>
              </a:rPr>
              <a:t>object</a:t>
            </a:r>
          </a:p>
          <a:p>
            <a:pPr algn="l" rtl="0">
              <a:lnSpc>
                <a:spcPct val="90000"/>
              </a:lnSpc>
            </a:pPr>
            <a:endParaRPr lang="en-US" altLang="zh-TW" sz="2400" dirty="0">
              <a:ea typeface="PMingLiU" pitchFamily="18" charset="-120"/>
            </a:endParaRPr>
          </a:p>
          <a:p>
            <a:pPr algn="l" rtl="0">
              <a:lnSpc>
                <a:spcPct val="90000"/>
              </a:lnSpc>
            </a:pPr>
            <a:endParaRPr lang="en-US" altLang="zh-TW" sz="2400" dirty="0">
              <a:ea typeface="PMingLiU" pitchFamily="18" charset="-12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#include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&lt;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iostream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&gt;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using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namespace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std;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main (){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m = 10;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&amp;j = m;  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// j is a reference variable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&lt;&lt; 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"value of m = "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&lt;&lt; m &lt;&lt;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endl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;  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//print 10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j = 18;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&lt;&lt; 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"value of m ="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&lt;&lt; m &lt;&lt;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endl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;  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// print 18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	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return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0;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} </a:t>
            </a:r>
            <a:endParaRPr kumimoji="0" lang="en-GB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algn="l" rtl="0">
              <a:lnSpc>
                <a:spcPct val="90000"/>
              </a:lnSpc>
              <a:buFont typeface="Monotype Sorts" pitchFamily="2" charset="2"/>
              <a:buNone/>
            </a:pPr>
            <a:endParaRPr lang="en-US" altLang="zh-CN" sz="2400" dirty="0">
              <a:ea typeface="PMingLiU" pitchFamily="18" charset="-12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/>
          <a:lstStyle/>
          <a:p>
            <a:pPr rtl="0"/>
            <a:r>
              <a:rPr lang="en-US" altLang="zh-CN" dirty="0">
                <a:ea typeface="SimSun" pitchFamily="2" charset="-122"/>
              </a:rPr>
              <a:t>Reference Variables</a:t>
            </a:r>
          </a:p>
        </p:txBody>
      </p:sp>
      <p:sp>
        <p:nvSpPr>
          <p:cNvPr id="576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altLang="zh-TW">
                <a:ea typeface="PMingLiU" pitchFamily="18" charset="-120"/>
              </a:rPr>
              <a:t>A </a:t>
            </a:r>
            <a:r>
              <a:rPr lang="en-US" altLang="zh-TW">
                <a:solidFill>
                  <a:schemeClr val="hlink"/>
                </a:solidFill>
                <a:ea typeface="PMingLiU" pitchFamily="18" charset="-120"/>
              </a:rPr>
              <a:t>reference variable</a:t>
            </a:r>
            <a:r>
              <a:rPr lang="en-US" altLang="zh-TW">
                <a:ea typeface="PMingLiU" pitchFamily="18" charset="-120"/>
              </a:rPr>
              <a:t> always refers to the same object. Assigning a reference variable with a new value actually changes the value of the referred object.</a:t>
            </a:r>
          </a:p>
          <a:p>
            <a:pPr algn="l" rtl="0"/>
            <a:r>
              <a:rPr lang="en-US" altLang="zh-TW">
                <a:solidFill>
                  <a:schemeClr val="hlink"/>
                </a:solidFill>
                <a:ea typeface="PMingLiU" pitchFamily="18" charset="-120"/>
              </a:rPr>
              <a:t>Reference</a:t>
            </a:r>
            <a:r>
              <a:rPr lang="en-US" altLang="zh-TW">
                <a:ea typeface="PMingLiU" pitchFamily="18" charset="-120"/>
              </a:rPr>
              <a:t> variables are commonly used for parameter passing to a function</a:t>
            </a:r>
            <a:endParaRPr lang="en-US" altLang="zh-CN">
              <a:ea typeface="PMingLiU" pitchFamily="18" charset="-12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8229600" cy="1066800"/>
          </a:xfrm>
        </p:spPr>
        <p:txBody>
          <a:bodyPr/>
          <a:lstStyle/>
          <a:p>
            <a:pPr rtl="0"/>
            <a:r>
              <a:rPr lang="en-US" altLang="zh-TW" dirty="0">
                <a:ea typeface="PMingLiU" pitchFamily="18" charset="-120"/>
              </a:rPr>
              <a:t>Traditional Pointer Usage</a:t>
            </a:r>
          </a:p>
        </p:txBody>
      </p:sp>
      <p:sp>
        <p:nvSpPr>
          <p:cNvPr id="41369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8305800" cy="4114800"/>
          </a:xfrm>
        </p:spPr>
        <p:txBody>
          <a:bodyPr>
            <a:normAutofit fontScale="77500" lnSpcReduction="20000"/>
          </a:bodyPr>
          <a:lstStyle/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#include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&lt;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iostream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&gt;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using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namespace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std;</a:t>
            </a: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void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IndirectSwap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(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char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*Ptr1, 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char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*Ptr2){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char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temp = *Ptr1;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*Ptr1 = *Ptr2;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*Ptr2 = temp;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}</a:t>
            </a: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main() {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char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a = 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'y'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;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char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b = 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'n'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;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IndirectSwap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(&amp;a, &amp;b);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&lt;&lt; a &lt;&lt; b &lt;&lt;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endl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;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return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0;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}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8" name="Rectangle 8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8229600" cy="1066800"/>
          </a:xfrm>
          <a:noFill/>
          <a:ln/>
        </p:spPr>
        <p:txBody>
          <a:bodyPr/>
          <a:lstStyle/>
          <a:p>
            <a:pPr rtl="0"/>
            <a:r>
              <a:rPr lang="en-US" altLang="zh-TW" dirty="0">
                <a:ea typeface="PMingLiU" pitchFamily="18" charset="-120"/>
              </a:rPr>
              <a:t>Pass by Reference</a:t>
            </a:r>
          </a:p>
        </p:txBody>
      </p:sp>
      <p:sp>
        <p:nvSpPr>
          <p:cNvPr id="414729" name="Rectangle 9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848600" cy="4114800"/>
          </a:xfrm>
          <a:noFill/>
          <a:ln/>
        </p:spPr>
        <p:txBody>
          <a:bodyPr>
            <a:normAutofit/>
          </a:bodyPr>
          <a:lstStyle/>
          <a:p>
            <a:pPr algn="l" rtl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400" dirty="0">
                <a:latin typeface="Courier New" pitchFamily="49" charset="0"/>
                <a:ea typeface="PMingLiU" pitchFamily="18" charset="-120"/>
              </a:rPr>
              <a:t>void </a:t>
            </a:r>
            <a:r>
              <a:rPr lang="en-US" altLang="zh-TW" sz="2400" dirty="0" err="1">
                <a:latin typeface="Courier New" pitchFamily="49" charset="0"/>
                <a:ea typeface="PMingLiU" pitchFamily="18" charset="-120"/>
              </a:rPr>
              <a:t>IndirectSwap</a:t>
            </a:r>
            <a:r>
              <a:rPr lang="en-US" altLang="zh-TW" sz="2400" dirty="0">
                <a:latin typeface="Courier New" pitchFamily="49" charset="0"/>
                <a:ea typeface="PMingLiU" pitchFamily="18" charset="-120"/>
              </a:rPr>
              <a:t>(</a:t>
            </a:r>
            <a:r>
              <a:rPr lang="en-US" altLang="zh-TW" sz="2400" dirty="0">
                <a:solidFill>
                  <a:srgbClr val="FF0000"/>
                </a:solidFill>
                <a:latin typeface="Courier New" pitchFamily="49" charset="0"/>
                <a:ea typeface="PMingLiU" pitchFamily="18" charset="-120"/>
              </a:rPr>
              <a:t>char&amp; y</a:t>
            </a:r>
            <a:r>
              <a:rPr lang="en-US" altLang="zh-TW" sz="2400" dirty="0">
                <a:latin typeface="Courier New" pitchFamily="49" charset="0"/>
                <a:ea typeface="PMingLiU" pitchFamily="18" charset="-120"/>
              </a:rPr>
              <a:t>, </a:t>
            </a:r>
            <a:r>
              <a:rPr lang="en-US" altLang="zh-TW" sz="2400" dirty="0">
                <a:solidFill>
                  <a:srgbClr val="FF0000"/>
                </a:solidFill>
                <a:latin typeface="Courier New" pitchFamily="49" charset="0"/>
                <a:ea typeface="PMingLiU" pitchFamily="18" charset="-120"/>
              </a:rPr>
              <a:t>char&amp; z</a:t>
            </a:r>
            <a:r>
              <a:rPr lang="en-US" altLang="zh-TW" sz="2400" dirty="0">
                <a:latin typeface="Courier New" pitchFamily="49" charset="0"/>
                <a:ea typeface="PMingLiU" pitchFamily="18" charset="-120"/>
              </a:rPr>
              <a:t>) {</a:t>
            </a:r>
          </a:p>
          <a:p>
            <a:pPr lvl="1" algn="l" rtl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PMingLiU" pitchFamily="18" charset="-120"/>
              </a:rPr>
              <a:t>char temp = y;</a:t>
            </a:r>
          </a:p>
          <a:p>
            <a:pPr lvl="1" algn="l" rtl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PMingLiU" pitchFamily="18" charset="-120"/>
              </a:rPr>
              <a:t>y = z;</a:t>
            </a:r>
          </a:p>
          <a:p>
            <a:pPr lvl="1" algn="l" rtl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PMingLiU" pitchFamily="18" charset="-120"/>
              </a:rPr>
              <a:t>z = temp;</a:t>
            </a:r>
          </a:p>
          <a:p>
            <a:pPr algn="l" rtl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400" dirty="0">
                <a:latin typeface="Courier New" pitchFamily="49" charset="0"/>
                <a:ea typeface="PMingLiU" pitchFamily="18" charset="-120"/>
              </a:rPr>
              <a:t>}</a:t>
            </a:r>
          </a:p>
          <a:p>
            <a:pPr algn="l" rtl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400" dirty="0" err="1">
                <a:latin typeface="Courier New" pitchFamily="49" charset="0"/>
                <a:ea typeface="PMingLiU" pitchFamily="18" charset="-120"/>
              </a:rPr>
              <a:t>int</a:t>
            </a:r>
            <a:r>
              <a:rPr lang="en-US" altLang="zh-TW" sz="2400" dirty="0">
                <a:latin typeface="Courier New" pitchFamily="49" charset="0"/>
                <a:ea typeface="PMingLiU" pitchFamily="18" charset="-120"/>
              </a:rPr>
              <a:t> main() {</a:t>
            </a:r>
          </a:p>
          <a:p>
            <a:pPr lvl="1" algn="l" rtl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PMingLiU" pitchFamily="18" charset="-120"/>
              </a:rPr>
              <a:t>char a = 'y';</a:t>
            </a:r>
          </a:p>
          <a:p>
            <a:pPr lvl="1" algn="l" rtl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PMingLiU" pitchFamily="18" charset="-120"/>
              </a:rPr>
              <a:t>char b = 'n';</a:t>
            </a:r>
          </a:p>
          <a:p>
            <a:pPr lvl="1" algn="l" rtl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 dirty="0" err="1">
                <a:latin typeface="Courier New" pitchFamily="49" charset="0"/>
                <a:ea typeface="PMingLiU" pitchFamily="18" charset="-120"/>
              </a:rPr>
              <a:t>IndirectSwap</a:t>
            </a:r>
            <a:r>
              <a:rPr lang="en-US" altLang="zh-TW" sz="2000" dirty="0">
                <a:latin typeface="Courier New" pitchFamily="49" charset="0"/>
                <a:ea typeface="PMingLiU" pitchFamily="18" charset="-120"/>
              </a:rPr>
              <a:t>(</a:t>
            </a:r>
            <a:r>
              <a:rPr lang="en-US" altLang="zh-TW" sz="2000" dirty="0">
                <a:solidFill>
                  <a:srgbClr val="FF0000"/>
                </a:solidFill>
                <a:latin typeface="Courier New" pitchFamily="49" charset="0"/>
                <a:ea typeface="PMingLiU" pitchFamily="18" charset="-120"/>
              </a:rPr>
              <a:t>a</a:t>
            </a:r>
            <a:r>
              <a:rPr lang="en-US" altLang="zh-TW" sz="2000" dirty="0">
                <a:latin typeface="Courier New" pitchFamily="49" charset="0"/>
                <a:ea typeface="PMingLiU" pitchFamily="18" charset="-120"/>
              </a:rPr>
              <a:t>, </a:t>
            </a:r>
            <a:r>
              <a:rPr lang="en-US" altLang="zh-TW" sz="2000" dirty="0">
                <a:solidFill>
                  <a:srgbClr val="FF0000"/>
                </a:solidFill>
                <a:latin typeface="Courier New" pitchFamily="49" charset="0"/>
                <a:ea typeface="PMingLiU" pitchFamily="18" charset="-120"/>
              </a:rPr>
              <a:t>b</a:t>
            </a:r>
            <a:r>
              <a:rPr lang="en-US" altLang="zh-TW" sz="2000" dirty="0">
                <a:latin typeface="Courier New" pitchFamily="49" charset="0"/>
                <a:ea typeface="PMingLiU" pitchFamily="18" charset="-120"/>
              </a:rPr>
              <a:t>);</a:t>
            </a:r>
          </a:p>
          <a:p>
            <a:pPr lvl="1" algn="l" rtl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 dirty="0" err="1">
                <a:latin typeface="Courier New" pitchFamily="49" charset="0"/>
                <a:ea typeface="PMingLiU" pitchFamily="18" charset="-120"/>
              </a:rPr>
              <a:t>cout</a:t>
            </a:r>
            <a:r>
              <a:rPr lang="en-US" altLang="zh-TW" sz="2000" dirty="0">
                <a:latin typeface="Courier New" pitchFamily="49" charset="0"/>
                <a:ea typeface="PMingLiU" pitchFamily="18" charset="-120"/>
              </a:rPr>
              <a:t> &lt;&lt; a &lt;&lt; b &lt;&lt; </a:t>
            </a:r>
            <a:r>
              <a:rPr lang="en-US" altLang="zh-TW" sz="2000" dirty="0" err="1">
                <a:latin typeface="Courier New" pitchFamily="49" charset="0"/>
                <a:ea typeface="PMingLiU" pitchFamily="18" charset="-120"/>
              </a:rPr>
              <a:t>endl</a:t>
            </a:r>
            <a:r>
              <a:rPr lang="en-US" altLang="zh-TW" sz="2000" dirty="0">
                <a:latin typeface="Courier New" pitchFamily="49" charset="0"/>
                <a:ea typeface="PMingLiU" pitchFamily="18" charset="-120"/>
              </a:rPr>
              <a:t>;</a:t>
            </a:r>
          </a:p>
          <a:p>
            <a:pPr lvl="1" algn="l" rtl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PMingLiU" pitchFamily="18" charset="-120"/>
              </a:rPr>
              <a:t>return 0;</a:t>
            </a:r>
          </a:p>
          <a:p>
            <a:pPr algn="l" rtl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400" dirty="0">
                <a:latin typeface="Courier New" pitchFamily="49" charset="0"/>
                <a:ea typeface="PMingLiU" pitchFamily="18" charset="-120"/>
              </a:rPr>
              <a:t>}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r>
              <a:rPr lang="en-US" altLang="zh-TW" dirty="0">
                <a:ea typeface="PMingLiU" pitchFamily="18" charset="-120"/>
              </a:rPr>
              <a:t>Topics</a:t>
            </a:r>
          </a:p>
        </p:txBody>
      </p:sp>
      <p:sp>
        <p:nvSpPr>
          <p:cNvPr id="566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altLang="zh-TW" dirty="0">
                <a:ea typeface="PMingLiU" pitchFamily="18" charset="-120"/>
              </a:rPr>
              <a:t>Pointers</a:t>
            </a:r>
          </a:p>
          <a:p>
            <a:pPr lvl="1" algn="l" rtl="0"/>
            <a:r>
              <a:rPr lang="en-US" altLang="zh-TW" dirty="0">
                <a:ea typeface="PMingLiU" pitchFamily="18" charset="-120"/>
              </a:rPr>
              <a:t>Memory addresses</a:t>
            </a:r>
          </a:p>
          <a:p>
            <a:pPr lvl="1" algn="l" rtl="0"/>
            <a:r>
              <a:rPr lang="en-US" altLang="zh-TW" dirty="0">
                <a:ea typeface="PMingLiU" pitchFamily="18" charset="-120"/>
              </a:rPr>
              <a:t>Declaration</a:t>
            </a:r>
          </a:p>
          <a:p>
            <a:pPr lvl="1" algn="l" rtl="0"/>
            <a:r>
              <a:rPr lang="en-US" altLang="zh-TW" dirty="0">
                <a:ea typeface="PMingLiU" pitchFamily="18" charset="-120"/>
              </a:rPr>
              <a:t>Dereferencing a pointer</a:t>
            </a:r>
          </a:p>
          <a:p>
            <a:pPr lvl="1" algn="l" rtl="0"/>
            <a:r>
              <a:rPr lang="en-US" altLang="zh-TW" dirty="0">
                <a:ea typeface="PMingLiU" pitchFamily="18" charset="-120"/>
              </a:rPr>
              <a:t>Pointers to </a:t>
            </a:r>
            <a:r>
              <a:rPr lang="en-US" altLang="zh-TW" dirty="0" smtClean="0">
                <a:ea typeface="PMingLiU" pitchFamily="18" charset="-120"/>
              </a:rPr>
              <a:t>pointer</a:t>
            </a:r>
            <a:endParaRPr lang="en-US" altLang="zh-TW" dirty="0">
              <a:ea typeface="PMingLiU" pitchFamily="18" charset="-12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548680"/>
            <a:ext cx="8229600" cy="1066800"/>
          </a:xfrm>
        </p:spPr>
        <p:txBody>
          <a:bodyPr>
            <a:normAutofit/>
          </a:bodyPr>
          <a:lstStyle/>
          <a:p>
            <a:pPr algn="l" rtl="0"/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#include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&lt;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iostream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&gt;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#include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&lt;string&gt;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using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namespace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std;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//===============================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main() {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*p;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x = 37;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&lt;&lt;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"x=  "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&lt;&lt; x&lt;&lt;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endl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p=&amp;x;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&lt;&lt;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"*p=  "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&lt;&lt; *p &lt;&lt;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"  , x= "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&lt;&lt;x&lt;&lt;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endl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*p=85;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&lt;&lt;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"*P=  "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&lt;&lt;*p &lt;&lt;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"  , x=  "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&lt;&lt;x&lt;&lt;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endl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&lt;&lt;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" Address of p is :  "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&lt;&lt; &amp;p &lt;&lt;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endl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&lt;&lt;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"value of p :  "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&lt;&lt; p&lt;&lt;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endl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&lt;&lt; 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" value of memory location pointed to by *p =  "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&lt;&lt;*p&lt;&lt;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endl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&lt;&lt;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"Address of X =  "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&lt;&lt; &amp;x&lt;&lt;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endl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&lt;&lt;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" Value of x =   "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&lt;&lt; x&lt;&lt;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endl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return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0;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}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01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7541015" cy="3040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1619672" y="3068960"/>
            <a:ext cx="6264696" cy="1509712"/>
          </a:xfrm>
          <a:ln>
            <a:solidFill>
              <a:schemeClr val="accent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algn="ctr"/>
            <a:r>
              <a:rPr lang="en-US" sz="2800" b="1" dirty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rPr>
              <a:t>Pointers ( Advanced)</a:t>
            </a:r>
            <a:endParaRPr lang="ar-SA" sz="2800" b="1" dirty="0">
              <a:ln w="12700">
                <a:solidFill>
                  <a:schemeClr val="accent2">
                    <a:shade val="90000"/>
                    <a:satMod val="150000"/>
                  </a:schemeClr>
                </a:solidFill>
              </a:ln>
              <a:effectLst>
                <a:outerShdw blurRad="38100" dist="381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08304" y="6021288"/>
            <a:ext cx="1325880" cy="457200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/>
              <a:t>© </a:t>
            </a:r>
            <a:r>
              <a:rPr lang="en-US" altLang="zh-TW" dirty="0" err="1" smtClean="0"/>
              <a:t>aalosaimi</a:t>
            </a: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CBB931A2-F8D1-4E7C-983E-D722B8C8CDB1}" type="slidenum">
              <a:rPr lang="zh-TW" altLang="en-US" smtClean="0"/>
              <a:pPr>
                <a:buNone/>
              </a:pPr>
              <a:t>22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936816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>
                <a:latin typeface="+mj-lt"/>
              </a:rPr>
              <a:t>Pointers and Functions</a:t>
            </a:r>
          </a:p>
          <a:p>
            <a:pPr algn="l" rtl="0"/>
            <a:r>
              <a:rPr lang="en-US" altLang="zh-TW" dirty="0" smtClean="0">
                <a:latin typeface="+mj-lt"/>
                <a:ea typeface="PMingLiU" pitchFamily="18" charset="-120"/>
              </a:rPr>
              <a:t>Array Name is a constant  pointer</a:t>
            </a:r>
          </a:p>
          <a:p>
            <a:pPr algn="l" rtl="0"/>
            <a:r>
              <a:rPr lang="en-US" altLang="zh-TW" dirty="0" smtClean="0">
                <a:latin typeface="+mj-lt"/>
                <a:ea typeface="PMingLiU" pitchFamily="18" charset="-120"/>
              </a:rPr>
              <a:t>Relationship between pointers and arrays </a:t>
            </a:r>
          </a:p>
          <a:p>
            <a:pPr algn="l" rtl="0"/>
            <a:r>
              <a:rPr lang="en-US" dirty="0" smtClean="0"/>
              <a:t>Pointer Arithmetic</a:t>
            </a:r>
            <a:endParaRPr lang="en-US" altLang="zh-TW" dirty="0" smtClean="0">
              <a:latin typeface="+mj-lt"/>
              <a:ea typeface="PMingLiU" pitchFamily="18" charset="-120"/>
            </a:endParaRPr>
          </a:p>
          <a:p>
            <a:pPr algn="l" rtl="0"/>
            <a:r>
              <a:rPr lang="en-US" altLang="zh-TW" dirty="0" smtClean="0">
                <a:latin typeface="+mj-lt"/>
                <a:ea typeface="PMingLiU" pitchFamily="18" charset="-120"/>
              </a:rPr>
              <a:t>NULL Pointer</a:t>
            </a:r>
          </a:p>
          <a:p>
            <a:pPr algn="l" rtl="0"/>
            <a:r>
              <a:rPr lang="en-US" altLang="zh-TW" dirty="0" smtClean="0">
                <a:latin typeface="+mj-lt"/>
                <a:ea typeface="PMingLiU" pitchFamily="18" charset="-120"/>
              </a:rPr>
              <a:t>Dynamic Pointers</a:t>
            </a:r>
          </a:p>
          <a:p>
            <a:pPr algn="l" rtl="0"/>
            <a:r>
              <a:rPr lang="en-US" dirty="0" smtClean="0"/>
              <a:t>Pointer Types</a:t>
            </a:r>
            <a:endParaRPr lang="en-US" altLang="zh-TW" dirty="0" smtClean="0">
              <a:latin typeface="+mj-lt"/>
              <a:ea typeface="PMingLiU" pitchFamily="18" charset="-120"/>
            </a:endParaRPr>
          </a:p>
          <a:p>
            <a:pPr algn="l" rtl="0"/>
            <a:r>
              <a:rPr lang="en-US" altLang="zh-TW" dirty="0" smtClean="0">
                <a:latin typeface="+mj-lt"/>
                <a:ea typeface="PMingLiU" pitchFamily="18" charset="-120"/>
              </a:rPr>
              <a:t>Constant pointers </a:t>
            </a:r>
          </a:p>
          <a:p>
            <a:pPr algn="l" rtl="0"/>
            <a:endParaRPr lang="en-US" altLang="zh-TW" dirty="0">
              <a:latin typeface="+mj-lt"/>
              <a:ea typeface="PMingLiU" pitchFamily="18" charset="-12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buNone/>
            </a:pPr>
            <a:fld id="{BCFF2CDD-0427-4D2E-B806-AF576A57C744}" type="slidenum">
              <a:rPr lang="zh-TW" altLang="en-US" smtClean="0"/>
              <a:pPr algn="l">
                <a:buNone/>
              </a:pPr>
              <a:t>23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6980600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/>
          <a:lstStyle/>
          <a:p>
            <a:pPr rtl="0"/>
            <a:r>
              <a:rPr lang="en-US" dirty="0"/>
              <a:t>Pointers and Functions</a:t>
            </a:r>
          </a:p>
        </p:txBody>
      </p:sp>
      <p:sp>
        <p:nvSpPr>
          <p:cNvPr id="737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2800" dirty="0"/>
              <a:t>Pointers are full-fledged types</a:t>
            </a:r>
          </a:p>
          <a:p>
            <a:pPr lvl="1" algn="l" rtl="0">
              <a:lnSpc>
                <a:spcPct val="90000"/>
              </a:lnSpc>
            </a:pPr>
            <a:r>
              <a:rPr lang="en-US" sz="2400" dirty="0"/>
              <a:t>Can be used just like other types</a:t>
            </a:r>
          </a:p>
          <a:p>
            <a:pPr algn="l" rtl="0">
              <a:lnSpc>
                <a:spcPct val="90000"/>
              </a:lnSpc>
              <a:spcBef>
                <a:spcPct val="50000"/>
              </a:spcBef>
            </a:pPr>
            <a:r>
              <a:rPr lang="en-US" sz="2800" dirty="0"/>
              <a:t>Can be function parameters</a:t>
            </a:r>
          </a:p>
          <a:p>
            <a:pPr algn="l" rtl="0">
              <a:lnSpc>
                <a:spcPct val="90000"/>
              </a:lnSpc>
              <a:spcBef>
                <a:spcPct val="50000"/>
              </a:spcBef>
            </a:pPr>
            <a:r>
              <a:rPr lang="en-US" sz="2800" dirty="0"/>
              <a:t>Can be returned from functions</a:t>
            </a:r>
          </a:p>
          <a:p>
            <a:pPr algn="l" rtl="0">
              <a:lnSpc>
                <a:spcPct val="90000"/>
              </a:lnSpc>
              <a:spcBef>
                <a:spcPct val="50000"/>
              </a:spcBef>
            </a:pPr>
            <a:r>
              <a:rPr lang="en-US" sz="2800" dirty="0"/>
              <a:t>Example:</a:t>
            </a:r>
            <a:br>
              <a:rPr lang="en-US" sz="2800" dirty="0"/>
            </a:br>
            <a:r>
              <a:rPr lang="en-US" sz="2800" dirty="0" err="1"/>
              <a:t>int</a:t>
            </a:r>
            <a:r>
              <a:rPr lang="en-US" sz="2800" dirty="0"/>
              <a:t>* </a:t>
            </a:r>
            <a:r>
              <a:rPr lang="en-US" sz="2800" dirty="0" err="1"/>
              <a:t>findOtherPointer</a:t>
            </a:r>
            <a:r>
              <a:rPr lang="en-US" sz="2800" dirty="0"/>
              <a:t>(</a:t>
            </a:r>
            <a:r>
              <a:rPr lang="en-US" sz="2800" dirty="0" err="1"/>
              <a:t>int</a:t>
            </a:r>
            <a:r>
              <a:rPr lang="en-US" sz="2800" dirty="0"/>
              <a:t>* p);</a:t>
            </a:r>
          </a:p>
          <a:p>
            <a:pPr lvl="1" algn="l" rtl="0">
              <a:lnSpc>
                <a:spcPct val="90000"/>
              </a:lnSpc>
            </a:pPr>
            <a:r>
              <a:rPr lang="en-US" sz="2400" dirty="0"/>
              <a:t>This function declaration: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/>
              <a:t>Has "pointer to an </a:t>
            </a:r>
            <a:r>
              <a:rPr lang="en-US" sz="2000" dirty="0" err="1"/>
              <a:t>int</a:t>
            </a:r>
            <a:r>
              <a:rPr lang="en-US" sz="2000" dirty="0"/>
              <a:t>" parameter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/>
              <a:t>Returns "pointer to an </a:t>
            </a:r>
            <a:r>
              <a:rPr lang="en-US" sz="2000" dirty="0" err="1"/>
              <a:t>int</a:t>
            </a:r>
            <a:r>
              <a:rPr lang="en-US" sz="2000" dirty="0"/>
              <a:t>" variable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BCFF2CDD-0427-4D2E-B806-AF576A57C744}" type="slidenum">
              <a:rPr lang="zh-TW" altLang="en-US" smtClean="0"/>
              <a:pPr>
                <a:buNone/>
              </a:pPr>
              <a:t>24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87527514"/>
      </p:ext>
    </p:extLst>
  </p:cSld>
  <p:clrMapOvr>
    <a:masterClrMapping/>
  </p:clrMapOvr>
  <p:transition spd="med"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692696"/>
            <a:ext cx="7772400" cy="381000"/>
          </a:xfrm>
        </p:spPr>
        <p:txBody>
          <a:bodyPr>
            <a:noAutofit/>
          </a:bodyPr>
          <a:lstStyle/>
          <a:p>
            <a:pPr rtl="0"/>
            <a:r>
              <a:rPr lang="en-US" sz="3200" b="1" dirty="0" smtClean="0"/>
              <a:t>Pointers and Functions</a:t>
            </a:r>
            <a:br>
              <a:rPr lang="en-US" sz="3200" b="1" dirty="0" smtClean="0"/>
            </a:br>
            <a:r>
              <a:rPr lang="en-US" sz="3200" b="1" dirty="0" smtClean="0"/>
              <a:t>Example</a:t>
            </a:r>
            <a:endParaRPr lang="en-US" sz="3200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556792"/>
            <a:ext cx="8382000" cy="4953000"/>
          </a:xfrm>
        </p:spPr>
        <p:txBody>
          <a:bodyPr/>
          <a:lstStyle/>
          <a:p>
            <a:pPr algn="l" rtl="0">
              <a:lnSpc>
                <a:spcPct val="76000"/>
              </a:lnSpc>
              <a:spcBef>
                <a:spcPts val="475"/>
              </a:spcBef>
              <a:buFontTx/>
              <a:buNone/>
            </a:pPr>
            <a:r>
              <a:rPr lang="en-US" sz="1800" noProof="1">
                <a:solidFill>
                  <a:srgbClr val="00B050"/>
                </a:solidFill>
                <a:latin typeface="Courier New" pitchFamily="49" charset="0"/>
              </a:rPr>
              <a:t>// This program uses two functions that accept addresses of</a:t>
            </a:r>
          </a:p>
          <a:p>
            <a:pPr algn="l" rtl="0">
              <a:lnSpc>
                <a:spcPct val="76000"/>
              </a:lnSpc>
              <a:buFontTx/>
              <a:buNone/>
            </a:pPr>
            <a:r>
              <a:rPr lang="en-US" sz="1800" noProof="1">
                <a:solidFill>
                  <a:srgbClr val="00B050"/>
                </a:solidFill>
                <a:latin typeface="Courier New" pitchFamily="49" charset="0"/>
              </a:rPr>
              <a:t>// variables as arguments.</a:t>
            </a:r>
          </a:p>
          <a:p>
            <a:pPr algn="l" rtl="0">
              <a:lnSpc>
                <a:spcPct val="76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#include &lt;</a:t>
            </a:r>
            <a:r>
              <a:rPr lang="en-US" sz="1800" noProof="1" smtClean="0">
                <a:solidFill>
                  <a:srgbClr val="000000"/>
                </a:solidFill>
                <a:latin typeface="Courier New" pitchFamily="49" charset="0"/>
              </a:rPr>
              <a:t>iostream&gt;</a:t>
            </a:r>
          </a:p>
          <a:p>
            <a:pPr algn="l" rtl="0">
              <a:lnSpc>
                <a:spcPct val="76000"/>
              </a:lnSpc>
              <a:buFontTx/>
              <a:buNone/>
            </a:pPr>
            <a:r>
              <a:rPr lang="en-US" sz="1800" noProof="1" smtClean="0">
                <a:solidFill>
                  <a:srgbClr val="000000"/>
                </a:solidFill>
                <a:latin typeface="Courier New" pitchFamily="49" charset="0"/>
              </a:rPr>
              <a:t>Using namespace std;</a:t>
            </a:r>
            <a:endParaRPr lang="en-US" sz="1800" dirty="0">
              <a:latin typeface="Courier New" pitchFamily="49" charset="0"/>
            </a:endParaRPr>
          </a:p>
          <a:p>
            <a:pPr algn="l" rtl="0">
              <a:lnSpc>
                <a:spcPct val="76000"/>
              </a:lnSpc>
              <a:buFontTx/>
              <a:buNone/>
            </a:pPr>
            <a:endParaRPr lang="en-US" sz="1800" noProof="1">
              <a:solidFill>
                <a:srgbClr val="00B050"/>
              </a:solidFill>
              <a:latin typeface="Courier New" pitchFamily="49" charset="0"/>
            </a:endParaRPr>
          </a:p>
          <a:p>
            <a:pPr algn="l" rtl="0">
              <a:lnSpc>
                <a:spcPct val="76000"/>
              </a:lnSpc>
              <a:buFontTx/>
              <a:buNone/>
            </a:pPr>
            <a:r>
              <a:rPr lang="en-US" sz="1800" noProof="1">
                <a:solidFill>
                  <a:srgbClr val="00B050"/>
                </a:solidFill>
                <a:latin typeface="Courier New" pitchFamily="49" charset="0"/>
              </a:rPr>
              <a:t>// Function </a:t>
            </a:r>
            <a:r>
              <a:rPr lang="en-US" sz="1800" noProof="1" smtClean="0">
                <a:solidFill>
                  <a:srgbClr val="00B050"/>
                </a:solidFill>
                <a:latin typeface="Courier New" pitchFamily="49" charset="0"/>
              </a:rPr>
              <a:t>prototypes</a:t>
            </a:r>
            <a:endParaRPr lang="en-US" sz="1800" noProof="1">
              <a:solidFill>
                <a:srgbClr val="00B050"/>
              </a:solidFill>
              <a:latin typeface="Courier New" pitchFamily="49" charset="0"/>
            </a:endParaRPr>
          </a:p>
          <a:p>
            <a:pPr algn="l" rtl="0">
              <a:lnSpc>
                <a:spcPct val="76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void getNumber(int *);</a:t>
            </a:r>
          </a:p>
          <a:p>
            <a:pPr algn="l" rtl="0">
              <a:lnSpc>
                <a:spcPct val="76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void doubleValue(int *);</a:t>
            </a:r>
          </a:p>
          <a:p>
            <a:pPr algn="l" rtl="0">
              <a:lnSpc>
                <a:spcPct val="76000"/>
              </a:lnSpc>
              <a:buFontTx/>
              <a:buNone/>
            </a:pPr>
            <a:endParaRPr lang="en-US" sz="1800" noProof="1">
              <a:latin typeface="Courier New" pitchFamily="49" charset="0"/>
            </a:endParaRPr>
          </a:p>
          <a:p>
            <a:pPr algn="l" rtl="0">
              <a:lnSpc>
                <a:spcPct val="76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void main(void)</a:t>
            </a:r>
          </a:p>
          <a:p>
            <a:pPr algn="l" rtl="0">
              <a:lnSpc>
                <a:spcPct val="76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  <a:p>
            <a:pPr algn="l" rtl="0">
              <a:lnSpc>
                <a:spcPct val="76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	int number;</a:t>
            </a:r>
          </a:p>
          <a:p>
            <a:pPr algn="l" rtl="0">
              <a:lnSpc>
                <a:spcPct val="76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	getNumber(&amp;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n</a:t>
            </a: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umber)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800" noProof="1">
                <a:solidFill>
                  <a:srgbClr val="00B050"/>
                </a:solidFill>
                <a:latin typeface="Courier New" pitchFamily="49" charset="0"/>
              </a:rPr>
              <a:t>// Pass address of number to getNumber</a:t>
            </a:r>
          </a:p>
          <a:p>
            <a:pPr algn="l" rtl="0">
              <a:lnSpc>
                <a:spcPct val="76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	doubleValue(&amp;number); </a:t>
            </a:r>
            <a:r>
              <a:rPr lang="en-US" sz="1800" noProof="1">
                <a:solidFill>
                  <a:srgbClr val="00B050"/>
                </a:solidFill>
                <a:latin typeface="Courier New" pitchFamily="49" charset="0"/>
              </a:rPr>
              <a:t>// and doubleValue.</a:t>
            </a:r>
          </a:p>
          <a:p>
            <a:pPr algn="l" rtl="0">
              <a:lnSpc>
                <a:spcPct val="76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	cout &lt;&lt; </a:t>
            </a:r>
            <a:r>
              <a:rPr lang="en-US" sz="1800" noProof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"That value doubled is " </a:t>
            </a: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&lt;&lt; number &lt;&lt; endl;</a:t>
            </a:r>
          </a:p>
          <a:p>
            <a:pPr algn="l" rtl="0">
              <a:lnSpc>
                <a:spcPct val="76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BCFF2CDD-0427-4D2E-B806-AF576A57C744}" type="slidenum">
              <a:rPr lang="zh-TW" altLang="en-US" smtClean="0"/>
              <a:pPr>
                <a:buNone/>
              </a:pPr>
              <a:t>25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498183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/>
          <a:lstStyle/>
          <a:p>
            <a:pPr rtl="0">
              <a:lnSpc>
                <a:spcPct val="76000"/>
              </a:lnSpc>
            </a:pPr>
            <a:r>
              <a:rPr lang="en-US" sz="2400" b="1" i="1" noProof="1"/>
              <a:t>Program continues</a:t>
            </a:r>
            <a:endParaRPr lang="en-US" sz="2400" b="1" noProof="1"/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340768"/>
            <a:ext cx="8305800" cy="4953000"/>
          </a:xfrm>
        </p:spPr>
        <p:txBody>
          <a:bodyPr/>
          <a:lstStyle/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noProof="1">
                <a:solidFill>
                  <a:srgbClr val="00B050"/>
                </a:solidFill>
                <a:latin typeface="Courier New" pitchFamily="49" charset="0"/>
              </a:rPr>
              <a:t>// Definition of getNumber. The parameter, Input, is a pointer.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noProof="1">
                <a:solidFill>
                  <a:srgbClr val="00B050"/>
                </a:solidFill>
                <a:latin typeface="Courier New" pitchFamily="49" charset="0"/>
              </a:rPr>
              <a:t>// This function asks the user for a number. The value entered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noProof="1">
                <a:solidFill>
                  <a:srgbClr val="00B050"/>
                </a:solidFill>
                <a:latin typeface="Courier New" pitchFamily="49" charset="0"/>
              </a:rPr>
              <a:t>// is stored in the variable pointed to by Input.</a:t>
            </a:r>
            <a:endParaRPr lang="en-US" sz="1600" dirty="0">
              <a:solidFill>
                <a:srgbClr val="00B050"/>
              </a:solidFill>
              <a:latin typeface="Courier New" pitchFamily="49" charset="0"/>
            </a:endParaRP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i="1" noProof="1">
                <a:solidFill>
                  <a:srgbClr val="000000"/>
                </a:solidFill>
                <a:latin typeface="Courier New" pitchFamily="49" charset="0"/>
                <a:ea typeface="Officina Sans" charset="-128"/>
              </a:rPr>
              <a:t>	</a:t>
            </a:r>
            <a:endParaRPr lang="en-US" sz="1600" noProof="1">
              <a:solidFill>
                <a:srgbClr val="000000"/>
              </a:solidFill>
              <a:latin typeface="Courier New" pitchFamily="49" charset="0"/>
            </a:endParaRPr>
          </a:p>
          <a:p>
            <a:pPr algn="l" rtl="0">
              <a:lnSpc>
                <a:spcPct val="80000"/>
              </a:lnSpc>
              <a:spcBef>
                <a:spcPts val="475"/>
              </a:spcBef>
              <a:buFontTx/>
              <a:buNone/>
            </a:pPr>
            <a:r>
              <a:rPr lang="en-US" sz="1600" noProof="1">
                <a:solidFill>
                  <a:srgbClr val="000000"/>
                </a:solidFill>
                <a:latin typeface="Courier New" pitchFamily="49" charset="0"/>
              </a:rPr>
              <a:t>void getNumber(int *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600" noProof="1">
                <a:solidFill>
                  <a:srgbClr val="000000"/>
                </a:solidFill>
                <a:latin typeface="Courier New" pitchFamily="49" charset="0"/>
              </a:rPr>
              <a:t>nput)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noProof="1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noProof="1">
                <a:solidFill>
                  <a:srgbClr val="000000"/>
                </a:solidFill>
                <a:latin typeface="Courier New" pitchFamily="49" charset="0"/>
              </a:rPr>
              <a:t>	cout &lt;&lt; </a:t>
            </a:r>
            <a:r>
              <a:rPr lang="en-US" sz="1600" noProof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"Enter an integer number: ";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noProof="1">
                <a:solidFill>
                  <a:srgbClr val="000000"/>
                </a:solidFill>
                <a:latin typeface="Courier New" pitchFamily="49" charset="0"/>
              </a:rPr>
              <a:t>	cin &gt;&gt; *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600" noProof="1">
                <a:solidFill>
                  <a:srgbClr val="000000"/>
                </a:solidFill>
                <a:latin typeface="Courier New" pitchFamily="49" charset="0"/>
              </a:rPr>
              <a:t>nput;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noProof="1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  <a:p>
            <a:pPr algn="l" rtl="0">
              <a:lnSpc>
                <a:spcPct val="80000"/>
              </a:lnSpc>
              <a:buFontTx/>
              <a:buNone/>
            </a:pPr>
            <a:endParaRPr lang="en-US" sz="1600" noProof="1">
              <a:solidFill>
                <a:srgbClr val="00B050"/>
              </a:solidFill>
              <a:latin typeface="Courier New" pitchFamily="49" charset="0"/>
            </a:endParaRP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noProof="1">
                <a:solidFill>
                  <a:srgbClr val="00B050"/>
                </a:solidFill>
                <a:latin typeface="Courier New" pitchFamily="49" charset="0"/>
              </a:rPr>
              <a:t>// Definition of doubleValue. The parameter, val, is a pointer.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noProof="1">
                <a:solidFill>
                  <a:srgbClr val="00B050"/>
                </a:solidFill>
                <a:latin typeface="Courier New" pitchFamily="49" charset="0"/>
              </a:rPr>
              <a:t>// This function multiplies the variable pointed to by val by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noProof="1">
                <a:solidFill>
                  <a:srgbClr val="00B050"/>
                </a:solidFill>
                <a:latin typeface="Courier New" pitchFamily="49" charset="0"/>
              </a:rPr>
              <a:t>// two.</a:t>
            </a:r>
            <a:endParaRPr lang="en-US" sz="1600" dirty="0">
              <a:solidFill>
                <a:srgbClr val="00B050"/>
              </a:solidFill>
              <a:latin typeface="Courier New" pitchFamily="49" charset="0"/>
            </a:endParaRPr>
          </a:p>
          <a:p>
            <a:pPr algn="l" rtl="0">
              <a:lnSpc>
                <a:spcPct val="80000"/>
              </a:lnSpc>
              <a:buFontTx/>
              <a:buNone/>
            </a:pPr>
            <a:endParaRPr lang="en-US" sz="1600" noProof="1">
              <a:solidFill>
                <a:srgbClr val="000000"/>
              </a:solidFill>
              <a:latin typeface="Courier New" pitchFamily="49" charset="0"/>
            </a:endParaRP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noProof="1">
                <a:solidFill>
                  <a:srgbClr val="000000"/>
                </a:solidFill>
                <a:latin typeface="Courier New" pitchFamily="49" charset="0"/>
              </a:rPr>
              <a:t>void doubleValue(int *val)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noProof="1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noProof="1">
                <a:solidFill>
                  <a:srgbClr val="000000"/>
                </a:solidFill>
                <a:latin typeface="Courier New" pitchFamily="49" charset="0"/>
              </a:rPr>
              <a:t>	*val *= 2;</a:t>
            </a:r>
          </a:p>
          <a:p>
            <a:pPr algn="l" rtl="0">
              <a:buFontTx/>
              <a:buNone/>
            </a:pPr>
            <a:r>
              <a:rPr lang="en-US" sz="1600" noProof="1">
                <a:solidFill>
                  <a:srgbClr val="000000"/>
                </a:solidFill>
                <a:latin typeface="Courier New" pitchFamily="49" charset="0"/>
              </a:rPr>
              <a:t>}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BCFF2CDD-0427-4D2E-B806-AF576A57C744}" type="slidenum">
              <a:rPr lang="zh-TW" altLang="en-US" smtClean="0"/>
              <a:pPr>
                <a:buNone/>
              </a:pPr>
              <a:t>26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470992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rtl="0">
              <a:lnSpc>
                <a:spcPct val="96000"/>
              </a:lnSpc>
              <a:spcBef>
                <a:spcPts val="1275"/>
              </a:spcBef>
            </a:pPr>
            <a:r>
              <a:rPr lang="en-US" sz="3200" b="1" i="1" noProof="1">
                <a:solidFill>
                  <a:srgbClr val="000000"/>
                </a:solidFill>
                <a:latin typeface="+mn-lt"/>
                <a:ea typeface="Officina Sans" charset="-128"/>
              </a:rPr>
              <a:t>Program Output with Example Input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80000"/>
              </a:lnSpc>
              <a:buFontTx/>
              <a:buNone/>
            </a:pPr>
            <a:r>
              <a:rPr lang="en-US" sz="2000" noProof="1">
                <a:solidFill>
                  <a:srgbClr val="000000"/>
                </a:solidFill>
                <a:latin typeface="Prestige Elite"/>
              </a:rPr>
              <a:t>Enter an integer number: </a:t>
            </a:r>
            <a:r>
              <a:rPr lang="en-US" sz="2000" b="1" noProof="1">
                <a:solidFill>
                  <a:srgbClr val="000000"/>
                </a:solidFill>
                <a:latin typeface="Officina Sans" charset="-128"/>
                <a:ea typeface="Officina Sans" charset="-128"/>
              </a:rPr>
              <a:t>10 [Enter]</a:t>
            </a:r>
          </a:p>
          <a:p>
            <a:pPr algn="l" rtl="0">
              <a:buFontTx/>
              <a:buNone/>
            </a:pPr>
            <a:r>
              <a:rPr lang="en-US" sz="2000" noProof="1">
                <a:solidFill>
                  <a:srgbClr val="000000"/>
                </a:solidFill>
                <a:latin typeface="Prestige Elite"/>
              </a:rPr>
              <a:t>That value doubled is 20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BCFF2CDD-0427-4D2E-B806-AF576A57C744}" type="slidenum">
              <a:rPr lang="zh-TW" altLang="en-US" smtClean="0"/>
              <a:pPr>
                <a:buNone/>
              </a:pPr>
              <a:t>27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628700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Pointer Arithmetic:</a:t>
            </a:r>
            <a:br>
              <a:rPr lang="en-US" b="1" dirty="0" smtClean="0"/>
            </a:br>
            <a:r>
              <a:rPr lang="en-US" dirty="0" smtClean="0"/>
              <a:t>Pointer </a:t>
            </a:r>
            <a:r>
              <a:rPr lang="en-US" dirty="0"/>
              <a:t>Assignments</a:t>
            </a:r>
          </a:p>
        </p:txBody>
      </p:sp>
      <p:sp>
        <p:nvSpPr>
          <p:cNvPr id="731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dirty="0"/>
              <a:t>Pointer variables can be "assigned":</a:t>
            </a:r>
            <a:br>
              <a:rPr lang="en-US" dirty="0"/>
            </a:br>
            <a:r>
              <a:rPr lang="en-US" sz="2800" dirty="0" err="1"/>
              <a:t>int</a:t>
            </a:r>
            <a:r>
              <a:rPr lang="en-US" sz="2800" dirty="0"/>
              <a:t> *p1, *p2;</a:t>
            </a:r>
            <a:br>
              <a:rPr lang="en-US" sz="2800" dirty="0"/>
            </a:br>
            <a:r>
              <a:rPr lang="en-US" sz="2800" dirty="0"/>
              <a:t>p2 = p1;</a:t>
            </a:r>
          </a:p>
          <a:p>
            <a:pPr lvl="1" algn="l" rtl="0">
              <a:lnSpc>
                <a:spcPct val="90000"/>
              </a:lnSpc>
            </a:pPr>
            <a:r>
              <a:rPr lang="en-US" dirty="0"/>
              <a:t>Assigns one pointer to another</a:t>
            </a:r>
          </a:p>
          <a:p>
            <a:pPr lvl="1" algn="l" rtl="0">
              <a:lnSpc>
                <a:spcPct val="90000"/>
              </a:lnSpc>
            </a:pPr>
            <a:r>
              <a:rPr lang="en-US" dirty="0"/>
              <a:t>"Make p2 point to where p1 points"</a:t>
            </a:r>
          </a:p>
          <a:p>
            <a:pPr algn="l" rtl="0">
              <a:lnSpc>
                <a:spcPct val="90000"/>
              </a:lnSpc>
            </a:pPr>
            <a:r>
              <a:rPr lang="en-US" dirty="0"/>
              <a:t>Do not confuse with:</a:t>
            </a:r>
            <a:br>
              <a:rPr lang="en-US" dirty="0"/>
            </a:br>
            <a:r>
              <a:rPr lang="en-US" sz="2800" dirty="0"/>
              <a:t>*p1 = *p2;</a:t>
            </a:r>
          </a:p>
          <a:p>
            <a:pPr lvl="1" algn="l" rtl="0">
              <a:lnSpc>
                <a:spcPct val="90000"/>
              </a:lnSpc>
            </a:pPr>
            <a:r>
              <a:rPr lang="en-US" dirty="0"/>
              <a:t>Assigns "value pointed to" by p1, to "value</a:t>
            </a:r>
            <a:br>
              <a:rPr lang="en-US" dirty="0"/>
            </a:br>
            <a:r>
              <a:rPr lang="en-US" dirty="0"/>
              <a:t>pointed to" by p2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BCFF2CDD-0427-4D2E-B806-AF576A57C744}" type="slidenum">
              <a:rPr lang="zh-TW" altLang="en-US" smtClean="0"/>
              <a:pPr>
                <a:buNone/>
              </a:pPr>
              <a:t>28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18607460"/>
      </p:ext>
    </p:extLst>
  </p:cSld>
  <p:clrMapOvr>
    <a:masterClrMapping/>
  </p:clrMapOvr>
  <p:transition spd="med"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164" name="Rectangle 4"/>
          <p:cNvSpPr>
            <a:spLocks noGrp="1" noChangeArrowheads="1"/>
          </p:cNvSpPr>
          <p:nvPr>
            <p:ph type="title"/>
          </p:nvPr>
        </p:nvSpPr>
        <p:spPr>
          <a:xfrm>
            <a:off x="493341" y="476672"/>
            <a:ext cx="8229600" cy="1069848"/>
          </a:xfrm>
        </p:spPr>
        <p:txBody>
          <a:bodyPr>
            <a:normAutofit/>
          </a:bodyPr>
          <a:lstStyle/>
          <a:p>
            <a:r>
              <a:rPr lang="en-US" sz="3000" dirty="0"/>
              <a:t>Pointer Assignments Graphic: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52A70F30-FDC0-4D96-81E2-23BF66E34532}" type="slidenum">
              <a:rPr lang="zh-TW" altLang="en-US" smtClean="0"/>
              <a:pPr>
                <a:buNone/>
              </a:pPr>
              <a:t>29</a:t>
            </a:fld>
            <a:endParaRPr lang="en-US" altLang="zh-TW"/>
          </a:p>
        </p:txBody>
      </p:sp>
      <p:pic>
        <p:nvPicPr>
          <p:cNvPr id="732165" name="Picture 5" descr="C:\WINDOWS\Desktop\Oh_type\sacitch_C++_ppt\gif\savitchc10d01.gif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0150" y="1690688"/>
            <a:ext cx="7504113" cy="46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98630620"/>
      </p:ext>
    </p:extLst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>
          <a:xfrm>
            <a:off x="552450" y="620688"/>
            <a:ext cx="8229600" cy="1066800"/>
          </a:xfrm>
        </p:spPr>
        <p:txBody>
          <a:bodyPr/>
          <a:lstStyle/>
          <a:p>
            <a:pPr rtl="0"/>
            <a:r>
              <a:rPr lang="en-US" altLang="zh-TW" dirty="0">
                <a:ea typeface="PMingLiU" pitchFamily="18" charset="-120"/>
              </a:rPr>
              <a:t>Computer Memory</a:t>
            </a:r>
          </a:p>
        </p:txBody>
      </p:sp>
      <p:sp>
        <p:nvSpPr>
          <p:cNvPr id="37171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44824"/>
            <a:ext cx="7848600" cy="2160240"/>
          </a:xfrm>
        </p:spPr>
        <p:txBody>
          <a:bodyPr>
            <a:normAutofit/>
          </a:bodyPr>
          <a:lstStyle/>
          <a:p>
            <a:pPr marL="109728" indent="0" algn="l" rtl="0">
              <a:buNone/>
            </a:pPr>
            <a:endParaRPr lang="en-US" altLang="zh-TW" dirty="0">
              <a:ea typeface="PMingLiU" pitchFamily="18" charset="-120"/>
            </a:endParaRPr>
          </a:p>
          <a:p>
            <a:pPr algn="l" rtl="0"/>
            <a:r>
              <a:rPr lang="en-US" altLang="zh-TW" dirty="0">
                <a:ea typeface="PMingLiU" pitchFamily="18" charset="-120"/>
              </a:rPr>
              <a:t>Each variable is assigned a memory slot (the size depends on the data type) and the variable’s data is stored there</a:t>
            </a:r>
          </a:p>
          <a:p>
            <a:pPr algn="l" rtl="0">
              <a:buFont typeface="Monotype Sorts" pitchFamily="2" charset="2"/>
              <a:buNone/>
            </a:pPr>
            <a:endParaRPr lang="en-US" altLang="zh-TW" dirty="0">
              <a:ea typeface="PMingLiU" pitchFamily="18" charset="-120"/>
            </a:endParaRPr>
          </a:p>
          <a:p>
            <a:pPr algn="l" rtl="0"/>
            <a:endParaRPr lang="en-US" altLang="zh-TW" dirty="0">
              <a:ea typeface="PMingLiU" pitchFamily="18" charset="-120"/>
            </a:endParaRPr>
          </a:p>
          <a:p>
            <a:pPr algn="l" rtl="0"/>
            <a:endParaRPr lang="en-US" altLang="zh-TW" dirty="0">
              <a:ea typeface="PMingLiU" pitchFamily="18" charset="-120"/>
            </a:endParaRPr>
          </a:p>
        </p:txBody>
      </p:sp>
      <p:sp>
        <p:nvSpPr>
          <p:cNvPr id="371759" name="Text Box 47"/>
          <p:cNvSpPr txBox="1">
            <a:spLocks noChangeArrowheads="1"/>
          </p:cNvSpPr>
          <p:nvPr/>
        </p:nvSpPr>
        <p:spPr bwMode="auto">
          <a:xfrm>
            <a:off x="4495800" y="5638800"/>
            <a:ext cx="2869696" cy="566309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Monotype Sorts" pitchFamily="2" charset="2"/>
              <a:buNone/>
            </a:pPr>
            <a:r>
              <a:rPr lang="en-US" altLang="zh-TW" sz="1400" dirty="0">
                <a:ea typeface="PMingLiU" pitchFamily="18" charset="-120"/>
              </a:rPr>
              <a:t>Variable </a:t>
            </a:r>
            <a:r>
              <a:rPr lang="en-US" altLang="zh-TW" sz="1400" dirty="0" err="1">
                <a:ea typeface="PMingLiU" pitchFamily="18" charset="-120"/>
              </a:rPr>
              <a:t>a’s</a:t>
            </a:r>
            <a:r>
              <a:rPr lang="en-US" altLang="zh-TW" sz="1400" dirty="0">
                <a:ea typeface="PMingLiU" pitchFamily="18" charset="-120"/>
              </a:rPr>
              <a:t> value, i.e., 100, is </a:t>
            </a:r>
          </a:p>
          <a:p>
            <a:pPr marL="342900" indent="-342900">
              <a:buFont typeface="Monotype Sorts" pitchFamily="2" charset="2"/>
              <a:buNone/>
            </a:pPr>
            <a:r>
              <a:rPr lang="en-US" altLang="zh-TW" sz="1400" dirty="0">
                <a:ea typeface="PMingLiU" pitchFamily="18" charset="-120"/>
              </a:rPr>
              <a:t>stored at memory location 1024</a:t>
            </a:r>
          </a:p>
        </p:txBody>
      </p:sp>
      <p:sp>
        <p:nvSpPr>
          <p:cNvPr id="371762" name="Rectangle 50"/>
          <p:cNvSpPr>
            <a:spLocks noChangeArrowheads="1"/>
          </p:cNvSpPr>
          <p:nvPr/>
        </p:nvSpPr>
        <p:spPr bwMode="auto">
          <a:xfrm>
            <a:off x="3479800" y="4554538"/>
            <a:ext cx="1187450" cy="5873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TW" sz="1600" b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PMingLiU" pitchFamily="18" charset="-120"/>
              </a:rPr>
              <a:t>100</a:t>
            </a:r>
          </a:p>
        </p:txBody>
      </p:sp>
      <p:sp>
        <p:nvSpPr>
          <p:cNvPr id="371763" name="Rectangle 51"/>
          <p:cNvSpPr>
            <a:spLocks noChangeArrowheads="1"/>
          </p:cNvSpPr>
          <p:nvPr/>
        </p:nvSpPr>
        <p:spPr bwMode="auto">
          <a:xfrm>
            <a:off x="2292350" y="4554538"/>
            <a:ext cx="1187450" cy="5873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TW" sz="36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PMingLiU" pitchFamily="18" charset="-120"/>
              </a:rPr>
              <a:t>…</a:t>
            </a:r>
          </a:p>
        </p:txBody>
      </p:sp>
      <p:sp>
        <p:nvSpPr>
          <p:cNvPr id="371764" name="Rectangle 52"/>
          <p:cNvSpPr>
            <a:spLocks noChangeArrowheads="1"/>
          </p:cNvSpPr>
          <p:nvPr/>
        </p:nvSpPr>
        <p:spPr bwMode="auto">
          <a:xfrm>
            <a:off x="4667250" y="4554538"/>
            <a:ext cx="1187450" cy="5873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TW" sz="36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PMingLiU" pitchFamily="18" charset="-120"/>
              </a:rPr>
              <a:t>…</a:t>
            </a:r>
          </a:p>
        </p:txBody>
      </p:sp>
      <p:sp>
        <p:nvSpPr>
          <p:cNvPr id="371765" name="Rectangle 53"/>
          <p:cNvSpPr>
            <a:spLocks noChangeArrowheads="1"/>
          </p:cNvSpPr>
          <p:nvPr/>
        </p:nvSpPr>
        <p:spPr bwMode="auto">
          <a:xfrm>
            <a:off x="5854700" y="4554538"/>
            <a:ext cx="1187450" cy="5873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TW" sz="16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PMingLiU" pitchFamily="18" charset="-120"/>
              </a:rPr>
              <a:t>1024</a:t>
            </a:r>
          </a:p>
        </p:txBody>
      </p:sp>
      <p:sp>
        <p:nvSpPr>
          <p:cNvPr id="371766" name="Rectangle 54"/>
          <p:cNvSpPr>
            <a:spLocks noChangeArrowheads="1"/>
          </p:cNvSpPr>
          <p:nvPr/>
        </p:nvSpPr>
        <p:spPr bwMode="auto">
          <a:xfrm>
            <a:off x="7042150" y="4554538"/>
            <a:ext cx="1187450" cy="5873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TW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PMingLiU" pitchFamily="18" charset="-120"/>
              </a:rPr>
              <a:t>…</a:t>
            </a:r>
          </a:p>
        </p:txBody>
      </p:sp>
      <p:sp>
        <p:nvSpPr>
          <p:cNvPr id="371767" name="Text Box 55"/>
          <p:cNvSpPr txBox="1">
            <a:spLocks noChangeArrowheads="1"/>
          </p:cNvSpPr>
          <p:nvPr/>
        </p:nvSpPr>
        <p:spPr bwMode="auto">
          <a:xfrm>
            <a:off x="0" y="4114800"/>
            <a:ext cx="1828800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Monotype Sorts" pitchFamily="2" charset="2"/>
              <a:buNone/>
            </a:pPr>
            <a:r>
              <a:rPr lang="en-US" altLang="zh-TW" sz="1400" dirty="0">
                <a:ea typeface="PMingLiU" pitchFamily="18" charset="-120"/>
              </a:rPr>
              <a:t>Memory address:</a:t>
            </a:r>
          </a:p>
        </p:txBody>
      </p:sp>
      <p:sp>
        <p:nvSpPr>
          <p:cNvPr id="371768" name="Text Box 56"/>
          <p:cNvSpPr txBox="1">
            <a:spLocks noChangeArrowheads="1"/>
          </p:cNvSpPr>
          <p:nvPr/>
        </p:nvSpPr>
        <p:spPr bwMode="auto">
          <a:xfrm>
            <a:off x="3557588" y="4114800"/>
            <a:ext cx="973137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42900" indent="-342900">
              <a:buFont typeface="Monotype Sorts" pitchFamily="2" charset="2"/>
              <a:buNone/>
            </a:pPr>
            <a:r>
              <a:rPr lang="zh-TW" altLang="en-US" sz="1400" dirty="0">
                <a:solidFill>
                  <a:schemeClr val="accent6">
                    <a:lumMod val="75000"/>
                  </a:schemeClr>
                </a:solidFill>
                <a:ea typeface="PMingLiU" pitchFamily="18" charset="-120"/>
              </a:rPr>
              <a:t>1024</a:t>
            </a:r>
          </a:p>
        </p:txBody>
      </p:sp>
      <p:sp>
        <p:nvSpPr>
          <p:cNvPr id="371769" name="Text Box 57"/>
          <p:cNvSpPr txBox="1">
            <a:spLocks noChangeArrowheads="1"/>
          </p:cNvSpPr>
          <p:nvPr/>
        </p:nvSpPr>
        <p:spPr bwMode="auto">
          <a:xfrm>
            <a:off x="5854700" y="4114800"/>
            <a:ext cx="582211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Monotype Sorts" pitchFamily="2" charset="2"/>
              <a:buNone/>
            </a:pPr>
            <a:r>
              <a:rPr lang="zh-TW" altLang="en-US" sz="1400" dirty="0">
                <a:solidFill>
                  <a:schemeClr val="accent6">
                    <a:lumMod val="75000"/>
                  </a:schemeClr>
                </a:solidFill>
                <a:ea typeface="PMingLiU" pitchFamily="18" charset="-120"/>
              </a:rPr>
              <a:t>1032</a:t>
            </a:r>
          </a:p>
        </p:txBody>
      </p:sp>
      <p:sp>
        <p:nvSpPr>
          <p:cNvPr id="371770" name="Text Box 58"/>
          <p:cNvSpPr txBox="1">
            <a:spLocks noChangeArrowheads="1"/>
          </p:cNvSpPr>
          <p:nvPr/>
        </p:nvSpPr>
        <p:spPr bwMode="auto">
          <a:xfrm>
            <a:off x="1524000" y="5662613"/>
            <a:ext cx="1473480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Monotype Sorts" pitchFamily="2" charset="2"/>
              <a:buNone/>
            </a:pPr>
            <a:r>
              <a:rPr lang="en-US" altLang="zh-TW" sz="1400" dirty="0" err="1">
                <a:latin typeface="Courier New" pitchFamily="49" charset="0"/>
                <a:ea typeface="PMingLiU" pitchFamily="18" charset="-120"/>
              </a:rPr>
              <a:t>int</a:t>
            </a:r>
            <a:r>
              <a:rPr lang="en-US" altLang="zh-TW" sz="1400" dirty="0">
                <a:latin typeface="Courier New" pitchFamily="49" charset="0"/>
                <a:ea typeface="PMingLiU" pitchFamily="18" charset="-120"/>
              </a:rPr>
              <a:t> a = 100;</a:t>
            </a:r>
          </a:p>
        </p:txBody>
      </p:sp>
      <p:sp>
        <p:nvSpPr>
          <p:cNvPr id="371772" name="Rectangle 60"/>
          <p:cNvSpPr>
            <a:spLocks noChangeArrowheads="1"/>
          </p:cNvSpPr>
          <p:nvPr/>
        </p:nvSpPr>
        <p:spPr bwMode="auto">
          <a:xfrm>
            <a:off x="1143000" y="4554538"/>
            <a:ext cx="1187450" cy="5873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TW" sz="36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PMingLiU" pitchFamily="18" charset="-120"/>
              </a:rPr>
              <a:t>…</a:t>
            </a:r>
          </a:p>
        </p:txBody>
      </p:sp>
      <p:sp>
        <p:nvSpPr>
          <p:cNvPr id="371773" name="Text Box 61"/>
          <p:cNvSpPr txBox="1">
            <a:spLocks noChangeArrowheads="1"/>
          </p:cNvSpPr>
          <p:nvPr/>
        </p:nvSpPr>
        <p:spPr bwMode="auto">
          <a:xfrm>
            <a:off x="2286000" y="4114800"/>
            <a:ext cx="973138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42900" indent="-342900">
              <a:buFont typeface="Monotype Sorts" pitchFamily="2" charset="2"/>
              <a:buNone/>
            </a:pPr>
            <a:r>
              <a:rPr lang="zh-TW" altLang="en-US" sz="1400" dirty="0">
                <a:solidFill>
                  <a:schemeClr val="accent6">
                    <a:lumMod val="75000"/>
                  </a:schemeClr>
                </a:solidFill>
                <a:ea typeface="PMingLiU" pitchFamily="18" charset="-120"/>
              </a:rPr>
              <a:t>1020</a:t>
            </a:r>
          </a:p>
        </p:txBody>
      </p:sp>
      <p:sp>
        <p:nvSpPr>
          <p:cNvPr id="371774" name="Text Box 62"/>
          <p:cNvSpPr txBox="1">
            <a:spLocks noChangeArrowheads="1"/>
          </p:cNvSpPr>
          <p:nvPr/>
        </p:nvSpPr>
        <p:spPr bwMode="auto">
          <a:xfrm>
            <a:off x="3717925" y="5119688"/>
            <a:ext cx="272832" cy="307777"/>
          </a:xfrm>
          <a:prstGeom prst="rect">
            <a:avLst/>
          </a:prstGeom>
          <a:noFill/>
          <a:ln w="3175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Monotype Sorts" pitchFamily="2" charset="2"/>
              <a:buNone/>
            </a:pPr>
            <a:r>
              <a:rPr lang="en-US" altLang="zh-TW" sz="1400">
                <a:latin typeface="Courier" pitchFamily="49" charset="0"/>
                <a:ea typeface="PMingLiU" pitchFamily="18" charset="-120"/>
              </a:rPr>
              <a:t>a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620688"/>
            <a:ext cx="8229600" cy="1066800"/>
          </a:xfrm>
        </p:spPr>
        <p:txBody>
          <a:bodyPr>
            <a:normAutofit/>
          </a:bodyPr>
          <a:lstStyle/>
          <a:p>
            <a:pPr rtl="0"/>
            <a:r>
              <a:rPr lang="en-US" sz="3200" b="1" dirty="0" smtClean="0"/>
              <a:t>Pointer </a:t>
            </a:r>
            <a:r>
              <a:rPr lang="en-US" sz="3200" b="1" dirty="0"/>
              <a:t>Arithmetic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90000"/>
              </a:lnSpc>
            </a:pPr>
            <a:r>
              <a:rPr lang="en-US" dirty="0"/>
              <a:t>Some mathematical operations may be performed on pointers.</a:t>
            </a:r>
          </a:p>
          <a:p>
            <a:pPr lvl="1" algn="l" rtl="0">
              <a:lnSpc>
                <a:spcPct val="90000"/>
              </a:lnSpc>
            </a:pPr>
            <a:r>
              <a:rPr lang="en-US" dirty="0"/>
              <a:t>The ++ and – operators may be used to increment or decrement a pointer variable.</a:t>
            </a:r>
          </a:p>
          <a:p>
            <a:pPr lvl="1" algn="l" rtl="0">
              <a:lnSpc>
                <a:spcPct val="90000"/>
              </a:lnSpc>
            </a:pPr>
            <a:r>
              <a:rPr lang="en-US" dirty="0"/>
              <a:t>An integer may be added to or subtracted from a pointer variable.  This may be performed with the +, - +=, or -= operators.</a:t>
            </a:r>
          </a:p>
          <a:p>
            <a:pPr lvl="1" algn="l" rtl="0">
              <a:lnSpc>
                <a:spcPct val="90000"/>
              </a:lnSpc>
            </a:pPr>
            <a:r>
              <a:rPr lang="en-US" dirty="0"/>
              <a:t>A pointer may be subtracted from another pointer</a:t>
            </a:r>
            <a:r>
              <a:rPr lang="en-US" dirty="0" smtClean="0"/>
              <a:t>.</a:t>
            </a:r>
          </a:p>
          <a:p>
            <a:pPr lvl="1" algn="l" rtl="0">
              <a:lnSpc>
                <a:spcPct val="90000"/>
              </a:lnSpc>
            </a:pPr>
            <a:r>
              <a:rPr lang="en-US" dirty="0" smtClean="0"/>
              <a:t>Operations meaningless unless performed on an array ( next slides)</a:t>
            </a:r>
          </a:p>
          <a:p>
            <a:pPr lvl="1" algn="l" rtl="0">
              <a:lnSpc>
                <a:spcPct val="90000"/>
              </a:lnSpc>
            </a:pPr>
            <a:r>
              <a:rPr lang="en-US" dirty="0" smtClean="0"/>
              <a:t>Pointer comparison ( &lt;, == , &gt; )</a:t>
            </a:r>
          </a:p>
          <a:p>
            <a:pPr lvl="1" algn="l" rtl="0">
              <a:lnSpc>
                <a:spcPct val="90000"/>
              </a:lnSpc>
              <a:buNone/>
            </a:pPr>
            <a:endParaRPr lang="en-US" dirty="0" smtClean="0"/>
          </a:p>
          <a:p>
            <a:pPr lvl="1" algn="l" rtl="0">
              <a:lnSpc>
                <a:spcPct val="90000"/>
              </a:lnSpc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BCFF2CDD-0427-4D2E-B806-AF576A57C744}" type="slidenum">
              <a:rPr lang="zh-TW" altLang="en-US" smtClean="0"/>
              <a:pPr>
                <a:buNone/>
              </a:pPr>
              <a:t>30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932979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9" name="Rectangle 3"/>
          <p:cNvSpPr>
            <a:spLocks noChangeArrowheads="1"/>
          </p:cNvSpPr>
          <p:nvPr/>
        </p:nvSpPr>
        <p:spPr bwMode="auto">
          <a:xfrm>
            <a:off x="672479" y="836712"/>
            <a:ext cx="78771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3200" dirty="0">
                <a:latin typeface="+mn-lt"/>
                <a:ea typeface="PMingLiU" pitchFamily="18" charset="-120"/>
              </a:rPr>
              <a:t>Array Name is </a:t>
            </a:r>
            <a:r>
              <a:rPr lang="en-US" altLang="zh-TW" sz="3200" dirty="0" smtClean="0">
                <a:latin typeface="+mn-lt"/>
                <a:ea typeface="PMingLiU" pitchFamily="18" charset="-120"/>
              </a:rPr>
              <a:t>a constant  pointer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3200" dirty="0" smtClean="0">
                <a:latin typeface="+mn-lt"/>
                <a:ea typeface="PMingLiU" pitchFamily="18" charset="-120"/>
              </a:rPr>
              <a:t>Example:</a:t>
            </a:r>
            <a:endParaRPr lang="en-US" altLang="zh-TW" sz="3200" dirty="0">
              <a:latin typeface="+mn-lt"/>
              <a:ea typeface="PMingLiU" pitchFamily="18" charset="-120"/>
            </a:endParaRPr>
          </a:p>
        </p:txBody>
      </p:sp>
      <p:sp>
        <p:nvSpPr>
          <p:cNvPr id="382981" name="Text Box 5"/>
          <p:cNvSpPr txBox="1">
            <a:spLocks noChangeArrowheads="1"/>
          </p:cNvSpPr>
          <p:nvPr/>
        </p:nvSpPr>
        <p:spPr bwMode="auto">
          <a:xfrm>
            <a:off x="685800" y="1751013"/>
            <a:ext cx="5089855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b="0">
                <a:latin typeface="+mn-lt"/>
                <a:ea typeface="PMingLiU" pitchFamily="18" charset="-120"/>
              </a:rPr>
              <a:t>#</a:t>
            </a:r>
            <a:r>
              <a:rPr lang="en-US" altLang="zh-TW" b="0">
                <a:latin typeface="+mn-lt"/>
                <a:ea typeface="PMingLiU" pitchFamily="18" charset="-120"/>
              </a:rPr>
              <a:t>include &lt;iostream&gt;</a:t>
            </a: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b="0">
                <a:latin typeface="+mn-lt"/>
                <a:ea typeface="PMingLiU" pitchFamily="18" charset="-120"/>
              </a:rPr>
              <a:t>using namespace std;</a:t>
            </a: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b="0">
              <a:latin typeface="+mn-lt"/>
              <a:ea typeface="PMingLiU" pitchFamily="18" charset="-120"/>
            </a:endParaRP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b="0">
                <a:latin typeface="+mn-lt"/>
                <a:ea typeface="PMingLiU" pitchFamily="18" charset="-120"/>
              </a:rPr>
              <a:t>void main (){</a:t>
            </a: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b="0">
                <a:latin typeface="+mn-lt"/>
                <a:ea typeface="PMingLiU" pitchFamily="18" charset="-120"/>
              </a:rPr>
              <a:t>    int a[5];</a:t>
            </a: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b="0">
                <a:latin typeface="+mn-lt"/>
                <a:ea typeface="PMingLiU" pitchFamily="18" charset="-120"/>
              </a:rPr>
              <a:t>    cout &lt;&lt; "Address of a[0]: " &lt;&lt; </a:t>
            </a:r>
            <a:r>
              <a:rPr lang="en-US" altLang="zh-TW" b="0">
                <a:solidFill>
                  <a:srgbClr val="FF0000"/>
                </a:solidFill>
                <a:latin typeface="+mn-lt"/>
                <a:ea typeface="PMingLiU" pitchFamily="18" charset="-120"/>
              </a:rPr>
              <a:t>&amp;a[0]</a:t>
            </a:r>
            <a:r>
              <a:rPr lang="en-US" altLang="zh-TW" b="0">
                <a:latin typeface="+mn-lt"/>
                <a:ea typeface="PMingLiU" pitchFamily="18" charset="-120"/>
              </a:rPr>
              <a:t> &lt;&lt; endl</a:t>
            </a: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b="0">
                <a:latin typeface="+mn-lt"/>
                <a:ea typeface="PMingLiU" pitchFamily="18" charset="-120"/>
              </a:rPr>
              <a:t>	   &lt;&lt; "Name as pointer: " &lt;&lt; </a:t>
            </a:r>
            <a:r>
              <a:rPr lang="en-US" altLang="zh-TW" b="0">
                <a:solidFill>
                  <a:srgbClr val="FF0000"/>
                </a:solidFill>
                <a:latin typeface="+mn-lt"/>
                <a:ea typeface="PMingLiU" pitchFamily="18" charset="-120"/>
              </a:rPr>
              <a:t>a</a:t>
            </a:r>
            <a:r>
              <a:rPr lang="en-US" altLang="zh-TW" b="0">
                <a:latin typeface="+mn-lt"/>
                <a:ea typeface="PMingLiU" pitchFamily="18" charset="-120"/>
              </a:rPr>
              <a:t> &lt;&lt; endl;</a:t>
            </a: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b="0">
                <a:latin typeface="+mn-lt"/>
                <a:ea typeface="PMingLiU" pitchFamily="18" charset="-120"/>
              </a:rPr>
              <a:t>}</a:t>
            </a: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b="0">
              <a:latin typeface="+mn-lt"/>
              <a:ea typeface="PMingLiU" pitchFamily="18" charset="-120"/>
            </a:endParaRP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b="0">
              <a:latin typeface="+mn-lt"/>
              <a:ea typeface="PMingLiU" pitchFamily="18" charset="-120"/>
            </a:endParaRP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>
                <a:latin typeface="+mn-lt"/>
                <a:ea typeface="PMingLiU" pitchFamily="18" charset="-120"/>
              </a:rPr>
              <a:t>Result</a:t>
            </a:r>
            <a:r>
              <a:rPr lang="en-US" altLang="zh-TW" b="0">
                <a:latin typeface="+mn-lt"/>
                <a:ea typeface="PMingLiU" pitchFamily="18" charset="-120"/>
              </a:rPr>
              <a:t>:</a:t>
            </a: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b="0">
                <a:latin typeface="+mn-lt"/>
                <a:ea typeface="PMingLiU" pitchFamily="18" charset="-120"/>
              </a:rPr>
              <a:t>Address of a[0]: 0x0065FDE4</a:t>
            </a: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b="0">
                <a:latin typeface="+mn-lt"/>
                <a:ea typeface="PMingLiU" pitchFamily="18" charset="-120"/>
              </a:rPr>
              <a:t>Name as pointer: 0x0065FDE4</a:t>
            </a: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b="0">
              <a:latin typeface="+mn-lt"/>
              <a:ea typeface="PMingLiU" pitchFamily="18" charset="-12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60EAD993-CADD-451B-B3FA-2EAE9E08F859}" type="slidenum">
              <a:rPr lang="zh-TW" altLang="en-US" smtClean="0"/>
              <a:pPr>
                <a:buNone/>
              </a:pPr>
              <a:t>31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632618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4" name="Rectangle 4"/>
          <p:cNvSpPr>
            <a:spLocks noChangeArrowheads="1"/>
          </p:cNvSpPr>
          <p:nvPr/>
        </p:nvSpPr>
        <p:spPr bwMode="auto">
          <a:xfrm>
            <a:off x="190500" y="381000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zh-TW" sz="3200" b="0" dirty="0" smtClean="0">
              <a:latin typeface="+mn-lt"/>
              <a:ea typeface="PMingLiU" pitchFamily="18" charset="-12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3200" dirty="0" smtClean="0">
                <a:latin typeface="+mn-lt"/>
                <a:ea typeface="PMingLiU" pitchFamily="18" charset="-120"/>
              </a:rPr>
              <a:t>Array Name is a constant  pointer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3200" b="0" dirty="0" smtClean="0">
                <a:latin typeface="+mn-lt"/>
                <a:ea typeface="PMingLiU" pitchFamily="18" charset="-120"/>
              </a:rPr>
              <a:t>Dereferencing </a:t>
            </a:r>
            <a:r>
              <a:rPr lang="en-US" altLang="zh-TW" sz="3200" b="0" dirty="0">
                <a:latin typeface="+mn-lt"/>
                <a:ea typeface="PMingLiU" pitchFamily="18" charset="-120"/>
              </a:rPr>
              <a:t>An Array Name</a:t>
            </a:r>
          </a:p>
        </p:txBody>
      </p:sp>
      <p:sp>
        <p:nvSpPr>
          <p:cNvPr id="384006" name="Rectangle 6"/>
          <p:cNvSpPr>
            <a:spLocks noChangeArrowheads="1"/>
          </p:cNvSpPr>
          <p:nvPr/>
        </p:nvSpPr>
        <p:spPr bwMode="auto">
          <a:xfrm>
            <a:off x="304800" y="1524000"/>
            <a:ext cx="8610600" cy="5105400"/>
          </a:xfrm>
          <a:prstGeom prst="rect">
            <a:avLst/>
          </a:prstGeom>
          <a:solidFill>
            <a:schemeClr val="bg1"/>
          </a:solidFill>
          <a:ln w="3175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342900" indent="-342900" algn="ctr"/>
            <a:endParaRPr lang="zh-TW" altLang="en-US">
              <a:latin typeface="+mn-lt"/>
              <a:ea typeface="PMingLiU" pitchFamily="18" charset="-120"/>
            </a:endParaRPr>
          </a:p>
        </p:txBody>
      </p:sp>
      <p:sp>
        <p:nvSpPr>
          <p:cNvPr id="384010" name="AutoShape 10"/>
          <p:cNvSpPr>
            <a:spLocks noChangeArrowheads="1"/>
          </p:cNvSpPr>
          <p:nvPr/>
        </p:nvSpPr>
        <p:spPr bwMode="auto">
          <a:xfrm>
            <a:off x="3810000" y="2819400"/>
            <a:ext cx="3886200" cy="3200400"/>
          </a:xfrm>
          <a:prstGeom prst="foldedCorner">
            <a:avLst>
              <a:gd name="adj" fmla="val 14537"/>
            </a:avLst>
          </a:prstGeom>
          <a:solidFill>
            <a:srgbClr val="FFFF00"/>
          </a:solidFill>
          <a:ln w="3175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342900" indent="-342900">
              <a:buFont typeface="Monotype Sorts" pitchFamily="2" charset="2"/>
              <a:buNone/>
            </a:pPr>
            <a:r>
              <a:rPr lang="zh-TW" altLang="en-US" sz="1800" dirty="0">
                <a:solidFill>
                  <a:srgbClr val="063DE8"/>
                </a:solidFill>
                <a:latin typeface="+mn-lt"/>
                <a:ea typeface="PMingLiU" pitchFamily="18" charset="-120"/>
              </a:rPr>
              <a:t>#</a:t>
            </a:r>
            <a:r>
              <a:rPr lang="en-US" altLang="zh-TW" sz="1800" dirty="0">
                <a:solidFill>
                  <a:srgbClr val="063DE8"/>
                </a:solidFill>
                <a:latin typeface="+mn-lt"/>
                <a:ea typeface="PMingLiU" pitchFamily="18" charset="-120"/>
              </a:rPr>
              <a:t>include &lt;</a:t>
            </a:r>
            <a:r>
              <a:rPr lang="en-US" altLang="zh-TW" sz="1800" dirty="0" err="1">
                <a:solidFill>
                  <a:srgbClr val="063DE8"/>
                </a:solidFill>
                <a:latin typeface="+mn-lt"/>
                <a:ea typeface="PMingLiU" pitchFamily="18" charset="-120"/>
              </a:rPr>
              <a:t>iostream</a:t>
            </a:r>
            <a:r>
              <a:rPr lang="en-US" altLang="zh-TW" sz="1800" dirty="0">
                <a:solidFill>
                  <a:srgbClr val="063DE8"/>
                </a:solidFill>
                <a:latin typeface="+mn-lt"/>
                <a:ea typeface="PMingLiU" pitchFamily="18" charset="-120"/>
              </a:rPr>
              <a:t>&gt;</a:t>
            </a:r>
          </a:p>
          <a:p>
            <a:pPr marL="342900" indent="-342900">
              <a:buFont typeface="Monotype Sorts" pitchFamily="2" charset="2"/>
              <a:buNone/>
            </a:pPr>
            <a:r>
              <a:rPr lang="en-US" altLang="zh-TW" sz="1800" dirty="0">
                <a:solidFill>
                  <a:srgbClr val="063DE8"/>
                </a:solidFill>
                <a:latin typeface="+mn-lt"/>
                <a:ea typeface="PMingLiU" pitchFamily="18" charset="-120"/>
              </a:rPr>
              <a:t>using namespace std;</a:t>
            </a:r>
          </a:p>
          <a:p>
            <a:pPr marL="342900" indent="-342900">
              <a:buFont typeface="Monotype Sorts" pitchFamily="2" charset="2"/>
              <a:buNone/>
            </a:pPr>
            <a:r>
              <a:rPr lang="en-US" altLang="zh-TW" sz="1800" dirty="0">
                <a:solidFill>
                  <a:srgbClr val="063DE8"/>
                </a:solidFill>
                <a:latin typeface="+mn-lt"/>
                <a:ea typeface="PMingLiU" pitchFamily="18" charset="-120"/>
              </a:rPr>
              <a:t>void main(){</a:t>
            </a:r>
          </a:p>
          <a:p>
            <a:pPr marL="342900" indent="-342900">
              <a:buFont typeface="Monotype Sorts" pitchFamily="2" charset="2"/>
              <a:buNone/>
            </a:pPr>
            <a:r>
              <a:rPr lang="en-US" altLang="zh-TW" sz="1800" dirty="0">
                <a:solidFill>
                  <a:srgbClr val="063DE8"/>
                </a:solidFill>
                <a:latin typeface="+mn-lt"/>
                <a:ea typeface="PMingLiU" pitchFamily="18" charset="-120"/>
              </a:rPr>
              <a:t>	</a:t>
            </a:r>
            <a:r>
              <a:rPr lang="en-US" altLang="zh-TW" sz="1800" dirty="0" err="1">
                <a:solidFill>
                  <a:srgbClr val="063DE8"/>
                </a:solidFill>
                <a:latin typeface="+mn-lt"/>
                <a:ea typeface="PMingLiU" pitchFamily="18" charset="-120"/>
              </a:rPr>
              <a:t>int</a:t>
            </a:r>
            <a:r>
              <a:rPr lang="en-US" altLang="zh-TW" sz="1800" dirty="0">
                <a:solidFill>
                  <a:srgbClr val="063DE8"/>
                </a:solidFill>
                <a:latin typeface="+mn-lt"/>
                <a:ea typeface="PMingLiU" pitchFamily="18" charset="-120"/>
              </a:rPr>
              <a:t> a[5] = {2,4,6,8,22};</a:t>
            </a:r>
          </a:p>
          <a:p>
            <a:pPr marL="342900" indent="-342900">
              <a:buFont typeface="Monotype Sorts" pitchFamily="2" charset="2"/>
              <a:buNone/>
            </a:pPr>
            <a:r>
              <a:rPr lang="en-US" altLang="zh-TW" sz="1800" dirty="0">
                <a:solidFill>
                  <a:srgbClr val="063DE8"/>
                </a:solidFill>
                <a:latin typeface="+mn-lt"/>
                <a:ea typeface="PMingLiU" pitchFamily="18" charset="-120"/>
              </a:rPr>
              <a:t>	</a:t>
            </a:r>
            <a:r>
              <a:rPr lang="en-US" altLang="zh-TW" sz="1800" dirty="0" err="1">
                <a:solidFill>
                  <a:srgbClr val="063DE8"/>
                </a:solidFill>
                <a:latin typeface="+mn-lt"/>
                <a:ea typeface="PMingLiU" pitchFamily="18" charset="-120"/>
              </a:rPr>
              <a:t>cout</a:t>
            </a:r>
            <a:r>
              <a:rPr lang="en-US" altLang="zh-TW" sz="1800" dirty="0">
                <a:solidFill>
                  <a:srgbClr val="063DE8"/>
                </a:solidFill>
                <a:latin typeface="+mn-lt"/>
                <a:ea typeface="PMingLiU" pitchFamily="18" charset="-120"/>
              </a:rPr>
              <a:t> &lt;&lt; *a &lt;&lt; " " </a:t>
            </a:r>
          </a:p>
          <a:p>
            <a:pPr marL="342900" indent="-342900">
              <a:buFont typeface="Monotype Sorts" pitchFamily="2" charset="2"/>
              <a:buNone/>
            </a:pPr>
            <a:r>
              <a:rPr lang="en-US" altLang="zh-TW" sz="1800" dirty="0">
                <a:solidFill>
                  <a:srgbClr val="063DE8"/>
                </a:solidFill>
                <a:latin typeface="+mn-lt"/>
                <a:ea typeface="PMingLiU" pitchFamily="18" charset="-120"/>
              </a:rPr>
              <a:t>	     &lt;&lt; a[0];</a:t>
            </a:r>
          </a:p>
          <a:p>
            <a:pPr marL="342900" indent="-342900">
              <a:buFont typeface="Monotype Sorts" pitchFamily="2" charset="2"/>
              <a:buNone/>
            </a:pPr>
            <a:r>
              <a:rPr lang="en-US" altLang="zh-TW" sz="1800" dirty="0">
                <a:solidFill>
                  <a:srgbClr val="063DE8"/>
                </a:solidFill>
                <a:latin typeface="+mn-lt"/>
                <a:ea typeface="PMingLiU" pitchFamily="18" charset="-120"/>
              </a:rPr>
              <a:t>} //main</a:t>
            </a:r>
          </a:p>
        </p:txBody>
      </p:sp>
      <p:sp>
        <p:nvSpPr>
          <p:cNvPr id="384012" name="Rectangle 12"/>
          <p:cNvSpPr>
            <a:spLocks noChangeArrowheads="1"/>
          </p:cNvSpPr>
          <p:nvPr/>
        </p:nvSpPr>
        <p:spPr bwMode="auto">
          <a:xfrm>
            <a:off x="1811338" y="3327400"/>
            <a:ext cx="1066800" cy="487363"/>
          </a:xfrm>
          <a:prstGeom prst="rect">
            <a:avLst/>
          </a:prstGeom>
          <a:solidFill>
            <a:srgbClr val="A2C1FE"/>
          </a:solidFill>
          <a:ln w="254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342900" indent="-342900" algn="ctr">
              <a:buFont typeface="Monotype Sorts" pitchFamily="2" charset="2"/>
              <a:buNone/>
            </a:pPr>
            <a:r>
              <a:rPr lang="zh-TW" altLang="en-US">
                <a:latin typeface="+mn-lt"/>
                <a:ea typeface="PMingLiU" pitchFamily="18" charset="-120"/>
              </a:rPr>
              <a:t>2</a:t>
            </a:r>
          </a:p>
        </p:txBody>
      </p:sp>
      <p:sp>
        <p:nvSpPr>
          <p:cNvPr id="384013" name="Rectangle 13"/>
          <p:cNvSpPr>
            <a:spLocks noChangeArrowheads="1"/>
          </p:cNvSpPr>
          <p:nvPr/>
        </p:nvSpPr>
        <p:spPr bwMode="auto">
          <a:xfrm>
            <a:off x="1811338" y="3814763"/>
            <a:ext cx="1066800" cy="487362"/>
          </a:xfrm>
          <a:prstGeom prst="rect">
            <a:avLst/>
          </a:prstGeom>
          <a:solidFill>
            <a:srgbClr val="A2C1FE"/>
          </a:solidFill>
          <a:ln w="254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342900" indent="-342900" algn="ctr">
              <a:buFont typeface="Monotype Sorts" pitchFamily="2" charset="2"/>
              <a:buNone/>
            </a:pPr>
            <a:r>
              <a:rPr lang="zh-TW" altLang="en-US">
                <a:latin typeface="+mn-lt"/>
                <a:ea typeface="PMingLiU" pitchFamily="18" charset="-120"/>
              </a:rPr>
              <a:t>4</a:t>
            </a:r>
          </a:p>
        </p:txBody>
      </p:sp>
      <p:sp>
        <p:nvSpPr>
          <p:cNvPr id="384014" name="Rectangle 14"/>
          <p:cNvSpPr>
            <a:spLocks noChangeArrowheads="1"/>
          </p:cNvSpPr>
          <p:nvPr/>
        </p:nvSpPr>
        <p:spPr bwMode="auto">
          <a:xfrm>
            <a:off x="1811338" y="4789488"/>
            <a:ext cx="1066800" cy="487362"/>
          </a:xfrm>
          <a:prstGeom prst="rect">
            <a:avLst/>
          </a:prstGeom>
          <a:solidFill>
            <a:srgbClr val="A2C1FE"/>
          </a:solidFill>
          <a:ln w="254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342900" indent="-342900" algn="ctr">
              <a:buFont typeface="Monotype Sorts" pitchFamily="2" charset="2"/>
              <a:buNone/>
            </a:pPr>
            <a:r>
              <a:rPr lang="zh-TW" altLang="en-US">
                <a:latin typeface="+mn-lt"/>
                <a:ea typeface="PMingLiU" pitchFamily="18" charset="-120"/>
              </a:rPr>
              <a:t>8</a:t>
            </a:r>
          </a:p>
        </p:txBody>
      </p:sp>
      <p:sp>
        <p:nvSpPr>
          <p:cNvPr id="384015" name="Rectangle 15"/>
          <p:cNvSpPr>
            <a:spLocks noChangeArrowheads="1"/>
          </p:cNvSpPr>
          <p:nvPr/>
        </p:nvSpPr>
        <p:spPr bwMode="auto">
          <a:xfrm>
            <a:off x="1811338" y="4302125"/>
            <a:ext cx="1066800" cy="487363"/>
          </a:xfrm>
          <a:prstGeom prst="rect">
            <a:avLst/>
          </a:prstGeom>
          <a:solidFill>
            <a:srgbClr val="A2C1FE"/>
          </a:solidFill>
          <a:ln w="254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342900" indent="-342900" algn="ctr">
              <a:buFont typeface="Monotype Sorts" pitchFamily="2" charset="2"/>
              <a:buNone/>
            </a:pPr>
            <a:r>
              <a:rPr lang="zh-TW" altLang="en-US">
                <a:latin typeface="+mn-lt"/>
                <a:ea typeface="PMingLiU" pitchFamily="18" charset="-120"/>
              </a:rPr>
              <a:t>6</a:t>
            </a:r>
          </a:p>
        </p:txBody>
      </p:sp>
      <p:sp>
        <p:nvSpPr>
          <p:cNvPr id="384016" name="Rectangle 16"/>
          <p:cNvSpPr>
            <a:spLocks noChangeArrowheads="1"/>
          </p:cNvSpPr>
          <p:nvPr/>
        </p:nvSpPr>
        <p:spPr bwMode="auto">
          <a:xfrm>
            <a:off x="1811338" y="5276850"/>
            <a:ext cx="1066800" cy="487363"/>
          </a:xfrm>
          <a:prstGeom prst="rect">
            <a:avLst/>
          </a:prstGeom>
          <a:solidFill>
            <a:srgbClr val="A2C1FE"/>
          </a:solidFill>
          <a:ln w="254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342900" indent="-342900" algn="ctr">
              <a:buFont typeface="Monotype Sorts" pitchFamily="2" charset="2"/>
              <a:buNone/>
            </a:pPr>
            <a:r>
              <a:rPr lang="zh-TW" altLang="en-US">
                <a:latin typeface="+mn-lt"/>
                <a:ea typeface="PMingLiU" pitchFamily="18" charset="-120"/>
              </a:rPr>
              <a:t>22</a:t>
            </a:r>
          </a:p>
        </p:txBody>
      </p:sp>
      <p:sp>
        <p:nvSpPr>
          <p:cNvPr id="384017" name="Text Box 17"/>
          <p:cNvSpPr txBox="1">
            <a:spLocks noChangeArrowheads="1"/>
          </p:cNvSpPr>
          <p:nvPr/>
        </p:nvSpPr>
        <p:spPr bwMode="auto">
          <a:xfrm>
            <a:off x="990600" y="5275263"/>
            <a:ext cx="765175" cy="396875"/>
          </a:xfrm>
          <a:prstGeom prst="rect">
            <a:avLst/>
          </a:prstGeom>
          <a:noFill/>
          <a:ln w="3175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marL="342900" indent="-342900">
              <a:buFont typeface="Monotype Sorts" pitchFamily="2" charset="2"/>
              <a:buNone/>
            </a:pPr>
            <a:r>
              <a:rPr lang="en-US" altLang="zh-TW">
                <a:solidFill>
                  <a:srgbClr val="063DE8"/>
                </a:solidFill>
                <a:latin typeface="+mn-lt"/>
                <a:ea typeface="PMingLiU" pitchFamily="18" charset="-120"/>
              </a:rPr>
              <a:t>a[4]</a:t>
            </a:r>
          </a:p>
        </p:txBody>
      </p:sp>
      <p:sp>
        <p:nvSpPr>
          <p:cNvPr id="384018" name="Text Box 18"/>
          <p:cNvSpPr txBox="1">
            <a:spLocks noChangeArrowheads="1"/>
          </p:cNvSpPr>
          <p:nvPr/>
        </p:nvSpPr>
        <p:spPr bwMode="auto">
          <a:xfrm>
            <a:off x="990600" y="3327400"/>
            <a:ext cx="765175" cy="396875"/>
          </a:xfrm>
          <a:prstGeom prst="rect">
            <a:avLst/>
          </a:prstGeom>
          <a:noFill/>
          <a:ln w="3175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marL="342900" indent="-342900">
              <a:buFont typeface="Monotype Sorts" pitchFamily="2" charset="2"/>
              <a:buNone/>
            </a:pPr>
            <a:r>
              <a:rPr lang="en-US" altLang="zh-TW">
                <a:solidFill>
                  <a:srgbClr val="063DE8"/>
                </a:solidFill>
                <a:latin typeface="+mn-lt"/>
                <a:ea typeface="PMingLiU" pitchFamily="18" charset="-120"/>
              </a:rPr>
              <a:t>a[0]</a:t>
            </a:r>
          </a:p>
        </p:txBody>
      </p:sp>
      <p:sp>
        <p:nvSpPr>
          <p:cNvPr id="384019" name="Text Box 19"/>
          <p:cNvSpPr txBox="1">
            <a:spLocks noChangeArrowheads="1"/>
          </p:cNvSpPr>
          <p:nvPr/>
        </p:nvSpPr>
        <p:spPr bwMode="auto">
          <a:xfrm>
            <a:off x="990600" y="4302125"/>
            <a:ext cx="765175" cy="395288"/>
          </a:xfrm>
          <a:prstGeom prst="rect">
            <a:avLst/>
          </a:prstGeom>
          <a:noFill/>
          <a:ln w="3175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marL="342900" indent="-342900">
              <a:buFont typeface="Monotype Sorts" pitchFamily="2" charset="2"/>
              <a:buNone/>
            </a:pPr>
            <a:r>
              <a:rPr lang="en-US" altLang="zh-TW">
                <a:solidFill>
                  <a:srgbClr val="063DE8"/>
                </a:solidFill>
                <a:latin typeface="+mn-lt"/>
                <a:ea typeface="PMingLiU" pitchFamily="18" charset="-120"/>
              </a:rPr>
              <a:t>a[2]</a:t>
            </a:r>
          </a:p>
        </p:txBody>
      </p:sp>
      <p:sp>
        <p:nvSpPr>
          <p:cNvPr id="384020" name="Text Box 20"/>
          <p:cNvSpPr txBox="1">
            <a:spLocks noChangeArrowheads="1"/>
          </p:cNvSpPr>
          <p:nvPr/>
        </p:nvSpPr>
        <p:spPr bwMode="auto">
          <a:xfrm>
            <a:off x="990600" y="3814763"/>
            <a:ext cx="765175" cy="395287"/>
          </a:xfrm>
          <a:prstGeom prst="rect">
            <a:avLst/>
          </a:prstGeom>
          <a:noFill/>
          <a:ln w="3175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marL="342900" indent="-342900">
              <a:buFont typeface="Monotype Sorts" pitchFamily="2" charset="2"/>
              <a:buNone/>
            </a:pPr>
            <a:r>
              <a:rPr lang="en-US" altLang="zh-TW">
                <a:solidFill>
                  <a:srgbClr val="063DE8"/>
                </a:solidFill>
                <a:latin typeface="+mn-lt"/>
                <a:ea typeface="PMingLiU" pitchFamily="18" charset="-120"/>
              </a:rPr>
              <a:t>a[1]</a:t>
            </a:r>
          </a:p>
        </p:txBody>
      </p:sp>
      <p:sp>
        <p:nvSpPr>
          <p:cNvPr id="384021" name="Text Box 21"/>
          <p:cNvSpPr txBox="1">
            <a:spLocks noChangeArrowheads="1"/>
          </p:cNvSpPr>
          <p:nvPr/>
        </p:nvSpPr>
        <p:spPr bwMode="auto">
          <a:xfrm>
            <a:off x="990600" y="4791075"/>
            <a:ext cx="765175" cy="396875"/>
          </a:xfrm>
          <a:prstGeom prst="rect">
            <a:avLst/>
          </a:prstGeom>
          <a:noFill/>
          <a:ln w="3175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marL="342900" indent="-342900">
              <a:buFont typeface="Monotype Sorts" pitchFamily="2" charset="2"/>
              <a:buNone/>
            </a:pPr>
            <a:r>
              <a:rPr lang="en-US" altLang="zh-TW">
                <a:solidFill>
                  <a:srgbClr val="063DE8"/>
                </a:solidFill>
                <a:latin typeface="+mn-lt"/>
                <a:ea typeface="PMingLiU" pitchFamily="18" charset="-120"/>
              </a:rPr>
              <a:t>a[3]</a:t>
            </a:r>
          </a:p>
        </p:txBody>
      </p:sp>
      <p:sp>
        <p:nvSpPr>
          <p:cNvPr id="384025" name="Text Box 25"/>
          <p:cNvSpPr txBox="1">
            <a:spLocks noChangeArrowheads="1"/>
          </p:cNvSpPr>
          <p:nvPr/>
        </p:nvSpPr>
        <p:spPr bwMode="auto">
          <a:xfrm>
            <a:off x="2286000" y="5791200"/>
            <a:ext cx="325438" cy="395288"/>
          </a:xfrm>
          <a:prstGeom prst="rect">
            <a:avLst/>
          </a:prstGeom>
          <a:noFill/>
          <a:ln w="3175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marL="457200" indent="-457200">
              <a:buNone/>
            </a:pPr>
            <a:r>
              <a:rPr lang="en-US" altLang="zh-TW">
                <a:solidFill>
                  <a:srgbClr val="FF3300"/>
                </a:solidFill>
                <a:latin typeface="+mn-lt"/>
                <a:ea typeface="PMingLiU" pitchFamily="18" charset="-120"/>
              </a:rPr>
              <a:t>a</a:t>
            </a:r>
          </a:p>
        </p:txBody>
      </p:sp>
      <p:sp>
        <p:nvSpPr>
          <p:cNvPr id="384029" name="Text Box 29"/>
          <p:cNvSpPr txBox="1">
            <a:spLocks noChangeArrowheads="1"/>
          </p:cNvSpPr>
          <p:nvPr/>
        </p:nvSpPr>
        <p:spPr bwMode="auto">
          <a:xfrm>
            <a:off x="3179763" y="3643313"/>
            <a:ext cx="325437" cy="395287"/>
          </a:xfrm>
          <a:prstGeom prst="rect">
            <a:avLst/>
          </a:prstGeom>
          <a:noFill/>
          <a:ln w="3175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marL="342900" indent="-342900">
              <a:buFont typeface="Monotype Sorts" pitchFamily="2" charset="2"/>
              <a:buNone/>
            </a:pPr>
            <a:r>
              <a:rPr lang="en-US" altLang="zh-TW">
                <a:solidFill>
                  <a:srgbClr val="FF3300"/>
                </a:solidFill>
                <a:latin typeface="+mn-lt"/>
                <a:ea typeface="PMingLiU" pitchFamily="18" charset="-120"/>
              </a:rPr>
              <a:t>a</a:t>
            </a:r>
          </a:p>
        </p:txBody>
      </p:sp>
      <p:sp>
        <p:nvSpPr>
          <p:cNvPr id="384030" name="Line 30"/>
          <p:cNvSpPr>
            <a:spLocks noChangeShapeType="1"/>
          </p:cNvSpPr>
          <p:nvPr/>
        </p:nvSpPr>
        <p:spPr bwMode="auto">
          <a:xfrm flipH="1" flipV="1">
            <a:off x="2895600" y="3581400"/>
            <a:ext cx="1295400" cy="381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 type="none" w="sm" len="sm"/>
            <a:tailEnd type="triangle" w="med" len="lg"/>
          </a:ln>
          <a:effectLst/>
        </p:spPr>
        <p:txBody>
          <a:bodyPr/>
          <a:lstStyle/>
          <a:p>
            <a:endParaRPr lang="ar-SA">
              <a:latin typeface="+mn-lt"/>
            </a:endParaRPr>
          </a:p>
        </p:txBody>
      </p:sp>
      <p:sp>
        <p:nvSpPr>
          <p:cNvPr id="384031" name="AutoShape 31"/>
          <p:cNvSpPr>
            <a:spLocks noChangeArrowheads="1"/>
          </p:cNvSpPr>
          <p:nvPr/>
        </p:nvSpPr>
        <p:spPr bwMode="auto">
          <a:xfrm>
            <a:off x="1447800" y="1828800"/>
            <a:ext cx="3200400" cy="914400"/>
          </a:xfrm>
          <a:prstGeom prst="wedgeEllipseCallout">
            <a:avLst>
              <a:gd name="adj1" fmla="val -35468"/>
              <a:gd name="adj2" fmla="val 122222"/>
            </a:avLst>
          </a:prstGeom>
          <a:solidFill>
            <a:schemeClr val="accent2"/>
          </a:solidFill>
          <a:ln w="3175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342900" indent="-342900">
              <a:buFont typeface="Monotype Sorts" pitchFamily="2" charset="2"/>
              <a:buNone/>
            </a:pPr>
            <a:r>
              <a:rPr lang="en-US" altLang="zh-TW" b="0">
                <a:solidFill>
                  <a:schemeClr val="bg2"/>
                </a:solidFill>
                <a:latin typeface="+mn-lt"/>
                <a:ea typeface="PMingLiU" pitchFamily="18" charset="-120"/>
              </a:rPr>
              <a:t>This element is called </a:t>
            </a:r>
            <a:r>
              <a:rPr lang="en-US" altLang="zh-TW">
                <a:solidFill>
                  <a:schemeClr val="bg2"/>
                </a:solidFill>
                <a:latin typeface="+mn-lt"/>
                <a:ea typeface="PMingLiU" pitchFamily="18" charset="-120"/>
              </a:rPr>
              <a:t>a[0]</a:t>
            </a:r>
            <a:r>
              <a:rPr lang="en-US" altLang="zh-TW" b="0">
                <a:solidFill>
                  <a:schemeClr val="bg2"/>
                </a:solidFill>
                <a:latin typeface="+mn-lt"/>
                <a:ea typeface="PMingLiU" pitchFamily="18" charset="-120"/>
              </a:rPr>
              <a:t> or </a:t>
            </a:r>
            <a:r>
              <a:rPr lang="en-US" altLang="zh-TW">
                <a:solidFill>
                  <a:schemeClr val="bg2"/>
                </a:solidFill>
                <a:latin typeface="+mn-lt"/>
                <a:ea typeface="PMingLiU" pitchFamily="18" charset="-120"/>
              </a:rPr>
              <a:t>*a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buNone/>
            </a:pPr>
            <a:fld id="{60EAD993-CADD-451B-B3FA-2EAE9E08F859}" type="slidenum">
              <a:rPr lang="zh-TW" altLang="en-US" smtClean="0"/>
              <a:pPr marL="228600" indent="-228600">
                <a:buNone/>
              </a:pPr>
              <a:t>32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42793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7" name="Rectangle 3"/>
          <p:cNvSpPr>
            <a:spLocks noChangeArrowheads="1"/>
          </p:cNvSpPr>
          <p:nvPr/>
        </p:nvSpPr>
        <p:spPr bwMode="auto">
          <a:xfrm>
            <a:off x="102369" y="323850"/>
            <a:ext cx="8978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zh-TW" sz="3200" dirty="0" smtClean="0">
              <a:latin typeface="+mn-lt"/>
              <a:ea typeface="PMingLiU" pitchFamily="18" charset="-12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3200" dirty="0" smtClean="0">
                <a:latin typeface="+mn-lt"/>
              </a:rPr>
              <a:t>Relationship Between Arrays and Pointers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3200" b="0" dirty="0" smtClean="0">
                <a:latin typeface="+mn-lt"/>
                <a:ea typeface="PMingLiU" pitchFamily="18" charset="-120"/>
              </a:rPr>
              <a:t>Pointer to the array</a:t>
            </a:r>
          </a:p>
        </p:txBody>
      </p:sp>
      <p:sp>
        <p:nvSpPr>
          <p:cNvPr id="385028" name="Rectangle 4"/>
          <p:cNvSpPr>
            <a:spLocks noChangeArrowheads="1"/>
          </p:cNvSpPr>
          <p:nvPr/>
        </p:nvSpPr>
        <p:spPr bwMode="auto">
          <a:xfrm>
            <a:off x="417513" y="1447800"/>
            <a:ext cx="8726487" cy="514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 rtl="0">
              <a:buClr>
                <a:schemeClr val="folHlink"/>
              </a:buClr>
              <a:buFont typeface="Monotype Sorts" pitchFamily="2" charset="2"/>
              <a:buChar char="*"/>
            </a:pPr>
            <a:r>
              <a:rPr lang="en-US" altLang="zh-TW" sz="2800" b="0" dirty="0">
                <a:latin typeface="+mn-lt"/>
                <a:ea typeface="PMingLiU" pitchFamily="18" charset="-120"/>
              </a:rPr>
              <a:t>To access an array, any pointer to the first element can be used instead of the name of the array.</a:t>
            </a:r>
          </a:p>
          <a:p>
            <a:pPr marL="342900" indent="-342900">
              <a:buClr>
                <a:schemeClr val="folHlink"/>
              </a:buClr>
              <a:buFont typeface="Monotype Sorts" pitchFamily="2" charset="2"/>
              <a:buChar char="*"/>
            </a:pPr>
            <a:endParaRPr lang="zh-TW" altLang="en-US" sz="2800" b="0" dirty="0">
              <a:latin typeface="+mn-lt"/>
              <a:ea typeface="PMingLiU" pitchFamily="18" charset="-120"/>
            </a:endParaRPr>
          </a:p>
        </p:txBody>
      </p:sp>
      <p:sp>
        <p:nvSpPr>
          <p:cNvPr id="385030" name="Text Box 6"/>
          <p:cNvSpPr txBox="1">
            <a:spLocks noChangeArrowheads="1"/>
          </p:cNvSpPr>
          <p:nvPr/>
        </p:nvSpPr>
        <p:spPr bwMode="auto">
          <a:xfrm>
            <a:off x="5334000" y="2690813"/>
            <a:ext cx="3316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b="0">
                <a:ea typeface="PMingLiU" pitchFamily="18" charset="-120"/>
              </a:rPr>
              <a:t>We could replace</a:t>
            </a:r>
            <a:r>
              <a:rPr lang="en-US" altLang="zh-TW" b="0">
                <a:latin typeface="Courier" pitchFamily="49" charset="0"/>
                <a:ea typeface="PMingLiU" pitchFamily="18" charset="-120"/>
              </a:rPr>
              <a:t> </a:t>
            </a:r>
            <a:r>
              <a:rPr lang="en-US" altLang="zh-TW" b="0">
                <a:latin typeface="Courier New" pitchFamily="49" charset="0"/>
                <a:ea typeface="PMingLiU" pitchFamily="18" charset="-120"/>
              </a:rPr>
              <a:t>*p</a:t>
            </a:r>
            <a:r>
              <a:rPr lang="en-US" altLang="zh-TW" b="0">
                <a:ea typeface="PMingLiU" pitchFamily="18" charset="-120"/>
              </a:rPr>
              <a:t> by </a:t>
            </a:r>
            <a:r>
              <a:rPr lang="en-US" altLang="zh-TW" b="0">
                <a:latin typeface="Courier New" pitchFamily="49" charset="0"/>
                <a:ea typeface="PMingLiU" pitchFamily="18" charset="-120"/>
              </a:rPr>
              <a:t>*a</a:t>
            </a:r>
          </a:p>
        </p:txBody>
      </p:sp>
      <p:sp>
        <p:nvSpPr>
          <p:cNvPr id="385034" name="Rectangle 10"/>
          <p:cNvSpPr>
            <a:spLocks noChangeArrowheads="1"/>
          </p:cNvSpPr>
          <p:nvPr/>
        </p:nvSpPr>
        <p:spPr bwMode="auto">
          <a:xfrm>
            <a:off x="381000" y="3124200"/>
            <a:ext cx="8458200" cy="3733800"/>
          </a:xfrm>
          <a:prstGeom prst="rect">
            <a:avLst/>
          </a:prstGeom>
          <a:solidFill>
            <a:schemeClr val="bg1"/>
          </a:solidFill>
          <a:ln w="3175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342900" indent="-342900"/>
            <a:endParaRPr lang="zh-TW" altLang="en-US">
              <a:ea typeface="PMingLiU" pitchFamily="18" charset="-120"/>
            </a:endParaRPr>
          </a:p>
        </p:txBody>
      </p:sp>
      <p:grpSp>
        <p:nvGrpSpPr>
          <p:cNvPr id="385035" name="Group 11"/>
          <p:cNvGrpSpPr>
            <a:grpSpLocks/>
          </p:cNvGrpSpPr>
          <p:nvPr/>
        </p:nvGrpSpPr>
        <p:grpSpPr bwMode="auto">
          <a:xfrm>
            <a:off x="6311900" y="3841750"/>
            <a:ext cx="2527300" cy="2413000"/>
            <a:chOff x="3600" y="1248"/>
            <a:chExt cx="1621" cy="1493"/>
          </a:xfrm>
        </p:grpSpPr>
        <p:pic>
          <p:nvPicPr>
            <p:cNvPr id="385036" name="Picture 12" descr="compute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00" y="1248"/>
              <a:ext cx="1621" cy="1493"/>
            </a:xfrm>
            <a:prstGeom prst="rect">
              <a:avLst/>
            </a:prstGeom>
            <a:noFill/>
          </p:spPr>
        </p:pic>
        <p:sp>
          <p:nvSpPr>
            <p:cNvPr id="385037" name="Text Box 13"/>
            <p:cNvSpPr txBox="1">
              <a:spLocks noChangeArrowheads="1"/>
            </p:cNvSpPr>
            <p:nvPr/>
          </p:nvSpPr>
          <p:spPr bwMode="auto">
            <a:xfrm>
              <a:off x="4224" y="1583"/>
              <a:ext cx="344" cy="246"/>
            </a:xfrm>
            <a:prstGeom prst="rect">
              <a:avLst/>
            </a:prstGeom>
            <a:noFill/>
            <a:ln w="3175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marL="342900" indent="-342900">
                <a:buFont typeface="Monotype Sorts" pitchFamily="2" charset="2"/>
                <a:buNone/>
              </a:pPr>
              <a:r>
                <a:rPr lang="zh-TW" altLang="en-US">
                  <a:solidFill>
                    <a:schemeClr val="bg1"/>
                  </a:solidFill>
                  <a:ea typeface="PMingLiU" pitchFamily="18" charset="-120"/>
                </a:rPr>
                <a:t>2 2</a:t>
              </a:r>
            </a:p>
          </p:txBody>
        </p:sp>
      </p:grpSp>
      <p:sp>
        <p:nvSpPr>
          <p:cNvPr id="385038" name="AutoShape 14"/>
          <p:cNvSpPr>
            <a:spLocks noChangeArrowheads="1"/>
          </p:cNvSpPr>
          <p:nvPr/>
        </p:nvSpPr>
        <p:spPr bwMode="auto">
          <a:xfrm>
            <a:off x="2776538" y="3276600"/>
            <a:ext cx="3776662" cy="3351213"/>
          </a:xfrm>
          <a:prstGeom prst="foldedCorner">
            <a:avLst>
              <a:gd name="adj" fmla="val 14537"/>
            </a:avLst>
          </a:prstGeom>
          <a:solidFill>
            <a:srgbClr val="FAFD00"/>
          </a:solidFill>
          <a:ln w="3175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342900" indent="-342900">
              <a:buFont typeface="Monotype Sorts" pitchFamily="2" charset="2"/>
              <a:buNone/>
            </a:pPr>
            <a:endParaRPr lang="zh-TW" altLang="en-US" sz="1800" dirty="0">
              <a:solidFill>
                <a:srgbClr val="063DE8"/>
              </a:solidFill>
              <a:latin typeface="Courier New" pitchFamily="49" charset="0"/>
              <a:ea typeface="PMingLiU" pitchFamily="18" charset="-120"/>
            </a:endParaRPr>
          </a:p>
          <a:p>
            <a:pPr marL="342900" indent="-342900">
              <a:buFont typeface="Monotype Sorts" pitchFamily="2" charset="2"/>
              <a:buNone/>
            </a:pPr>
            <a:r>
              <a:rPr lang="zh-TW" altLang="en-US" sz="1800" dirty="0">
                <a:solidFill>
                  <a:srgbClr val="063DE8"/>
                </a:solidFill>
                <a:latin typeface="Courier New" pitchFamily="49" charset="0"/>
                <a:ea typeface="PMingLiU" pitchFamily="18" charset="-120"/>
              </a:rPr>
              <a:t>#</a:t>
            </a:r>
            <a:r>
              <a:rPr lang="en-US" altLang="zh-TW" sz="1800" dirty="0">
                <a:solidFill>
                  <a:srgbClr val="063DE8"/>
                </a:solidFill>
                <a:latin typeface="Courier New" pitchFamily="49" charset="0"/>
                <a:ea typeface="PMingLiU" pitchFamily="18" charset="-120"/>
              </a:rPr>
              <a:t>include &lt;</a:t>
            </a:r>
            <a:r>
              <a:rPr lang="en-US" altLang="zh-TW" sz="1800" dirty="0" err="1">
                <a:solidFill>
                  <a:srgbClr val="063DE8"/>
                </a:solidFill>
                <a:latin typeface="Courier New" pitchFamily="49" charset="0"/>
                <a:ea typeface="PMingLiU" pitchFamily="18" charset="-120"/>
              </a:rPr>
              <a:t>iostream</a:t>
            </a:r>
            <a:r>
              <a:rPr lang="en-US" altLang="zh-TW" sz="1800" dirty="0">
                <a:solidFill>
                  <a:srgbClr val="063DE8"/>
                </a:solidFill>
                <a:latin typeface="Courier New" pitchFamily="49" charset="0"/>
                <a:ea typeface="PMingLiU" pitchFamily="18" charset="-120"/>
              </a:rPr>
              <a:t>&gt;</a:t>
            </a:r>
          </a:p>
          <a:p>
            <a:pPr marL="342900" indent="-342900">
              <a:buFont typeface="Monotype Sorts" pitchFamily="2" charset="2"/>
              <a:buNone/>
            </a:pPr>
            <a:r>
              <a:rPr lang="en-US" altLang="zh-TW" sz="1800" dirty="0">
                <a:solidFill>
                  <a:srgbClr val="063DE8"/>
                </a:solidFill>
                <a:latin typeface="Courier New" pitchFamily="49" charset="0"/>
                <a:ea typeface="PMingLiU" pitchFamily="18" charset="-120"/>
              </a:rPr>
              <a:t>using namespace std;</a:t>
            </a:r>
          </a:p>
          <a:p>
            <a:pPr marL="342900" indent="-342900">
              <a:buFont typeface="Monotype Sorts" pitchFamily="2" charset="2"/>
              <a:buNone/>
            </a:pPr>
            <a:r>
              <a:rPr lang="en-US" altLang="zh-TW" sz="1800" dirty="0">
                <a:solidFill>
                  <a:srgbClr val="063DE8"/>
                </a:solidFill>
                <a:latin typeface="Courier New" pitchFamily="49" charset="0"/>
                <a:ea typeface="PMingLiU" pitchFamily="18" charset="-120"/>
              </a:rPr>
              <a:t>void main(){</a:t>
            </a:r>
          </a:p>
          <a:p>
            <a:pPr marL="342900" indent="-342900">
              <a:buFont typeface="Monotype Sorts" pitchFamily="2" charset="2"/>
              <a:buNone/>
            </a:pPr>
            <a:r>
              <a:rPr lang="en-US" altLang="zh-TW" sz="1800" dirty="0">
                <a:solidFill>
                  <a:srgbClr val="063DE8"/>
                </a:solidFill>
                <a:latin typeface="Courier New" pitchFamily="49" charset="0"/>
                <a:ea typeface="PMingLiU" pitchFamily="18" charset="-120"/>
              </a:rPr>
              <a:t>	</a:t>
            </a:r>
            <a:r>
              <a:rPr lang="en-US" altLang="zh-TW" sz="1800" dirty="0" err="1">
                <a:solidFill>
                  <a:srgbClr val="063DE8"/>
                </a:solidFill>
                <a:latin typeface="Courier New" pitchFamily="49" charset="0"/>
                <a:ea typeface="PMingLiU" pitchFamily="18" charset="-120"/>
              </a:rPr>
              <a:t>int</a:t>
            </a:r>
            <a:r>
              <a:rPr lang="en-US" altLang="zh-TW" sz="1800" dirty="0">
                <a:solidFill>
                  <a:srgbClr val="063DE8"/>
                </a:solidFill>
                <a:latin typeface="Courier New" pitchFamily="49" charset="0"/>
                <a:ea typeface="PMingLiU" pitchFamily="18" charset="-120"/>
              </a:rPr>
              <a:t> a[5] = {2,4,6,8,22};</a:t>
            </a:r>
          </a:p>
          <a:p>
            <a:pPr marL="342900" indent="-342900">
              <a:buFont typeface="Monotype Sorts" pitchFamily="2" charset="2"/>
              <a:buNone/>
            </a:pPr>
            <a:r>
              <a:rPr lang="en-US" altLang="zh-TW" sz="1800" dirty="0">
                <a:solidFill>
                  <a:srgbClr val="063DE8"/>
                </a:solidFill>
                <a:latin typeface="Courier New" pitchFamily="49" charset="0"/>
                <a:ea typeface="PMingLiU" pitchFamily="18" charset="-120"/>
              </a:rPr>
              <a:t>	</a:t>
            </a:r>
            <a:r>
              <a:rPr lang="en-US" altLang="zh-TW" sz="1800" dirty="0" err="1">
                <a:solidFill>
                  <a:srgbClr val="063DE8"/>
                </a:solidFill>
                <a:latin typeface="Courier New" pitchFamily="49" charset="0"/>
                <a:ea typeface="PMingLiU" pitchFamily="18" charset="-120"/>
              </a:rPr>
              <a:t>int</a:t>
            </a:r>
            <a:r>
              <a:rPr lang="en-US" altLang="zh-TW" sz="1800" dirty="0">
                <a:solidFill>
                  <a:srgbClr val="063DE8"/>
                </a:solidFill>
                <a:latin typeface="Courier New" pitchFamily="49" charset="0"/>
                <a:ea typeface="PMingLiU" pitchFamily="18" charset="-120"/>
              </a:rPr>
              <a:t> *p = a;</a:t>
            </a:r>
          </a:p>
          <a:p>
            <a:pPr marL="342900" indent="-342900">
              <a:buFont typeface="Monotype Sorts" pitchFamily="2" charset="2"/>
              <a:buNone/>
            </a:pPr>
            <a:r>
              <a:rPr lang="en-US" altLang="zh-TW" sz="1800" dirty="0">
                <a:solidFill>
                  <a:srgbClr val="063DE8"/>
                </a:solidFill>
                <a:latin typeface="Courier New" pitchFamily="49" charset="0"/>
                <a:ea typeface="PMingLiU" pitchFamily="18" charset="-120"/>
              </a:rPr>
              <a:t>	</a:t>
            </a:r>
            <a:r>
              <a:rPr lang="en-US" altLang="zh-TW" sz="1800" dirty="0" err="1">
                <a:solidFill>
                  <a:srgbClr val="063DE8"/>
                </a:solidFill>
                <a:latin typeface="Courier New" pitchFamily="49" charset="0"/>
                <a:ea typeface="PMingLiU" pitchFamily="18" charset="-120"/>
              </a:rPr>
              <a:t>cout</a:t>
            </a:r>
            <a:r>
              <a:rPr lang="en-US" altLang="zh-TW" sz="1800" dirty="0">
                <a:solidFill>
                  <a:srgbClr val="063DE8"/>
                </a:solidFill>
                <a:latin typeface="Courier New" pitchFamily="49" charset="0"/>
                <a:ea typeface="PMingLiU" pitchFamily="18" charset="-120"/>
              </a:rPr>
              <a:t> &lt;&lt; a[0] &lt;&lt; </a:t>
            </a:r>
            <a:r>
              <a:rPr lang="en-US" altLang="zh-TW" sz="1800" b="0" dirty="0">
                <a:solidFill>
                  <a:srgbClr val="063DE8"/>
                </a:solidFill>
                <a:latin typeface="Courier New" pitchFamily="49" charset="0"/>
                <a:ea typeface="PMingLiU" pitchFamily="18" charset="-120"/>
              </a:rPr>
              <a:t>" " </a:t>
            </a:r>
          </a:p>
          <a:p>
            <a:pPr marL="342900" indent="-342900">
              <a:buFont typeface="Monotype Sorts" pitchFamily="2" charset="2"/>
              <a:buNone/>
            </a:pPr>
            <a:r>
              <a:rPr lang="en-US" altLang="zh-TW" sz="1800" b="0" dirty="0">
                <a:solidFill>
                  <a:srgbClr val="063DE8"/>
                </a:solidFill>
                <a:latin typeface="Courier New" pitchFamily="49" charset="0"/>
                <a:ea typeface="PMingLiU" pitchFamily="18" charset="-120"/>
              </a:rPr>
              <a:t>	     </a:t>
            </a:r>
            <a:r>
              <a:rPr lang="en-US" altLang="zh-TW" sz="1800" dirty="0">
                <a:solidFill>
                  <a:srgbClr val="063DE8"/>
                </a:solidFill>
                <a:latin typeface="Courier New" pitchFamily="49" charset="0"/>
                <a:ea typeface="PMingLiU" pitchFamily="18" charset="-120"/>
              </a:rPr>
              <a:t>&lt;&lt; *p;</a:t>
            </a:r>
          </a:p>
          <a:p>
            <a:pPr marL="342900" indent="-342900">
              <a:buFont typeface="Monotype Sorts" pitchFamily="2" charset="2"/>
              <a:buNone/>
            </a:pPr>
            <a:r>
              <a:rPr lang="en-US" altLang="zh-TW" sz="1800" dirty="0">
                <a:solidFill>
                  <a:srgbClr val="063DE8"/>
                </a:solidFill>
                <a:latin typeface="Courier New" pitchFamily="49" charset="0"/>
                <a:ea typeface="PMingLiU" pitchFamily="18" charset="-120"/>
              </a:rPr>
              <a:t>} </a:t>
            </a:r>
          </a:p>
        </p:txBody>
      </p:sp>
      <p:sp>
        <p:nvSpPr>
          <p:cNvPr id="385055" name="Line 31"/>
          <p:cNvSpPr>
            <a:spLocks noChangeShapeType="1"/>
          </p:cNvSpPr>
          <p:nvPr/>
        </p:nvSpPr>
        <p:spPr bwMode="auto">
          <a:xfrm flipV="1">
            <a:off x="5638800" y="4572000"/>
            <a:ext cx="1722438" cy="114935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 type="none" w="sm" len="sm"/>
            <a:tailEnd type="triangle" w="med" len="lg"/>
          </a:ln>
          <a:effectLst/>
        </p:spPr>
        <p:txBody>
          <a:bodyPr/>
          <a:lstStyle/>
          <a:p>
            <a:endParaRPr lang="ar-SA"/>
          </a:p>
        </p:txBody>
      </p:sp>
      <p:grpSp>
        <p:nvGrpSpPr>
          <p:cNvPr id="385058" name="Group 34"/>
          <p:cNvGrpSpPr>
            <a:grpSpLocks/>
          </p:cNvGrpSpPr>
          <p:nvPr/>
        </p:nvGrpSpPr>
        <p:grpSpPr bwMode="auto">
          <a:xfrm>
            <a:off x="533400" y="3886200"/>
            <a:ext cx="2095500" cy="2744788"/>
            <a:chOff x="336" y="2448"/>
            <a:chExt cx="1320" cy="1729"/>
          </a:xfrm>
        </p:grpSpPr>
        <p:sp>
          <p:nvSpPr>
            <p:cNvPr id="385040" name="Rectangle 16"/>
            <p:cNvSpPr>
              <a:spLocks noChangeArrowheads="1"/>
            </p:cNvSpPr>
            <p:nvPr/>
          </p:nvSpPr>
          <p:spPr bwMode="auto">
            <a:xfrm>
              <a:off x="844" y="2807"/>
              <a:ext cx="660" cy="225"/>
            </a:xfrm>
            <a:prstGeom prst="rect">
              <a:avLst/>
            </a:prstGeom>
            <a:solidFill>
              <a:srgbClr val="A2C1FE"/>
            </a:solidFill>
            <a:ln w="254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342900" indent="-342900">
                <a:buFont typeface="Monotype Sorts" pitchFamily="2" charset="2"/>
                <a:buNone/>
              </a:pPr>
              <a:r>
                <a:rPr lang="zh-TW" altLang="en-US">
                  <a:ea typeface="PMingLiU" pitchFamily="18" charset="-120"/>
                </a:rPr>
                <a:t>2</a:t>
              </a:r>
            </a:p>
          </p:txBody>
        </p:sp>
        <p:sp>
          <p:nvSpPr>
            <p:cNvPr id="385041" name="Rectangle 17"/>
            <p:cNvSpPr>
              <a:spLocks noChangeArrowheads="1"/>
            </p:cNvSpPr>
            <p:nvPr/>
          </p:nvSpPr>
          <p:spPr bwMode="auto">
            <a:xfrm>
              <a:off x="844" y="3032"/>
              <a:ext cx="660" cy="225"/>
            </a:xfrm>
            <a:prstGeom prst="rect">
              <a:avLst/>
            </a:prstGeom>
            <a:solidFill>
              <a:srgbClr val="A2C1FE"/>
            </a:solidFill>
            <a:ln w="254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342900" indent="-342900">
                <a:buFont typeface="Monotype Sorts" pitchFamily="2" charset="2"/>
                <a:buNone/>
              </a:pPr>
              <a:r>
                <a:rPr lang="zh-TW" altLang="en-US">
                  <a:ea typeface="PMingLiU" pitchFamily="18" charset="-120"/>
                </a:rPr>
                <a:t>4</a:t>
              </a:r>
            </a:p>
          </p:txBody>
        </p:sp>
        <p:sp>
          <p:nvSpPr>
            <p:cNvPr id="385042" name="Rectangle 18"/>
            <p:cNvSpPr>
              <a:spLocks noChangeArrowheads="1"/>
            </p:cNvSpPr>
            <p:nvPr/>
          </p:nvSpPr>
          <p:spPr bwMode="auto">
            <a:xfrm>
              <a:off x="844" y="3481"/>
              <a:ext cx="660" cy="225"/>
            </a:xfrm>
            <a:prstGeom prst="rect">
              <a:avLst/>
            </a:prstGeom>
            <a:solidFill>
              <a:srgbClr val="A2C1FE"/>
            </a:solidFill>
            <a:ln w="254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342900" indent="-342900">
                <a:buFont typeface="Monotype Sorts" pitchFamily="2" charset="2"/>
                <a:buNone/>
              </a:pPr>
              <a:r>
                <a:rPr lang="zh-TW" altLang="en-US">
                  <a:ea typeface="PMingLiU" pitchFamily="18" charset="-120"/>
                </a:rPr>
                <a:t>8</a:t>
              </a:r>
            </a:p>
          </p:txBody>
        </p:sp>
        <p:sp>
          <p:nvSpPr>
            <p:cNvPr id="385043" name="Rectangle 19"/>
            <p:cNvSpPr>
              <a:spLocks noChangeArrowheads="1"/>
            </p:cNvSpPr>
            <p:nvPr/>
          </p:nvSpPr>
          <p:spPr bwMode="auto">
            <a:xfrm>
              <a:off x="844" y="3257"/>
              <a:ext cx="660" cy="224"/>
            </a:xfrm>
            <a:prstGeom prst="rect">
              <a:avLst/>
            </a:prstGeom>
            <a:solidFill>
              <a:srgbClr val="A2C1FE"/>
            </a:solidFill>
            <a:ln w="254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342900" indent="-342900">
                <a:buFont typeface="Monotype Sorts" pitchFamily="2" charset="2"/>
                <a:buNone/>
              </a:pPr>
              <a:r>
                <a:rPr lang="zh-TW" altLang="en-US">
                  <a:ea typeface="PMingLiU" pitchFamily="18" charset="-120"/>
                </a:rPr>
                <a:t>6</a:t>
              </a:r>
            </a:p>
          </p:txBody>
        </p:sp>
        <p:sp>
          <p:nvSpPr>
            <p:cNvPr id="385044" name="Rectangle 20"/>
            <p:cNvSpPr>
              <a:spLocks noChangeArrowheads="1"/>
            </p:cNvSpPr>
            <p:nvPr/>
          </p:nvSpPr>
          <p:spPr bwMode="auto">
            <a:xfrm>
              <a:off x="844" y="3706"/>
              <a:ext cx="660" cy="225"/>
            </a:xfrm>
            <a:prstGeom prst="rect">
              <a:avLst/>
            </a:prstGeom>
            <a:solidFill>
              <a:srgbClr val="A2C1FE"/>
            </a:solidFill>
            <a:ln w="254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342900" indent="-342900">
                <a:buFont typeface="Monotype Sorts" pitchFamily="2" charset="2"/>
                <a:buNone/>
              </a:pPr>
              <a:r>
                <a:rPr lang="zh-TW" altLang="en-US">
                  <a:ea typeface="PMingLiU" pitchFamily="18" charset="-120"/>
                </a:rPr>
                <a:t>22</a:t>
              </a:r>
            </a:p>
          </p:txBody>
        </p:sp>
        <p:sp>
          <p:nvSpPr>
            <p:cNvPr id="385045" name="Text Box 21"/>
            <p:cNvSpPr txBox="1">
              <a:spLocks noChangeArrowheads="1"/>
            </p:cNvSpPr>
            <p:nvPr/>
          </p:nvSpPr>
          <p:spPr bwMode="auto">
            <a:xfrm>
              <a:off x="336" y="3706"/>
              <a:ext cx="435" cy="252"/>
            </a:xfrm>
            <a:prstGeom prst="rect">
              <a:avLst/>
            </a:prstGeom>
            <a:noFill/>
            <a:ln w="3175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marL="342900" indent="-342900">
                <a:buFont typeface="Monotype Sorts" pitchFamily="2" charset="2"/>
                <a:buNone/>
              </a:pPr>
              <a:r>
                <a:rPr lang="en-US" altLang="zh-TW">
                  <a:solidFill>
                    <a:srgbClr val="063DE8"/>
                  </a:solidFill>
                  <a:latin typeface="Courier" pitchFamily="49" charset="0"/>
                  <a:ea typeface="PMingLiU" pitchFamily="18" charset="-120"/>
                </a:rPr>
                <a:t>a[4]</a:t>
              </a:r>
            </a:p>
          </p:txBody>
        </p:sp>
        <p:sp>
          <p:nvSpPr>
            <p:cNvPr id="385046" name="Text Box 22"/>
            <p:cNvSpPr txBox="1">
              <a:spLocks noChangeArrowheads="1"/>
            </p:cNvSpPr>
            <p:nvPr/>
          </p:nvSpPr>
          <p:spPr bwMode="auto">
            <a:xfrm>
              <a:off x="336" y="2807"/>
              <a:ext cx="435" cy="252"/>
            </a:xfrm>
            <a:prstGeom prst="rect">
              <a:avLst/>
            </a:prstGeom>
            <a:noFill/>
            <a:ln w="3175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marL="342900" indent="-342900">
                <a:buFont typeface="Monotype Sorts" pitchFamily="2" charset="2"/>
                <a:buNone/>
              </a:pPr>
              <a:r>
                <a:rPr lang="en-US" altLang="zh-TW">
                  <a:solidFill>
                    <a:srgbClr val="063DE8"/>
                  </a:solidFill>
                  <a:latin typeface="Courier" pitchFamily="49" charset="0"/>
                  <a:ea typeface="PMingLiU" pitchFamily="18" charset="-120"/>
                </a:rPr>
                <a:t>a[0]</a:t>
              </a:r>
            </a:p>
          </p:txBody>
        </p:sp>
        <p:sp>
          <p:nvSpPr>
            <p:cNvPr id="385047" name="Text Box 23"/>
            <p:cNvSpPr txBox="1">
              <a:spLocks noChangeArrowheads="1"/>
            </p:cNvSpPr>
            <p:nvPr/>
          </p:nvSpPr>
          <p:spPr bwMode="auto">
            <a:xfrm>
              <a:off x="336" y="3258"/>
              <a:ext cx="435" cy="252"/>
            </a:xfrm>
            <a:prstGeom prst="rect">
              <a:avLst/>
            </a:prstGeom>
            <a:noFill/>
            <a:ln w="3175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marL="342900" indent="-342900">
                <a:buFont typeface="Monotype Sorts" pitchFamily="2" charset="2"/>
                <a:buNone/>
              </a:pPr>
              <a:r>
                <a:rPr lang="en-US" altLang="zh-TW">
                  <a:solidFill>
                    <a:srgbClr val="063DE8"/>
                  </a:solidFill>
                  <a:latin typeface="Courier" pitchFamily="49" charset="0"/>
                  <a:ea typeface="PMingLiU" pitchFamily="18" charset="-120"/>
                </a:rPr>
                <a:t>a[2]</a:t>
              </a:r>
            </a:p>
          </p:txBody>
        </p:sp>
        <p:sp>
          <p:nvSpPr>
            <p:cNvPr id="385048" name="Text Box 24"/>
            <p:cNvSpPr txBox="1">
              <a:spLocks noChangeArrowheads="1"/>
            </p:cNvSpPr>
            <p:nvPr/>
          </p:nvSpPr>
          <p:spPr bwMode="auto">
            <a:xfrm>
              <a:off x="336" y="3031"/>
              <a:ext cx="435" cy="252"/>
            </a:xfrm>
            <a:prstGeom prst="rect">
              <a:avLst/>
            </a:prstGeom>
            <a:noFill/>
            <a:ln w="3175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marL="342900" indent="-342900">
                <a:buFont typeface="Monotype Sorts" pitchFamily="2" charset="2"/>
                <a:buNone/>
              </a:pPr>
              <a:r>
                <a:rPr lang="en-US" altLang="zh-TW">
                  <a:solidFill>
                    <a:srgbClr val="063DE8"/>
                  </a:solidFill>
                  <a:latin typeface="Courier" pitchFamily="49" charset="0"/>
                  <a:ea typeface="PMingLiU" pitchFamily="18" charset="-120"/>
                </a:rPr>
                <a:t>a[1]</a:t>
              </a:r>
            </a:p>
          </p:txBody>
        </p:sp>
        <p:sp>
          <p:nvSpPr>
            <p:cNvPr id="385049" name="Text Box 25"/>
            <p:cNvSpPr txBox="1">
              <a:spLocks noChangeArrowheads="1"/>
            </p:cNvSpPr>
            <p:nvPr/>
          </p:nvSpPr>
          <p:spPr bwMode="auto">
            <a:xfrm>
              <a:off x="336" y="3481"/>
              <a:ext cx="435" cy="252"/>
            </a:xfrm>
            <a:prstGeom prst="rect">
              <a:avLst/>
            </a:prstGeom>
            <a:noFill/>
            <a:ln w="3175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marL="342900" indent="-342900">
                <a:buFont typeface="Monotype Sorts" pitchFamily="2" charset="2"/>
                <a:buNone/>
              </a:pPr>
              <a:r>
                <a:rPr lang="en-US" altLang="zh-TW">
                  <a:solidFill>
                    <a:srgbClr val="063DE8"/>
                  </a:solidFill>
                  <a:latin typeface="Courier" pitchFamily="49" charset="0"/>
                  <a:ea typeface="PMingLiU" pitchFamily="18" charset="-120"/>
                </a:rPr>
                <a:t>a[3]</a:t>
              </a:r>
            </a:p>
          </p:txBody>
        </p:sp>
        <p:sp>
          <p:nvSpPr>
            <p:cNvPr id="385050" name="Line 26"/>
            <p:cNvSpPr>
              <a:spLocks noChangeShapeType="1"/>
            </p:cNvSpPr>
            <p:nvPr/>
          </p:nvSpPr>
          <p:spPr bwMode="auto">
            <a:xfrm>
              <a:off x="945" y="2538"/>
              <a:ext cx="0" cy="269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endParaRPr lang="ar-SA"/>
            </a:p>
          </p:txBody>
        </p:sp>
        <p:sp>
          <p:nvSpPr>
            <p:cNvPr id="385051" name="Line 27"/>
            <p:cNvSpPr>
              <a:spLocks noChangeShapeType="1"/>
            </p:cNvSpPr>
            <p:nvPr/>
          </p:nvSpPr>
          <p:spPr bwMode="auto">
            <a:xfrm flipH="1">
              <a:off x="996" y="2538"/>
              <a:ext cx="406" cy="269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endParaRPr lang="ar-SA"/>
            </a:p>
          </p:txBody>
        </p:sp>
        <p:sp>
          <p:nvSpPr>
            <p:cNvPr id="385052" name="Rectangle 28"/>
            <p:cNvSpPr>
              <a:spLocks noChangeArrowheads="1"/>
            </p:cNvSpPr>
            <p:nvPr/>
          </p:nvSpPr>
          <p:spPr bwMode="auto">
            <a:xfrm>
              <a:off x="1351" y="2448"/>
              <a:ext cx="305" cy="270"/>
            </a:xfrm>
            <a:prstGeom prst="rect">
              <a:avLst/>
            </a:prstGeom>
            <a:solidFill>
              <a:srgbClr val="0000FF"/>
            </a:solidFill>
            <a:ln w="31750">
              <a:noFill/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marL="342900" indent="-342900">
                <a:buFont typeface="Monotype Sorts" pitchFamily="2" charset="2"/>
                <a:buNone/>
              </a:pPr>
              <a:endParaRPr lang="en-US" altLang="zh-TW">
                <a:ea typeface="PMingLiU" pitchFamily="18" charset="-120"/>
              </a:endParaRPr>
            </a:p>
          </p:txBody>
        </p:sp>
        <p:sp>
          <p:nvSpPr>
            <p:cNvPr id="385053" name="Text Box 29"/>
            <p:cNvSpPr txBox="1">
              <a:spLocks noChangeArrowheads="1"/>
            </p:cNvSpPr>
            <p:nvPr/>
          </p:nvSpPr>
          <p:spPr bwMode="auto">
            <a:xfrm>
              <a:off x="755" y="2494"/>
              <a:ext cx="205" cy="250"/>
            </a:xfrm>
            <a:prstGeom prst="rect">
              <a:avLst/>
            </a:prstGeom>
            <a:noFill/>
            <a:ln w="3175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marL="342900" indent="-342900">
                <a:buFont typeface="Monotype Sorts" pitchFamily="2" charset="2"/>
                <a:buNone/>
              </a:pPr>
              <a:r>
                <a:rPr lang="en-US" altLang="zh-TW">
                  <a:solidFill>
                    <a:srgbClr val="FF3300"/>
                  </a:solidFill>
                  <a:ea typeface="PMingLiU" pitchFamily="18" charset="-120"/>
                </a:rPr>
                <a:t>a</a:t>
              </a:r>
            </a:p>
          </p:txBody>
        </p:sp>
        <p:sp>
          <p:nvSpPr>
            <p:cNvPr id="385054" name="Text Box 30"/>
            <p:cNvSpPr txBox="1">
              <a:spLocks noChangeArrowheads="1"/>
            </p:cNvSpPr>
            <p:nvPr/>
          </p:nvSpPr>
          <p:spPr bwMode="auto">
            <a:xfrm>
              <a:off x="1100" y="2448"/>
              <a:ext cx="215" cy="252"/>
            </a:xfrm>
            <a:prstGeom prst="rect">
              <a:avLst/>
            </a:prstGeom>
            <a:noFill/>
            <a:ln w="3175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marL="342900" indent="-342900">
                <a:buFont typeface="Monotype Sorts" pitchFamily="2" charset="2"/>
                <a:buNone/>
              </a:pPr>
              <a:r>
                <a:rPr lang="en-US" altLang="zh-TW">
                  <a:solidFill>
                    <a:srgbClr val="FF3300"/>
                  </a:solidFill>
                  <a:ea typeface="PMingLiU" pitchFamily="18" charset="-120"/>
                </a:rPr>
                <a:t>p</a:t>
              </a:r>
            </a:p>
          </p:txBody>
        </p:sp>
        <p:sp>
          <p:nvSpPr>
            <p:cNvPr id="385056" name="Text Box 32"/>
            <p:cNvSpPr txBox="1">
              <a:spLocks noChangeArrowheads="1"/>
            </p:cNvSpPr>
            <p:nvPr/>
          </p:nvSpPr>
          <p:spPr bwMode="auto">
            <a:xfrm>
              <a:off x="937" y="3927"/>
              <a:ext cx="205" cy="250"/>
            </a:xfrm>
            <a:prstGeom prst="rect">
              <a:avLst/>
            </a:prstGeom>
            <a:noFill/>
            <a:ln w="3175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marL="342900" indent="-342900">
                <a:buFont typeface="Monotype Sorts" pitchFamily="2" charset="2"/>
                <a:buNone/>
              </a:pPr>
              <a:r>
                <a:rPr lang="en-US" altLang="zh-TW">
                  <a:solidFill>
                    <a:srgbClr val="FF3300"/>
                  </a:solidFill>
                  <a:ea typeface="PMingLiU" pitchFamily="18" charset="-120"/>
                </a:rPr>
                <a:t>a</a:t>
              </a:r>
            </a:p>
          </p:txBody>
        </p:sp>
      </p:grpSp>
      <p:sp>
        <p:nvSpPr>
          <p:cNvPr id="385032" name="Line 8"/>
          <p:cNvSpPr>
            <a:spLocks noChangeShapeType="1"/>
          </p:cNvSpPr>
          <p:nvPr/>
        </p:nvSpPr>
        <p:spPr bwMode="auto">
          <a:xfrm flipH="1">
            <a:off x="5715000" y="3048000"/>
            <a:ext cx="1828800" cy="259080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 type="none" w="sm" len="sm"/>
            <a:tailEnd type="triangle" w="med" len="lg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60EAD993-CADD-451B-B3FA-2EAE9E08F859}" type="slidenum">
              <a:rPr lang="zh-TW" altLang="en-US" smtClean="0"/>
              <a:pPr>
                <a:buNone/>
              </a:pPr>
              <a:t>33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76965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2" name="Rectangle 4"/>
          <p:cNvSpPr>
            <a:spLocks noChangeArrowheads="1"/>
          </p:cNvSpPr>
          <p:nvPr/>
        </p:nvSpPr>
        <p:spPr bwMode="auto">
          <a:xfrm>
            <a:off x="276225" y="764704"/>
            <a:ext cx="78771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zh-TW" sz="3200" dirty="0" smtClean="0">
              <a:latin typeface="+mn-lt"/>
              <a:ea typeface="PMingLiU" pitchFamily="18" charset="-12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3200" dirty="0" smtClean="0">
                <a:latin typeface="+mn-lt"/>
              </a:rPr>
              <a:t>Relationship Between Arrays and Pointers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3200" b="0" dirty="0" smtClean="0">
                <a:latin typeface="+mn-lt"/>
                <a:ea typeface="PMingLiU" pitchFamily="18" charset="-120"/>
              </a:rPr>
              <a:t>Pointer to the array (cont.)</a:t>
            </a:r>
          </a:p>
        </p:txBody>
      </p:sp>
      <p:sp>
        <p:nvSpPr>
          <p:cNvPr id="386053" name="Rectangle 5"/>
          <p:cNvSpPr>
            <a:spLocks noChangeArrowheads="1"/>
          </p:cNvSpPr>
          <p:nvPr/>
        </p:nvSpPr>
        <p:spPr bwMode="auto">
          <a:xfrm>
            <a:off x="417512" y="1571625"/>
            <a:ext cx="872648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 rtl="0">
              <a:buClr>
                <a:schemeClr val="folHlink"/>
              </a:buClr>
              <a:buFont typeface="Monotype Sorts" pitchFamily="2" charset="2"/>
              <a:buChar char="*"/>
            </a:pPr>
            <a:r>
              <a:rPr lang="en-US" altLang="zh-TW" sz="2400" b="0" dirty="0">
                <a:latin typeface="+mn-lt"/>
                <a:ea typeface="PMingLiU" pitchFamily="18" charset="-120"/>
              </a:rPr>
              <a:t>Both a and p are pointers to the same array. </a:t>
            </a:r>
          </a:p>
        </p:txBody>
      </p:sp>
      <p:sp>
        <p:nvSpPr>
          <p:cNvPr id="386056" name="Rectangle 8"/>
          <p:cNvSpPr>
            <a:spLocks noChangeArrowheads="1"/>
          </p:cNvSpPr>
          <p:nvPr/>
        </p:nvSpPr>
        <p:spPr bwMode="auto">
          <a:xfrm>
            <a:off x="228600" y="2286000"/>
            <a:ext cx="8915400" cy="3810000"/>
          </a:xfrm>
          <a:prstGeom prst="rect">
            <a:avLst/>
          </a:prstGeom>
          <a:solidFill>
            <a:schemeClr val="bg1"/>
          </a:solidFill>
          <a:ln w="3175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342900" indent="-342900" algn="ctr"/>
            <a:endParaRPr lang="zh-TW" altLang="en-US">
              <a:latin typeface="+mn-lt"/>
              <a:ea typeface="PMingLiU" pitchFamily="18" charset="-120"/>
            </a:endParaRPr>
          </a:p>
        </p:txBody>
      </p:sp>
      <p:pic>
        <p:nvPicPr>
          <p:cNvPr id="386058" name="Picture 10" descr="compu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2667000"/>
            <a:ext cx="2527300" cy="2413000"/>
          </a:xfrm>
          <a:prstGeom prst="rect">
            <a:avLst/>
          </a:prstGeom>
          <a:noFill/>
        </p:spPr>
      </p:pic>
      <p:sp>
        <p:nvSpPr>
          <p:cNvPr id="386059" name="Text Box 11"/>
          <p:cNvSpPr txBox="1">
            <a:spLocks noChangeArrowheads="1"/>
          </p:cNvSpPr>
          <p:nvPr/>
        </p:nvSpPr>
        <p:spPr bwMode="auto">
          <a:xfrm>
            <a:off x="3733800" y="3048000"/>
            <a:ext cx="502061" cy="769441"/>
          </a:xfrm>
          <a:prstGeom prst="rect">
            <a:avLst/>
          </a:prstGeom>
          <a:noFill/>
          <a:ln w="3175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Monotype Sorts" pitchFamily="2" charset="2"/>
              <a:buNone/>
            </a:pPr>
            <a:r>
              <a:rPr lang="zh-TW" altLang="en-US">
                <a:solidFill>
                  <a:schemeClr val="bg1"/>
                </a:solidFill>
                <a:latin typeface="+mn-lt"/>
                <a:ea typeface="PMingLiU" pitchFamily="18" charset="-120"/>
              </a:rPr>
              <a:t>2 2</a:t>
            </a:r>
          </a:p>
          <a:p>
            <a:pPr marL="342900" indent="-342900">
              <a:buFont typeface="Monotype Sorts" pitchFamily="2" charset="2"/>
              <a:buNone/>
            </a:pPr>
            <a:r>
              <a:rPr lang="zh-TW" altLang="en-US">
                <a:solidFill>
                  <a:schemeClr val="bg1"/>
                </a:solidFill>
                <a:latin typeface="+mn-lt"/>
                <a:ea typeface="PMingLiU" pitchFamily="18" charset="-120"/>
              </a:rPr>
              <a:t>4 4</a:t>
            </a:r>
          </a:p>
        </p:txBody>
      </p:sp>
      <p:sp>
        <p:nvSpPr>
          <p:cNvPr id="386060" name="AutoShape 12"/>
          <p:cNvSpPr>
            <a:spLocks noChangeArrowheads="1"/>
          </p:cNvSpPr>
          <p:nvPr/>
        </p:nvSpPr>
        <p:spPr bwMode="auto">
          <a:xfrm>
            <a:off x="5257800" y="2362200"/>
            <a:ext cx="3886200" cy="3657600"/>
          </a:xfrm>
          <a:prstGeom prst="foldedCorner">
            <a:avLst>
              <a:gd name="adj" fmla="val 14537"/>
            </a:avLst>
          </a:prstGeom>
          <a:solidFill>
            <a:srgbClr val="FFFF00"/>
          </a:solidFill>
          <a:ln w="3175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342900" indent="-342900">
              <a:buFont typeface="Monotype Sorts" pitchFamily="2" charset="2"/>
              <a:buNone/>
            </a:pPr>
            <a:endParaRPr lang="zh-TW" altLang="en-US" sz="1800" dirty="0">
              <a:solidFill>
                <a:srgbClr val="063DE8"/>
              </a:solidFill>
              <a:latin typeface="+mn-lt"/>
              <a:ea typeface="PMingLiU" pitchFamily="18" charset="-120"/>
            </a:endParaRPr>
          </a:p>
          <a:p>
            <a:pPr marL="342900" indent="-342900">
              <a:buFont typeface="Monotype Sorts" pitchFamily="2" charset="2"/>
              <a:buNone/>
            </a:pPr>
            <a:r>
              <a:rPr lang="zh-TW" altLang="en-US" sz="1800" dirty="0">
                <a:solidFill>
                  <a:srgbClr val="063DE8"/>
                </a:solidFill>
                <a:latin typeface="+mn-lt"/>
                <a:ea typeface="PMingLiU" pitchFamily="18" charset="-120"/>
              </a:rPr>
              <a:t>#</a:t>
            </a:r>
            <a:r>
              <a:rPr lang="en-US" altLang="zh-TW" sz="1800" dirty="0">
                <a:solidFill>
                  <a:srgbClr val="063DE8"/>
                </a:solidFill>
                <a:latin typeface="+mn-lt"/>
                <a:ea typeface="PMingLiU" pitchFamily="18" charset="-120"/>
              </a:rPr>
              <a:t>include &lt;</a:t>
            </a:r>
            <a:r>
              <a:rPr lang="en-US" altLang="zh-TW" sz="1800" dirty="0" err="1">
                <a:solidFill>
                  <a:srgbClr val="063DE8"/>
                </a:solidFill>
                <a:latin typeface="+mn-lt"/>
                <a:ea typeface="PMingLiU" pitchFamily="18" charset="-120"/>
              </a:rPr>
              <a:t>iostream</a:t>
            </a:r>
            <a:r>
              <a:rPr lang="en-US" altLang="zh-TW" sz="1800" dirty="0">
                <a:solidFill>
                  <a:srgbClr val="063DE8"/>
                </a:solidFill>
                <a:latin typeface="+mn-lt"/>
                <a:ea typeface="PMingLiU" pitchFamily="18" charset="-120"/>
              </a:rPr>
              <a:t>&gt;</a:t>
            </a:r>
          </a:p>
          <a:p>
            <a:pPr marL="342900" indent="-342900">
              <a:buFont typeface="Monotype Sorts" pitchFamily="2" charset="2"/>
              <a:buNone/>
            </a:pPr>
            <a:r>
              <a:rPr lang="en-US" altLang="zh-TW" sz="1800" dirty="0">
                <a:solidFill>
                  <a:srgbClr val="063DE8"/>
                </a:solidFill>
                <a:latin typeface="+mn-lt"/>
                <a:ea typeface="PMingLiU" pitchFamily="18" charset="-120"/>
              </a:rPr>
              <a:t>using namespace std;</a:t>
            </a:r>
          </a:p>
          <a:p>
            <a:pPr marL="342900" indent="-342900">
              <a:buFont typeface="Monotype Sorts" pitchFamily="2" charset="2"/>
              <a:buNone/>
            </a:pPr>
            <a:r>
              <a:rPr lang="en-US" altLang="zh-TW" sz="1800" dirty="0">
                <a:solidFill>
                  <a:srgbClr val="063DE8"/>
                </a:solidFill>
                <a:latin typeface="+mn-lt"/>
                <a:ea typeface="PMingLiU" pitchFamily="18" charset="-120"/>
              </a:rPr>
              <a:t>void main(){</a:t>
            </a:r>
          </a:p>
          <a:p>
            <a:pPr marL="342900" indent="-342900">
              <a:buFont typeface="Monotype Sorts" pitchFamily="2" charset="2"/>
              <a:buNone/>
            </a:pPr>
            <a:r>
              <a:rPr lang="en-US" altLang="zh-TW" sz="1800" dirty="0">
                <a:solidFill>
                  <a:srgbClr val="063DE8"/>
                </a:solidFill>
                <a:latin typeface="+mn-lt"/>
                <a:ea typeface="PMingLiU" pitchFamily="18" charset="-120"/>
              </a:rPr>
              <a:t>	</a:t>
            </a:r>
            <a:r>
              <a:rPr lang="en-US" altLang="zh-TW" sz="1800" dirty="0" err="1">
                <a:solidFill>
                  <a:srgbClr val="063DE8"/>
                </a:solidFill>
                <a:latin typeface="+mn-lt"/>
                <a:ea typeface="PMingLiU" pitchFamily="18" charset="-120"/>
              </a:rPr>
              <a:t>int</a:t>
            </a:r>
            <a:r>
              <a:rPr lang="en-US" altLang="zh-TW" sz="1800" dirty="0">
                <a:solidFill>
                  <a:srgbClr val="063DE8"/>
                </a:solidFill>
                <a:latin typeface="+mn-lt"/>
                <a:ea typeface="PMingLiU" pitchFamily="18" charset="-120"/>
              </a:rPr>
              <a:t> a[5] = {2,4,6,8,22};</a:t>
            </a:r>
          </a:p>
          <a:p>
            <a:pPr marL="342900" indent="-342900">
              <a:buFont typeface="Monotype Sorts" pitchFamily="2" charset="2"/>
              <a:buNone/>
            </a:pPr>
            <a:r>
              <a:rPr lang="en-US" altLang="zh-TW" sz="1800" dirty="0">
                <a:solidFill>
                  <a:srgbClr val="063DE8"/>
                </a:solidFill>
                <a:latin typeface="+mn-lt"/>
                <a:ea typeface="PMingLiU" pitchFamily="18" charset="-120"/>
              </a:rPr>
              <a:t>	</a:t>
            </a:r>
            <a:r>
              <a:rPr lang="en-US" altLang="zh-TW" sz="1800" dirty="0" err="1">
                <a:solidFill>
                  <a:srgbClr val="063DE8"/>
                </a:solidFill>
                <a:latin typeface="+mn-lt"/>
                <a:ea typeface="PMingLiU" pitchFamily="18" charset="-120"/>
              </a:rPr>
              <a:t>int</a:t>
            </a:r>
            <a:r>
              <a:rPr lang="en-US" altLang="zh-TW" sz="1800" dirty="0">
                <a:solidFill>
                  <a:srgbClr val="063DE8"/>
                </a:solidFill>
                <a:latin typeface="+mn-lt"/>
                <a:ea typeface="PMingLiU" pitchFamily="18" charset="-120"/>
              </a:rPr>
              <a:t> *p = &amp;a[1];</a:t>
            </a:r>
          </a:p>
          <a:p>
            <a:pPr marL="342900" indent="-342900">
              <a:buFont typeface="Monotype Sorts" pitchFamily="2" charset="2"/>
              <a:buNone/>
            </a:pPr>
            <a:r>
              <a:rPr lang="en-US" altLang="zh-TW" sz="1800" dirty="0">
                <a:solidFill>
                  <a:srgbClr val="063DE8"/>
                </a:solidFill>
                <a:latin typeface="+mn-lt"/>
                <a:ea typeface="PMingLiU" pitchFamily="18" charset="-120"/>
              </a:rPr>
              <a:t>	</a:t>
            </a:r>
            <a:r>
              <a:rPr lang="en-US" altLang="zh-TW" sz="1800" dirty="0" err="1">
                <a:solidFill>
                  <a:srgbClr val="063DE8"/>
                </a:solidFill>
                <a:latin typeface="+mn-lt"/>
                <a:ea typeface="PMingLiU" pitchFamily="18" charset="-120"/>
              </a:rPr>
              <a:t>cout</a:t>
            </a:r>
            <a:r>
              <a:rPr lang="en-US" altLang="zh-TW" sz="1800" dirty="0">
                <a:solidFill>
                  <a:srgbClr val="063DE8"/>
                </a:solidFill>
                <a:latin typeface="+mn-lt"/>
                <a:ea typeface="PMingLiU" pitchFamily="18" charset="-120"/>
              </a:rPr>
              <a:t> &lt;&lt; a[0] &lt;&lt; </a:t>
            </a:r>
            <a:r>
              <a:rPr lang="en-US" altLang="zh-TW" sz="1800" b="0" dirty="0">
                <a:solidFill>
                  <a:srgbClr val="063DE8"/>
                </a:solidFill>
                <a:latin typeface="+mn-lt"/>
                <a:ea typeface="PMingLiU" pitchFamily="18" charset="-120"/>
              </a:rPr>
              <a:t>" " </a:t>
            </a:r>
          </a:p>
          <a:p>
            <a:pPr marL="342900" indent="-342900">
              <a:buFont typeface="Monotype Sorts" pitchFamily="2" charset="2"/>
              <a:buNone/>
            </a:pPr>
            <a:r>
              <a:rPr lang="en-US" altLang="zh-TW" sz="1800" b="0" dirty="0">
                <a:solidFill>
                  <a:srgbClr val="063DE8"/>
                </a:solidFill>
                <a:latin typeface="+mn-lt"/>
                <a:ea typeface="PMingLiU" pitchFamily="18" charset="-120"/>
              </a:rPr>
              <a:t>	     </a:t>
            </a:r>
            <a:r>
              <a:rPr lang="en-US" altLang="zh-TW" sz="1800" dirty="0">
                <a:solidFill>
                  <a:srgbClr val="063DE8"/>
                </a:solidFill>
                <a:latin typeface="+mn-lt"/>
                <a:ea typeface="PMingLiU" pitchFamily="18" charset="-120"/>
              </a:rPr>
              <a:t>&lt;&lt; </a:t>
            </a:r>
            <a:r>
              <a:rPr lang="en-US" altLang="zh-TW" sz="1800" dirty="0" smtClean="0">
                <a:solidFill>
                  <a:srgbClr val="063DE8"/>
                </a:solidFill>
                <a:latin typeface="+mn-lt"/>
                <a:ea typeface="PMingLiU" pitchFamily="18" charset="-120"/>
              </a:rPr>
              <a:t>p[1</a:t>
            </a:r>
            <a:r>
              <a:rPr lang="en-US" altLang="zh-TW" sz="1800" dirty="0">
                <a:solidFill>
                  <a:srgbClr val="063DE8"/>
                </a:solidFill>
                <a:latin typeface="+mn-lt"/>
                <a:ea typeface="PMingLiU" pitchFamily="18" charset="-120"/>
              </a:rPr>
              <a:t>];</a:t>
            </a:r>
          </a:p>
          <a:p>
            <a:pPr marL="342900" indent="-342900">
              <a:buFont typeface="Monotype Sorts" pitchFamily="2" charset="2"/>
              <a:buNone/>
            </a:pPr>
            <a:r>
              <a:rPr lang="en-US" altLang="zh-TW" sz="1800" dirty="0">
                <a:solidFill>
                  <a:srgbClr val="063DE8"/>
                </a:solidFill>
                <a:latin typeface="+mn-lt"/>
                <a:ea typeface="PMingLiU" pitchFamily="18" charset="-120"/>
              </a:rPr>
              <a:t>	</a:t>
            </a:r>
            <a:r>
              <a:rPr lang="en-US" altLang="zh-TW" sz="1800" dirty="0" err="1">
                <a:solidFill>
                  <a:srgbClr val="063DE8"/>
                </a:solidFill>
                <a:latin typeface="+mn-lt"/>
                <a:ea typeface="PMingLiU" pitchFamily="18" charset="-120"/>
              </a:rPr>
              <a:t>cout</a:t>
            </a:r>
            <a:r>
              <a:rPr lang="en-US" altLang="zh-TW" sz="1800" dirty="0">
                <a:solidFill>
                  <a:srgbClr val="063DE8"/>
                </a:solidFill>
                <a:latin typeface="+mn-lt"/>
                <a:ea typeface="PMingLiU" pitchFamily="18" charset="-120"/>
              </a:rPr>
              <a:t> &lt;&lt; a[1] &lt;&lt; </a:t>
            </a:r>
            <a:r>
              <a:rPr lang="en-US" altLang="zh-TW" sz="1800" b="0" dirty="0">
                <a:solidFill>
                  <a:srgbClr val="063DE8"/>
                </a:solidFill>
                <a:latin typeface="+mn-lt"/>
                <a:ea typeface="PMingLiU" pitchFamily="18" charset="-120"/>
              </a:rPr>
              <a:t>" " </a:t>
            </a:r>
          </a:p>
          <a:p>
            <a:pPr marL="342900" indent="-342900">
              <a:buFont typeface="Monotype Sorts" pitchFamily="2" charset="2"/>
              <a:buNone/>
            </a:pPr>
            <a:r>
              <a:rPr lang="en-US" altLang="zh-TW" sz="1800" b="0" dirty="0">
                <a:solidFill>
                  <a:srgbClr val="063DE8"/>
                </a:solidFill>
                <a:latin typeface="+mn-lt"/>
                <a:ea typeface="PMingLiU" pitchFamily="18" charset="-120"/>
              </a:rPr>
              <a:t>	     </a:t>
            </a:r>
            <a:r>
              <a:rPr lang="en-US" altLang="zh-TW" sz="1800" dirty="0">
                <a:solidFill>
                  <a:srgbClr val="063DE8"/>
                </a:solidFill>
                <a:latin typeface="+mn-lt"/>
                <a:ea typeface="PMingLiU" pitchFamily="18" charset="-120"/>
              </a:rPr>
              <a:t>&lt;&lt; p[0];</a:t>
            </a:r>
          </a:p>
          <a:p>
            <a:pPr marL="342900" indent="-342900">
              <a:buFont typeface="Monotype Sorts" pitchFamily="2" charset="2"/>
              <a:buNone/>
            </a:pPr>
            <a:r>
              <a:rPr lang="en-US" altLang="zh-TW" sz="1800" dirty="0">
                <a:solidFill>
                  <a:srgbClr val="063DE8"/>
                </a:solidFill>
                <a:latin typeface="+mn-lt"/>
                <a:ea typeface="PMingLiU" pitchFamily="18" charset="-120"/>
              </a:rPr>
              <a:t>} </a:t>
            </a:r>
          </a:p>
        </p:txBody>
      </p:sp>
      <p:sp>
        <p:nvSpPr>
          <p:cNvPr id="386062" name="Rectangle 14"/>
          <p:cNvSpPr>
            <a:spLocks noChangeArrowheads="1"/>
          </p:cNvSpPr>
          <p:nvPr/>
        </p:nvSpPr>
        <p:spPr bwMode="auto">
          <a:xfrm>
            <a:off x="1109663" y="3200400"/>
            <a:ext cx="1047750" cy="357188"/>
          </a:xfrm>
          <a:prstGeom prst="rect">
            <a:avLst/>
          </a:prstGeom>
          <a:solidFill>
            <a:srgbClr val="A2C1FE"/>
          </a:solidFill>
          <a:ln w="254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342900" indent="-342900" algn="ctr">
              <a:buFont typeface="Monotype Sorts" pitchFamily="2" charset="2"/>
              <a:buNone/>
            </a:pPr>
            <a:r>
              <a:rPr lang="zh-TW" altLang="en-US">
                <a:latin typeface="+mn-lt"/>
                <a:ea typeface="PMingLiU" pitchFamily="18" charset="-120"/>
              </a:rPr>
              <a:t>2</a:t>
            </a:r>
          </a:p>
        </p:txBody>
      </p:sp>
      <p:sp>
        <p:nvSpPr>
          <p:cNvPr id="386063" name="Rectangle 15"/>
          <p:cNvSpPr>
            <a:spLocks noChangeArrowheads="1"/>
          </p:cNvSpPr>
          <p:nvPr/>
        </p:nvSpPr>
        <p:spPr bwMode="auto">
          <a:xfrm>
            <a:off x="1109663" y="3638550"/>
            <a:ext cx="1047750" cy="357188"/>
          </a:xfrm>
          <a:prstGeom prst="rect">
            <a:avLst/>
          </a:prstGeom>
          <a:solidFill>
            <a:srgbClr val="A2C1FE"/>
          </a:solidFill>
          <a:ln w="254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342900" indent="-342900" algn="ctr">
              <a:buFont typeface="Monotype Sorts" pitchFamily="2" charset="2"/>
              <a:buNone/>
            </a:pPr>
            <a:r>
              <a:rPr lang="zh-TW" altLang="en-US">
                <a:latin typeface="+mn-lt"/>
                <a:ea typeface="PMingLiU" pitchFamily="18" charset="-120"/>
              </a:rPr>
              <a:t>4</a:t>
            </a:r>
          </a:p>
        </p:txBody>
      </p:sp>
      <p:sp>
        <p:nvSpPr>
          <p:cNvPr id="386064" name="Rectangle 16"/>
          <p:cNvSpPr>
            <a:spLocks noChangeArrowheads="1"/>
          </p:cNvSpPr>
          <p:nvPr/>
        </p:nvSpPr>
        <p:spPr bwMode="auto">
          <a:xfrm>
            <a:off x="1109663" y="4514850"/>
            <a:ext cx="1047750" cy="357188"/>
          </a:xfrm>
          <a:prstGeom prst="rect">
            <a:avLst/>
          </a:prstGeom>
          <a:solidFill>
            <a:srgbClr val="A2C1FE"/>
          </a:solidFill>
          <a:ln w="254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342900" indent="-342900" algn="ctr">
              <a:buFont typeface="Monotype Sorts" pitchFamily="2" charset="2"/>
              <a:buNone/>
            </a:pPr>
            <a:r>
              <a:rPr lang="zh-TW" altLang="en-US">
                <a:latin typeface="+mn-lt"/>
                <a:ea typeface="PMingLiU" pitchFamily="18" charset="-120"/>
              </a:rPr>
              <a:t>8</a:t>
            </a:r>
          </a:p>
        </p:txBody>
      </p:sp>
      <p:sp>
        <p:nvSpPr>
          <p:cNvPr id="386065" name="Rectangle 17"/>
          <p:cNvSpPr>
            <a:spLocks noChangeArrowheads="1"/>
          </p:cNvSpPr>
          <p:nvPr/>
        </p:nvSpPr>
        <p:spPr bwMode="auto">
          <a:xfrm>
            <a:off x="1109663" y="4078288"/>
            <a:ext cx="1047750" cy="355600"/>
          </a:xfrm>
          <a:prstGeom prst="rect">
            <a:avLst/>
          </a:prstGeom>
          <a:solidFill>
            <a:srgbClr val="A2C1FE"/>
          </a:solidFill>
          <a:ln w="254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342900" indent="-342900" algn="ctr">
              <a:buFont typeface="Monotype Sorts" pitchFamily="2" charset="2"/>
              <a:buNone/>
            </a:pPr>
            <a:r>
              <a:rPr lang="zh-TW" altLang="en-US">
                <a:latin typeface="+mn-lt"/>
                <a:ea typeface="PMingLiU" pitchFamily="18" charset="-120"/>
              </a:rPr>
              <a:t>6</a:t>
            </a:r>
          </a:p>
        </p:txBody>
      </p:sp>
      <p:sp>
        <p:nvSpPr>
          <p:cNvPr id="386066" name="Rectangle 18"/>
          <p:cNvSpPr>
            <a:spLocks noChangeArrowheads="1"/>
          </p:cNvSpPr>
          <p:nvPr/>
        </p:nvSpPr>
        <p:spPr bwMode="auto">
          <a:xfrm>
            <a:off x="1109663" y="4954588"/>
            <a:ext cx="1047750" cy="357187"/>
          </a:xfrm>
          <a:prstGeom prst="rect">
            <a:avLst/>
          </a:prstGeom>
          <a:solidFill>
            <a:srgbClr val="A2C1FE"/>
          </a:solidFill>
          <a:ln w="254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342900" indent="-342900" algn="ctr">
              <a:buFont typeface="Monotype Sorts" pitchFamily="2" charset="2"/>
              <a:buNone/>
            </a:pPr>
            <a:r>
              <a:rPr lang="zh-TW" altLang="en-US">
                <a:latin typeface="+mn-lt"/>
                <a:ea typeface="PMingLiU" pitchFamily="18" charset="-120"/>
              </a:rPr>
              <a:t>22</a:t>
            </a:r>
          </a:p>
        </p:txBody>
      </p:sp>
      <p:sp>
        <p:nvSpPr>
          <p:cNvPr id="386067" name="Text Box 19"/>
          <p:cNvSpPr txBox="1">
            <a:spLocks noChangeArrowheads="1"/>
          </p:cNvSpPr>
          <p:nvPr/>
        </p:nvSpPr>
        <p:spPr bwMode="auto">
          <a:xfrm>
            <a:off x="304800" y="4876800"/>
            <a:ext cx="607859" cy="400110"/>
          </a:xfrm>
          <a:prstGeom prst="rect">
            <a:avLst/>
          </a:prstGeom>
          <a:noFill/>
          <a:ln w="3175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Monotype Sorts" pitchFamily="2" charset="2"/>
              <a:buNone/>
            </a:pPr>
            <a:r>
              <a:rPr lang="en-US" altLang="zh-TW">
                <a:solidFill>
                  <a:srgbClr val="063DE8"/>
                </a:solidFill>
                <a:latin typeface="+mn-lt"/>
                <a:ea typeface="PMingLiU" pitchFamily="18" charset="-120"/>
              </a:rPr>
              <a:t>a[4]</a:t>
            </a:r>
          </a:p>
        </p:txBody>
      </p:sp>
      <p:sp>
        <p:nvSpPr>
          <p:cNvPr id="386068" name="Text Box 20"/>
          <p:cNvSpPr txBox="1">
            <a:spLocks noChangeArrowheads="1"/>
          </p:cNvSpPr>
          <p:nvPr/>
        </p:nvSpPr>
        <p:spPr bwMode="auto">
          <a:xfrm>
            <a:off x="304800" y="3124200"/>
            <a:ext cx="607859" cy="400110"/>
          </a:xfrm>
          <a:prstGeom prst="rect">
            <a:avLst/>
          </a:prstGeom>
          <a:noFill/>
          <a:ln w="3175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Monotype Sorts" pitchFamily="2" charset="2"/>
              <a:buNone/>
            </a:pPr>
            <a:r>
              <a:rPr lang="en-US" altLang="zh-TW">
                <a:solidFill>
                  <a:srgbClr val="063DE8"/>
                </a:solidFill>
                <a:latin typeface="+mn-lt"/>
                <a:ea typeface="PMingLiU" pitchFamily="18" charset="-120"/>
              </a:rPr>
              <a:t>a[0]</a:t>
            </a:r>
          </a:p>
        </p:txBody>
      </p:sp>
      <p:sp>
        <p:nvSpPr>
          <p:cNvPr id="386069" name="Text Box 21"/>
          <p:cNvSpPr txBox="1">
            <a:spLocks noChangeArrowheads="1"/>
          </p:cNvSpPr>
          <p:nvPr/>
        </p:nvSpPr>
        <p:spPr bwMode="auto">
          <a:xfrm>
            <a:off x="304800" y="4038600"/>
            <a:ext cx="607859" cy="400110"/>
          </a:xfrm>
          <a:prstGeom prst="rect">
            <a:avLst/>
          </a:prstGeom>
          <a:noFill/>
          <a:ln w="3175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Monotype Sorts" pitchFamily="2" charset="2"/>
              <a:buNone/>
            </a:pPr>
            <a:r>
              <a:rPr lang="en-US" altLang="zh-TW">
                <a:solidFill>
                  <a:srgbClr val="063DE8"/>
                </a:solidFill>
                <a:latin typeface="+mn-lt"/>
                <a:ea typeface="PMingLiU" pitchFamily="18" charset="-120"/>
              </a:rPr>
              <a:t>a[2]</a:t>
            </a:r>
          </a:p>
        </p:txBody>
      </p:sp>
      <p:sp>
        <p:nvSpPr>
          <p:cNvPr id="386070" name="Text Box 22"/>
          <p:cNvSpPr txBox="1">
            <a:spLocks noChangeArrowheads="1"/>
          </p:cNvSpPr>
          <p:nvPr/>
        </p:nvSpPr>
        <p:spPr bwMode="auto">
          <a:xfrm>
            <a:off x="304800" y="3581400"/>
            <a:ext cx="607859" cy="400110"/>
          </a:xfrm>
          <a:prstGeom prst="rect">
            <a:avLst/>
          </a:prstGeom>
          <a:noFill/>
          <a:ln w="3175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Monotype Sorts" pitchFamily="2" charset="2"/>
              <a:buNone/>
            </a:pPr>
            <a:r>
              <a:rPr lang="en-US" altLang="zh-TW">
                <a:solidFill>
                  <a:srgbClr val="063DE8"/>
                </a:solidFill>
                <a:latin typeface="+mn-lt"/>
                <a:ea typeface="PMingLiU" pitchFamily="18" charset="-120"/>
              </a:rPr>
              <a:t>a[1]</a:t>
            </a:r>
          </a:p>
        </p:txBody>
      </p:sp>
      <p:sp>
        <p:nvSpPr>
          <p:cNvPr id="386071" name="Text Box 23"/>
          <p:cNvSpPr txBox="1">
            <a:spLocks noChangeArrowheads="1"/>
          </p:cNvSpPr>
          <p:nvPr/>
        </p:nvSpPr>
        <p:spPr bwMode="auto">
          <a:xfrm>
            <a:off x="304800" y="4495800"/>
            <a:ext cx="607859" cy="400110"/>
          </a:xfrm>
          <a:prstGeom prst="rect">
            <a:avLst/>
          </a:prstGeom>
          <a:noFill/>
          <a:ln w="3175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Monotype Sorts" pitchFamily="2" charset="2"/>
              <a:buNone/>
            </a:pPr>
            <a:r>
              <a:rPr lang="en-US" altLang="zh-TW">
                <a:solidFill>
                  <a:srgbClr val="063DE8"/>
                </a:solidFill>
                <a:latin typeface="+mn-lt"/>
                <a:ea typeface="PMingLiU" pitchFamily="18" charset="-120"/>
              </a:rPr>
              <a:t>a[3]</a:t>
            </a:r>
          </a:p>
        </p:txBody>
      </p:sp>
      <p:sp>
        <p:nvSpPr>
          <p:cNvPr id="386074" name="Rectangle 26"/>
          <p:cNvSpPr>
            <a:spLocks noChangeArrowheads="1"/>
          </p:cNvSpPr>
          <p:nvPr/>
        </p:nvSpPr>
        <p:spPr bwMode="auto">
          <a:xfrm>
            <a:off x="2590800" y="3657600"/>
            <a:ext cx="484188" cy="428625"/>
          </a:xfrm>
          <a:prstGeom prst="rect">
            <a:avLst/>
          </a:prstGeom>
          <a:solidFill>
            <a:srgbClr val="0000FF"/>
          </a:solidFill>
          <a:ln w="31750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marL="342900" indent="-342900" algn="ctr">
              <a:buFont typeface="Monotype Sorts" pitchFamily="2" charset="2"/>
              <a:buNone/>
            </a:pPr>
            <a:endParaRPr lang="en-US" altLang="zh-TW">
              <a:latin typeface="+mn-lt"/>
              <a:ea typeface="PMingLiU" pitchFamily="18" charset="-120"/>
            </a:endParaRPr>
          </a:p>
        </p:txBody>
      </p:sp>
      <p:sp>
        <p:nvSpPr>
          <p:cNvPr id="386079" name="Line 31"/>
          <p:cNvSpPr>
            <a:spLocks noChangeShapeType="1"/>
          </p:cNvSpPr>
          <p:nvPr/>
        </p:nvSpPr>
        <p:spPr bwMode="auto">
          <a:xfrm flipH="1" flipV="1">
            <a:off x="4267200" y="3505200"/>
            <a:ext cx="1447800" cy="1066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ar-SA">
              <a:latin typeface="+mn-lt"/>
            </a:endParaRPr>
          </a:p>
        </p:txBody>
      </p:sp>
      <p:sp>
        <p:nvSpPr>
          <p:cNvPr id="386081" name="Text Box 33"/>
          <p:cNvSpPr txBox="1">
            <a:spLocks noChangeArrowheads="1"/>
          </p:cNvSpPr>
          <p:nvPr/>
        </p:nvSpPr>
        <p:spPr bwMode="auto">
          <a:xfrm>
            <a:off x="2574925" y="3211513"/>
            <a:ext cx="322524" cy="40011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Monotype Sorts" pitchFamily="2" charset="2"/>
              <a:buNone/>
            </a:pPr>
            <a:r>
              <a:rPr lang="en-US" altLang="zh-TW">
                <a:solidFill>
                  <a:srgbClr val="E2200C"/>
                </a:solidFill>
                <a:latin typeface="+mn-lt"/>
                <a:ea typeface="PMingLiU" pitchFamily="18" charset="-120"/>
              </a:rPr>
              <a:t>p</a:t>
            </a:r>
          </a:p>
        </p:txBody>
      </p:sp>
      <p:sp>
        <p:nvSpPr>
          <p:cNvPr id="386082" name="Line 34"/>
          <p:cNvSpPr>
            <a:spLocks noChangeShapeType="1"/>
          </p:cNvSpPr>
          <p:nvPr/>
        </p:nvSpPr>
        <p:spPr bwMode="auto">
          <a:xfrm flipH="1">
            <a:off x="2057400" y="3886200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med" len="lg"/>
          </a:ln>
          <a:effectLst/>
        </p:spPr>
        <p:txBody>
          <a:bodyPr/>
          <a:lstStyle/>
          <a:p>
            <a:endParaRPr lang="ar-SA">
              <a:latin typeface="+mn-lt"/>
            </a:endParaRPr>
          </a:p>
        </p:txBody>
      </p:sp>
      <p:sp>
        <p:nvSpPr>
          <p:cNvPr id="386083" name="AutoShape 35"/>
          <p:cNvSpPr>
            <a:spLocks noChangeArrowheads="1"/>
          </p:cNvSpPr>
          <p:nvPr/>
        </p:nvSpPr>
        <p:spPr bwMode="auto">
          <a:xfrm>
            <a:off x="1295400" y="4343400"/>
            <a:ext cx="1524000" cy="457200"/>
          </a:xfrm>
          <a:prstGeom prst="wedgeEllipseCallout">
            <a:avLst>
              <a:gd name="adj1" fmla="val -4583"/>
              <a:gd name="adj2" fmla="val -137153"/>
            </a:avLst>
          </a:prstGeom>
          <a:solidFill>
            <a:srgbClr val="FFFF00"/>
          </a:solidFill>
          <a:ln w="1905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342900" indent="-342900" algn="ctr">
              <a:buFont typeface="Monotype Sorts" pitchFamily="2" charset="2"/>
              <a:buNone/>
            </a:pPr>
            <a:r>
              <a:rPr lang="en-US" altLang="zh-TW">
                <a:solidFill>
                  <a:srgbClr val="E2200C"/>
                </a:solidFill>
                <a:latin typeface="+mn-lt"/>
                <a:ea typeface="PMingLiU" pitchFamily="18" charset="-120"/>
              </a:rPr>
              <a:t>p[0]</a:t>
            </a:r>
          </a:p>
        </p:txBody>
      </p:sp>
      <p:sp>
        <p:nvSpPr>
          <p:cNvPr id="386084" name="AutoShape 36"/>
          <p:cNvSpPr>
            <a:spLocks noChangeArrowheads="1"/>
          </p:cNvSpPr>
          <p:nvPr/>
        </p:nvSpPr>
        <p:spPr bwMode="auto">
          <a:xfrm>
            <a:off x="1447800" y="2667000"/>
            <a:ext cx="1524000" cy="457200"/>
          </a:xfrm>
          <a:prstGeom prst="wedgeEllipseCallout">
            <a:avLst>
              <a:gd name="adj1" fmla="val -20519"/>
              <a:gd name="adj2" fmla="val 101389"/>
            </a:avLst>
          </a:prstGeom>
          <a:solidFill>
            <a:srgbClr val="FFFF00"/>
          </a:solidFill>
          <a:ln w="1905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342900" indent="-342900" algn="ctr">
              <a:buFont typeface="Monotype Sorts" pitchFamily="2" charset="2"/>
              <a:buNone/>
            </a:pPr>
            <a:r>
              <a:rPr lang="en-US" altLang="zh-TW">
                <a:solidFill>
                  <a:srgbClr val="E2200C"/>
                </a:solidFill>
                <a:latin typeface="+mn-lt"/>
                <a:ea typeface="PMingLiU" pitchFamily="18" charset="-120"/>
              </a:rPr>
              <a:t>a[0]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60EAD993-CADD-451B-B3FA-2EAE9E08F859}" type="slidenum">
              <a:rPr lang="zh-TW" altLang="en-US" smtClean="0"/>
              <a:pPr>
                <a:buNone/>
              </a:pPr>
              <a:t>34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318745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4" name="Rectangle 1028"/>
          <p:cNvSpPr>
            <a:spLocks noChangeArrowheads="1"/>
          </p:cNvSpPr>
          <p:nvPr/>
        </p:nvSpPr>
        <p:spPr bwMode="auto">
          <a:xfrm>
            <a:off x="529604" y="692696"/>
            <a:ext cx="78771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zh-TW" sz="3200" dirty="0" smtClean="0">
              <a:latin typeface="+mn-lt"/>
              <a:ea typeface="PMingLiU" pitchFamily="18" charset="-12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3200" dirty="0" smtClean="0">
                <a:latin typeface="+mn-lt"/>
              </a:rPr>
              <a:t>Relationship Between Arrays and Pointers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3200" b="0" dirty="0" smtClean="0">
                <a:latin typeface="+mn-lt"/>
                <a:ea typeface="PMingLiU" pitchFamily="18" charset="-120"/>
              </a:rPr>
              <a:t>Pointer to the array (cont.)</a:t>
            </a:r>
          </a:p>
        </p:txBody>
      </p:sp>
      <p:sp>
        <p:nvSpPr>
          <p:cNvPr id="389125" name="Rectangle 1029"/>
          <p:cNvSpPr>
            <a:spLocks noChangeArrowheads="1"/>
          </p:cNvSpPr>
          <p:nvPr/>
        </p:nvSpPr>
        <p:spPr bwMode="auto">
          <a:xfrm>
            <a:off x="417513" y="1605756"/>
            <a:ext cx="8726487" cy="514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 rtl="0">
              <a:buClr>
                <a:schemeClr val="folHlink"/>
              </a:buClr>
              <a:buFont typeface="Monotype Sorts" pitchFamily="2" charset="2"/>
              <a:buChar char="*"/>
            </a:pPr>
            <a:r>
              <a:rPr lang="en-US" altLang="zh-TW" sz="2800" b="0" dirty="0">
                <a:latin typeface="+mn-lt"/>
                <a:ea typeface="PMingLiU" pitchFamily="18" charset="-120"/>
              </a:rPr>
              <a:t>Given a pointer p, </a:t>
            </a:r>
            <a:r>
              <a:rPr lang="en-US" altLang="zh-TW" sz="2800" b="0" dirty="0" err="1">
                <a:latin typeface="+mn-lt"/>
                <a:ea typeface="PMingLiU" pitchFamily="18" charset="-120"/>
              </a:rPr>
              <a:t>p+n</a:t>
            </a:r>
            <a:r>
              <a:rPr lang="en-US" altLang="zh-TW" sz="2800" b="0" dirty="0">
                <a:latin typeface="+mn-lt"/>
                <a:ea typeface="PMingLiU" pitchFamily="18" charset="-120"/>
              </a:rPr>
              <a:t> refers to the element that is offset from p by n positions.</a:t>
            </a:r>
          </a:p>
        </p:txBody>
      </p:sp>
      <p:sp>
        <p:nvSpPr>
          <p:cNvPr id="389127" name="Rectangle 1031"/>
          <p:cNvSpPr>
            <a:spLocks noChangeArrowheads="1"/>
          </p:cNvSpPr>
          <p:nvPr/>
        </p:nvSpPr>
        <p:spPr bwMode="auto">
          <a:xfrm>
            <a:off x="867569" y="2809081"/>
            <a:ext cx="7467600" cy="3760788"/>
          </a:xfrm>
          <a:prstGeom prst="rect">
            <a:avLst/>
          </a:prstGeom>
          <a:solidFill>
            <a:schemeClr val="bg2">
              <a:lumMod val="90000"/>
            </a:schemeClr>
          </a:solidFill>
          <a:ln w="4445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342900" indent="-342900" algn="ctr"/>
            <a:endParaRPr lang="zh-TW" altLang="en-US" sz="2800">
              <a:latin typeface="+mn-lt"/>
              <a:ea typeface="PMingLiU" pitchFamily="18" charset="-120"/>
            </a:endParaRPr>
          </a:p>
        </p:txBody>
      </p:sp>
      <p:grpSp>
        <p:nvGrpSpPr>
          <p:cNvPr id="389161" name="Group 1065"/>
          <p:cNvGrpSpPr>
            <a:grpSpLocks/>
          </p:cNvGrpSpPr>
          <p:nvPr/>
        </p:nvGrpSpPr>
        <p:grpSpPr bwMode="auto">
          <a:xfrm>
            <a:off x="3956050" y="2925763"/>
            <a:ext cx="1290638" cy="2913062"/>
            <a:chOff x="2304" y="1193"/>
            <a:chExt cx="672" cy="1487"/>
          </a:xfrm>
        </p:grpSpPr>
        <p:sp>
          <p:nvSpPr>
            <p:cNvPr id="389133" name="Rectangle 1037"/>
            <p:cNvSpPr>
              <a:spLocks noChangeArrowheads="1"/>
            </p:cNvSpPr>
            <p:nvPr/>
          </p:nvSpPr>
          <p:spPr bwMode="auto">
            <a:xfrm>
              <a:off x="2304" y="1193"/>
              <a:ext cx="672" cy="297"/>
            </a:xfrm>
            <a:prstGeom prst="rect">
              <a:avLst/>
            </a:prstGeom>
            <a:solidFill>
              <a:srgbClr val="A2C1FE"/>
            </a:solidFill>
            <a:ln w="254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342900" indent="-342900" algn="ctr">
                <a:buFont typeface="Monotype Sorts" pitchFamily="2" charset="2"/>
                <a:buNone/>
              </a:pPr>
              <a:r>
                <a:rPr lang="zh-TW" altLang="en-US" sz="2800">
                  <a:latin typeface="+mn-lt"/>
                  <a:ea typeface="PMingLiU" pitchFamily="18" charset="-120"/>
                </a:rPr>
                <a:t>2</a:t>
              </a:r>
            </a:p>
          </p:txBody>
        </p:sp>
        <p:sp>
          <p:nvSpPr>
            <p:cNvPr id="389134" name="Rectangle 1038"/>
            <p:cNvSpPr>
              <a:spLocks noChangeArrowheads="1"/>
            </p:cNvSpPr>
            <p:nvPr/>
          </p:nvSpPr>
          <p:spPr bwMode="auto">
            <a:xfrm>
              <a:off x="2304" y="1488"/>
              <a:ext cx="672" cy="298"/>
            </a:xfrm>
            <a:prstGeom prst="rect">
              <a:avLst/>
            </a:prstGeom>
            <a:solidFill>
              <a:srgbClr val="A2C1FE"/>
            </a:solidFill>
            <a:ln w="254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342900" indent="-342900" algn="ctr">
                <a:buFont typeface="Monotype Sorts" pitchFamily="2" charset="2"/>
                <a:buNone/>
              </a:pPr>
              <a:r>
                <a:rPr lang="zh-TW" altLang="en-US" sz="2800">
                  <a:latin typeface="+mn-lt"/>
                  <a:ea typeface="PMingLiU" pitchFamily="18" charset="-120"/>
                </a:rPr>
                <a:t>4</a:t>
              </a:r>
            </a:p>
          </p:txBody>
        </p:sp>
        <p:sp>
          <p:nvSpPr>
            <p:cNvPr id="389135" name="Rectangle 1039"/>
            <p:cNvSpPr>
              <a:spLocks noChangeArrowheads="1"/>
            </p:cNvSpPr>
            <p:nvPr/>
          </p:nvSpPr>
          <p:spPr bwMode="auto">
            <a:xfrm>
              <a:off x="2304" y="2084"/>
              <a:ext cx="672" cy="298"/>
            </a:xfrm>
            <a:prstGeom prst="rect">
              <a:avLst/>
            </a:prstGeom>
            <a:solidFill>
              <a:srgbClr val="A2C1FE"/>
            </a:solidFill>
            <a:ln w="254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342900" indent="-342900" algn="ctr">
                <a:buFont typeface="Monotype Sorts" pitchFamily="2" charset="2"/>
                <a:buNone/>
              </a:pPr>
              <a:r>
                <a:rPr lang="zh-TW" altLang="en-US" sz="2800">
                  <a:latin typeface="+mn-lt"/>
                  <a:ea typeface="PMingLiU" pitchFamily="18" charset="-120"/>
                </a:rPr>
                <a:t>8</a:t>
              </a:r>
            </a:p>
          </p:txBody>
        </p:sp>
        <p:sp>
          <p:nvSpPr>
            <p:cNvPr id="389136" name="Rectangle 1040"/>
            <p:cNvSpPr>
              <a:spLocks noChangeArrowheads="1"/>
            </p:cNvSpPr>
            <p:nvPr/>
          </p:nvSpPr>
          <p:spPr bwMode="auto">
            <a:xfrm>
              <a:off x="2304" y="1786"/>
              <a:ext cx="672" cy="298"/>
            </a:xfrm>
            <a:prstGeom prst="rect">
              <a:avLst/>
            </a:prstGeom>
            <a:solidFill>
              <a:srgbClr val="A2C1FE"/>
            </a:solidFill>
            <a:ln w="254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342900" indent="-342900" algn="ctr">
                <a:buFont typeface="Monotype Sorts" pitchFamily="2" charset="2"/>
                <a:buNone/>
              </a:pPr>
              <a:r>
                <a:rPr lang="zh-TW" altLang="en-US" sz="2800">
                  <a:latin typeface="+mn-lt"/>
                  <a:ea typeface="PMingLiU" pitchFamily="18" charset="-120"/>
                </a:rPr>
                <a:t>6</a:t>
              </a:r>
            </a:p>
          </p:txBody>
        </p:sp>
        <p:sp>
          <p:nvSpPr>
            <p:cNvPr id="389137" name="Rectangle 1041"/>
            <p:cNvSpPr>
              <a:spLocks noChangeArrowheads="1"/>
            </p:cNvSpPr>
            <p:nvPr/>
          </p:nvSpPr>
          <p:spPr bwMode="auto">
            <a:xfrm>
              <a:off x="2304" y="2382"/>
              <a:ext cx="672" cy="298"/>
            </a:xfrm>
            <a:prstGeom prst="rect">
              <a:avLst/>
            </a:prstGeom>
            <a:solidFill>
              <a:srgbClr val="A2C1FE"/>
            </a:solidFill>
            <a:ln w="254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342900" indent="-342900" algn="ctr">
                <a:buFont typeface="Monotype Sorts" pitchFamily="2" charset="2"/>
                <a:buNone/>
              </a:pPr>
              <a:r>
                <a:rPr lang="zh-TW" altLang="en-US" sz="2800">
                  <a:latin typeface="+mn-lt"/>
                  <a:ea typeface="PMingLiU" pitchFamily="18" charset="-120"/>
                </a:rPr>
                <a:t>22</a:t>
              </a:r>
            </a:p>
          </p:txBody>
        </p:sp>
      </p:grpSp>
      <p:sp>
        <p:nvSpPr>
          <p:cNvPr id="389139" name="Text Box 1043"/>
          <p:cNvSpPr txBox="1">
            <a:spLocks noChangeArrowheads="1"/>
          </p:cNvSpPr>
          <p:nvPr/>
        </p:nvSpPr>
        <p:spPr bwMode="auto">
          <a:xfrm>
            <a:off x="2297113" y="3021013"/>
            <a:ext cx="674687" cy="519112"/>
          </a:xfrm>
          <a:prstGeom prst="rect">
            <a:avLst/>
          </a:prstGeom>
          <a:noFill/>
          <a:ln w="3175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42900" indent="-342900">
              <a:buFont typeface="Monotype Sorts" pitchFamily="2" charset="2"/>
              <a:buNone/>
            </a:pPr>
            <a:r>
              <a:rPr lang="en-US" altLang="zh-TW" sz="2800">
                <a:solidFill>
                  <a:srgbClr val="063DE8"/>
                </a:solidFill>
                <a:latin typeface="+mn-lt"/>
                <a:ea typeface="PMingLiU" pitchFamily="18" charset="-120"/>
              </a:rPr>
              <a:t>a</a:t>
            </a:r>
          </a:p>
        </p:txBody>
      </p:sp>
      <p:sp>
        <p:nvSpPr>
          <p:cNvPr id="389141" name="Text Box 1045"/>
          <p:cNvSpPr txBox="1">
            <a:spLocks noChangeArrowheads="1"/>
          </p:cNvSpPr>
          <p:nvPr/>
        </p:nvSpPr>
        <p:spPr bwMode="auto">
          <a:xfrm>
            <a:off x="1828800" y="4195763"/>
            <a:ext cx="1390650" cy="519112"/>
          </a:xfrm>
          <a:prstGeom prst="rect">
            <a:avLst/>
          </a:prstGeom>
          <a:noFill/>
          <a:ln w="3175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42900" indent="-342900">
              <a:buFont typeface="Monotype Sorts" pitchFamily="2" charset="2"/>
              <a:buNone/>
            </a:pPr>
            <a:r>
              <a:rPr lang="en-US" altLang="zh-TW" sz="2800">
                <a:solidFill>
                  <a:srgbClr val="063DE8"/>
                </a:solidFill>
                <a:latin typeface="+mn-lt"/>
                <a:ea typeface="PMingLiU" pitchFamily="18" charset="-120"/>
              </a:rPr>
              <a:t>a + 2</a:t>
            </a:r>
          </a:p>
        </p:txBody>
      </p:sp>
      <p:sp>
        <p:nvSpPr>
          <p:cNvPr id="389150" name="Text Box 1054"/>
          <p:cNvSpPr txBox="1">
            <a:spLocks noChangeArrowheads="1"/>
          </p:cNvSpPr>
          <p:nvPr/>
        </p:nvSpPr>
        <p:spPr bwMode="auto">
          <a:xfrm>
            <a:off x="1828800" y="5334000"/>
            <a:ext cx="1314450" cy="519113"/>
          </a:xfrm>
          <a:prstGeom prst="rect">
            <a:avLst/>
          </a:prstGeom>
          <a:noFill/>
          <a:ln w="3175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42900" indent="-342900">
              <a:buFont typeface="Monotype Sorts" pitchFamily="2" charset="2"/>
              <a:buNone/>
            </a:pPr>
            <a:r>
              <a:rPr lang="en-US" altLang="zh-TW" sz="2800">
                <a:solidFill>
                  <a:srgbClr val="063DE8"/>
                </a:solidFill>
                <a:latin typeface="+mn-lt"/>
                <a:ea typeface="PMingLiU" pitchFamily="18" charset="-120"/>
              </a:rPr>
              <a:t>a + 4</a:t>
            </a:r>
          </a:p>
        </p:txBody>
      </p:sp>
      <p:sp>
        <p:nvSpPr>
          <p:cNvPr id="389152" name="Text Box 1056"/>
          <p:cNvSpPr txBox="1">
            <a:spLocks noChangeArrowheads="1"/>
          </p:cNvSpPr>
          <p:nvPr/>
        </p:nvSpPr>
        <p:spPr bwMode="auto">
          <a:xfrm>
            <a:off x="1828800" y="4783138"/>
            <a:ext cx="1390650" cy="519112"/>
          </a:xfrm>
          <a:prstGeom prst="rect">
            <a:avLst/>
          </a:prstGeom>
          <a:noFill/>
          <a:ln w="3175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42900" indent="-342900">
              <a:buFont typeface="Monotype Sorts" pitchFamily="2" charset="2"/>
              <a:buNone/>
            </a:pPr>
            <a:r>
              <a:rPr lang="en-US" altLang="zh-TW" sz="2800">
                <a:solidFill>
                  <a:srgbClr val="063DE8"/>
                </a:solidFill>
                <a:latin typeface="+mn-lt"/>
                <a:ea typeface="PMingLiU" pitchFamily="18" charset="-120"/>
              </a:rPr>
              <a:t>a + 3</a:t>
            </a:r>
          </a:p>
        </p:txBody>
      </p:sp>
      <p:sp>
        <p:nvSpPr>
          <p:cNvPr id="389153" name="Text Box 1057"/>
          <p:cNvSpPr txBox="1">
            <a:spLocks noChangeArrowheads="1"/>
          </p:cNvSpPr>
          <p:nvPr/>
        </p:nvSpPr>
        <p:spPr bwMode="auto">
          <a:xfrm>
            <a:off x="1828800" y="3657600"/>
            <a:ext cx="1314450" cy="519113"/>
          </a:xfrm>
          <a:prstGeom prst="rect">
            <a:avLst/>
          </a:prstGeom>
          <a:noFill/>
          <a:ln w="3175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42900" indent="-342900">
              <a:buFont typeface="Monotype Sorts" pitchFamily="2" charset="2"/>
              <a:buNone/>
            </a:pPr>
            <a:r>
              <a:rPr lang="en-US" altLang="zh-TW" sz="2800">
                <a:solidFill>
                  <a:srgbClr val="063DE8"/>
                </a:solidFill>
                <a:latin typeface="+mn-lt"/>
                <a:ea typeface="PMingLiU" pitchFamily="18" charset="-120"/>
              </a:rPr>
              <a:t>a + 1</a:t>
            </a:r>
          </a:p>
        </p:txBody>
      </p:sp>
      <p:sp>
        <p:nvSpPr>
          <p:cNvPr id="389154" name="Text Box 1058"/>
          <p:cNvSpPr txBox="1">
            <a:spLocks noChangeArrowheads="1"/>
          </p:cNvSpPr>
          <p:nvPr/>
        </p:nvSpPr>
        <p:spPr bwMode="auto">
          <a:xfrm>
            <a:off x="5892800" y="3513138"/>
            <a:ext cx="900113" cy="519112"/>
          </a:xfrm>
          <a:prstGeom prst="rect">
            <a:avLst/>
          </a:prstGeom>
          <a:noFill/>
          <a:ln w="3175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42900" indent="-342900">
              <a:buFont typeface="Monotype Sorts" pitchFamily="2" charset="2"/>
              <a:buNone/>
            </a:pPr>
            <a:r>
              <a:rPr lang="en-US" altLang="zh-TW" sz="2800">
                <a:solidFill>
                  <a:srgbClr val="063DE8"/>
                </a:solidFill>
                <a:latin typeface="+mn-lt"/>
                <a:ea typeface="PMingLiU" pitchFamily="18" charset="-120"/>
              </a:rPr>
              <a:t>p</a:t>
            </a:r>
          </a:p>
        </p:txBody>
      </p:sp>
      <p:sp>
        <p:nvSpPr>
          <p:cNvPr id="389155" name="Text Box 1059"/>
          <p:cNvSpPr txBox="1">
            <a:spLocks noChangeArrowheads="1"/>
          </p:cNvSpPr>
          <p:nvPr/>
        </p:nvSpPr>
        <p:spPr bwMode="auto">
          <a:xfrm>
            <a:off x="5892800" y="4689475"/>
            <a:ext cx="1498600" cy="519113"/>
          </a:xfrm>
          <a:prstGeom prst="rect">
            <a:avLst/>
          </a:prstGeom>
          <a:noFill/>
          <a:ln w="3175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42900" indent="-342900">
              <a:buFont typeface="Monotype Sorts" pitchFamily="2" charset="2"/>
              <a:buNone/>
            </a:pPr>
            <a:r>
              <a:rPr lang="en-US" altLang="zh-TW" sz="2800">
                <a:solidFill>
                  <a:srgbClr val="063DE8"/>
                </a:solidFill>
                <a:latin typeface="+mn-lt"/>
                <a:ea typeface="PMingLiU" pitchFamily="18" charset="-120"/>
              </a:rPr>
              <a:t>p + 2</a:t>
            </a:r>
          </a:p>
        </p:txBody>
      </p:sp>
      <p:sp>
        <p:nvSpPr>
          <p:cNvPr id="389157" name="Text Box 1061"/>
          <p:cNvSpPr txBox="1">
            <a:spLocks noChangeArrowheads="1"/>
          </p:cNvSpPr>
          <p:nvPr/>
        </p:nvSpPr>
        <p:spPr bwMode="auto">
          <a:xfrm>
            <a:off x="5892800" y="5276850"/>
            <a:ext cx="1498600" cy="519113"/>
          </a:xfrm>
          <a:prstGeom prst="rect">
            <a:avLst/>
          </a:prstGeom>
          <a:noFill/>
          <a:ln w="3175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42900" indent="-342900">
              <a:buFont typeface="Monotype Sorts" pitchFamily="2" charset="2"/>
              <a:buNone/>
            </a:pPr>
            <a:r>
              <a:rPr lang="en-US" altLang="zh-TW" sz="2800">
                <a:solidFill>
                  <a:srgbClr val="063DE8"/>
                </a:solidFill>
                <a:latin typeface="+mn-lt"/>
                <a:ea typeface="PMingLiU" pitchFamily="18" charset="-120"/>
              </a:rPr>
              <a:t>p + 3</a:t>
            </a:r>
          </a:p>
        </p:txBody>
      </p:sp>
      <p:sp>
        <p:nvSpPr>
          <p:cNvPr id="389158" name="Text Box 1062"/>
          <p:cNvSpPr txBox="1">
            <a:spLocks noChangeArrowheads="1"/>
          </p:cNvSpPr>
          <p:nvPr/>
        </p:nvSpPr>
        <p:spPr bwMode="auto">
          <a:xfrm>
            <a:off x="5892800" y="2925763"/>
            <a:ext cx="1498600" cy="519112"/>
          </a:xfrm>
          <a:prstGeom prst="rect">
            <a:avLst/>
          </a:prstGeom>
          <a:noFill/>
          <a:ln w="3175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42900" indent="-342900">
              <a:buFont typeface="Monotype Sorts" pitchFamily="2" charset="2"/>
              <a:buNone/>
            </a:pPr>
            <a:r>
              <a:rPr lang="en-US" altLang="zh-TW" sz="2800">
                <a:solidFill>
                  <a:srgbClr val="063DE8"/>
                </a:solidFill>
                <a:latin typeface="+mn-lt"/>
                <a:ea typeface="PMingLiU" pitchFamily="18" charset="-120"/>
              </a:rPr>
              <a:t>p - 1</a:t>
            </a:r>
          </a:p>
        </p:txBody>
      </p:sp>
      <p:sp>
        <p:nvSpPr>
          <p:cNvPr id="389159" name="Text Box 1063"/>
          <p:cNvSpPr txBox="1">
            <a:spLocks noChangeArrowheads="1"/>
          </p:cNvSpPr>
          <p:nvPr/>
        </p:nvSpPr>
        <p:spPr bwMode="auto">
          <a:xfrm>
            <a:off x="5892800" y="4098925"/>
            <a:ext cx="1498600" cy="519113"/>
          </a:xfrm>
          <a:prstGeom prst="rect">
            <a:avLst/>
          </a:prstGeom>
          <a:noFill/>
          <a:ln w="3175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42900" indent="-342900">
              <a:buFont typeface="Monotype Sorts" pitchFamily="2" charset="2"/>
              <a:buNone/>
            </a:pPr>
            <a:r>
              <a:rPr lang="en-US" altLang="zh-TW" sz="2800">
                <a:solidFill>
                  <a:srgbClr val="063DE8"/>
                </a:solidFill>
                <a:latin typeface="+mn-lt"/>
                <a:ea typeface="PMingLiU" pitchFamily="18" charset="-120"/>
              </a:rPr>
              <a:t>p + 1</a:t>
            </a:r>
          </a:p>
        </p:txBody>
      </p:sp>
      <p:sp>
        <p:nvSpPr>
          <p:cNvPr id="389163" name="Line 1067"/>
          <p:cNvSpPr>
            <a:spLocks noChangeShapeType="1"/>
          </p:cNvSpPr>
          <p:nvPr/>
        </p:nvSpPr>
        <p:spPr bwMode="auto">
          <a:xfrm>
            <a:off x="3127375" y="3208338"/>
            <a:ext cx="82867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ar-SA">
              <a:latin typeface="+mn-lt"/>
            </a:endParaRPr>
          </a:p>
        </p:txBody>
      </p:sp>
      <p:sp>
        <p:nvSpPr>
          <p:cNvPr id="389165" name="Line 1069"/>
          <p:cNvSpPr>
            <a:spLocks noChangeShapeType="1"/>
          </p:cNvSpPr>
          <p:nvPr/>
        </p:nvSpPr>
        <p:spPr bwMode="auto">
          <a:xfrm>
            <a:off x="3127375" y="3795713"/>
            <a:ext cx="828675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ar-SA">
              <a:latin typeface="+mn-lt"/>
            </a:endParaRPr>
          </a:p>
        </p:txBody>
      </p:sp>
      <p:sp>
        <p:nvSpPr>
          <p:cNvPr id="389166" name="Line 1070"/>
          <p:cNvSpPr>
            <a:spLocks noChangeShapeType="1"/>
          </p:cNvSpPr>
          <p:nvPr/>
        </p:nvSpPr>
        <p:spPr bwMode="auto">
          <a:xfrm>
            <a:off x="3127375" y="4383088"/>
            <a:ext cx="828675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ar-SA">
              <a:latin typeface="+mn-lt"/>
            </a:endParaRPr>
          </a:p>
        </p:txBody>
      </p:sp>
      <p:sp>
        <p:nvSpPr>
          <p:cNvPr id="389167" name="Line 1071"/>
          <p:cNvSpPr>
            <a:spLocks noChangeShapeType="1"/>
          </p:cNvSpPr>
          <p:nvPr/>
        </p:nvSpPr>
        <p:spPr bwMode="auto">
          <a:xfrm>
            <a:off x="3127375" y="4970463"/>
            <a:ext cx="828675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ar-SA">
              <a:latin typeface="+mn-lt"/>
            </a:endParaRPr>
          </a:p>
        </p:txBody>
      </p:sp>
      <p:sp>
        <p:nvSpPr>
          <p:cNvPr id="389168" name="Line 1072"/>
          <p:cNvSpPr>
            <a:spLocks noChangeShapeType="1"/>
          </p:cNvSpPr>
          <p:nvPr/>
        </p:nvSpPr>
        <p:spPr bwMode="auto">
          <a:xfrm>
            <a:off x="3127375" y="5557838"/>
            <a:ext cx="828675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ar-SA">
              <a:latin typeface="+mn-lt"/>
            </a:endParaRPr>
          </a:p>
        </p:txBody>
      </p:sp>
      <p:sp>
        <p:nvSpPr>
          <p:cNvPr id="389169" name="Line 1073"/>
          <p:cNvSpPr>
            <a:spLocks noChangeShapeType="1"/>
          </p:cNvSpPr>
          <p:nvPr/>
        </p:nvSpPr>
        <p:spPr bwMode="auto">
          <a:xfrm flipH="1">
            <a:off x="5246688" y="3208338"/>
            <a:ext cx="738187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ar-SA">
              <a:latin typeface="+mn-lt"/>
            </a:endParaRPr>
          </a:p>
        </p:txBody>
      </p:sp>
      <p:sp>
        <p:nvSpPr>
          <p:cNvPr id="389170" name="Line 1074"/>
          <p:cNvSpPr>
            <a:spLocks noChangeShapeType="1"/>
          </p:cNvSpPr>
          <p:nvPr/>
        </p:nvSpPr>
        <p:spPr bwMode="auto">
          <a:xfrm flipH="1">
            <a:off x="5246688" y="3795713"/>
            <a:ext cx="73818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ar-SA">
              <a:latin typeface="+mn-lt"/>
            </a:endParaRPr>
          </a:p>
        </p:txBody>
      </p:sp>
      <p:sp>
        <p:nvSpPr>
          <p:cNvPr id="389171" name="Line 1075"/>
          <p:cNvSpPr>
            <a:spLocks noChangeShapeType="1"/>
          </p:cNvSpPr>
          <p:nvPr/>
        </p:nvSpPr>
        <p:spPr bwMode="auto">
          <a:xfrm flipH="1">
            <a:off x="5246688" y="4383088"/>
            <a:ext cx="738187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ar-SA">
              <a:latin typeface="+mn-lt"/>
            </a:endParaRPr>
          </a:p>
        </p:txBody>
      </p:sp>
      <p:sp>
        <p:nvSpPr>
          <p:cNvPr id="389172" name="Line 1076"/>
          <p:cNvSpPr>
            <a:spLocks noChangeShapeType="1"/>
          </p:cNvSpPr>
          <p:nvPr/>
        </p:nvSpPr>
        <p:spPr bwMode="auto">
          <a:xfrm flipH="1">
            <a:off x="5246688" y="4970463"/>
            <a:ext cx="738187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ar-SA">
              <a:latin typeface="+mn-lt"/>
            </a:endParaRPr>
          </a:p>
        </p:txBody>
      </p:sp>
      <p:sp>
        <p:nvSpPr>
          <p:cNvPr id="389174" name="Line 1078"/>
          <p:cNvSpPr>
            <a:spLocks noChangeShapeType="1"/>
          </p:cNvSpPr>
          <p:nvPr/>
        </p:nvSpPr>
        <p:spPr bwMode="auto">
          <a:xfrm flipH="1">
            <a:off x="5246688" y="5557838"/>
            <a:ext cx="738187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ar-SA">
              <a:latin typeface="+mn-lt"/>
            </a:endParaRP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60EAD993-CADD-451B-B3FA-2EAE9E08F859}" type="slidenum">
              <a:rPr lang="zh-TW" altLang="en-US" smtClean="0"/>
              <a:pPr>
                <a:buNone/>
              </a:pPr>
              <a:t>35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562685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8" name="Text Box 4"/>
          <p:cNvSpPr txBox="1">
            <a:spLocks noChangeArrowheads="1"/>
          </p:cNvSpPr>
          <p:nvPr/>
        </p:nvSpPr>
        <p:spPr bwMode="auto">
          <a:xfrm>
            <a:off x="1322388" y="5568950"/>
            <a:ext cx="5749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3600">
                <a:solidFill>
                  <a:srgbClr val="FF0066"/>
                </a:solidFill>
                <a:latin typeface="Courier New" pitchFamily="49" charset="0"/>
                <a:ea typeface="PMingLiU" pitchFamily="18" charset="-120"/>
              </a:rPr>
              <a:t>*(</a:t>
            </a:r>
            <a:r>
              <a:rPr lang="en-US" altLang="zh-TW" sz="3600">
                <a:solidFill>
                  <a:srgbClr val="FF0066"/>
                </a:solidFill>
                <a:latin typeface="Courier New" pitchFamily="49" charset="0"/>
                <a:ea typeface="PMingLiU" pitchFamily="18" charset="-120"/>
              </a:rPr>
              <a:t>a+n)</a:t>
            </a:r>
            <a:r>
              <a:rPr lang="en-US" altLang="zh-TW" sz="3600">
                <a:solidFill>
                  <a:srgbClr val="FF0066"/>
                </a:solidFill>
                <a:latin typeface="Times New Roman" pitchFamily="18" charset="0"/>
                <a:ea typeface="PMingLiU" pitchFamily="18" charset="-120"/>
              </a:rPr>
              <a:t> is identical to </a:t>
            </a:r>
            <a:r>
              <a:rPr lang="en-US" altLang="zh-TW" sz="3600">
                <a:solidFill>
                  <a:srgbClr val="FF0066"/>
                </a:solidFill>
                <a:latin typeface="Courier New" pitchFamily="49" charset="0"/>
                <a:ea typeface="PMingLiU" pitchFamily="18" charset="-120"/>
              </a:rPr>
              <a:t>a[n]</a:t>
            </a:r>
          </a:p>
        </p:txBody>
      </p:sp>
      <p:sp>
        <p:nvSpPr>
          <p:cNvPr id="390149" name="Rectangle 5"/>
          <p:cNvSpPr>
            <a:spLocks noChangeArrowheads="1"/>
          </p:cNvSpPr>
          <p:nvPr/>
        </p:nvSpPr>
        <p:spPr bwMode="auto">
          <a:xfrm>
            <a:off x="492125" y="764704"/>
            <a:ext cx="78771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zh-TW" sz="3200" dirty="0" smtClean="0">
              <a:latin typeface="+mn-lt"/>
              <a:ea typeface="PMingLiU" pitchFamily="18" charset="-12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3200" dirty="0" smtClean="0">
                <a:latin typeface="+mn-lt"/>
              </a:rPr>
              <a:t>Relationship Between Arrays and Pointers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3200" b="0" dirty="0" smtClean="0">
                <a:latin typeface="+mn-lt"/>
                <a:ea typeface="PMingLiU" pitchFamily="18" charset="-120"/>
              </a:rPr>
              <a:t>Dereferencing </a:t>
            </a:r>
            <a:r>
              <a:rPr lang="en-US" altLang="zh-TW" sz="3200" b="0" dirty="0">
                <a:latin typeface="+mn-lt"/>
                <a:ea typeface="PMingLiU" pitchFamily="18" charset="-120"/>
              </a:rPr>
              <a:t>Array Pointers</a:t>
            </a:r>
          </a:p>
        </p:txBody>
      </p:sp>
      <p:sp>
        <p:nvSpPr>
          <p:cNvPr id="390151" name="Rectangle 7"/>
          <p:cNvSpPr>
            <a:spLocks noChangeArrowheads="1"/>
          </p:cNvSpPr>
          <p:nvPr/>
        </p:nvSpPr>
        <p:spPr bwMode="auto">
          <a:xfrm>
            <a:off x="152400" y="1600200"/>
            <a:ext cx="8610600" cy="3810000"/>
          </a:xfrm>
          <a:prstGeom prst="rect">
            <a:avLst/>
          </a:prstGeom>
          <a:solidFill>
            <a:schemeClr val="bg2">
              <a:lumMod val="90000"/>
            </a:schemeClr>
          </a:solidFill>
          <a:ln w="4445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342900" indent="-342900" algn="ctr"/>
            <a:endParaRPr lang="zh-TW" altLang="en-US" sz="2800">
              <a:ea typeface="PMingLiU" pitchFamily="18" charset="-120"/>
            </a:endParaRPr>
          </a:p>
        </p:txBody>
      </p:sp>
      <p:grpSp>
        <p:nvGrpSpPr>
          <p:cNvPr id="390192" name="Group 48"/>
          <p:cNvGrpSpPr>
            <a:grpSpLocks/>
          </p:cNvGrpSpPr>
          <p:nvPr/>
        </p:nvGrpSpPr>
        <p:grpSpPr bwMode="auto">
          <a:xfrm>
            <a:off x="5016500" y="2057400"/>
            <a:ext cx="3352800" cy="2387600"/>
            <a:chOff x="3160" y="1296"/>
            <a:chExt cx="2112" cy="1504"/>
          </a:xfrm>
        </p:grpSpPr>
        <p:grpSp>
          <p:nvGrpSpPr>
            <p:cNvPr id="390152" name="Group 8"/>
            <p:cNvGrpSpPr>
              <a:grpSpLocks/>
            </p:cNvGrpSpPr>
            <p:nvPr/>
          </p:nvGrpSpPr>
          <p:grpSpPr bwMode="auto">
            <a:xfrm>
              <a:off x="3160" y="1296"/>
              <a:ext cx="752" cy="1458"/>
              <a:chOff x="2304" y="1193"/>
              <a:chExt cx="672" cy="1487"/>
            </a:xfrm>
          </p:grpSpPr>
          <p:sp>
            <p:nvSpPr>
              <p:cNvPr id="390153" name="Rectangle 9"/>
              <p:cNvSpPr>
                <a:spLocks noChangeArrowheads="1"/>
              </p:cNvSpPr>
              <p:nvPr/>
            </p:nvSpPr>
            <p:spPr bwMode="auto">
              <a:xfrm>
                <a:off x="2304" y="1193"/>
                <a:ext cx="672" cy="297"/>
              </a:xfrm>
              <a:prstGeom prst="rect">
                <a:avLst/>
              </a:prstGeom>
              <a:solidFill>
                <a:srgbClr val="A2C1FE"/>
              </a:solidFill>
              <a:ln w="254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marL="342900" indent="-342900" algn="ctr">
                  <a:buFont typeface="Monotype Sorts" pitchFamily="2" charset="2"/>
                  <a:buNone/>
                </a:pPr>
                <a:r>
                  <a:rPr lang="zh-TW" altLang="en-US" sz="2800">
                    <a:latin typeface="Courier New" pitchFamily="49" charset="0"/>
                    <a:ea typeface="PMingLiU" pitchFamily="18" charset="-120"/>
                  </a:rPr>
                  <a:t>2</a:t>
                </a:r>
              </a:p>
            </p:txBody>
          </p:sp>
          <p:sp>
            <p:nvSpPr>
              <p:cNvPr id="390154" name="Rectangle 10"/>
              <p:cNvSpPr>
                <a:spLocks noChangeArrowheads="1"/>
              </p:cNvSpPr>
              <p:nvPr/>
            </p:nvSpPr>
            <p:spPr bwMode="auto">
              <a:xfrm>
                <a:off x="2304" y="1488"/>
                <a:ext cx="672" cy="298"/>
              </a:xfrm>
              <a:prstGeom prst="rect">
                <a:avLst/>
              </a:prstGeom>
              <a:solidFill>
                <a:srgbClr val="A2C1FE"/>
              </a:solidFill>
              <a:ln w="254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marL="342900" indent="-342900" algn="ctr">
                  <a:buFont typeface="Monotype Sorts" pitchFamily="2" charset="2"/>
                  <a:buNone/>
                </a:pPr>
                <a:r>
                  <a:rPr lang="zh-TW" altLang="en-US" sz="2800">
                    <a:latin typeface="Courier New" pitchFamily="49" charset="0"/>
                    <a:ea typeface="PMingLiU" pitchFamily="18" charset="-120"/>
                  </a:rPr>
                  <a:t>4</a:t>
                </a:r>
              </a:p>
            </p:txBody>
          </p:sp>
          <p:sp>
            <p:nvSpPr>
              <p:cNvPr id="390155" name="Rectangle 11"/>
              <p:cNvSpPr>
                <a:spLocks noChangeArrowheads="1"/>
              </p:cNvSpPr>
              <p:nvPr/>
            </p:nvSpPr>
            <p:spPr bwMode="auto">
              <a:xfrm>
                <a:off x="2304" y="2084"/>
                <a:ext cx="672" cy="298"/>
              </a:xfrm>
              <a:prstGeom prst="rect">
                <a:avLst/>
              </a:prstGeom>
              <a:solidFill>
                <a:srgbClr val="A2C1FE"/>
              </a:solidFill>
              <a:ln w="254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marL="342900" indent="-342900" algn="ctr">
                  <a:buFont typeface="Monotype Sorts" pitchFamily="2" charset="2"/>
                  <a:buNone/>
                </a:pPr>
                <a:r>
                  <a:rPr lang="zh-TW" altLang="en-US" sz="2800">
                    <a:latin typeface="Courier New" pitchFamily="49" charset="0"/>
                    <a:ea typeface="PMingLiU" pitchFamily="18" charset="-120"/>
                  </a:rPr>
                  <a:t>8</a:t>
                </a:r>
              </a:p>
            </p:txBody>
          </p:sp>
          <p:sp>
            <p:nvSpPr>
              <p:cNvPr id="390156" name="Rectangle 12"/>
              <p:cNvSpPr>
                <a:spLocks noChangeArrowheads="1"/>
              </p:cNvSpPr>
              <p:nvPr/>
            </p:nvSpPr>
            <p:spPr bwMode="auto">
              <a:xfrm>
                <a:off x="2304" y="1786"/>
                <a:ext cx="672" cy="298"/>
              </a:xfrm>
              <a:prstGeom prst="rect">
                <a:avLst/>
              </a:prstGeom>
              <a:solidFill>
                <a:srgbClr val="A2C1FE"/>
              </a:solidFill>
              <a:ln w="254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marL="342900" indent="-342900" algn="ctr">
                  <a:buFont typeface="Monotype Sorts" pitchFamily="2" charset="2"/>
                  <a:buNone/>
                </a:pPr>
                <a:r>
                  <a:rPr lang="zh-TW" altLang="en-US" sz="2800">
                    <a:latin typeface="Courier New" pitchFamily="49" charset="0"/>
                    <a:ea typeface="PMingLiU" pitchFamily="18" charset="-120"/>
                  </a:rPr>
                  <a:t>6</a:t>
                </a:r>
              </a:p>
            </p:txBody>
          </p:sp>
          <p:sp>
            <p:nvSpPr>
              <p:cNvPr id="390157" name="Rectangle 13"/>
              <p:cNvSpPr>
                <a:spLocks noChangeArrowheads="1"/>
              </p:cNvSpPr>
              <p:nvPr/>
            </p:nvSpPr>
            <p:spPr bwMode="auto">
              <a:xfrm>
                <a:off x="2304" y="2382"/>
                <a:ext cx="672" cy="298"/>
              </a:xfrm>
              <a:prstGeom prst="rect">
                <a:avLst/>
              </a:prstGeom>
              <a:solidFill>
                <a:srgbClr val="A2C1FE"/>
              </a:solidFill>
              <a:ln w="254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marL="342900" indent="-342900" algn="ctr">
                  <a:buFont typeface="Monotype Sorts" pitchFamily="2" charset="2"/>
                  <a:buNone/>
                </a:pPr>
                <a:r>
                  <a:rPr lang="zh-TW" altLang="en-US" sz="2800">
                    <a:latin typeface="Courier New" pitchFamily="49" charset="0"/>
                    <a:ea typeface="PMingLiU" pitchFamily="18" charset="-120"/>
                  </a:rPr>
                  <a:t>22</a:t>
                </a:r>
              </a:p>
            </p:txBody>
          </p:sp>
        </p:grpSp>
        <p:sp>
          <p:nvSpPr>
            <p:cNvPr id="390175" name="Line 31"/>
            <p:cNvSpPr>
              <a:spLocks noChangeShapeType="1"/>
            </p:cNvSpPr>
            <p:nvPr/>
          </p:nvSpPr>
          <p:spPr bwMode="auto">
            <a:xfrm flipH="1">
              <a:off x="3923" y="1432"/>
              <a:ext cx="429" cy="0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pPr algn="ctr"/>
              <a:endParaRPr lang="ar-SA"/>
            </a:p>
          </p:txBody>
        </p:sp>
        <p:sp>
          <p:nvSpPr>
            <p:cNvPr id="390176" name="Line 32"/>
            <p:cNvSpPr>
              <a:spLocks noChangeShapeType="1"/>
            </p:cNvSpPr>
            <p:nvPr/>
          </p:nvSpPr>
          <p:spPr bwMode="auto">
            <a:xfrm flipH="1">
              <a:off x="3923" y="1726"/>
              <a:ext cx="429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pPr algn="ctr"/>
              <a:endParaRPr lang="ar-SA"/>
            </a:p>
          </p:txBody>
        </p:sp>
        <p:sp>
          <p:nvSpPr>
            <p:cNvPr id="390177" name="Line 33"/>
            <p:cNvSpPr>
              <a:spLocks noChangeShapeType="1"/>
            </p:cNvSpPr>
            <p:nvPr/>
          </p:nvSpPr>
          <p:spPr bwMode="auto">
            <a:xfrm flipH="1">
              <a:off x="3923" y="2020"/>
              <a:ext cx="429" cy="0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pPr algn="ctr"/>
              <a:endParaRPr lang="ar-SA"/>
            </a:p>
          </p:txBody>
        </p:sp>
        <p:sp>
          <p:nvSpPr>
            <p:cNvPr id="390178" name="Line 34"/>
            <p:cNvSpPr>
              <a:spLocks noChangeShapeType="1"/>
            </p:cNvSpPr>
            <p:nvPr/>
          </p:nvSpPr>
          <p:spPr bwMode="auto">
            <a:xfrm flipH="1">
              <a:off x="3923" y="2314"/>
              <a:ext cx="429" cy="0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pPr algn="ctr"/>
              <a:endParaRPr lang="ar-SA"/>
            </a:p>
          </p:txBody>
        </p:sp>
        <p:sp>
          <p:nvSpPr>
            <p:cNvPr id="390179" name="Line 35"/>
            <p:cNvSpPr>
              <a:spLocks noChangeShapeType="1"/>
            </p:cNvSpPr>
            <p:nvPr/>
          </p:nvSpPr>
          <p:spPr bwMode="auto">
            <a:xfrm flipH="1">
              <a:off x="3923" y="2608"/>
              <a:ext cx="429" cy="0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pPr algn="ctr"/>
              <a:endParaRPr lang="ar-SA"/>
            </a:p>
          </p:txBody>
        </p:sp>
        <p:grpSp>
          <p:nvGrpSpPr>
            <p:cNvPr id="390180" name="Group 36"/>
            <p:cNvGrpSpPr>
              <a:grpSpLocks/>
            </p:cNvGrpSpPr>
            <p:nvPr/>
          </p:nvGrpSpPr>
          <p:grpSpPr bwMode="auto">
            <a:xfrm>
              <a:off x="4360" y="1296"/>
              <a:ext cx="912" cy="1504"/>
              <a:chOff x="1584" y="1224"/>
              <a:chExt cx="480" cy="1534"/>
            </a:xfrm>
          </p:grpSpPr>
          <p:sp>
            <p:nvSpPr>
              <p:cNvPr id="390181" name="Text Box 37"/>
              <p:cNvSpPr txBox="1">
                <a:spLocks noChangeArrowheads="1"/>
              </p:cNvSpPr>
              <p:nvPr/>
            </p:nvSpPr>
            <p:spPr bwMode="auto">
              <a:xfrm>
                <a:off x="1584" y="1224"/>
                <a:ext cx="287" cy="333"/>
              </a:xfrm>
              <a:prstGeom prst="rect">
                <a:avLst/>
              </a:prstGeom>
              <a:noFill/>
              <a:ln w="3175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marL="342900" indent="-342900" algn="ctr">
                  <a:buFont typeface="Monotype Sorts" pitchFamily="2" charset="2"/>
                  <a:buNone/>
                </a:pPr>
                <a:r>
                  <a:rPr lang="en-US" altLang="zh-TW" sz="2800">
                    <a:solidFill>
                      <a:srgbClr val="063DE8"/>
                    </a:solidFill>
                    <a:latin typeface="Courier New" pitchFamily="49" charset="0"/>
                    <a:ea typeface="PMingLiU" pitchFamily="18" charset="-120"/>
                  </a:rPr>
                  <a:t>a</a:t>
                </a:r>
              </a:p>
            </p:txBody>
          </p:sp>
          <p:sp>
            <p:nvSpPr>
              <p:cNvPr id="390182" name="Text Box 38"/>
              <p:cNvSpPr txBox="1">
                <a:spLocks noChangeArrowheads="1"/>
              </p:cNvSpPr>
              <p:nvPr/>
            </p:nvSpPr>
            <p:spPr bwMode="auto">
              <a:xfrm>
                <a:off x="1584" y="1824"/>
                <a:ext cx="480" cy="333"/>
              </a:xfrm>
              <a:prstGeom prst="rect">
                <a:avLst/>
              </a:prstGeom>
              <a:noFill/>
              <a:ln w="3175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marL="342900" indent="-342900" algn="ctr">
                  <a:buFont typeface="Monotype Sorts" pitchFamily="2" charset="2"/>
                  <a:buNone/>
                </a:pPr>
                <a:r>
                  <a:rPr lang="en-US" altLang="zh-TW" sz="2800">
                    <a:solidFill>
                      <a:srgbClr val="063DE8"/>
                    </a:solidFill>
                    <a:latin typeface="Courier New" pitchFamily="49" charset="0"/>
                    <a:ea typeface="PMingLiU" pitchFamily="18" charset="-120"/>
                  </a:rPr>
                  <a:t>a + 2</a:t>
                </a:r>
              </a:p>
            </p:txBody>
          </p:sp>
          <p:sp>
            <p:nvSpPr>
              <p:cNvPr id="390183" name="Text Box 39"/>
              <p:cNvSpPr txBox="1">
                <a:spLocks noChangeArrowheads="1"/>
              </p:cNvSpPr>
              <p:nvPr/>
            </p:nvSpPr>
            <p:spPr bwMode="auto">
              <a:xfrm>
                <a:off x="1584" y="2424"/>
                <a:ext cx="480" cy="334"/>
              </a:xfrm>
              <a:prstGeom prst="rect">
                <a:avLst/>
              </a:prstGeom>
              <a:noFill/>
              <a:ln w="3175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marL="342900" indent="-342900" algn="ctr">
                  <a:buFont typeface="Monotype Sorts" pitchFamily="2" charset="2"/>
                  <a:buNone/>
                </a:pPr>
                <a:r>
                  <a:rPr lang="en-US" altLang="zh-TW" sz="2800">
                    <a:solidFill>
                      <a:srgbClr val="063DE8"/>
                    </a:solidFill>
                    <a:latin typeface="Courier New" pitchFamily="49" charset="0"/>
                    <a:ea typeface="PMingLiU" pitchFamily="18" charset="-120"/>
                  </a:rPr>
                  <a:t>a + 4</a:t>
                </a:r>
              </a:p>
            </p:txBody>
          </p:sp>
          <p:sp>
            <p:nvSpPr>
              <p:cNvPr id="390184" name="Text Box 40"/>
              <p:cNvSpPr txBox="1">
                <a:spLocks noChangeArrowheads="1"/>
              </p:cNvSpPr>
              <p:nvPr/>
            </p:nvSpPr>
            <p:spPr bwMode="auto">
              <a:xfrm>
                <a:off x="1584" y="2124"/>
                <a:ext cx="480" cy="334"/>
              </a:xfrm>
              <a:prstGeom prst="rect">
                <a:avLst/>
              </a:prstGeom>
              <a:noFill/>
              <a:ln w="3175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marL="342900" indent="-342900" algn="ctr">
                  <a:buFont typeface="Monotype Sorts" pitchFamily="2" charset="2"/>
                  <a:buNone/>
                </a:pPr>
                <a:r>
                  <a:rPr lang="en-US" altLang="zh-TW" sz="2800">
                    <a:solidFill>
                      <a:srgbClr val="063DE8"/>
                    </a:solidFill>
                    <a:latin typeface="Courier New" pitchFamily="49" charset="0"/>
                    <a:ea typeface="PMingLiU" pitchFamily="18" charset="-120"/>
                  </a:rPr>
                  <a:t>a + 3</a:t>
                </a:r>
              </a:p>
            </p:txBody>
          </p:sp>
          <p:sp>
            <p:nvSpPr>
              <p:cNvPr id="390185" name="Text Box 41"/>
              <p:cNvSpPr txBox="1">
                <a:spLocks noChangeArrowheads="1"/>
              </p:cNvSpPr>
              <p:nvPr/>
            </p:nvSpPr>
            <p:spPr bwMode="auto">
              <a:xfrm>
                <a:off x="1584" y="1524"/>
                <a:ext cx="480" cy="333"/>
              </a:xfrm>
              <a:prstGeom prst="rect">
                <a:avLst/>
              </a:prstGeom>
              <a:noFill/>
              <a:ln w="3175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marL="342900" indent="-342900" algn="ctr">
                  <a:buFont typeface="Monotype Sorts" pitchFamily="2" charset="2"/>
                  <a:buNone/>
                </a:pPr>
                <a:r>
                  <a:rPr lang="en-US" altLang="zh-TW" sz="2800">
                    <a:solidFill>
                      <a:srgbClr val="063DE8"/>
                    </a:solidFill>
                    <a:latin typeface="Courier New" pitchFamily="49" charset="0"/>
                    <a:ea typeface="PMingLiU" pitchFamily="18" charset="-120"/>
                  </a:rPr>
                  <a:t>a + 1</a:t>
                </a:r>
              </a:p>
            </p:txBody>
          </p:sp>
        </p:grpSp>
      </p:grpSp>
      <p:grpSp>
        <p:nvGrpSpPr>
          <p:cNvPr id="390193" name="Group 49"/>
          <p:cNvGrpSpPr>
            <a:grpSpLocks/>
          </p:cNvGrpSpPr>
          <p:nvPr/>
        </p:nvGrpSpPr>
        <p:grpSpPr bwMode="auto">
          <a:xfrm>
            <a:off x="381000" y="2047875"/>
            <a:ext cx="4652963" cy="2387600"/>
            <a:chOff x="240" y="1290"/>
            <a:chExt cx="2931" cy="1504"/>
          </a:xfrm>
        </p:grpSpPr>
        <p:sp>
          <p:nvSpPr>
            <p:cNvPr id="390159" name="Text Box 15"/>
            <p:cNvSpPr txBox="1">
              <a:spLocks noChangeArrowheads="1"/>
            </p:cNvSpPr>
            <p:nvPr/>
          </p:nvSpPr>
          <p:spPr bwMode="auto">
            <a:xfrm>
              <a:off x="240" y="2184"/>
              <a:ext cx="2448" cy="327"/>
            </a:xfrm>
            <a:prstGeom prst="rect">
              <a:avLst/>
            </a:prstGeom>
            <a:noFill/>
            <a:ln w="3175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marL="342900" indent="-342900" algn="ctr">
                <a:buFont typeface="Monotype Sorts" pitchFamily="2" charset="2"/>
                <a:buNone/>
              </a:pPr>
              <a:r>
                <a:rPr lang="en-US" altLang="zh-TW" sz="2800">
                  <a:solidFill>
                    <a:srgbClr val="063DE8"/>
                  </a:solidFill>
                  <a:latin typeface="Courier New" pitchFamily="49" charset="0"/>
                  <a:ea typeface="PMingLiU" pitchFamily="18" charset="-120"/>
                </a:rPr>
                <a:t>a[3] </a:t>
              </a:r>
              <a:r>
                <a:rPr lang="en-US" altLang="zh-TW" sz="2400">
                  <a:solidFill>
                    <a:schemeClr val="tx2"/>
                  </a:solidFill>
                  <a:latin typeface="Courier New" pitchFamily="49" charset="0"/>
                  <a:ea typeface="PMingLiU" pitchFamily="18" charset="-120"/>
                </a:rPr>
                <a:t>or </a:t>
              </a:r>
              <a:r>
                <a:rPr lang="en-US" altLang="zh-TW" sz="2800">
                  <a:solidFill>
                    <a:srgbClr val="063DE8"/>
                  </a:solidFill>
                  <a:latin typeface="Courier New" pitchFamily="49" charset="0"/>
                  <a:ea typeface="PMingLiU" pitchFamily="18" charset="-120"/>
                </a:rPr>
                <a:t>*(a + 3)     </a:t>
              </a:r>
            </a:p>
          </p:txBody>
        </p:sp>
        <p:sp>
          <p:nvSpPr>
            <p:cNvPr id="390170" name="Line 26"/>
            <p:cNvSpPr>
              <a:spLocks noChangeShapeType="1"/>
            </p:cNvSpPr>
            <p:nvPr/>
          </p:nvSpPr>
          <p:spPr bwMode="auto">
            <a:xfrm>
              <a:off x="2688" y="1432"/>
              <a:ext cx="483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pPr algn="ctr"/>
              <a:endParaRPr lang="ar-SA"/>
            </a:p>
          </p:txBody>
        </p:sp>
        <p:sp>
          <p:nvSpPr>
            <p:cNvPr id="390171" name="Line 27"/>
            <p:cNvSpPr>
              <a:spLocks noChangeShapeType="1"/>
            </p:cNvSpPr>
            <p:nvPr/>
          </p:nvSpPr>
          <p:spPr bwMode="auto">
            <a:xfrm>
              <a:off x="2688" y="1726"/>
              <a:ext cx="483" cy="0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pPr algn="ctr"/>
              <a:endParaRPr lang="ar-SA"/>
            </a:p>
          </p:txBody>
        </p:sp>
        <p:sp>
          <p:nvSpPr>
            <p:cNvPr id="390172" name="Line 28"/>
            <p:cNvSpPr>
              <a:spLocks noChangeShapeType="1"/>
            </p:cNvSpPr>
            <p:nvPr/>
          </p:nvSpPr>
          <p:spPr bwMode="auto">
            <a:xfrm>
              <a:off x="2688" y="2020"/>
              <a:ext cx="483" cy="0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pPr algn="ctr"/>
              <a:endParaRPr lang="ar-SA"/>
            </a:p>
          </p:txBody>
        </p:sp>
        <p:sp>
          <p:nvSpPr>
            <p:cNvPr id="390173" name="Line 29"/>
            <p:cNvSpPr>
              <a:spLocks noChangeShapeType="1"/>
            </p:cNvSpPr>
            <p:nvPr/>
          </p:nvSpPr>
          <p:spPr bwMode="auto">
            <a:xfrm>
              <a:off x="2688" y="2314"/>
              <a:ext cx="483" cy="0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pPr algn="ctr"/>
              <a:endParaRPr lang="ar-SA"/>
            </a:p>
          </p:txBody>
        </p:sp>
        <p:sp>
          <p:nvSpPr>
            <p:cNvPr id="390174" name="Line 30"/>
            <p:cNvSpPr>
              <a:spLocks noChangeShapeType="1"/>
            </p:cNvSpPr>
            <p:nvPr/>
          </p:nvSpPr>
          <p:spPr bwMode="auto">
            <a:xfrm>
              <a:off x="2688" y="2608"/>
              <a:ext cx="483" cy="0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pPr algn="ctr"/>
              <a:endParaRPr lang="ar-SA"/>
            </a:p>
          </p:txBody>
        </p:sp>
        <p:sp>
          <p:nvSpPr>
            <p:cNvPr id="390186" name="Text Box 42"/>
            <p:cNvSpPr txBox="1">
              <a:spLocks noChangeArrowheads="1"/>
            </p:cNvSpPr>
            <p:nvPr/>
          </p:nvSpPr>
          <p:spPr bwMode="auto">
            <a:xfrm>
              <a:off x="240" y="1902"/>
              <a:ext cx="2448" cy="327"/>
            </a:xfrm>
            <a:prstGeom prst="rect">
              <a:avLst/>
            </a:prstGeom>
            <a:noFill/>
            <a:ln w="3175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marL="342900" indent="-342900" algn="ctr">
                <a:buFont typeface="Monotype Sorts" pitchFamily="2" charset="2"/>
                <a:buNone/>
              </a:pPr>
              <a:r>
                <a:rPr lang="en-US" altLang="zh-TW" sz="2800">
                  <a:solidFill>
                    <a:srgbClr val="063DE8"/>
                  </a:solidFill>
                  <a:latin typeface="Courier New" pitchFamily="49" charset="0"/>
                  <a:ea typeface="PMingLiU" pitchFamily="18" charset="-120"/>
                </a:rPr>
                <a:t>a[2] </a:t>
              </a:r>
              <a:r>
                <a:rPr lang="en-US" altLang="zh-TW" sz="2400">
                  <a:solidFill>
                    <a:schemeClr val="tx2"/>
                  </a:solidFill>
                  <a:latin typeface="Courier New" pitchFamily="49" charset="0"/>
                  <a:ea typeface="PMingLiU" pitchFamily="18" charset="-120"/>
                </a:rPr>
                <a:t>or</a:t>
              </a:r>
              <a:r>
                <a:rPr lang="en-US" altLang="zh-TW" sz="2800">
                  <a:solidFill>
                    <a:srgbClr val="063DE8"/>
                  </a:solidFill>
                  <a:latin typeface="Courier New" pitchFamily="49" charset="0"/>
                  <a:ea typeface="PMingLiU" pitchFamily="18" charset="-120"/>
                </a:rPr>
                <a:t> *(a + 2)</a:t>
              </a:r>
            </a:p>
          </p:txBody>
        </p:sp>
        <p:sp>
          <p:nvSpPr>
            <p:cNvPr id="390187" name="Text Box 43"/>
            <p:cNvSpPr txBox="1">
              <a:spLocks noChangeArrowheads="1"/>
            </p:cNvSpPr>
            <p:nvPr/>
          </p:nvSpPr>
          <p:spPr bwMode="auto">
            <a:xfrm>
              <a:off x="240" y="1620"/>
              <a:ext cx="2496" cy="327"/>
            </a:xfrm>
            <a:prstGeom prst="rect">
              <a:avLst/>
            </a:prstGeom>
            <a:noFill/>
            <a:ln w="3175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marL="342900" indent="-342900" algn="ctr">
                <a:buFont typeface="Monotype Sorts" pitchFamily="2" charset="2"/>
                <a:buNone/>
              </a:pPr>
              <a:r>
                <a:rPr lang="en-US" altLang="zh-TW" sz="2800">
                  <a:solidFill>
                    <a:srgbClr val="063DE8"/>
                  </a:solidFill>
                  <a:latin typeface="Courier New" pitchFamily="49" charset="0"/>
                  <a:ea typeface="PMingLiU" pitchFamily="18" charset="-120"/>
                </a:rPr>
                <a:t>a[1] </a:t>
              </a:r>
              <a:r>
                <a:rPr lang="en-US" altLang="zh-TW" sz="2400">
                  <a:solidFill>
                    <a:schemeClr val="tx2"/>
                  </a:solidFill>
                  <a:latin typeface="Courier New" pitchFamily="49" charset="0"/>
                  <a:ea typeface="PMingLiU" pitchFamily="18" charset="-120"/>
                </a:rPr>
                <a:t>or</a:t>
              </a:r>
              <a:r>
                <a:rPr lang="en-US" altLang="zh-TW" sz="2800">
                  <a:solidFill>
                    <a:srgbClr val="063DE8"/>
                  </a:solidFill>
                  <a:latin typeface="Courier New" pitchFamily="49" charset="0"/>
                  <a:ea typeface="PMingLiU" pitchFamily="18" charset="-120"/>
                </a:rPr>
                <a:t> *(a + 1)</a:t>
              </a:r>
            </a:p>
          </p:txBody>
        </p:sp>
        <p:sp>
          <p:nvSpPr>
            <p:cNvPr id="390188" name="Text Box 44"/>
            <p:cNvSpPr txBox="1">
              <a:spLocks noChangeArrowheads="1"/>
            </p:cNvSpPr>
            <p:nvPr/>
          </p:nvSpPr>
          <p:spPr bwMode="auto">
            <a:xfrm>
              <a:off x="240" y="1290"/>
              <a:ext cx="2448" cy="327"/>
            </a:xfrm>
            <a:prstGeom prst="rect">
              <a:avLst/>
            </a:prstGeom>
            <a:noFill/>
            <a:ln w="3175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marL="342900" indent="-342900" algn="ctr">
                <a:buFont typeface="Monotype Sorts" pitchFamily="2" charset="2"/>
                <a:buNone/>
              </a:pPr>
              <a:r>
                <a:rPr lang="en-US" altLang="zh-TW" sz="2800">
                  <a:solidFill>
                    <a:srgbClr val="063DE8"/>
                  </a:solidFill>
                  <a:latin typeface="Courier New" pitchFamily="49" charset="0"/>
                  <a:ea typeface="PMingLiU" pitchFamily="18" charset="-120"/>
                </a:rPr>
                <a:t>a[0] </a:t>
              </a:r>
              <a:r>
                <a:rPr lang="en-US" altLang="zh-TW" sz="2400">
                  <a:solidFill>
                    <a:schemeClr val="tx2"/>
                  </a:solidFill>
                  <a:latin typeface="Courier New" pitchFamily="49" charset="0"/>
                  <a:ea typeface="PMingLiU" pitchFamily="18" charset="-120"/>
                </a:rPr>
                <a:t>or </a:t>
              </a:r>
              <a:r>
                <a:rPr lang="en-US" altLang="zh-TW" sz="2800">
                  <a:solidFill>
                    <a:srgbClr val="063DE8"/>
                  </a:solidFill>
                  <a:latin typeface="Courier New" pitchFamily="49" charset="0"/>
                  <a:ea typeface="PMingLiU" pitchFamily="18" charset="-120"/>
                </a:rPr>
                <a:t>*(a + 0)</a:t>
              </a:r>
            </a:p>
          </p:txBody>
        </p:sp>
        <p:sp>
          <p:nvSpPr>
            <p:cNvPr id="390189" name="Text Box 45"/>
            <p:cNvSpPr txBox="1">
              <a:spLocks noChangeArrowheads="1"/>
            </p:cNvSpPr>
            <p:nvPr/>
          </p:nvSpPr>
          <p:spPr bwMode="auto">
            <a:xfrm>
              <a:off x="240" y="2467"/>
              <a:ext cx="2400" cy="327"/>
            </a:xfrm>
            <a:prstGeom prst="rect">
              <a:avLst/>
            </a:prstGeom>
            <a:noFill/>
            <a:ln w="3175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marL="342900" indent="-342900" algn="ctr">
                <a:buFont typeface="Monotype Sorts" pitchFamily="2" charset="2"/>
                <a:buNone/>
              </a:pPr>
              <a:r>
                <a:rPr lang="en-US" altLang="zh-TW" sz="2800">
                  <a:solidFill>
                    <a:srgbClr val="063DE8"/>
                  </a:solidFill>
                  <a:latin typeface="Courier New" pitchFamily="49" charset="0"/>
                  <a:ea typeface="PMingLiU" pitchFamily="18" charset="-120"/>
                </a:rPr>
                <a:t>a[4] </a:t>
              </a:r>
              <a:r>
                <a:rPr lang="en-US" altLang="zh-TW" sz="2400">
                  <a:solidFill>
                    <a:schemeClr val="tx2"/>
                  </a:solidFill>
                  <a:latin typeface="Courier New" pitchFamily="49" charset="0"/>
                  <a:ea typeface="PMingLiU" pitchFamily="18" charset="-120"/>
                </a:rPr>
                <a:t>or </a:t>
              </a:r>
              <a:r>
                <a:rPr lang="en-US" altLang="zh-TW" sz="2800">
                  <a:solidFill>
                    <a:srgbClr val="063DE8"/>
                  </a:solidFill>
                  <a:latin typeface="Courier New" pitchFamily="49" charset="0"/>
                  <a:ea typeface="PMingLiU" pitchFamily="18" charset="-120"/>
                </a:rPr>
                <a:t>*(a + 4)</a:t>
              </a:r>
            </a:p>
          </p:txBody>
        </p:sp>
      </p:grpSp>
      <p:sp>
        <p:nvSpPr>
          <p:cNvPr id="390194" name="Text Box 50"/>
          <p:cNvSpPr txBox="1">
            <a:spLocks noChangeArrowheads="1"/>
          </p:cNvSpPr>
          <p:nvPr/>
        </p:nvSpPr>
        <p:spPr bwMode="auto">
          <a:xfrm>
            <a:off x="2117725" y="6183313"/>
            <a:ext cx="3514725" cy="396875"/>
          </a:xfrm>
          <a:prstGeom prst="rect">
            <a:avLst/>
          </a:prstGeom>
          <a:noFill/>
          <a:ln w="3175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en-US" altLang="zh-TW" b="0">
                <a:ea typeface="PMingLiU" pitchFamily="18" charset="-120"/>
              </a:rPr>
              <a:t> Note: flexible pointer syntax</a:t>
            </a:r>
            <a:endParaRPr lang="en-US" b="0"/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60EAD993-CADD-451B-B3FA-2EAE9E08F859}" type="slidenum">
              <a:rPr lang="zh-TW" altLang="en-US" smtClean="0"/>
              <a:pPr>
                <a:buNone/>
              </a:pPr>
              <a:t>36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34696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>
          <a:xfrm>
            <a:off x="611560" y="404664"/>
            <a:ext cx="8229600" cy="1066800"/>
          </a:xfrm>
          <a:noFill/>
          <a:ln/>
        </p:spPr>
        <p:txBody>
          <a:bodyPr anchor="ctr">
            <a:normAutofit/>
          </a:bodyPr>
          <a:lstStyle/>
          <a:p>
            <a:pPr rtl="0"/>
            <a:r>
              <a:rPr lang="en-US" sz="3200" dirty="0" smtClean="0"/>
              <a:t>Relationship Between Arrays and Pointers</a:t>
            </a:r>
            <a:br>
              <a:rPr lang="en-US" sz="3200" dirty="0" smtClean="0"/>
            </a:br>
            <a:r>
              <a:rPr lang="en-US" sz="3200" b="1" dirty="0" smtClean="0"/>
              <a:t>Pointer Arithmetic</a:t>
            </a:r>
            <a:endParaRPr lang="en-US" sz="3200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0" y="1475125"/>
            <a:ext cx="3635896" cy="2667000"/>
          </a:xfrm>
        </p:spPr>
        <p:txBody>
          <a:bodyPr>
            <a:normAutofit/>
          </a:bodyPr>
          <a:lstStyle/>
          <a:p>
            <a:pPr algn="l" rtl="0">
              <a:lnSpc>
                <a:spcPct val="90000"/>
              </a:lnSpc>
              <a:buFontTx/>
              <a:buNone/>
            </a:pPr>
            <a:r>
              <a:rPr lang="en-US" sz="2000" u="sng" dirty="0" smtClean="0">
                <a:effectLst/>
              </a:rPr>
              <a:t>Example</a:t>
            </a:r>
            <a:r>
              <a:rPr lang="en-US" sz="2000" dirty="0" smtClean="0">
                <a:effectLst/>
              </a:rPr>
              <a:t>:</a:t>
            </a:r>
            <a:endParaRPr lang="en-US" sz="2000" dirty="0">
              <a:effectLst/>
            </a:endParaRP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2000" dirty="0">
                <a:effectLst/>
              </a:rPr>
              <a:t>	</a:t>
            </a:r>
            <a:r>
              <a:rPr lang="en-US" sz="1600" dirty="0">
                <a:effectLst/>
              </a:rPr>
              <a:t>Assume </a:t>
            </a:r>
            <a:r>
              <a:rPr lang="en-US" sz="1600" b="0" dirty="0">
                <a:effectLst/>
                <a:latin typeface="Courier New" pitchFamily="49" charset="0"/>
              </a:rPr>
              <a:t>long</a:t>
            </a:r>
            <a:r>
              <a:rPr lang="en-US" sz="1600" dirty="0">
                <a:effectLst/>
              </a:rPr>
              <a:t> (long integer) is 4 bytes, and pointer variable is </a:t>
            </a:r>
            <a:r>
              <a:rPr lang="en-US" sz="1600" dirty="0" smtClean="0">
                <a:effectLst/>
              </a:rPr>
              <a:t>4 </a:t>
            </a:r>
            <a:r>
              <a:rPr lang="en-US" sz="1600" dirty="0">
                <a:effectLst/>
              </a:rPr>
              <a:t>bytes.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1600" b="0" dirty="0">
                <a:effectLst/>
                <a:latin typeface="Courier New" pitchFamily="49" charset="0"/>
              </a:rPr>
              <a:t>	</a:t>
            </a:r>
            <a:r>
              <a:rPr lang="en-US" sz="1600" b="1" dirty="0">
                <a:effectLst/>
                <a:latin typeface="Courier New" pitchFamily="49" charset="0"/>
              </a:rPr>
              <a:t>long a[10]={5, 10, 15, …};</a:t>
            </a:r>
          </a:p>
          <a:p>
            <a:pPr algn="l" rtl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600" b="1" dirty="0">
                <a:effectLst/>
                <a:latin typeface="Courier New" pitchFamily="49" charset="0"/>
              </a:rPr>
              <a:t>	long *pa, **</a:t>
            </a:r>
            <a:r>
              <a:rPr lang="en-US" sz="1600" b="1" dirty="0" err="1">
                <a:effectLst/>
                <a:latin typeface="Courier New" pitchFamily="49" charset="0"/>
              </a:rPr>
              <a:t>ppa</a:t>
            </a:r>
            <a:r>
              <a:rPr lang="en-US" sz="1600" b="1" dirty="0">
                <a:effectLst/>
                <a:latin typeface="Courier New" pitchFamily="49" charset="0"/>
              </a:rPr>
              <a:t>;</a:t>
            </a:r>
          </a:p>
          <a:p>
            <a:pPr algn="l" rtl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600" b="1" dirty="0">
                <a:effectLst/>
                <a:latin typeface="Courier New" pitchFamily="49" charset="0"/>
              </a:rPr>
              <a:t>	</a:t>
            </a:r>
            <a:r>
              <a:rPr lang="en-US" sz="1600" b="1" dirty="0" err="1">
                <a:effectLst/>
                <a:latin typeface="Courier New" pitchFamily="49" charset="0"/>
              </a:rPr>
              <a:t>int</a:t>
            </a:r>
            <a:r>
              <a:rPr lang="en-US" sz="1600" b="1" dirty="0">
                <a:effectLst/>
                <a:latin typeface="Courier New" pitchFamily="49" charset="0"/>
              </a:rPr>
              <a:t> </a:t>
            </a:r>
            <a:r>
              <a:rPr lang="en-US" sz="1600" b="1" dirty="0" err="1">
                <a:effectLst/>
                <a:latin typeface="Courier New" pitchFamily="49" charset="0"/>
              </a:rPr>
              <a:t>i</a:t>
            </a:r>
            <a:r>
              <a:rPr lang="en-US" sz="1600" b="1" dirty="0">
                <a:effectLst/>
                <a:latin typeface="Courier New" pitchFamily="49" charset="0"/>
              </a:rPr>
              <a:t>=5;</a:t>
            </a:r>
          </a:p>
          <a:p>
            <a:pPr algn="l" rtl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600" b="1" dirty="0">
                <a:effectLst/>
                <a:latin typeface="Courier New" pitchFamily="49" charset="0"/>
              </a:rPr>
              <a:t>	pa = </a:t>
            </a:r>
            <a:r>
              <a:rPr lang="en-US" sz="1600" b="1" dirty="0" smtClean="0">
                <a:effectLst/>
                <a:latin typeface="Courier New" pitchFamily="49" charset="0"/>
              </a:rPr>
              <a:t>a</a:t>
            </a:r>
            <a:r>
              <a:rPr lang="en-US" sz="1600" b="1" dirty="0">
                <a:effectLst/>
                <a:latin typeface="Courier New" pitchFamily="49" charset="0"/>
              </a:rPr>
              <a:t>;</a:t>
            </a:r>
          </a:p>
          <a:p>
            <a:pPr algn="l" rtl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600" b="1" dirty="0">
                <a:effectLst/>
                <a:latin typeface="Courier New" pitchFamily="49" charset="0"/>
              </a:rPr>
              <a:t>	</a:t>
            </a:r>
            <a:r>
              <a:rPr lang="en-US" sz="1600" b="1" dirty="0" err="1">
                <a:effectLst/>
                <a:latin typeface="Courier New" pitchFamily="49" charset="0"/>
              </a:rPr>
              <a:t>ppa</a:t>
            </a:r>
            <a:r>
              <a:rPr lang="en-US" sz="1600" b="1" dirty="0">
                <a:effectLst/>
                <a:latin typeface="Courier New" pitchFamily="49" charset="0"/>
              </a:rPr>
              <a:t> = &amp;pa;</a:t>
            </a:r>
          </a:p>
          <a:p>
            <a:pPr algn="l" rtl="0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1800" b="0" dirty="0">
              <a:effectLst/>
              <a:latin typeface="Courier New" pitchFamily="49" charset="0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F2CDD-0427-4D2E-B806-AF576A57C744}" type="slidenum">
              <a:rPr lang="zh-TW" altLang="en-US" smtClean="0"/>
              <a:pPr/>
              <a:t>37</a:t>
            </a:fld>
            <a:endParaRPr lang="en-US" altLang="zh-TW"/>
          </a:p>
        </p:txBody>
      </p:sp>
      <p:graphicFrame>
        <p:nvGraphicFramePr>
          <p:cNvPr id="42218" name="Group 2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418052"/>
              </p:ext>
            </p:extLst>
          </p:nvPr>
        </p:nvGraphicFramePr>
        <p:xfrm>
          <a:off x="312420" y="4509120"/>
          <a:ext cx="2651760" cy="228600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767615"/>
                <a:gridCol w="976964"/>
                <a:gridCol w="907181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Variable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Address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Value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640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/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644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/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648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/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/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640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/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ppa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graphicFrame>
        <p:nvGraphicFramePr>
          <p:cNvPr id="42222" name="Group 2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127024"/>
              </p:ext>
            </p:extLst>
          </p:nvPr>
        </p:nvGraphicFramePr>
        <p:xfrm>
          <a:off x="4860032" y="1488639"/>
          <a:ext cx="4206241" cy="5242560"/>
        </p:xfrm>
        <a:graphic>
          <a:graphicData uri="http://schemas.openxmlformats.org/drawingml/2006/table">
            <a:tbl>
              <a:tblPr/>
              <a:tblGrid>
                <a:gridCol w="1467803"/>
                <a:gridCol w="977623"/>
                <a:gridCol w="1760815"/>
              </a:tblGrid>
              <a:tr h="3333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Expression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Note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333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pa+1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644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640+1*4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333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pa+3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652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640+3*4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333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pa+i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660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640+i*4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333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ppa+1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704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700+1*4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333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ppa+i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720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700+i*4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333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*pa+1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5151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*(pa+1)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a[1]=pa[1]=*(a+1)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333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pa[2]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333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*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ppa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640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value of 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333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*ppa+1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644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pa+1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5757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*(ppa+1)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invalid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*(704)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333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**ppa+1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a[0]+1 = 5+1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4545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*(*ppa+1)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*(pa+1)=*(640+1*4)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2171328" y="3953490"/>
            <a:ext cx="3810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2780928" y="3953490"/>
            <a:ext cx="3810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42015" name="Rectangle 31"/>
          <p:cNvSpPr>
            <a:spLocks noChangeArrowheads="1"/>
          </p:cNvSpPr>
          <p:nvPr/>
        </p:nvSpPr>
        <p:spPr bwMode="auto">
          <a:xfrm>
            <a:off x="2087378" y="4098558"/>
            <a:ext cx="55496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1600" b="1">
                <a:solidFill>
                  <a:srgbClr val="669900"/>
                </a:solidFill>
                <a:latin typeface="Courier New" pitchFamily="49" charset="0"/>
              </a:rPr>
              <a:t>ppa</a:t>
            </a:r>
          </a:p>
        </p:txBody>
      </p:sp>
      <p:sp>
        <p:nvSpPr>
          <p:cNvPr id="42016" name="Rectangle 32"/>
          <p:cNvSpPr>
            <a:spLocks noChangeArrowheads="1"/>
          </p:cNvSpPr>
          <p:nvPr/>
        </p:nvSpPr>
        <p:spPr bwMode="auto">
          <a:xfrm>
            <a:off x="2844328" y="4098558"/>
            <a:ext cx="431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1600" b="1" dirty="0">
                <a:solidFill>
                  <a:srgbClr val="669900"/>
                </a:solidFill>
                <a:latin typeface="Courier New" pitchFamily="49" charset="0"/>
              </a:rPr>
              <a:t>pa</a:t>
            </a:r>
          </a:p>
        </p:txBody>
      </p:sp>
      <p:sp>
        <p:nvSpPr>
          <p:cNvPr id="42024" name="Rectangle 40"/>
          <p:cNvSpPr>
            <a:spLocks noChangeArrowheads="1"/>
          </p:cNvSpPr>
          <p:nvPr/>
        </p:nvSpPr>
        <p:spPr bwMode="auto">
          <a:xfrm>
            <a:off x="2696978" y="3946158"/>
            <a:ext cx="5068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1400" b="1" dirty="0">
                <a:latin typeface="Courier New" pitchFamily="49" charset="0"/>
              </a:rPr>
              <a:t>640</a:t>
            </a:r>
          </a:p>
        </p:txBody>
      </p:sp>
      <p:sp>
        <p:nvSpPr>
          <p:cNvPr id="42025" name="Rectangle 41"/>
          <p:cNvSpPr>
            <a:spLocks noChangeArrowheads="1"/>
          </p:cNvSpPr>
          <p:nvPr/>
        </p:nvSpPr>
        <p:spPr bwMode="auto">
          <a:xfrm>
            <a:off x="2087378" y="3913901"/>
            <a:ext cx="5068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1400" b="1" dirty="0">
                <a:latin typeface="Courier New" pitchFamily="49" charset="0"/>
              </a:rPr>
              <a:t>700</a:t>
            </a:r>
          </a:p>
        </p:txBody>
      </p:sp>
      <p:sp>
        <p:nvSpPr>
          <p:cNvPr id="42026" name="Rectangle 42"/>
          <p:cNvSpPr>
            <a:spLocks noChangeArrowheads="1"/>
          </p:cNvSpPr>
          <p:nvPr/>
        </p:nvSpPr>
        <p:spPr bwMode="auto">
          <a:xfrm>
            <a:off x="2696978" y="3717558"/>
            <a:ext cx="5068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1400" b="1">
                <a:latin typeface="Courier New" pitchFamily="49" charset="0"/>
              </a:rPr>
              <a:t>700</a:t>
            </a:r>
          </a:p>
        </p:txBody>
      </p:sp>
      <p:sp>
        <p:nvSpPr>
          <p:cNvPr id="42027" name="Rectangle 43"/>
          <p:cNvSpPr>
            <a:spLocks noChangeArrowheads="1"/>
          </p:cNvSpPr>
          <p:nvPr/>
        </p:nvSpPr>
        <p:spPr bwMode="auto">
          <a:xfrm>
            <a:off x="2087378" y="3717558"/>
            <a:ext cx="5068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1400" b="1" dirty="0">
                <a:latin typeface="Courier New" pitchFamily="49" charset="0"/>
              </a:rPr>
              <a:t>800</a:t>
            </a:r>
          </a:p>
        </p:txBody>
      </p:sp>
      <p:sp>
        <p:nvSpPr>
          <p:cNvPr id="42017" name="Rectangle 33"/>
          <p:cNvSpPr>
            <a:spLocks noChangeArrowheads="1"/>
          </p:cNvSpPr>
          <p:nvPr/>
        </p:nvSpPr>
        <p:spPr bwMode="auto">
          <a:xfrm>
            <a:off x="4129919" y="2662172"/>
            <a:ext cx="30809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1600" b="1" dirty="0">
                <a:solidFill>
                  <a:srgbClr val="669900"/>
                </a:solidFill>
                <a:latin typeface="Courier New" pitchFamily="49" charset="0"/>
              </a:rPr>
              <a:t>a</a:t>
            </a:r>
          </a:p>
        </p:txBody>
      </p:sp>
      <p:sp>
        <p:nvSpPr>
          <p:cNvPr id="42211" name="Line 227"/>
          <p:cNvSpPr>
            <a:spLocks noChangeShapeType="1"/>
          </p:cNvSpPr>
          <p:nvPr/>
        </p:nvSpPr>
        <p:spPr bwMode="auto">
          <a:xfrm>
            <a:off x="2544578" y="3869432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sp>
        <p:nvSpPr>
          <p:cNvPr id="42212" name="Line 228"/>
          <p:cNvSpPr>
            <a:spLocks noChangeShapeType="1"/>
          </p:cNvSpPr>
          <p:nvPr/>
        </p:nvSpPr>
        <p:spPr bwMode="auto">
          <a:xfrm flipV="1">
            <a:off x="3198143" y="2914982"/>
            <a:ext cx="689992" cy="115280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pPr>
              <a:buNone/>
            </a:pPr>
            <a:endParaRPr lang="en-US"/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59780"/>
              </p:ext>
            </p:extLst>
          </p:nvPr>
        </p:nvGraphicFramePr>
        <p:xfrm>
          <a:off x="3602200" y="3104976"/>
          <a:ext cx="1097280" cy="3708400"/>
        </p:xfrm>
        <a:graphic>
          <a:graphicData uri="http://schemas.openxmlformats.org/drawingml/2006/table">
            <a:tbl>
              <a:tblPr rtl="1" bandRow="1">
                <a:tableStyleId>{2D5ABB26-0587-4C30-8999-92F81FD0307C}</a:tableStyleId>
              </a:tblPr>
              <a:tblGrid>
                <a:gridCol w="548640"/>
                <a:gridCol w="54864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sz="1400" dirty="0" smtClean="0"/>
                        <a:t>5</a:t>
                      </a:r>
                      <a:endParaRPr lang="ar-SA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dirty="0" smtClean="0"/>
                        <a:t>640</a:t>
                      </a:r>
                      <a:endParaRPr lang="ar-SA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sz="1400" dirty="0" smtClean="0"/>
                        <a:t>10</a:t>
                      </a:r>
                      <a:endParaRPr lang="ar-SA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dirty="0" smtClean="0"/>
                        <a:t>644</a:t>
                      </a:r>
                      <a:endParaRPr lang="ar-SA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sz="1400" dirty="0" smtClean="0"/>
                        <a:t>15</a:t>
                      </a:r>
                      <a:endParaRPr lang="ar-SA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dirty="0" smtClean="0"/>
                        <a:t>648</a:t>
                      </a:r>
                      <a:endParaRPr lang="ar-SA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sz="1400" dirty="0" smtClean="0"/>
                        <a:t>20</a:t>
                      </a:r>
                      <a:endParaRPr lang="ar-SA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dirty="0" smtClean="0"/>
                        <a:t>652</a:t>
                      </a:r>
                      <a:endParaRPr lang="ar-SA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sz="1400" dirty="0" smtClean="0"/>
                        <a:t>25</a:t>
                      </a:r>
                      <a:endParaRPr lang="ar-SA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dirty="0" smtClean="0"/>
                        <a:t>656</a:t>
                      </a:r>
                      <a:endParaRPr lang="ar-SA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sz="1400" dirty="0" smtClean="0"/>
                        <a:t>30</a:t>
                      </a:r>
                      <a:endParaRPr lang="ar-SA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dirty="0" smtClean="0"/>
                        <a:t>660</a:t>
                      </a:r>
                      <a:endParaRPr lang="ar-SA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sz="1400" dirty="0" smtClean="0"/>
                        <a:t>35</a:t>
                      </a:r>
                      <a:endParaRPr lang="ar-SA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dirty="0" smtClean="0"/>
                        <a:t>664</a:t>
                      </a:r>
                      <a:endParaRPr lang="ar-SA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sz="1400" dirty="0" smtClean="0"/>
                        <a:t>40</a:t>
                      </a:r>
                      <a:endParaRPr lang="ar-SA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dirty="0" smtClean="0"/>
                        <a:t>668</a:t>
                      </a:r>
                      <a:endParaRPr lang="ar-SA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sz="1400" dirty="0" smtClean="0"/>
                        <a:t>45</a:t>
                      </a:r>
                      <a:endParaRPr lang="ar-SA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dirty="0" smtClean="0"/>
                        <a:t>672</a:t>
                      </a:r>
                      <a:endParaRPr lang="ar-SA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sz="1400" dirty="0" smtClean="0"/>
                        <a:t>50</a:t>
                      </a:r>
                      <a:endParaRPr lang="ar-SA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dirty="0" smtClean="0"/>
                        <a:t>676</a:t>
                      </a:r>
                      <a:endParaRPr lang="ar-SA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730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476672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610600" cy="4289648"/>
          </a:xfrm>
        </p:spPr>
        <p:txBody>
          <a:bodyPr>
            <a:normAutofit/>
          </a:bodyPr>
          <a:lstStyle/>
          <a:p>
            <a:pPr algn="l" rtl="0">
              <a:lnSpc>
                <a:spcPct val="80000"/>
              </a:lnSpc>
              <a:spcBef>
                <a:spcPts val="475"/>
              </a:spcBef>
            </a:pPr>
            <a:r>
              <a:rPr lang="en-US" sz="1400" b="1" noProof="1" smtClean="0">
                <a:solidFill>
                  <a:srgbClr val="00B050"/>
                </a:solidFill>
                <a:latin typeface="Courier New" pitchFamily="49" charset="0"/>
              </a:rPr>
              <a:t>// This program uses the sizeof operator to determine the size.</a:t>
            </a:r>
          </a:p>
          <a:p>
            <a:pPr algn="l" rtl="0">
              <a:buNone/>
            </a:pPr>
            <a:r>
              <a:rPr lang="en-US" sz="1400" b="1" dirty="0" smtClean="0"/>
              <a:t>#include &lt;</a:t>
            </a:r>
            <a:r>
              <a:rPr lang="en-US" sz="1400" b="1" dirty="0" err="1" smtClean="0"/>
              <a:t>iostream</a:t>
            </a:r>
            <a:r>
              <a:rPr lang="en-US" sz="1400" b="1" dirty="0" smtClean="0"/>
              <a:t>&gt;</a:t>
            </a:r>
          </a:p>
          <a:p>
            <a:pPr algn="l" rtl="0">
              <a:buNone/>
            </a:pPr>
            <a:r>
              <a:rPr lang="en-US" sz="1400" b="1" dirty="0" smtClean="0"/>
              <a:t>using namespace std ;</a:t>
            </a:r>
          </a:p>
          <a:p>
            <a:pPr algn="l" rtl="0">
              <a:buNone/>
            </a:pPr>
            <a:r>
              <a:rPr lang="en-US" sz="1400" b="1" dirty="0" smtClean="0"/>
              <a:t>void main(){</a:t>
            </a:r>
          </a:p>
          <a:p>
            <a:pPr algn="l" rtl="0">
              <a:buNone/>
            </a:pPr>
            <a:r>
              <a:rPr lang="en-US" sz="1400" b="1" dirty="0" smtClean="0"/>
              <a:t>long a[10]={5, 10, 15,20,25,30,35,40,45,50};</a:t>
            </a:r>
          </a:p>
          <a:p>
            <a:pPr algn="l" rtl="0">
              <a:buNone/>
            </a:pPr>
            <a:r>
              <a:rPr lang="en-US" sz="1400" b="1" dirty="0" smtClean="0"/>
              <a:t>long *pa, **</a:t>
            </a:r>
            <a:r>
              <a:rPr lang="en-US" sz="1400" b="1" dirty="0" err="1" smtClean="0"/>
              <a:t>ppa</a:t>
            </a:r>
            <a:r>
              <a:rPr lang="en-US" sz="1400" b="1" dirty="0" smtClean="0"/>
              <a:t>;</a:t>
            </a:r>
          </a:p>
          <a:p>
            <a:pPr algn="l" rtl="0">
              <a:buNone/>
            </a:pPr>
            <a:r>
              <a:rPr lang="en-US" sz="1400" b="1" dirty="0" err="1" smtClean="0"/>
              <a:t>int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i</a:t>
            </a:r>
            <a:r>
              <a:rPr lang="en-US" sz="1400" b="1" dirty="0" smtClean="0"/>
              <a:t>=5;</a:t>
            </a:r>
          </a:p>
          <a:p>
            <a:pPr algn="l" rtl="0">
              <a:buNone/>
            </a:pPr>
            <a:r>
              <a:rPr lang="en-US" sz="1400" b="1" dirty="0" smtClean="0"/>
              <a:t>pa = a;</a:t>
            </a:r>
          </a:p>
          <a:p>
            <a:pPr algn="l" rtl="0">
              <a:buNone/>
            </a:pPr>
            <a:r>
              <a:rPr lang="en-US" sz="1400" b="1" dirty="0" err="1" smtClean="0"/>
              <a:t>ppa</a:t>
            </a:r>
            <a:r>
              <a:rPr lang="en-US" sz="1400" b="1" dirty="0" smtClean="0"/>
              <a:t> = &amp;pa;</a:t>
            </a:r>
          </a:p>
          <a:p>
            <a:pPr algn="l" rtl="0">
              <a:buNone/>
            </a:pPr>
            <a:r>
              <a:rPr lang="en-US" sz="1400" b="1" dirty="0" err="1" smtClean="0"/>
              <a:t>cout</a:t>
            </a:r>
            <a:r>
              <a:rPr lang="en-US" sz="1400" b="1" dirty="0" smtClean="0"/>
              <a:t>&lt;&lt;"Size of Double="&lt;&lt;</a:t>
            </a:r>
            <a:r>
              <a:rPr lang="en-US" sz="1400" b="1" dirty="0" err="1" smtClean="0"/>
              <a:t>sizeof</a:t>
            </a:r>
            <a:r>
              <a:rPr lang="en-US" sz="1400" b="1" dirty="0" smtClean="0"/>
              <a:t>(double) &lt;&lt;</a:t>
            </a:r>
            <a:r>
              <a:rPr lang="en-US" sz="1400" b="1" dirty="0" err="1" smtClean="0"/>
              <a:t>endl</a:t>
            </a:r>
            <a:r>
              <a:rPr lang="en-US" sz="1400" b="1" dirty="0" smtClean="0"/>
              <a:t>;</a:t>
            </a:r>
          </a:p>
          <a:p>
            <a:pPr algn="l" rtl="0">
              <a:buNone/>
            </a:pPr>
            <a:r>
              <a:rPr lang="en-US" sz="1400" b="1" dirty="0" err="1" smtClean="0"/>
              <a:t>cout</a:t>
            </a:r>
            <a:r>
              <a:rPr lang="en-US" sz="1400" b="1" dirty="0" smtClean="0"/>
              <a:t>&lt;&lt;"Size of Integer="&lt;&lt;</a:t>
            </a:r>
            <a:r>
              <a:rPr lang="en-US" sz="1400" b="1" dirty="0" err="1" smtClean="0"/>
              <a:t>sizeof</a:t>
            </a:r>
            <a:r>
              <a:rPr lang="en-US" sz="1400" b="1" dirty="0" smtClean="0"/>
              <a:t>(</a:t>
            </a:r>
            <a:r>
              <a:rPr lang="en-US" sz="1400" b="1" dirty="0" err="1" smtClean="0"/>
              <a:t>int</a:t>
            </a:r>
            <a:r>
              <a:rPr lang="en-US" sz="1400" b="1" dirty="0" smtClean="0"/>
              <a:t>) &lt;&lt;</a:t>
            </a:r>
            <a:r>
              <a:rPr lang="en-US" sz="1400" b="1" dirty="0" err="1" smtClean="0"/>
              <a:t>endl</a:t>
            </a:r>
            <a:r>
              <a:rPr lang="en-US" sz="1400" b="1" dirty="0" smtClean="0"/>
              <a:t>;</a:t>
            </a:r>
          </a:p>
          <a:p>
            <a:pPr algn="l" rtl="0">
              <a:buNone/>
            </a:pPr>
            <a:r>
              <a:rPr lang="en-US" sz="1400" b="1" dirty="0" err="1" smtClean="0"/>
              <a:t>cout</a:t>
            </a:r>
            <a:r>
              <a:rPr lang="en-US" sz="1400" b="1" dirty="0" smtClean="0"/>
              <a:t>&lt;&lt;"Size of Long="&lt;&lt;</a:t>
            </a:r>
            <a:r>
              <a:rPr lang="en-US" sz="1400" b="1" dirty="0" err="1" smtClean="0"/>
              <a:t>sizeof</a:t>
            </a:r>
            <a:r>
              <a:rPr lang="en-US" sz="1400" b="1" dirty="0" smtClean="0"/>
              <a:t>(long)&lt;&lt;</a:t>
            </a:r>
            <a:r>
              <a:rPr lang="en-US" sz="1400" b="1" dirty="0" err="1" smtClean="0"/>
              <a:t>endl</a:t>
            </a:r>
            <a:r>
              <a:rPr lang="en-US" sz="1400" b="1" dirty="0" smtClean="0"/>
              <a:t>;</a:t>
            </a:r>
          </a:p>
          <a:p>
            <a:pPr algn="l" rtl="0">
              <a:buNone/>
            </a:pPr>
            <a:r>
              <a:rPr lang="en-US" sz="1400" b="1" dirty="0" err="1" smtClean="0"/>
              <a:t>cout</a:t>
            </a:r>
            <a:r>
              <a:rPr lang="en-US" sz="1400" b="1" dirty="0" smtClean="0"/>
              <a:t>&lt;&lt;"Size of Pointer="&lt;&lt;</a:t>
            </a:r>
            <a:r>
              <a:rPr lang="en-US" sz="1400" b="1" dirty="0" err="1" smtClean="0"/>
              <a:t>sizeof</a:t>
            </a:r>
            <a:r>
              <a:rPr lang="en-US" sz="1400" b="1" dirty="0" smtClean="0"/>
              <a:t>(pa)&lt;&lt;</a:t>
            </a:r>
            <a:r>
              <a:rPr lang="en-US" sz="1400" b="1" dirty="0" err="1" smtClean="0"/>
              <a:t>endl</a:t>
            </a:r>
            <a:r>
              <a:rPr lang="en-US" sz="1400" b="1" dirty="0" smtClean="0"/>
              <a:t>;</a:t>
            </a:r>
          </a:p>
          <a:p>
            <a:pPr algn="l" rtl="0">
              <a:buNone/>
            </a:pPr>
            <a:r>
              <a:rPr lang="en-US" sz="1400" b="1" dirty="0" err="1" smtClean="0"/>
              <a:t>cout</a:t>
            </a:r>
            <a:r>
              <a:rPr lang="en-US" sz="1400" b="1" dirty="0" smtClean="0"/>
              <a:t>&lt;&lt;"Size of Pointer to Pointer="&lt;&lt;</a:t>
            </a:r>
            <a:r>
              <a:rPr lang="en-US" sz="1400" b="1" dirty="0" err="1" smtClean="0"/>
              <a:t>sizeof</a:t>
            </a:r>
            <a:r>
              <a:rPr lang="en-US" sz="1400" b="1" dirty="0" smtClean="0"/>
              <a:t>(</a:t>
            </a:r>
            <a:r>
              <a:rPr lang="en-US" sz="1400" b="1" dirty="0" err="1" smtClean="0"/>
              <a:t>ppa</a:t>
            </a:r>
            <a:r>
              <a:rPr lang="en-US" sz="1400" b="1" dirty="0" smtClean="0"/>
              <a:t>)&lt;&lt;</a:t>
            </a:r>
            <a:r>
              <a:rPr lang="en-US" sz="1400" b="1" dirty="0" err="1" smtClean="0"/>
              <a:t>endl</a:t>
            </a:r>
            <a:r>
              <a:rPr lang="en-US" sz="1400" b="1" dirty="0" smtClean="0"/>
              <a:t>;</a:t>
            </a:r>
          </a:p>
          <a:p>
            <a:pPr algn="l" rtl="0">
              <a:buNone/>
            </a:pPr>
            <a:r>
              <a:rPr lang="en-US" sz="1400" b="1" dirty="0" err="1" smtClean="0"/>
              <a:t>cout</a:t>
            </a:r>
            <a:r>
              <a:rPr lang="en-US" sz="1400" b="1" dirty="0" smtClean="0"/>
              <a:t>&lt;&lt;“length of Array a="&lt;&lt;</a:t>
            </a:r>
            <a:r>
              <a:rPr lang="en-US" sz="1400" b="1" dirty="0" err="1" smtClean="0"/>
              <a:t>sizeof</a:t>
            </a:r>
            <a:r>
              <a:rPr lang="en-US" sz="1400" b="1" dirty="0" smtClean="0"/>
              <a:t>(a) /</a:t>
            </a:r>
            <a:r>
              <a:rPr lang="en-US" sz="1400" b="1" dirty="0" err="1" smtClean="0"/>
              <a:t>sizeof</a:t>
            </a:r>
            <a:r>
              <a:rPr lang="en-US" sz="1400" b="1" dirty="0" smtClean="0"/>
              <a:t>(long)&lt;&lt;</a:t>
            </a:r>
            <a:r>
              <a:rPr lang="en-US" sz="1400" b="1" dirty="0" err="1" smtClean="0"/>
              <a:t>endl</a:t>
            </a:r>
            <a:r>
              <a:rPr lang="en-US" sz="1400" b="1" dirty="0" smtClean="0"/>
              <a:t>;</a:t>
            </a:r>
          </a:p>
          <a:p>
            <a:pPr algn="l" rtl="0">
              <a:buNone/>
            </a:pPr>
            <a:r>
              <a:rPr lang="en-US" sz="1400" b="1" dirty="0" err="1" smtClean="0"/>
              <a:t>cout</a:t>
            </a:r>
            <a:r>
              <a:rPr lang="en-US" sz="1400" b="1" dirty="0" smtClean="0"/>
              <a:t>&lt;&lt;“length of Array a="&lt;&lt;</a:t>
            </a:r>
            <a:r>
              <a:rPr lang="en-US" sz="1400" b="1" dirty="0" err="1" smtClean="0"/>
              <a:t>sizeof</a:t>
            </a:r>
            <a:r>
              <a:rPr lang="en-US" sz="1400" b="1" dirty="0" smtClean="0"/>
              <a:t>(a) /</a:t>
            </a:r>
            <a:r>
              <a:rPr lang="en-US" sz="1400" b="1" dirty="0" err="1" smtClean="0"/>
              <a:t>sizeof</a:t>
            </a:r>
            <a:r>
              <a:rPr lang="en-US" sz="1400" b="1" dirty="0" smtClean="0"/>
              <a:t>(a[0])&lt;&lt;</a:t>
            </a:r>
            <a:r>
              <a:rPr lang="en-US" sz="1400" b="1" dirty="0" err="1" smtClean="0"/>
              <a:t>endl</a:t>
            </a:r>
            <a:r>
              <a:rPr lang="en-US" sz="1400" b="1" dirty="0" smtClean="0"/>
              <a:t>;}</a:t>
            </a:r>
            <a:endParaRPr lang="ar-SA" sz="1400" b="1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BCFF2CDD-0427-4D2E-B806-AF576A57C744}" type="slidenum">
              <a:rPr lang="zh-TW" altLang="en-US" smtClean="0"/>
              <a:pPr>
                <a:buNone/>
              </a:pPr>
              <a:t>38</a:t>
            </a:fld>
            <a:endParaRPr lang="en-US" altLang="zh-TW"/>
          </a:p>
        </p:txBody>
      </p:sp>
      <p:sp>
        <p:nvSpPr>
          <p:cNvPr id="5" name="Rectangle 4"/>
          <p:cNvSpPr/>
          <p:nvPr/>
        </p:nvSpPr>
        <p:spPr>
          <a:xfrm>
            <a:off x="4644008" y="5517232"/>
            <a:ext cx="4211960" cy="11079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1313" indent="-341313" algn="ctr">
              <a:buNone/>
            </a:pPr>
            <a:r>
              <a:rPr lang="en-US" dirty="0" err="1" smtClean="0"/>
              <a:t>pv+n</a:t>
            </a:r>
            <a:endParaRPr lang="en-US" dirty="0" smtClean="0"/>
          </a:p>
          <a:p>
            <a:pPr marL="341313" indent="-341313" algn="ctr">
              <a:buNone/>
            </a:pPr>
            <a:r>
              <a:rPr lang="en-US" sz="1600" dirty="0" smtClean="0">
                <a:sym typeface="Symbol" pitchFamily="18" charset="2"/>
              </a:rPr>
              <a:t></a:t>
            </a:r>
          </a:p>
          <a:p>
            <a:pPr marL="341313" indent="-341313" algn="ctr">
              <a:buNone/>
            </a:pPr>
            <a:r>
              <a:rPr lang="en-US" sz="1600" dirty="0" smtClean="0">
                <a:sym typeface="Symbol" pitchFamily="18" charset="2"/>
              </a:rPr>
              <a:t> </a:t>
            </a:r>
            <a:r>
              <a:rPr lang="en-US" sz="1600" dirty="0" err="1" smtClean="0">
                <a:sym typeface="Symbol" pitchFamily="18" charset="2"/>
              </a:rPr>
              <a:t>pv</a:t>
            </a:r>
            <a:r>
              <a:rPr lang="en-US" sz="1600" dirty="0" smtClean="0">
                <a:sym typeface="Symbol" pitchFamily="18" charset="2"/>
              </a:rPr>
              <a:t> + n*</a:t>
            </a:r>
            <a:r>
              <a:rPr lang="en-US" sz="1600" dirty="0" err="1" smtClean="0">
                <a:sym typeface="Symbol" pitchFamily="18" charset="2"/>
              </a:rPr>
              <a:t>sizeof</a:t>
            </a:r>
            <a:r>
              <a:rPr lang="en-US" sz="1600" dirty="0" smtClean="0">
                <a:sym typeface="Symbol" pitchFamily="18" charset="2"/>
              </a:rPr>
              <a:t>(variable type that pointer point to)</a:t>
            </a:r>
            <a:endParaRPr lang="en-US" sz="1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43600" y="2276872"/>
            <a:ext cx="3600400" cy="154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194410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2400" cy="381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Relationship Between Arrays and Pointers</a:t>
            </a:r>
            <a:br>
              <a:rPr lang="en-US" sz="3200" dirty="0" smtClean="0"/>
            </a:br>
            <a:r>
              <a:rPr lang="en-US" sz="3200" b="1" dirty="0" smtClean="0"/>
              <a:t>Pointer Arithmetic</a:t>
            </a:r>
            <a:endParaRPr lang="en-US" sz="3200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001000" cy="4343400"/>
          </a:xfrm>
        </p:spPr>
        <p:txBody>
          <a:bodyPr>
            <a:normAutofit fontScale="85000" lnSpcReduction="20000"/>
          </a:bodyPr>
          <a:lstStyle/>
          <a:p>
            <a:pPr algn="l" rtl="0">
              <a:lnSpc>
                <a:spcPct val="76000"/>
              </a:lnSpc>
              <a:spcBef>
                <a:spcPts val="475"/>
              </a:spcBef>
              <a:buFontTx/>
              <a:buNone/>
            </a:pPr>
            <a:r>
              <a:rPr lang="en-US" sz="1800" noProof="1">
                <a:solidFill>
                  <a:srgbClr val="00B050"/>
                </a:solidFill>
                <a:latin typeface="Courier New" pitchFamily="49" charset="0"/>
              </a:rPr>
              <a:t>// This program uses a pointer to display the contents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800" noProof="1">
                <a:solidFill>
                  <a:srgbClr val="00B050"/>
                </a:solidFill>
                <a:latin typeface="Courier New" pitchFamily="49" charset="0"/>
              </a:rPr>
              <a:t>// of an integer array.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#include &lt;</a:t>
            </a:r>
            <a:r>
              <a:rPr lang="en-US" sz="1800" noProof="1" smtClean="0">
                <a:solidFill>
                  <a:srgbClr val="000000"/>
                </a:solidFill>
                <a:latin typeface="Courier New" pitchFamily="49" charset="0"/>
              </a:rPr>
              <a:t>iostream&gt;</a:t>
            </a:r>
            <a:endParaRPr lang="en-US" sz="1800" dirty="0">
              <a:solidFill>
                <a:srgbClr val="000000"/>
              </a:solidFill>
              <a:latin typeface="Courier New" pitchFamily="49" charset="0"/>
            </a:endParaRPr>
          </a:p>
          <a:p>
            <a:pPr algn="l" rtl="0">
              <a:lnSpc>
                <a:spcPct val="80000"/>
              </a:lnSpc>
              <a:buFontTx/>
              <a:buNone/>
            </a:pPr>
            <a:endParaRPr lang="en-US" sz="1800" noProof="1">
              <a:solidFill>
                <a:srgbClr val="000000"/>
              </a:solidFill>
              <a:latin typeface="Courier New" pitchFamily="49" charset="0"/>
            </a:endParaRP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void main(void)</a:t>
            </a:r>
            <a:endParaRPr lang="en-US" sz="1800" noProof="1">
              <a:solidFill>
                <a:srgbClr val="000000"/>
              </a:solidFill>
              <a:latin typeface="Courier New" pitchFamily="49" charset="0"/>
            </a:endParaRP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	int set[8] = {5, 10, 15, 20, 25, 30, 35, 40};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	int *nums, index;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	nums = set;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	cout &lt;&lt; "The numbers in set are:\n";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	for (index = 0; index &lt; 8; index++)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	{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		cout &lt;&lt; *nums &lt;&lt; " ";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		nums++;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800" noProof="1" smtClean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800" noProof="1" smtClean="0">
                <a:solidFill>
                  <a:srgbClr val="000000"/>
                </a:solidFill>
                <a:latin typeface="Courier New" pitchFamily="49" charset="0"/>
              </a:rPr>
              <a:t>	cout &lt;&lt; "\nThe numbers in set backwards are:\n";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800" noProof="1" smtClean="0">
                <a:solidFill>
                  <a:srgbClr val="000000"/>
                </a:solidFill>
                <a:latin typeface="Courier New" pitchFamily="49" charset="0"/>
              </a:rPr>
              <a:t>	for (index = 0; index &lt; 8; index++)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800" noProof="1" smtClean="0">
                <a:solidFill>
                  <a:srgbClr val="000000"/>
                </a:solidFill>
                <a:latin typeface="Courier New" pitchFamily="49" charset="0"/>
              </a:rPr>
              <a:t>	{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800" noProof="1" smtClean="0">
                <a:solidFill>
                  <a:srgbClr val="000000"/>
                </a:solidFill>
                <a:latin typeface="Courier New" pitchFamily="49" charset="0"/>
              </a:rPr>
              <a:t>		nums--;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800" noProof="1" smtClean="0">
                <a:solidFill>
                  <a:srgbClr val="000000"/>
                </a:solidFill>
                <a:latin typeface="Courier New" pitchFamily="49" charset="0"/>
              </a:rPr>
              <a:t>		cout &lt;&lt; *nums &lt;&lt; " ";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800" noProof="1" smtClean="0">
                <a:solidFill>
                  <a:srgbClr val="000000"/>
                </a:solidFill>
                <a:latin typeface="Courier New" pitchFamily="49" charset="0"/>
              </a:rPr>
              <a:t>	}</a:t>
            </a:r>
          </a:p>
          <a:p>
            <a:pPr algn="l" rtl="0">
              <a:buFontTx/>
              <a:buNone/>
            </a:pPr>
            <a:r>
              <a:rPr lang="en-US" sz="1800" noProof="1" smtClean="0">
                <a:solidFill>
                  <a:srgbClr val="000000"/>
                </a:solidFill>
                <a:latin typeface="Courier New" pitchFamily="49" charset="0"/>
              </a:rPr>
              <a:t>}	</a:t>
            </a:r>
          </a:p>
          <a:p>
            <a:pPr algn="l" rtl="0">
              <a:lnSpc>
                <a:spcPct val="80000"/>
              </a:lnSpc>
              <a:buFontTx/>
              <a:buNone/>
            </a:pPr>
            <a:endParaRPr lang="en-US" sz="1800" noProof="1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F2CDD-0427-4D2E-B806-AF576A57C744}" type="slidenum">
              <a:rPr lang="zh-TW" altLang="en-US" smtClean="0"/>
              <a:pPr/>
              <a:t>39</a:t>
            </a:fld>
            <a:endParaRPr lang="en-US" altLang="zh-TW"/>
          </a:p>
        </p:txBody>
      </p:sp>
      <p:sp>
        <p:nvSpPr>
          <p:cNvPr id="5" name="Rectangle 4"/>
          <p:cNvSpPr/>
          <p:nvPr/>
        </p:nvSpPr>
        <p:spPr>
          <a:xfrm>
            <a:off x="4267200" y="5165229"/>
            <a:ext cx="4572000" cy="1372683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1600" noProof="1" smtClean="0">
                <a:solidFill>
                  <a:schemeClr val="bg1"/>
                </a:solidFill>
                <a:latin typeface="Prestige Elite"/>
              </a:rPr>
              <a:t>The numbers in set are:</a:t>
            </a:r>
          </a:p>
          <a:p>
            <a:pPr>
              <a:lnSpc>
                <a:spcPct val="80000"/>
              </a:lnSpc>
              <a:buNone/>
            </a:pPr>
            <a:r>
              <a:rPr lang="en-US" sz="1600" noProof="1" smtClean="0">
                <a:solidFill>
                  <a:schemeClr val="bg1"/>
                </a:solidFill>
                <a:latin typeface="Prestige Elite"/>
              </a:rPr>
              <a:t>5 10 15 20 25 30 35 40</a:t>
            </a:r>
          </a:p>
          <a:p>
            <a:pPr>
              <a:lnSpc>
                <a:spcPct val="80000"/>
              </a:lnSpc>
              <a:buNone/>
            </a:pPr>
            <a:r>
              <a:rPr lang="en-US" sz="1600" noProof="1" smtClean="0">
                <a:solidFill>
                  <a:schemeClr val="bg1"/>
                </a:solidFill>
                <a:latin typeface="Prestige Elite"/>
              </a:rPr>
              <a:t>The numbers in set backwards are:</a:t>
            </a:r>
          </a:p>
          <a:p>
            <a:pPr>
              <a:buNone/>
            </a:pPr>
            <a:r>
              <a:rPr lang="en-US" sz="1600" noProof="1" smtClean="0">
                <a:solidFill>
                  <a:schemeClr val="bg1"/>
                </a:solidFill>
                <a:latin typeface="Prestige Elite"/>
              </a:rPr>
              <a:t>40 35 30 25 20 15 10 5	</a:t>
            </a:r>
          </a:p>
          <a:p>
            <a:pPr>
              <a:buNone/>
            </a:pP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440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92125" y="764704"/>
            <a:ext cx="8229600" cy="1066800"/>
          </a:xfrm>
        </p:spPr>
        <p:txBody>
          <a:bodyPr/>
          <a:lstStyle/>
          <a:p>
            <a:pPr rtl="0"/>
            <a:r>
              <a:rPr lang="en-US" altLang="zh-TW" dirty="0">
                <a:ea typeface="PMingLiU" pitchFamily="18" charset="-120"/>
              </a:rPr>
              <a:t>Pointers</a:t>
            </a:r>
          </a:p>
        </p:txBody>
      </p:sp>
      <p:sp>
        <p:nvSpPr>
          <p:cNvPr id="370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altLang="zh-TW">
                <a:ea typeface="PMingLiU" pitchFamily="18" charset="-120"/>
              </a:rPr>
              <a:t>A pointer is a variable used to store the address of a memory cell. </a:t>
            </a:r>
          </a:p>
          <a:p>
            <a:pPr algn="l" rtl="0"/>
            <a:r>
              <a:rPr lang="en-US" altLang="zh-TW">
                <a:ea typeface="PMingLiU" pitchFamily="18" charset="-120"/>
              </a:rPr>
              <a:t>We can use the pointer to reference this memory cell</a:t>
            </a:r>
          </a:p>
        </p:txBody>
      </p:sp>
      <p:sp>
        <p:nvSpPr>
          <p:cNvPr id="370692" name="Rectangle 4"/>
          <p:cNvSpPr>
            <a:spLocks noChangeArrowheads="1"/>
          </p:cNvSpPr>
          <p:nvPr/>
        </p:nvSpPr>
        <p:spPr bwMode="auto">
          <a:xfrm>
            <a:off x="4025900" y="4783138"/>
            <a:ext cx="1187450" cy="5873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TW" sz="2400" b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PMingLiU" pitchFamily="18" charset="-120"/>
              </a:rPr>
              <a:t>100</a:t>
            </a:r>
          </a:p>
        </p:txBody>
      </p:sp>
      <p:sp>
        <p:nvSpPr>
          <p:cNvPr id="370693" name="Rectangle 5"/>
          <p:cNvSpPr>
            <a:spLocks noChangeArrowheads="1"/>
          </p:cNvSpPr>
          <p:nvPr/>
        </p:nvSpPr>
        <p:spPr bwMode="auto">
          <a:xfrm>
            <a:off x="2838450" y="4783138"/>
            <a:ext cx="1187450" cy="5873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TW" sz="4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PMingLiU" pitchFamily="18" charset="-120"/>
              </a:rPr>
              <a:t>…</a:t>
            </a:r>
          </a:p>
        </p:txBody>
      </p:sp>
      <p:sp>
        <p:nvSpPr>
          <p:cNvPr id="370694" name="Rectangle 6"/>
          <p:cNvSpPr>
            <a:spLocks noChangeArrowheads="1"/>
          </p:cNvSpPr>
          <p:nvPr/>
        </p:nvSpPr>
        <p:spPr bwMode="auto">
          <a:xfrm>
            <a:off x="5213350" y="4783138"/>
            <a:ext cx="1187450" cy="5873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TW" sz="4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PMingLiU" pitchFamily="18" charset="-120"/>
              </a:rPr>
              <a:t>…</a:t>
            </a:r>
          </a:p>
        </p:txBody>
      </p:sp>
      <p:sp>
        <p:nvSpPr>
          <p:cNvPr id="370695" name="Rectangle 7"/>
          <p:cNvSpPr>
            <a:spLocks noChangeArrowheads="1"/>
          </p:cNvSpPr>
          <p:nvPr/>
        </p:nvSpPr>
        <p:spPr bwMode="auto">
          <a:xfrm>
            <a:off x="6400800" y="4783138"/>
            <a:ext cx="1187450" cy="5873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TW" sz="2400" b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PMingLiU" pitchFamily="18" charset="-120"/>
              </a:rPr>
              <a:t>1024</a:t>
            </a:r>
          </a:p>
        </p:txBody>
      </p:sp>
      <p:sp>
        <p:nvSpPr>
          <p:cNvPr id="370696" name="Rectangle 8"/>
          <p:cNvSpPr>
            <a:spLocks noChangeArrowheads="1"/>
          </p:cNvSpPr>
          <p:nvPr/>
        </p:nvSpPr>
        <p:spPr bwMode="auto">
          <a:xfrm>
            <a:off x="7588250" y="4783138"/>
            <a:ext cx="1187450" cy="5873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TW" sz="4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PMingLiU" pitchFamily="18" charset="-120"/>
              </a:rPr>
              <a:t>…</a:t>
            </a:r>
          </a:p>
        </p:txBody>
      </p:sp>
      <p:sp>
        <p:nvSpPr>
          <p:cNvPr id="370698" name="Text Box 10"/>
          <p:cNvSpPr txBox="1">
            <a:spLocks noChangeArrowheads="1"/>
          </p:cNvSpPr>
          <p:nvPr/>
        </p:nvSpPr>
        <p:spPr bwMode="auto">
          <a:xfrm>
            <a:off x="4103688" y="4343400"/>
            <a:ext cx="9731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42900" indent="-342900">
              <a:buFont typeface="Monotype Sorts" pitchFamily="2" charset="2"/>
              <a:buNone/>
            </a:pPr>
            <a:r>
              <a:rPr lang="zh-TW" altLang="en-US">
                <a:solidFill>
                  <a:schemeClr val="accent6">
                    <a:lumMod val="75000"/>
                  </a:schemeClr>
                </a:solidFill>
                <a:ea typeface="PMingLiU" pitchFamily="18" charset="-120"/>
              </a:rPr>
              <a:t>1024</a:t>
            </a:r>
          </a:p>
        </p:txBody>
      </p:sp>
      <p:sp>
        <p:nvSpPr>
          <p:cNvPr id="370699" name="Text Box 11"/>
          <p:cNvSpPr txBox="1">
            <a:spLocks noChangeArrowheads="1"/>
          </p:cNvSpPr>
          <p:nvPr/>
        </p:nvSpPr>
        <p:spPr bwMode="auto">
          <a:xfrm>
            <a:off x="6400800" y="4343400"/>
            <a:ext cx="749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Monotype Sorts" pitchFamily="2" charset="2"/>
              <a:buNone/>
            </a:pPr>
            <a:r>
              <a:rPr lang="zh-TW" altLang="en-US">
                <a:solidFill>
                  <a:schemeClr val="accent6">
                    <a:lumMod val="75000"/>
                  </a:schemeClr>
                </a:solidFill>
                <a:ea typeface="PMingLiU" pitchFamily="18" charset="-120"/>
              </a:rPr>
              <a:t>1032</a:t>
            </a:r>
          </a:p>
        </p:txBody>
      </p:sp>
      <p:sp>
        <p:nvSpPr>
          <p:cNvPr id="370700" name="Rectangle 12"/>
          <p:cNvSpPr>
            <a:spLocks noChangeArrowheads="1"/>
          </p:cNvSpPr>
          <p:nvPr/>
        </p:nvSpPr>
        <p:spPr bwMode="auto">
          <a:xfrm>
            <a:off x="1689100" y="4783138"/>
            <a:ext cx="1187450" cy="5873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TW" sz="4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PMingLiU" pitchFamily="18" charset="-120"/>
              </a:rPr>
              <a:t>…</a:t>
            </a:r>
          </a:p>
        </p:txBody>
      </p:sp>
      <p:sp>
        <p:nvSpPr>
          <p:cNvPr id="370701" name="Text Box 13"/>
          <p:cNvSpPr txBox="1">
            <a:spLocks noChangeArrowheads="1"/>
          </p:cNvSpPr>
          <p:nvPr/>
        </p:nvSpPr>
        <p:spPr bwMode="auto">
          <a:xfrm>
            <a:off x="2832100" y="4343400"/>
            <a:ext cx="9731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42900" indent="-342900">
              <a:buFont typeface="Monotype Sorts" pitchFamily="2" charset="2"/>
              <a:buNone/>
            </a:pPr>
            <a:r>
              <a:rPr lang="zh-TW" altLang="en-US">
                <a:solidFill>
                  <a:schemeClr val="accent6">
                    <a:lumMod val="75000"/>
                  </a:schemeClr>
                </a:solidFill>
                <a:ea typeface="PMingLiU" pitchFamily="18" charset="-120"/>
              </a:rPr>
              <a:t>1020</a:t>
            </a:r>
          </a:p>
        </p:txBody>
      </p:sp>
      <p:sp>
        <p:nvSpPr>
          <p:cNvPr id="370703" name="Line 15"/>
          <p:cNvSpPr>
            <a:spLocks noChangeShapeType="1"/>
          </p:cNvSpPr>
          <p:nvPr/>
        </p:nvSpPr>
        <p:spPr bwMode="auto">
          <a:xfrm flipV="1">
            <a:off x="4648200" y="5410200"/>
            <a:ext cx="0" cy="457200"/>
          </a:xfrm>
          <a:prstGeom prst="line">
            <a:avLst/>
          </a:prstGeom>
          <a:ln>
            <a:headEnd type="none" w="sm" len="sm"/>
            <a:tailEnd type="triangle" w="sm" len="sm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ar-SA" dirty="0"/>
          </a:p>
        </p:txBody>
      </p:sp>
      <p:sp>
        <p:nvSpPr>
          <p:cNvPr id="370704" name="Line 16"/>
          <p:cNvSpPr>
            <a:spLocks noChangeShapeType="1"/>
          </p:cNvSpPr>
          <p:nvPr/>
        </p:nvSpPr>
        <p:spPr bwMode="auto">
          <a:xfrm>
            <a:off x="4648200" y="5867400"/>
            <a:ext cx="2362200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ar-SA"/>
          </a:p>
        </p:txBody>
      </p:sp>
      <p:sp>
        <p:nvSpPr>
          <p:cNvPr id="370705" name="Line 17"/>
          <p:cNvSpPr>
            <a:spLocks noChangeShapeType="1"/>
          </p:cNvSpPr>
          <p:nvPr/>
        </p:nvSpPr>
        <p:spPr bwMode="auto">
          <a:xfrm>
            <a:off x="7010400" y="5410200"/>
            <a:ext cx="0" cy="4572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ar-SA" dirty="0"/>
          </a:p>
        </p:txBody>
      </p:sp>
      <p:sp>
        <p:nvSpPr>
          <p:cNvPr id="370706" name="AutoShape 18"/>
          <p:cNvSpPr>
            <a:spLocks noChangeArrowheads="1"/>
          </p:cNvSpPr>
          <p:nvPr/>
        </p:nvSpPr>
        <p:spPr bwMode="auto">
          <a:xfrm>
            <a:off x="2514600" y="5562600"/>
            <a:ext cx="1524000" cy="609600"/>
          </a:xfrm>
          <a:prstGeom prst="wedgeEllipseCallout">
            <a:avLst>
              <a:gd name="adj1" fmla="val 90208"/>
              <a:gd name="adj2" fmla="val -101042"/>
            </a:avLst>
          </a:prstGeom>
          <a:solidFill>
            <a:srgbClr val="FFFF00"/>
          </a:solidFill>
          <a:ln w="3175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342900" indent="-342900" algn="ctr">
              <a:buFont typeface="Monotype Sorts" pitchFamily="2" charset="2"/>
              <a:buNone/>
            </a:pPr>
            <a:r>
              <a:rPr lang="en-US" altLang="zh-TW">
                <a:solidFill>
                  <a:srgbClr val="3366CC"/>
                </a:solidFill>
                <a:ea typeface="PMingLiU" pitchFamily="18" charset="-120"/>
              </a:rPr>
              <a:t>integer</a:t>
            </a:r>
          </a:p>
        </p:txBody>
      </p:sp>
      <p:sp>
        <p:nvSpPr>
          <p:cNvPr id="370707" name="AutoShape 19"/>
          <p:cNvSpPr>
            <a:spLocks noChangeArrowheads="1"/>
          </p:cNvSpPr>
          <p:nvPr/>
        </p:nvSpPr>
        <p:spPr bwMode="auto">
          <a:xfrm>
            <a:off x="6477000" y="5715000"/>
            <a:ext cx="2209800" cy="533400"/>
          </a:xfrm>
          <a:prstGeom prst="wedgeEllipseCallout">
            <a:avLst>
              <a:gd name="adj1" fmla="val -19398"/>
              <a:gd name="adj2" fmla="val -130954"/>
            </a:avLst>
          </a:prstGeom>
          <a:solidFill>
            <a:srgbClr val="FFFF00"/>
          </a:solidFill>
          <a:ln w="3175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342900" indent="-342900" algn="ctr">
              <a:buFont typeface="Monotype Sorts" pitchFamily="2" charset="2"/>
              <a:buNone/>
            </a:pPr>
            <a:r>
              <a:rPr lang="en-US" altLang="zh-TW">
                <a:solidFill>
                  <a:srgbClr val="3366CC"/>
                </a:solidFill>
                <a:ea typeface="PMingLiU" pitchFamily="18" charset="-120"/>
              </a:rPr>
              <a:t>pointer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3200" dirty="0" smtClean="0">
                <a:latin typeface="+mn-lt"/>
              </a:rPr>
              <a:t>Relationship Between Arrays and Pointers</a:t>
            </a:r>
            <a:br>
              <a:rPr lang="en-US" sz="3200" dirty="0" smtClean="0">
                <a:latin typeface="+mn-lt"/>
              </a:rPr>
            </a:br>
            <a:r>
              <a:rPr lang="en-US" sz="3200" b="1" dirty="0" smtClean="0">
                <a:latin typeface="+mn-lt"/>
              </a:rPr>
              <a:t>Comparing </a:t>
            </a:r>
            <a:r>
              <a:rPr lang="en-US" sz="3200" b="1" dirty="0">
                <a:latin typeface="+mn-lt"/>
              </a:rPr>
              <a:t>Pointers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/>
              <a:t>If one address comes before another address in memory, the first address is considered “less than” the second.  C++’s relational operators maybe used to compare pointer values.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BCFF2CDD-0427-4D2E-B806-AF576A57C744}" type="slidenum">
              <a:rPr lang="zh-TW" altLang="en-US" smtClean="0">
                <a:latin typeface="+mn-lt"/>
              </a:rPr>
              <a:pPr>
                <a:buNone/>
              </a:pPr>
              <a:t>40</a:t>
            </a:fld>
            <a:endParaRPr lang="en-US" altLang="zh-TW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342747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533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Relationship Between Arrays and Pointers</a:t>
            </a:r>
            <a:br>
              <a:rPr lang="en-US" sz="2800" dirty="0" smtClean="0"/>
            </a:br>
            <a:r>
              <a:rPr lang="en-US" sz="2800" b="1" dirty="0" smtClean="0"/>
              <a:t>Comparing Pointers</a:t>
            </a:r>
            <a:endParaRPr lang="en-US" sz="2800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628800"/>
            <a:ext cx="8153400" cy="4602832"/>
          </a:xfrm>
        </p:spPr>
        <p:txBody>
          <a:bodyPr>
            <a:normAutofit fontScale="92500" lnSpcReduction="20000"/>
          </a:bodyPr>
          <a:lstStyle/>
          <a:p>
            <a:pPr algn="l" rtl="0">
              <a:lnSpc>
                <a:spcPct val="80000"/>
              </a:lnSpc>
              <a:spcBef>
                <a:spcPts val="475"/>
              </a:spcBef>
              <a:buFontTx/>
              <a:buNone/>
            </a:pPr>
            <a:r>
              <a:rPr lang="en-US" sz="1800" noProof="1">
                <a:solidFill>
                  <a:srgbClr val="00B050"/>
                </a:solidFill>
                <a:latin typeface="Courier New" pitchFamily="49" charset="0"/>
              </a:rPr>
              <a:t>// This program uses a pointer to display the contents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800" noProof="1">
                <a:solidFill>
                  <a:srgbClr val="00B050"/>
                </a:solidFill>
                <a:latin typeface="Courier New" pitchFamily="49" charset="0"/>
              </a:rPr>
              <a:t>// of an integer array.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#include &lt;</a:t>
            </a:r>
            <a:r>
              <a:rPr lang="en-US" sz="1800" noProof="1" smtClean="0">
                <a:solidFill>
                  <a:srgbClr val="000000"/>
                </a:solidFill>
                <a:latin typeface="Courier New" pitchFamily="49" charset="0"/>
              </a:rPr>
              <a:t>iostream&gt;</a:t>
            </a:r>
            <a:endParaRPr lang="en-US" sz="1800" noProof="1">
              <a:solidFill>
                <a:srgbClr val="000000"/>
              </a:solidFill>
              <a:latin typeface="Courier New" pitchFamily="49" charset="0"/>
            </a:endParaRP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void main(void)</a:t>
            </a:r>
            <a:endParaRPr lang="en-US" sz="1800" noProof="1">
              <a:solidFill>
                <a:srgbClr val="000000"/>
              </a:solidFill>
              <a:latin typeface="Courier New" pitchFamily="49" charset="0"/>
            </a:endParaRP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	int set[8] = {5, 10, 15, 20, 25, 30, 35, 40};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	int *nums = set; // Make nums point to set</a:t>
            </a:r>
          </a:p>
          <a:p>
            <a:pPr algn="l" rtl="0">
              <a:lnSpc>
                <a:spcPct val="80000"/>
              </a:lnSpc>
              <a:buFontTx/>
              <a:buNone/>
            </a:pPr>
            <a:endParaRPr lang="en-US" sz="1800" noProof="1">
              <a:solidFill>
                <a:srgbClr val="000000"/>
              </a:solidFill>
              <a:latin typeface="Courier New" pitchFamily="49" charset="0"/>
            </a:endParaRP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	cout &lt;&lt; "The numbers in set are:\n";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	cout &lt;&lt; *nums &lt;&lt; " "; </a:t>
            </a:r>
            <a:r>
              <a:rPr lang="en-US" sz="1800" noProof="1">
                <a:solidFill>
                  <a:srgbClr val="00B050"/>
                </a:solidFill>
                <a:latin typeface="Courier New" pitchFamily="49" charset="0"/>
              </a:rPr>
              <a:t>// Display first element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	while (nums &lt; &amp;set[7])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	{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		nums++;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		cout &lt;&lt; *nums &lt;&lt; " ";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800" noProof="1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800" noProof="1" smtClean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800" noProof="1" smtClean="0">
                <a:solidFill>
                  <a:srgbClr val="000000"/>
                </a:solidFill>
                <a:latin typeface="Courier New" pitchFamily="49" charset="0"/>
              </a:rPr>
              <a:t>	cout &lt;&lt; "\nThe numbers in set backwards are:\n";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800" noProof="1" smtClean="0">
                <a:solidFill>
                  <a:srgbClr val="000000"/>
                </a:solidFill>
                <a:latin typeface="Courier New" pitchFamily="49" charset="0"/>
              </a:rPr>
              <a:t>	cout &lt;&lt; *nums &lt;&lt; " "; </a:t>
            </a:r>
            <a:r>
              <a:rPr lang="en-US" sz="1800" noProof="1" smtClean="0">
                <a:solidFill>
                  <a:srgbClr val="00B050"/>
                </a:solidFill>
                <a:latin typeface="Courier New" pitchFamily="49" charset="0"/>
              </a:rPr>
              <a:t>// Display last element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800" noProof="1" smtClean="0">
                <a:solidFill>
                  <a:srgbClr val="000000"/>
                </a:solidFill>
                <a:latin typeface="Courier New" pitchFamily="49" charset="0"/>
              </a:rPr>
              <a:t>	while (nums &gt; set)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800" noProof="1" smtClean="0">
                <a:solidFill>
                  <a:srgbClr val="000000"/>
                </a:solidFill>
                <a:latin typeface="Courier New" pitchFamily="49" charset="0"/>
              </a:rPr>
              <a:t>	{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800" noProof="1" smtClean="0">
                <a:solidFill>
                  <a:srgbClr val="000000"/>
                </a:solidFill>
                <a:latin typeface="Courier New" pitchFamily="49" charset="0"/>
              </a:rPr>
              <a:t>		nums--;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800" noProof="1" smtClean="0">
                <a:solidFill>
                  <a:srgbClr val="000000"/>
                </a:solidFill>
                <a:latin typeface="Courier New" pitchFamily="49" charset="0"/>
              </a:rPr>
              <a:t>		cout &lt;&lt; *nums &lt;&lt; " ";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800" noProof="1" smtClean="0">
                <a:solidFill>
                  <a:srgbClr val="000000"/>
                </a:solidFill>
                <a:latin typeface="Courier New" pitchFamily="49" charset="0"/>
              </a:rPr>
              <a:t>	}</a:t>
            </a:r>
          </a:p>
          <a:p>
            <a:pPr algn="l" rtl="0">
              <a:buFontTx/>
              <a:buNone/>
            </a:pPr>
            <a:r>
              <a:rPr lang="en-US" sz="1800" noProof="1" smtClean="0">
                <a:solidFill>
                  <a:srgbClr val="000000"/>
                </a:solidFill>
                <a:latin typeface="Courier New" pitchFamily="49" charset="0"/>
              </a:rPr>
              <a:t>}	</a:t>
            </a:r>
          </a:p>
          <a:p>
            <a:pPr algn="l" rtl="0">
              <a:lnSpc>
                <a:spcPct val="80000"/>
              </a:lnSpc>
              <a:buFontTx/>
              <a:buNone/>
            </a:pPr>
            <a:endParaRPr lang="en-US" sz="1800" noProof="1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BCFF2CDD-0427-4D2E-B806-AF576A57C744}" type="slidenum">
              <a:rPr lang="zh-TW" altLang="en-US" smtClean="0"/>
              <a:pPr>
                <a:buNone/>
              </a:pPr>
              <a:t>41</a:t>
            </a:fld>
            <a:endParaRPr lang="en-US" altLang="zh-TW"/>
          </a:p>
        </p:txBody>
      </p:sp>
      <p:sp>
        <p:nvSpPr>
          <p:cNvPr id="5" name="Rectangle 4"/>
          <p:cNvSpPr/>
          <p:nvPr/>
        </p:nvSpPr>
        <p:spPr>
          <a:xfrm>
            <a:off x="4572000" y="5334000"/>
            <a:ext cx="4572000" cy="1323439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noProof="1" smtClean="0">
                <a:solidFill>
                  <a:schemeClr val="bg1"/>
                </a:solidFill>
                <a:latin typeface="Prestige Elite"/>
              </a:rPr>
              <a:t>The numbers in set are:</a:t>
            </a:r>
          </a:p>
          <a:p>
            <a:pPr>
              <a:lnSpc>
                <a:spcPct val="80000"/>
              </a:lnSpc>
              <a:buNone/>
            </a:pPr>
            <a:r>
              <a:rPr lang="en-US" noProof="1" smtClean="0">
                <a:solidFill>
                  <a:schemeClr val="bg1"/>
                </a:solidFill>
                <a:latin typeface="Prestige Elite"/>
              </a:rPr>
              <a:t>5 10 15 20 25 30 35 40</a:t>
            </a:r>
          </a:p>
          <a:p>
            <a:pPr>
              <a:lnSpc>
                <a:spcPct val="80000"/>
              </a:lnSpc>
              <a:buNone/>
            </a:pPr>
            <a:r>
              <a:rPr lang="en-US" noProof="1" smtClean="0">
                <a:solidFill>
                  <a:schemeClr val="bg1"/>
                </a:solidFill>
                <a:latin typeface="Prestige Elite"/>
              </a:rPr>
              <a:t>The numbers in set backwards are:</a:t>
            </a:r>
          </a:p>
          <a:p>
            <a:pPr>
              <a:buNone/>
            </a:pPr>
            <a:r>
              <a:rPr lang="en-US" noProof="1" smtClean="0">
                <a:solidFill>
                  <a:schemeClr val="bg1"/>
                </a:solidFill>
                <a:latin typeface="Prestige Elite"/>
              </a:rPr>
              <a:t>40 35 30 25 20 15 10 5	</a:t>
            </a:r>
            <a:endParaRPr lang="en-US" noProof="1">
              <a:solidFill>
                <a:schemeClr val="bg1"/>
              </a:solidFill>
              <a:latin typeface="Prestige Elite"/>
            </a:endParaRPr>
          </a:p>
        </p:txBody>
      </p:sp>
    </p:spTree>
    <p:extLst>
      <p:ext uri="{BB962C8B-B14F-4D97-AF65-F5344CB8AC3E}">
        <p14:creationId xmlns:p14="http://schemas.microsoft.com/office/powerpoint/2010/main" val="37601687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6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Relationship Between Arrays and Pointers</a:t>
            </a:r>
            <a:br>
              <a:rPr lang="en-US" sz="3200" dirty="0" smtClean="0"/>
            </a:br>
            <a:r>
              <a:rPr lang="en-US" sz="3200" b="1" dirty="0" smtClean="0"/>
              <a:t>Comparing Pointers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85000"/>
              </a:lnSpc>
            </a:pPr>
            <a:r>
              <a:rPr lang="en-US" sz="2800" dirty="0" smtClean="0"/>
              <a:t>Comparing addresses </a:t>
            </a:r>
            <a:r>
              <a:rPr lang="en-US" sz="2800" u="sng" dirty="0" smtClean="0"/>
              <a:t>in</a:t>
            </a:r>
            <a:r>
              <a:rPr lang="en-US" sz="2800" dirty="0" smtClean="0"/>
              <a:t> pointers is not the same as comparing the values </a:t>
            </a:r>
            <a:r>
              <a:rPr lang="en-US" sz="2800" u="sng" dirty="0" smtClean="0"/>
              <a:t>pointed at by</a:t>
            </a:r>
            <a:r>
              <a:rPr lang="en-US" sz="2800" dirty="0" smtClean="0"/>
              <a:t> pointers:</a:t>
            </a:r>
          </a:p>
          <a:p>
            <a:pPr algn="l" rtl="0">
              <a:lnSpc>
                <a:spcPct val="85000"/>
              </a:lnSpc>
            </a:pPr>
            <a:endParaRPr lang="en-US" sz="2800" dirty="0" smtClean="0"/>
          </a:p>
          <a:p>
            <a:pPr lvl="1" algn="l" rtl="0">
              <a:lnSpc>
                <a:spcPct val="85000"/>
              </a:lnSpc>
              <a:buFontTx/>
              <a:buNone/>
            </a:pPr>
            <a:r>
              <a:rPr lang="en-US" dirty="0" smtClean="0"/>
              <a:t>	</a:t>
            </a:r>
            <a:r>
              <a:rPr lang="en-US" sz="2400" b="1" dirty="0" smtClean="0">
                <a:solidFill>
                  <a:schemeClr val="hlink"/>
                </a:solidFill>
                <a:latin typeface="Courier New" pitchFamily="49" charset="0"/>
              </a:rPr>
              <a:t>if (ptr1 </a:t>
            </a:r>
            <a:r>
              <a:rPr lang="en-US" sz="2400" b="1" dirty="0" smtClean="0">
                <a:solidFill>
                  <a:schemeClr val="hlink"/>
                </a:solidFill>
                <a:latin typeface="Andale Sans" pitchFamily="34" charset="0"/>
              </a:rPr>
              <a:t>==</a:t>
            </a:r>
            <a:r>
              <a:rPr lang="en-US" sz="2400" b="1" dirty="0" smtClean="0">
                <a:solidFill>
                  <a:schemeClr val="hlink"/>
                </a:solidFill>
                <a:latin typeface="Courier New" pitchFamily="49" charset="0"/>
              </a:rPr>
              <a:t> ptr2)   </a:t>
            </a:r>
            <a:r>
              <a:rPr lang="en-US" sz="2400" b="1" dirty="0" smtClean="0">
                <a:solidFill>
                  <a:srgbClr val="008000"/>
                </a:solidFill>
                <a:latin typeface="Courier New" pitchFamily="49" charset="0"/>
              </a:rPr>
              <a:t>// compares</a:t>
            </a:r>
          </a:p>
          <a:p>
            <a:pPr lvl="1" algn="l" rtl="0">
              <a:lnSpc>
                <a:spcPct val="85000"/>
              </a:lnSpc>
              <a:buFontTx/>
              <a:buNone/>
            </a:pPr>
            <a:r>
              <a:rPr lang="en-US" sz="2400" b="1" dirty="0" smtClean="0">
                <a:solidFill>
                  <a:srgbClr val="008000"/>
                </a:solidFill>
                <a:latin typeface="Courier New" pitchFamily="49" charset="0"/>
              </a:rPr>
              <a:t>					    // addresses</a:t>
            </a:r>
            <a:r>
              <a:rPr lang="en-US" sz="2400" dirty="0" smtClean="0">
                <a:latin typeface="Courier New" pitchFamily="49" charset="0"/>
              </a:rPr>
              <a:t/>
            </a:r>
            <a:br>
              <a:rPr lang="en-US" sz="2400" dirty="0" smtClean="0">
                <a:latin typeface="Courier New" pitchFamily="49" charset="0"/>
              </a:rPr>
            </a:br>
            <a:endParaRPr lang="en-US" sz="2400" dirty="0" smtClean="0">
              <a:latin typeface="Courier New" pitchFamily="49" charset="0"/>
            </a:endParaRPr>
          </a:p>
          <a:p>
            <a:pPr lvl="1" algn="l" rtl="0">
              <a:lnSpc>
                <a:spcPct val="85000"/>
              </a:lnSpc>
              <a:buFontTx/>
              <a:buNone/>
            </a:pPr>
            <a:r>
              <a:rPr lang="en-US" sz="2400" dirty="0" smtClean="0">
                <a:latin typeface="Courier New" pitchFamily="49" charset="0"/>
              </a:rPr>
              <a:t>	</a:t>
            </a:r>
            <a:r>
              <a:rPr lang="en-US" sz="2400" b="1" dirty="0" smtClean="0">
                <a:solidFill>
                  <a:schemeClr val="hlink"/>
                </a:solidFill>
                <a:latin typeface="Courier New" pitchFamily="49" charset="0"/>
              </a:rPr>
              <a:t>if (</a:t>
            </a:r>
            <a:r>
              <a:rPr lang="en-US" sz="2400" b="1" dirty="0" smtClean="0">
                <a:solidFill>
                  <a:srgbClr val="CC0000"/>
                </a:solidFill>
                <a:latin typeface="Courier New" pitchFamily="49" charset="0"/>
              </a:rPr>
              <a:t>*</a:t>
            </a:r>
            <a:r>
              <a:rPr lang="en-US" sz="2400" b="1" dirty="0" smtClean="0">
                <a:solidFill>
                  <a:schemeClr val="hlink"/>
                </a:solidFill>
                <a:latin typeface="Courier New" pitchFamily="49" charset="0"/>
              </a:rPr>
              <a:t>ptr1 </a:t>
            </a:r>
            <a:r>
              <a:rPr lang="en-US" sz="2400" b="1" dirty="0" smtClean="0">
                <a:solidFill>
                  <a:schemeClr val="hlink"/>
                </a:solidFill>
                <a:latin typeface="Andale Sans" pitchFamily="34" charset="0"/>
              </a:rPr>
              <a:t>==</a:t>
            </a:r>
            <a:r>
              <a:rPr lang="en-US" sz="2400" b="1" dirty="0" smtClean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CC0000"/>
                </a:solidFill>
                <a:latin typeface="Courier New" pitchFamily="49" charset="0"/>
              </a:rPr>
              <a:t>*</a:t>
            </a:r>
            <a:r>
              <a:rPr lang="en-US" sz="2400" b="1" dirty="0" smtClean="0">
                <a:solidFill>
                  <a:schemeClr val="hlink"/>
                </a:solidFill>
                <a:latin typeface="Courier New" pitchFamily="49" charset="0"/>
              </a:rPr>
              <a:t>ptr2) </a:t>
            </a:r>
            <a:r>
              <a:rPr lang="en-US" sz="2400" b="1" dirty="0" smtClean="0">
                <a:solidFill>
                  <a:srgbClr val="008000"/>
                </a:solidFill>
                <a:latin typeface="Courier New" pitchFamily="49" charset="0"/>
              </a:rPr>
              <a:t>// compares</a:t>
            </a:r>
          </a:p>
          <a:p>
            <a:pPr lvl="1" algn="l" rtl="0">
              <a:lnSpc>
                <a:spcPct val="85000"/>
              </a:lnSpc>
              <a:buFontTx/>
              <a:buNone/>
            </a:pPr>
            <a:r>
              <a:rPr lang="en-US" sz="2400" b="1" dirty="0" smtClean="0">
                <a:solidFill>
                  <a:srgbClr val="008000"/>
                </a:solidFill>
                <a:latin typeface="Courier New" pitchFamily="49" charset="0"/>
              </a:rPr>
              <a:t>					    // values</a:t>
            </a:r>
            <a:endParaRPr lang="en-US" sz="2400" b="1" dirty="0" smtClean="0">
              <a:solidFill>
                <a:srgbClr val="008000"/>
              </a:solidFill>
            </a:endParaRPr>
          </a:p>
          <a:p>
            <a:pPr algn="l" rtl="0"/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BCFF2CDD-0427-4D2E-B806-AF576A57C744}" type="slidenum">
              <a:rPr lang="zh-TW" altLang="en-US" smtClean="0"/>
              <a:pPr>
                <a:buNone/>
              </a:pPr>
              <a:t>42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558385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404664"/>
            <a:ext cx="8229600" cy="1066800"/>
          </a:xfrm>
        </p:spPr>
        <p:txBody>
          <a:bodyPr/>
          <a:lstStyle/>
          <a:p>
            <a:pPr rtl="0"/>
            <a:r>
              <a:rPr lang="en-US" dirty="0" smtClean="0"/>
              <a:t>Most Common Error-1</a:t>
            </a:r>
            <a:endParaRPr lang="en-US" dirty="0"/>
          </a:p>
        </p:txBody>
      </p:sp>
      <p:sp>
        <p:nvSpPr>
          <p:cNvPr id="752643" name="Rectangle 3"/>
          <p:cNvSpPr>
            <a:spLocks noGrp="1" noChangeArrowheads="1"/>
          </p:cNvSpPr>
          <p:nvPr>
            <p:ph idx="1"/>
          </p:nvPr>
        </p:nvSpPr>
        <p:spPr>
          <a:xfrm>
            <a:off x="1004888" y="1524000"/>
            <a:ext cx="7815262" cy="4687888"/>
          </a:xfrm>
        </p:spPr>
        <p:txBody>
          <a:bodyPr/>
          <a:lstStyle/>
          <a:p>
            <a:pPr algn="l" rtl="0">
              <a:lnSpc>
                <a:spcPct val="90000"/>
              </a:lnSpc>
              <a:spcBef>
                <a:spcPct val="25000"/>
              </a:spcBef>
            </a:pPr>
            <a:r>
              <a:rPr lang="en-US" dirty="0"/>
              <a:t>Recall previous example:</a:t>
            </a:r>
            <a:br>
              <a:rPr lang="en-US" dirty="0"/>
            </a:br>
            <a:r>
              <a:rPr lang="en-US" sz="2400" dirty="0" err="1"/>
              <a:t>int</a:t>
            </a:r>
            <a:r>
              <a:rPr lang="en-US" sz="2400" dirty="0"/>
              <a:t> a[10];</a:t>
            </a:r>
            <a:br>
              <a:rPr lang="en-US" sz="2400" dirty="0"/>
            </a:br>
            <a:r>
              <a:rPr lang="en-US" sz="2400" dirty="0" err="1" smtClean="0"/>
              <a:t>int</a:t>
            </a:r>
            <a:r>
              <a:rPr lang="en-US" sz="2400" dirty="0" smtClean="0"/>
              <a:t> * </a:t>
            </a:r>
            <a:r>
              <a:rPr lang="en-US" sz="2400" dirty="0" err="1"/>
              <a:t>IntPtr</a:t>
            </a:r>
            <a:r>
              <a:rPr lang="en-US" sz="2400" dirty="0" smtClean="0"/>
              <a:t>;</a:t>
            </a:r>
            <a:endParaRPr lang="en-US" sz="2400" dirty="0"/>
          </a:p>
          <a:p>
            <a:pPr algn="l" rtl="0">
              <a:lnSpc>
                <a:spcPct val="90000"/>
              </a:lnSpc>
              <a:spcBef>
                <a:spcPct val="35000"/>
              </a:spcBef>
            </a:pPr>
            <a:r>
              <a:rPr lang="en-US" dirty="0"/>
              <a:t>a and p are pointer variables</a:t>
            </a:r>
          </a:p>
          <a:p>
            <a:pPr lvl="1" algn="l" rtl="0">
              <a:lnSpc>
                <a:spcPct val="90000"/>
              </a:lnSpc>
              <a:spcBef>
                <a:spcPct val="25000"/>
              </a:spcBef>
            </a:pPr>
            <a:r>
              <a:rPr lang="en-US" dirty="0"/>
              <a:t>Can perform assignments:</a:t>
            </a:r>
            <a:br>
              <a:rPr lang="en-US" dirty="0"/>
            </a:br>
            <a:r>
              <a:rPr lang="en-US" dirty="0"/>
              <a:t>p = a;	</a:t>
            </a:r>
            <a:r>
              <a:rPr lang="en-US" dirty="0">
                <a:solidFill>
                  <a:srgbClr val="FF0000"/>
                </a:solidFill>
              </a:rPr>
              <a:t>// Legal.</a:t>
            </a:r>
          </a:p>
          <a:p>
            <a:pPr lvl="2" algn="l" rtl="0">
              <a:lnSpc>
                <a:spcPct val="90000"/>
              </a:lnSpc>
              <a:spcBef>
                <a:spcPct val="25000"/>
              </a:spcBef>
            </a:pPr>
            <a:r>
              <a:rPr lang="en-US" dirty="0"/>
              <a:t>p now points where a points</a:t>
            </a:r>
          </a:p>
          <a:p>
            <a:pPr lvl="3" algn="l" rtl="0">
              <a:lnSpc>
                <a:spcPct val="90000"/>
              </a:lnSpc>
              <a:spcBef>
                <a:spcPct val="25000"/>
              </a:spcBef>
            </a:pPr>
            <a:r>
              <a:rPr lang="en-US" dirty="0"/>
              <a:t>To first indexed variable of array a</a:t>
            </a:r>
          </a:p>
          <a:p>
            <a:pPr lvl="1" algn="l" rtl="0">
              <a:lnSpc>
                <a:spcPct val="90000"/>
              </a:lnSpc>
              <a:spcBef>
                <a:spcPct val="25000"/>
              </a:spcBef>
            </a:pPr>
            <a:r>
              <a:rPr lang="en-US" dirty="0"/>
              <a:t>a = p;	</a:t>
            </a:r>
            <a:r>
              <a:rPr lang="en-US" dirty="0">
                <a:solidFill>
                  <a:srgbClr val="FF0000"/>
                </a:solidFill>
              </a:rPr>
              <a:t>// ILLEGAL!</a:t>
            </a:r>
          </a:p>
          <a:p>
            <a:pPr lvl="2" algn="l" rtl="0">
              <a:lnSpc>
                <a:spcPct val="90000"/>
              </a:lnSpc>
              <a:spcBef>
                <a:spcPct val="25000"/>
              </a:spcBef>
            </a:pPr>
            <a:r>
              <a:rPr lang="en-US" dirty="0"/>
              <a:t>Array pointer is CONSTANT pointer!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BCFF2CDD-0427-4D2E-B806-AF576A57C744}" type="slidenum">
              <a:rPr lang="zh-TW" altLang="en-US" smtClean="0"/>
              <a:pPr>
                <a:buNone/>
              </a:pPr>
              <a:t>43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86421945"/>
      </p:ext>
    </p:extLst>
  </p:cSld>
  <p:clrMapOvr>
    <a:masterClrMapping/>
  </p:clrMapOvr>
  <p:transition spd="med">
    <p:wipe dir="r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54868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Most Common Error-2</a:t>
            </a:r>
            <a:endParaRPr lang="en-US" dirty="0"/>
          </a:p>
        </p:txBody>
      </p:sp>
      <p:sp>
        <p:nvSpPr>
          <p:cNvPr id="7577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800" dirty="0"/>
              <a:t>Array type NOT allowed as return-type </a:t>
            </a:r>
            <a:br>
              <a:rPr lang="en-US" sz="2800" dirty="0"/>
            </a:br>
            <a:r>
              <a:rPr lang="en-US" sz="2800" dirty="0"/>
              <a:t>of function</a:t>
            </a:r>
          </a:p>
          <a:p>
            <a:pPr algn="l" rtl="0">
              <a:spcBef>
                <a:spcPct val="50000"/>
              </a:spcBef>
            </a:pPr>
            <a:r>
              <a:rPr lang="en-US" sz="2800" dirty="0"/>
              <a:t>Example:</a:t>
            </a:r>
            <a:br>
              <a:rPr lang="en-US" sz="2800" dirty="0"/>
            </a:br>
            <a:r>
              <a:rPr lang="en-US" sz="2800" dirty="0" err="1"/>
              <a:t>int</a:t>
            </a:r>
            <a:r>
              <a:rPr lang="en-US" sz="2800" dirty="0"/>
              <a:t> [] </a:t>
            </a:r>
            <a:r>
              <a:rPr lang="en-US" sz="2800" dirty="0" err="1"/>
              <a:t>someFunction</a:t>
            </a:r>
            <a:r>
              <a:rPr lang="en-US" sz="2800" dirty="0"/>
              <a:t>();   </a:t>
            </a:r>
            <a:r>
              <a:rPr lang="en-US" sz="2800" dirty="0">
                <a:solidFill>
                  <a:srgbClr val="FF0000"/>
                </a:solidFill>
              </a:rPr>
              <a:t>// ILLEGAL!</a:t>
            </a:r>
          </a:p>
          <a:p>
            <a:pPr algn="l" rtl="0">
              <a:spcBef>
                <a:spcPct val="50000"/>
              </a:spcBef>
            </a:pPr>
            <a:r>
              <a:rPr lang="en-US" sz="2800" dirty="0"/>
              <a:t>Instead return pointer to array base type:</a:t>
            </a:r>
            <a:br>
              <a:rPr lang="en-US" sz="2800" dirty="0"/>
            </a:br>
            <a:r>
              <a:rPr lang="en-US" sz="2800" dirty="0" err="1"/>
              <a:t>int</a:t>
            </a:r>
            <a:r>
              <a:rPr lang="en-US" sz="2800" dirty="0"/>
              <a:t>* </a:t>
            </a:r>
            <a:r>
              <a:rPr lang="en-US" sz="2800" dirty="0" err="1"/>
              <a:t>someFunction</a:t>
            </a:r>
            <a:r>
              <a:rPr lang="en-US" sz="2800" dirty="0"/>
              <a:t>();  </a:t>
            </a:r>
            <a:r>
              <a:rPr lang="en-US" sz="2800" dirty="0">
                <a:solidFill>
                  <a:srgbClr val="FF0000"/>
                </a:solidFill>
              </a:rPr>
              <a:t>// LEGAL!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BCFF2CDD-0427-4D2E-B806-AF576A57C744}" type="slidenum">
              <a:rPr lang="zh-TW" altLang="en-US" smtClean="0"/>
              <a:pPr>
                <a:buNone/>
              </a:pPr>
              <a:t>44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13402199"/>
      </p:ext>
    </p:extLst>
  </p:cSld>
  <p:clrMapOvr>
    <a:masterClrMapping/>
  </p:clrMapOvr>
  <p:transition spd="med">
    <p:wipe dir="r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548680"/>
            <a:ext cx="8229600" cy="1066800"/>
          </a:xfrm>
        </p:spPr>
        <p:txBody>
          <a:bodyPr>
            <a:normAutofit/>
          </a:bodyPr>
          <a:lstStyle/>
          <a:p>
            <a:pPr rtl="0"/>
            <a:r>
              <a:rPr lang="en-US" altLang="zh-TW" sz="3200" b="1" dirty="0">
                <a:latin typeface="+mn-lt"/>
                <a:ea typeface="PMingLiU" pitchFamily="18" charset="-120"/>
              </a:rPr>
              <a:t>NULL pointer</a:t>
            </a:r>
          </a:p>
        </p:txBody>
      </p:sp>
      <p:sp>
        <p:nvSpPr>
          <p:cNvPr id="40141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988840"/>
            <a:ext cx="8534400" cy="4114800"/>
          </a:xfrm>
        </p:spPr>
        <p:txBody>
          <a:bodyPr/>
          <a:lstStyle/>
          <a:p>
            <a:pPr algn="l" rtl="0"/>
            <a:r>
              <a:rPr lang="en-US" altLang="zh-TW" sz="2400" dirty="0">
                <a:ea typeface="PMingLiU" pitchFamily="18" charset="-120"/>
              </a:rPr>
              <a:t>NULL is a special value that indicates an empty pointer</a:t>
            </a:r>
          </a:p>
          <a:p>
            <a:pPr algn="l" rtl="0"/>
            <a:r>
              <a:rPr lang="en-US" altLang="zh-TW" sz="2400" dirty="0">
                <a:ea typeface="PMingLiU" pitchFamily="18" charset="-120"/>
              </a:rPr>
              <a:t>If you try to access a NULL pointer, you will get an error</a:t>
            </a:r>
          </a:p>
          <a:p>
            <a:pPr algn="l" rtl="0">
              <a:buFont typeface="Monotype Sorts" pitchFamily="2" charset="2"/>
              <a:buNone/>
            </a:pPr>
            <a:r>
              <a:rPr lang="en-US" altLang="zh-TW" sz="2400" dirty="0">
                <a:ea typeface="PMingLiU" pitchFamily="18" charset="-120"/>
              </a:rPr>
              <a:t>		</a:t>
            </a:r>
            <a:r>
              <a:rPr lang="en-US" altLang="zh-TW" sz="2400" dirty="0" err="1">
                <a:latin typeface="Courier New" pitchFamily="49" charset="0"/>
                <a:ea typeface="PMingLiU" pitchFamily="18" charset="-120"/>
              </a:rPr>
              <a:t>int</a:t>
            </a:r>
            <a:r>
              <a:rPr lang="en-US" altLang="zh-TW" sz="2400" dirty="0">
                <a:latin typeface="Courier New" pitchFamily="49" charset="0"/>
                <a:ea typeface="PMingLiU" pitchFamily="18" charset="-120"/>
              </a:rPr>
              <a:t> *p;</a:t>
            </a:r>
          </a:p>
          <a:p>
            <a:pPr algn="l" rtl="0">
              <a:buFont typeface="Monotype Sorts" pitchFamily="2" charset="2"/>
              <a:buNone/>
            </a:pPr>
            <a:r>
              <a:rPr lang="en-US" altLang="zh-TW" sz="2400" dirty="0">
                <a:latin typeface="Courier New" pitchFamily="49" charset="0"/>
                <a:ea typeface="PMingLiU" pitchFamily="18" charset="-120"/>
              </a:rPr>
              <a:t>		p = 0;	</a:t>
            </a:r>
          </a:p>
          <a:p>
            <a:pPr algn="l" rtl="0">
              <a:buFont typeface="Monotype Sorts" pitchFamily="2" charset="2"/>
              <a:buNone/>
            </a:pPr>
            <a:r>
              <a:rPr lang="en-US" altLang="zh-TW" sz="2400" dirty="0">
                <a:latin typeface="Courier New" pitchFamily="49" charset="0"/>
                <a:ea typeface="PMingLiU" pitchFamily="18" charset="-120"/>
              </a:rPr>
              <a:t>		</a:t>
            </a:r>
            <a:r>
              <a:rPr lang="en-US" altLang="zh-TW" sz="2400" dirty="0" err="1">
                <a:latin typeface="Courier New" pitchFamily="49" charset="0"/>
                <a:ea typeface="PMingLiU" pitchFamily="18" charset="-120"/>
              </a:rPr>
              <a:t>cout</a:t>
            </a:r>
            <a:r>
              <a:rPr lang="en-US" altLang="zh-TW" sz="2400" dirty="0">
                <a:latin typeface="Courier New" pitchFamily="49" charset="0"/>
                <a:ea typeface="PMingLiU" pitchFamily="18" charset="-120"/>
              </a:rPr>
              <a:t> &lt;&lt; p &lt;&lt; </a:t>
            </a:r>
            <a:r>
              <a:rPr lang="en-US" altLang="zh-TW" sz="2400" dirty="0" err="1">
                <a:latin typeface="Courier New" pitchFamily="49" charset="0"/>
                <a:ea typeface="PMingLiU" pitchFamily="18" charset="-120"/>
              </a:rPr>
              <a:t>endl</a:t>
            </a:r>
            <a:r>
              <a:rPr lang="en-US" altLang="zh-TW" sz="2400" dirty="0">
                <a:latin typeface="Courier New" pitchFamily="49" charset="0"/>
                <a:ea typeface="PMingLiU" pitchFamily="18" charset="-120"/>
              </a:rPr>
              <a:t>; //prints 0</a:t>
            </a:r>
          </a:p>
          <a:p>
            <a:pPr algn="l" rtl="0">
              <a:buFont typeface="Monotype Sorts" pitchFamily="2" charset="2"/>
              <a:buNone/>
            </a:pPr>
            <a:r>
              <a:rPr lang="en-US" altLang="zh-TW" sz="2400" dirty="0">
                <a:latin typeface="Courier New" pitchFamily="49" charset="0"/>
                <a:ea typeface="PMingLiU" pitchFamily="18" charset="-120"/>
              </a:rPr>
              <a:t>		</a:t>
            </a:r>
            <a:r>
              <a:rPr lang="en-US" altLang="zh-TW" sz="2400" dirty="0" err="1">
                <a:latin typeface="Courier New" pitchFamily="49" charset="0"/>
                <a:ea typeface="PMingLiU" pitchFamily="18" charset="-120"/>
              </a:rPr>
              <a:t>cout</a:t>
            </a:r>
            <a:r>
              <a:rPr lang="en-US" altLang="zh-TW" sz="2400" dirty="0">
                <a:latin typeface="Courier New" pitchFamily="49" charset="0"/>
                <a:ea typeface="PMingLiU" pitchFamily="18" charset="-120"/>
              </a:rPr>
              <a:t> &lt;&lt; &amp;p &lt;&lt; </a:t>
            </a:r>
            <a:r>
              <a:rPr lang="en-US" altLang="zh-TW" sz="2400" dirty="0" err="1">
                <a:latin typeface="Courier New" pitchFamily="49" charset="0"/>
                <a:ea typeface="PMingLiU" pitchFamily="18" charset="-120"/>
              </a:rPr>
              <a:t>endl</a:t>
            </a:r>
            <a:r>
              <a:rPr lang="en-US" altLang="zh-TW" sz="2400" dirty="0">
                <a:latin typeface="Courier New" pitchFamily="49" charset="0"/>
                <a:ea typeface="PMingLiU" pitchFamily="18" charset="-120"/>
              </a:rPr>
              <a:t>;//prints address of p </a:t>
            </a:r>
          </a:p>
          <a:p>
            <a:pPr algn="l" rtl="0">
              <a:buFont typeface="Monotype Sorts" pitchFamily="2" charset="2"/>
              <a:buNone/>
            </a:pPr>
            <a:r>
              <a:rPr lang="en-US" altLang="zh-TW" sz="2400" dirty="0">
                <a:latin typeface="Courier New" pitchFamily="49" charset="0"/>
                <a:ea typeface="PMingLiU" pitchFamily="18" charset="-120"/>
              </a:rPr>
              <a:t>		</a:t>
            </a:r>
            <a:r>
              <a:rPr lang="en-US" altLang="zh-TW" sz="2400" dirty="0" err="1">
                <a:latin typeface="Courier New" pitchFamily="49" charset="0"/>
                <a:ea typeface="PMingLiU" pitchFamily="18" charset="-120"/>
              </a:rPr>
              <a:t>cout</a:t>
            </a:r>
            <a:r>
              <a:rPr lang="en-US" altLang="zh-TW" sz="2400" dirty="0">
                <a:latin typeface="Courier New" pitchFamily="49" charset="0"/>
                <a:ea typeface="PMingLiU" pitchFamily="18" charset="-120"/>
              </a:rPr>
              <a:t> &lt;&lt; *p &lt;&lt; </a:t>
            </a:r>
            <a:r>
              <a:rPr lang="en-US" altLang="zh-TW" sz="2400" dirty="0" err="1">
                <a:latin typeface="Courier New" pitchFamily="49" charset="0"/>
                <a:ea typeface="PMingLiU" pitchFamily="18" charset="-120"/>
              </a:rPr>
              <a:t>endl</a:t>
            </a:r>
            <a:r>
              <a:rPr lang="en-US" altLang="zh-TW" sz="2400" dirty="0">
                <a:latin typeface="Courier New" pitchFamily="49" charset="0"/>
                <a:ea typeface="PMingLiU" pitchFamily="18" charset="-120"/>
              </a:rPr>
              <a:t>;//Error!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BCFF2CDD-0427-4D2E-B806-AF576A57C744}" type="slidenum">
              <a:rPr lang="zh-TW" altLang="en-US" smtClean="0"/>
              <a:pPr>
                <a:buNone/>
              </a:pPr>
              <a:t>45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2582688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548680"/>
            <a:ext cx="8229600" cy="1066800"/>
          </a:xfrm>
        </p:spPr>
        <p:txBody>
          <a:bodyPr/>
          <a:lstStyle/>
          <a:p>
            <a:r>
              <a:rPr lang="en-US" altLang="zh-TW" dirty="0" smtClean="0">
                <a:ea typeface="PMingLiU" pitchFamily="18" charset="-120"/>
              </a:rPr>
              <a:t>Static vs. Dynamic Object</a:t>
            </a:r>
            <a:endParaRPr lang="en-US" altLang="zh-TW" b="1" dirty="0">
              <a:ea typeface="PMingLiU" pitchFamily="18" charset="-120"/>
            </a:endParaRPr>
          </a:p>
        </p:txBody>
      </p:sp>
      <p:sp>
        <p:nvSpPr>
          <p:cNvPr id="429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altLang="zh-TW" dirty="0">
                <a:ea typeface="PMingLiU" pitchFamily="18" charset="-120"/>
              </a:rPr>
              <a:t>Static Memory Allocation</a:t>
            </a:r>
          </a:p>
          <a:p>
            <a:pPr lvl="1" algn="l" rtl="0"/>
            <a:r>
              <a:rPr lang="en-US" altLang="zh-TW" dirty="0">
                <a:ea typeface="PMingLiU" pitchFamily="18" charset="-120"/>
              </a:rPr>
              <a:t>Memory is allocated at compilation time</a:t>
            </a:r>
          </a:p>
          <a:p>
            <a:pPr algn="l" rtl="0"/>
            <a:r>
              <a:rPr lang="en-US" altLang="zh-TW" dirty="0">
                <a:ea typeface="PMingLiU" pitchFamily="18" charset="-120"/>
              </a:rPr>
              <a:t>Dynamic Memory</a:t>
            </a:r>
          </a:p>
          <a:p>
            <a:pPr lvl="1" algn="l" rtl="0"/>
            <a:r>
              <a:rPr lang="en-US" altLang="zh-TW" dirty="0">
                <a:ea typeface="PMingLiU" pitchFamily="18" charset="-120"/>
              </a:rPr>
              <a:t>Memory is allocated at running time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BCFF2CDD-0427-4D2E-B806-AF576A57C744}" type="slidenum">
              <a:rPr lang="zh-TW" altLang="en-US" smtClean="0"/>
              <a:pPr>
                <a:buNone/>
              </a:pPr>
              <a:t>46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0560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20688"/>
            <a:ext cx="8229600" cy="1066800"/>
          </a:xfrm>
          <a:noFill/>
          <a:ln/>
        </p:spPr>
        <p:txBody>
          <a:bodyPr/>
          <a:lstStyle/>
          <a:p>
            <a:r>
              <a:rPr lang="en-US" altLang="zh-TW" dirty="0">
                <a:ea typeface="PMingLiU" pitchFamily="18" charset="-120"/>
              </a:rPr>
              <a:t>Static vs. Dynamic </a:t>
            </a:r>
            <a:r>
              <a:rPr lang="en-US" altLang="zh-TW" dirty="0" smtClean="0">
                <a:ea typeface="PMingLiU" pitchFamily="18" charset="-120"/>
              </a:rPr>
              <a:t>Objects (cont.)</a:t>
            </a:r>
            <a:endParaRPr lang="en-US" altLang="zh-TW" dirty="0">
              <a:ea typeface="PMingLiU" pitchFamily="18" charset="-120"/>
            </a:endParaRPr>
          </a:p>
        </p:txBody>
      </p:sp>
      <p:sp>
        <p:nvSpPr>
          <p:cNvPr id="4311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09600" y="1828800"/>
            <a:ext cx="3848100" cy="4648200"/>
          </a:xfrm>
          <a:noFill/>
          <a:ln/>
        </p:spPr>
        <p:txBody>
          <a:bodyPr/>
          <a:lstStyle/>
          <a:p>
            <a:pPr marL="457200" indent="-457200" algn="l" rtl="0"/>
            <a:r>
              <a:rPr lang="en-US" altLang="zh-TW" sz="2000" b="1" dirty="0">
                <a:solidFill>
                  <a:schemeClr val="accent6">
                    <a:lumMod val="75000"/>
                  </a:schemeClr>
                </a:solidFill>
                <a:ea typeface="PMingLiU" pitchFamily="18" charset="-120"/>
              </a:rPr>
              <a:t>Static object</a:t>
            </a:r>
          </a:p>
          <a:p>
            <a:pPr lvl="1" algn="l" rtl="0"/>
            <a:r>
              <a:rPr lang="en-US" altLang="zh-TW" sz="1800" dirty="0" smtClean="0">
                <a:ea typeface="PMingLiU" pitchFamily="18" charset="-120"/>
              </a:rPr>
              <a:t>Memory </a:t>
            </a:r>
            <a:r>
              <a:rPr lang="en-US" altLang="zh-TW" sz="1800" dirty="0">
                <a:ea typeface="PMingLiU" pitchFamily="18" charset="-120"/>
              </a:rPr>
              <a:t>is acquired  automatically</a:t>
            </a:r>
          </a:p>
          <a:p>
            <a:pPr lvl="1" algn="l" rtl="0">
              <a:buNone/>
            </a:pPr>
            <a:endParaRPr lang="en-US" altLang="zh-TW" sz="1800" dirty="0">
              <a:ea typeface="PMingLiU" pitchFamily="18" charset="-120"/>
            </a:endParaRPr>
          </a:p>
          <a:p>
            <a:pPr lvl="1" algn="l" rtl="0"/>
            <a:r>
              <a:rPr lang="en-US" altLang="zh-TW" sz="1800" dirty="0">
                <a:ea typeface="PMingLiU" pitchFamily="18" charset="-120"/>
              </a:rPr>
              <a:t>Memory is returned automatically when object goes out of scope</a:t>
            </a:r>
          </a:p>
          <a:p>
            <a:pPr lvl="1" algn="l" rtl="0"/>
            <a:endParaRPr lang="en-US" altLang="zh-TW" sz="1800" dirty="0">
              <a:ea typeface="PMingLiU" pitchFamily="18" charset="-120"/>
            </a:endParaRPr>
          </a:p>
          <a:p>
            <a:pPr lvl="1" algn="l" rtl="0"/>
            <a:endParaRPr lang="en-US" altLang="zh-TW" sz="1800" dirty="0">
              <a:ea typeface="PMingLiU" pitchFamily="18" charset="-120"/>
            </a:endParaRPr>
          </a:p>
        </p:txBody>
      </p:sp>
      <p:sp>
        <p:nvSpPr>
          <p:cNvPr id="43110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10100" y="1752600"/>
            <a:ext cx="3848100" cy="4876800"/>
          </a:xfrm>
          <a:noFill/>
          <a:ln/>
        </p:spPr>
        <p:txBody>
          <a:bodyPr/>
          <a:lstStyle/>
          <a:p>
            <a:pPr marL="457200" indent="-457200" algn="l" rtl="0"/>
            <a:r>
              <a:rPr lang="en-US" altLang="zh-TW" sz="2000" b="1" dirty="0">
                <a:solidFill>
                  <a:schemeClr val="accent6">
                    <a:lumMod val="75000"/>
                  </a:schemeClr>
                </a:solidFill>
                <a:ea typeface="PMingLiU" pitchFamily="18" charset="-120"/>
              </a:rPr>
              <a:t>Dynamic object</a:t>
            </a:r>
          </a:p>
          <a:p>
            <a:pPr lvl="1" algn="l" rtl="0"/>
            <a:endParaRPr lang="en-US" altLang="zh-TW" sz="1800" dirty="0">
              <a:ea typeface="PMingLiU" pitchFamily="18" charset="-120"/>
            </a:endParaRPr>
          </a:p>
          <a:p>
            <a:pPr lvl="1" algn="l" rtl="0"/>
            <a:r>
              <a:rPr lang="en-US" altLang="zh-TW" sz="1800" dirty="0">
                <a:ea typeface="PMingLiU" pitchFamily="18" charset="-120"/>
              </a:rPr>
              <a:t>Memory is acquired by program with an allocation request</a:t>
            </a:r>
          </a:p>
          <a:p>
            <a:pPr lvl="2" algn="l" rtl="0"/>
            <a:r>
              <a:rPr lang="en-US" altLang="zh-TW" sz="1600" dirty="0">
                <a:solidFill>
                  <a:srgbClr val="FF0000"/>
                </a:solidFill>
                <a:latin typeface="Courier New" pitchFamily="49" charset="0"/>
                <a:ea typeface="PMingLiU" pitchFamily="18" charset="-120"/>
              </a:rPr>
              <a:t>new</a:t>
            </a:r>
            <a:r>
              <a:rPr lang="en-US" altLang="zh-TW" sz="1600" dirty="0">
                <a:solidFill>
                  <a:srgbClr val="FF0000"/>
                </a:solidFill>
                <a:ea typeface="PMingLiU" pitchFamily="18" charset="-120"/>
              </a:rPr>
              <a:t> operation</a:t>
            </a:r>
          </a:p>
          <a:p>
            <a:pPr lvl="2" algn="l" rtl="0"/>
            <a:endParaRPr lang="en-US" altLang="zh-TW" sz="1600" dirty="0">
              <a:ea typeface="PMingLiU" pitchFamily="18" charset="-120"/>
            </a:endParaRPr>
          </a:p>
          <a:p>
            <a:pPr lvl="1" algn="l" rtl="0"/>
            <a:r>
              <a:rPr lang="en-US" altLang="zh-TW" sz="1800" dirty="0">
                <a:ea typeface="PMingLiU" pitchFamily="18" charset="-120"/>
              </a:rPr>
              <a:t>Dynamic objects can exist beyond the function in which they were allocated</a:t>
            </a:r>
          </a:p>
          <a:p>
            <a:pPr lvl="1" algn="l" rtl="0"/>
            <a:endParaRPr lang="en-US" altLang="zh-TW" sz="1800" dirty="0">
              <a:ea typeface="PMingLiU" pitchFamily="18" charset="-120"/>
            </a:endParaRPr>
          </a:p>
          <a:p>
            <a:pPr lvl="1" algn="l" rtl="0"/>
            <a:r>
              <a:rPr lang="en-US" altLang="zh-TW" sz="1800" dirty="0">
                <a:ea typeface="PMingLiU" pitchFamily="18" charset="-120"/>
              </a:rPr>
              <a:t>Object memory is returned by a </a:t>
            </a:r>
            <a:r>
              <a:rPr lang="en-US" altLang="zh-TW" sz="1800" dirty="0" err="1">
                <a:ea typeface="PMingLiU" pitchFamily="18" charset="-120"/>
              </a:rPr>
              <a:t>deallocation</a:t>
            </a:r>
            <a:r>
              <a:rPr lang="en-US" altLang="zh-TW" sz="1800" dirty="0">
                <a:ea typeface="PMingLiU" pitchFamily="18" charset="-120"/>
              </a:rPr>
              <a:t> request</a:t>
            </a:r>
          </a:p>
          <a:p>
            <a:pPr lvl="2" algn="l" rtl="0"/>
            <a:r>
              <a:rPr lang="en-US" altLang="zh-TW" sz="1600" dirty="0">
                <a:solidFill>
                  <a:srgbClr val="FF0000"/>
                </a:solidFill>
                <a:latin typeface="Courier New" pitchFamily="49" charset="0"/>
                <a:ea typeface="PMingLiU" pitchFamily="18" charset="-120"/>
              </a:rPr>
              <a:t>delete</a:t>
            </a:r>
            <a:r>
              <a:rPr lang="en-US" altLang="zh-TW" sz="1600" dirty="0">
                <a:solidFill>
                  <a:srgbClr val="FF0000"/>
                </a:solidFill>
                <a:ea typeface="PMingLiU" pitchFamily="18" charset="-120"/>
              </a:rPr>
              <a:t> operation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668FF520-2AC8-41D7-9369-7F9CAA5903DE}" type="slidenum">
              <a:rPr lang="zh-TW" altLang="en-US" smtClean="0"/>
              <a:pPr>
                <a:buNone/>
              </a:pPr>
              <a:t>47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2288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066800"/>
          </a:xfrm>
        </p:spPr>
        <p:txBody>
          <a:bodyPr/>
          <a:lstStyle/>
          <a:p>
            <a:pPr rtl="0" eaLnBrk="1" hangingPunct="1"/>
            <a:r>
              <a:rPr lang="en-US" dirty="0" smtClean="0"/>
              <a:t>Static Memory Allocation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25112"/>
          </a:xfrm>
        </p:spPr>
        <p:txBody>
          <a:bodyPr>
            <a:normAutofit/>
          </a:bodyPr>
          <a:lstStyle/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Static –</a:t>
            </a:r>
            <a:r>
              <a:rPr lang="en-US" sz="2000" dirty="0" smtClean="0">
                <a:ea typeface="ＭＳ Ｐゴシック" charset="-128"/>
              </a:rPr>
              <a:t> Done by the compiler automatically (implicitly).  </a:t>
            </a:r>
          </a:p>
          <a:p>
            <a:pPr lvl="2" algn="l" rtl="0"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charset="-128"/>
              </a:rPr>
              <a:t>Global variables or objects  -- memory is allocated at the start of the program, and freed when program exits; alive throughout program execution</a:t>
            </a:r>
          </a:p>
          <a:p>
            <a:pPr lvl="3" algn="l" rtl="0" eaLnBrk="1" hangingPunct="1">
              <a:lnSpc>
                <a:spcPct val="90000"/>
              </a:lnSpc>
              <a:buFont typeface="Wingdings 2" charset="2"/>
              <a:buChar char=""/>
              <a:defRPr/>
            </a:pPr>
            <a:r>
              <a:rPr lang="en-US" sz="2000" dirty="0" smtClean="0">
                <a:ea typeface="ＭＳ Ｐゴシック" charset="-128"/>
              </a:rPr>
              <a:t>Can be access anywhere in the program.</a:t>
            </a:r>
          </a:p>
          <a:p>
            <a:pPr lvl="2" algn="l" rtl="0"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charset="-128"/>
              </a:rPr>
              <a:t>Local variables (inside a function) – memory is allocated when the function starts and freed when the function returns. </a:t>
            </a:r>
          </a:p>
          <a:p>
            <a:pPr lvl="3" algn="l" rtl="0" eaLnBrk="1" hangingPunct="1">
              <a:lnSpc>
                <a:spcPct val="90000"/>
              </a:lnSpc>
              <a:buFont typeface="Wingdings 2" charset="2"/>
              <a:buChar char=""/>
              <a:defRPr/>
            </a:pPr>
            <a:r>
              <a:rPr lang="en-US" sz="2000" dirty="0" smtClean="0">
                <a:ea typeface="ＭＳ Ｐゴシック" charset="-128"/>
              </a:rPr>
              <a:t>A local variable cannot be accessed from another function.</a:t>
            </a:r>
          </a:p>
          <a:p>
            <a:pPr lvl="2" algn="l" rtl="0"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charset="-128"/>
              </a:rPr>
              <a:t>Allocation and free are done implicitly.</a:t>
            </a:r>
          </a:p>
          <a:p>
            <a:pPr lvl="2" algn="l" rtl="0"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charset="-128"/>
              </a:rPr>
              <a:t>No need to explicitly manage memory is nice (easy to work with), but has limitations! </a:t>
            </a:r>
          </a:p>
          <a:p>
            <a:pPr lvl="3" algn="l" rtl="0"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charset="-128"/>
              </a:rPr>
              <a:t>Using static allocation, the array size must be fixed.</a:t>
            </a:r>
          </a:p>
          <a:p>
            <a:pPr lvl="4" algn="l" rtl="0"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charset="-128"/>
              </a:rPr>
              <a:t>Consider the grade roster for the class? What is the number of people in the class</a:t>
            </a:r>
            <a:r>
              <a:rPr lang="en-US" dirty="0" smtClean="0">
                <a:ea typeface="ＭＳ Ｐゴシック" charset="-128"/>
              </a:rPr>
              <a:t>?(next lectures)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BCFF2CDD-0427-4D2E-B806-AF576A57C744}" type="slidenum">
              <a:rPr lang="zh-TW" altLang="en-US" smtClean="0"/>
              <a:pPr>
                <a:buNone/>
              </a:pPr>
              <a:t>48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869402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04664"/>
            <a:ext cx="8077200" cy="1066800"/>
          </a:xfrm>
          <a:noFill/>
          <a:ln/>
        </p:spPr>
        <p:txBody>
          <a:bodyPr>
            <a:normAutofit fontScale="90000"/>
          </a:bodyPr>
          <a:lstStyle/>
          <a:p>
            <a:pPr rtl="0"/>
            <a:r>
              <a:rPr lang="en-US" dirty="0" smtClean="0"/>
              <a:t>Dynamic  Memory Allocation</a:t>
            </a:r>
            <a:r>
              <a:rPr lang="en-US" altLang="zh-TW" dirty="0" smtClean="0">
                <a:ea typeface="PMingLiU" pitchFamily="18" charset="-120"/>
              </a:rPr>
              <a:t/>
            </a:r>
            <a:br>
              <a:rPr lang="en-US" altLang="zh-TW" dirty="0" smtClean="0">
                <a:ea typeface="PMingLiU" pitchFamily="18" charset="-120"/>
              </a:rPr>
            </a:br>
            <a:r>
              <a:rPr lang="en-US" altLang="zh-TW" b="1" dirty="0" smtClean="0">
                <a:ea typeface="PMingLiU" pitchFamily="18" charset="-120"/>
              </a:rPr>
              <a:t>Object </a:t>
            </a:r>
            <a:r>
              <a:rPr lang="en-US" altLang="zh-TW" b="1" dirty="0">
                <a:ea typeface="PMingLiU" pitchFamily="18" charset="-120"/>
              </a:rPr>
              <a:t>(variable) creation:</a:t>
            </a:r>
            <a:r>
              <a:rPr lang="en-US" altLang="zh-TW" b="1" dirty="0">
                <a:latin typeface="Courier" pitchFamily="49" charset="0"/>
                <a:ea typeface="PMingLiU" pitchFamily="18" charset="-120"/>
              </a:rPr>
              <a:t> </a:t>
            </a:r>
            <a:r>
              <a:rPr lang="en-US" altLang="zh-TW" b="1" dirty="0">
                <a:latin typeface="Courier New" pitchFamily="49" charset="0"/>
                <a:ea typeface="PMingLiU" pitchFamily="18" charset="-120"/>
              </a:rPr>
              <a:t>New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idx="1"/>
          </p:nvPr>
        </p:nvSpPr>
        <p:spPr>
          <a:xfrm>
            <a:off x="529431" y="1710657"/>
            <a:ext cx="7848600" cy="4114800"/>
          </a:xfrm>
          <a:noFill/>
          <a:ln/>
        </p:spPr>
        <p:txBody>
          <a:bodyPr/>
          <a:lstStyle/>
          <a:p>
            <a:pPr algn="l" rtl="0">
              <a:buFont typeface="Monotype Sorts" pitchFamily="2" charset="2"/>
              <a:buNone/>
            </a:pPr>
            <a:r>
              <a:rPr lang="en-US" altLang="zh-TW" sz="2400" b="1" dirty="0">
                <a:ea typeface="PMingLiU" pitchFamily="18" charset="-120"/>
              </a:rPr>
              <a:t>Syntax</a:t>
            </a:r>
            <a:endParaRPr lang="en-US" altLang="zh-TW" sz="2400" b="1" dirty="0">
              <a:latin typeface="Courier" pitchFamily="49" charset="0"/>
              <a:ea typeface="PMingLiU" pitchFamily="18" charset="-120"/>
            </a:endParaRPr>
          </a:p>
          <a:p>
            <a:pPr algn="l" rtl="0">
              <a:buFont typeface="Monotype Sorts" pitchFamily="2" charset="2"/>
              <a:buNone/>
            </a:pPr>
            <a:r>
              <a:rPr lang="en-US" altLang="zh-TW" sz="2400" dirty="0">
                <a:latin typeface="Courier New" pitchFamily="49" charset="0"/>
                <a:ea typeface="PMingLiU" pitchFamily="18" charset="-120"/>
              </a:rPr>
              <a:t>		</a:t>
            </a:r>
            <a:r>
              <a:rPr lang="en-US" altLang="zh-TW" sz="2400" dirty="0" err="1">
                <a:solidFill>
                  <a:srgbClr val="FF0000"/>
                </a:solidFill>
                <a:latin typeface="Courier New" pitchFamily="49" charset="0"/>
                <a:ea typeface="PMingLiU" pitchFamily="18" charset="-120"/>
              </a:rPr>
              <a:t>ptr</a:t>
            </a:r>
            <a:r>
              <a:rPr lang="en-US" altLang="zh-TW" sz="2400" dirty="0">
                <a:solidFill>
                  <a:srgbClr val="FF0000"/>
                </a:solidFill>
                <a:latin typeface="Courier New" pitchFamily="49" charset="0"/>
                <a:ea typeface="PMingLiU" pitchFamily="18" charset="-120"/>
              </a:rPr>
              <a:t> = new </a:t>
            </a:r>
            <a:r>
              <a:rPr lang="en-US" altLang="zh-TW" sz="2400" dirty="0" err="1">
                <a:solidFill>
                  <a:srgbClr val="FF0000"/>
                </a:solidFill>
                <a:latin typeface="Courier New" pitchFamily="49" charset="0"/>
                <a:ea typeface="PMingLiU" pitchFamily="18" charset="-120"/>
              </a:rPr>
              <a:t>SomeType</a:t>
            </a:r>
            <a:r>
              <a:rPr lang="en-US" altLang="zh-TW" sz="2400" dirty="0">
                <a:solidFill>
                  <a:srgbClr val="FF0000"/>
                </a:solidFill>
                <a:latin typeface="Courier New" pitchFamily="49" charset="0"/>
                <a:ea typeface="PMingLiU" pitchFamily="18" charset="-120"/>
              </a:rPr>
              <a:t>;</a:t>
            </a:r>
          </a:p>
          <a:p>
            <a:pPr lvl="1" algn="l" rtl="0">
              <a:buFont typeface="Monotype Sorts" pitchFamily="2" charset="2"/>
              <a:buNone/>
            </a:pPr>
            <a:r>
              <a:rPr lang="en-US" altLang="zh-TW" sz="2000" dirty="0">
                <a:ea typeface="PMingLiU" pitchFamily="18" charset="-120"/>
              </a:rPr>
              <a:t>      </a:t>
            </a:r>
          </a:p>
          <a:p>
            <a:pPr lvl="1" algn="l" rtl="0">
              <a:buFont typeface="Monotype Sorts" pitchFamily="2" charset="2"/>
              <a:buNone/>
            </a:pPr>
            <a:r>
              <a:rPr lang="en-US" altLang="zh-TW" sz="2000" dirty="0">
                <a:ea typeface="PMingLiU" pitchFamily="18" charset="-120"/>
              </a:rPr>
              <a:t>      where </a:t>
            </a:r>
            <a:r>
              <a:rPr lang="en-US" altLang="zh-TW" sz="2000" dirty="0" err="1">
                <a:latin typeface="Courier New" pitchFamily="49" charset="0"/>
                <a:ea typeface="PMingLiU" pitchFamily="18" charset="-120"/>
              </a:rPr>
              <a:t>ptr</a:t>
            </a:r>
            <a:r>
              <a:rPr lang="en-US" altLang="zh-TW" sz="2000" dirty="0">
                <a:ea typeface="PMingLiU" pitchFamily="18" charset="-120"/>
              </a:rPr>
              <a:t> is a pointer of type </a:t>
            </a:r>
            <a:r>
              <a:rPr lang="en-US" altLang="zh-TW" sz="2000" dirty="0" err="1">
                <a:latin typeface="Courier New" pitchFamily="49" charset="0"/>
                <a:ea typeface="PMingLiU" pitchFamily="18" charset="-120"/>
              </a:rPr>
              <a:t>SomeType</a:t>
            </a:r>
            <a:endParaRPr lang="en-US" altLang="zh-TW" sz="2000" dirty="0">
              <a:latin typeface="Courier New" pitchFamily="49" charset="0"/>
              <a:ea typeface="PMingLiU" pitchFamily="18" charset="-12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BCFF2CDD-0427-4D2E-B806-AF576A57C744}" type="slidenum">
              <a:rPr lang="zh-TW" altLang="en-US" smtClean="0"/>
              <a:pPr>
                <a:buNone/>
              </a:pPr>
              <a:t>49</a:t>
            </a:fld>
            <a:endParaRPr lang="en-US" altLang="zh-TW"/>
          </a:p>
        </p:txBody>
      </p:sp>
      <p:sp>
        <p:nvSpPr>
          <p:cNvPr id="433156" name="Rectangle 4"/>
          <p:cNvSpPr>
            <a:spLocks noChangeArrowheads="1"/>
          </p:cNvSpPr>
          <p:nvPr/>
        </p:nvSpPr>
        <p:spPr bwMode="auto">
          <a:xfrm>
            <a:off x="838200" y="4191000"/>
            <a:ext cx="7848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742950" lvl="1" indent="-285750">
              <a:buClr>
                <a:schemeClr val="folHlink"/>
              </a:buClr>
              <a:buSzPct val="80000"/>
              <a:buFont typeface="Monotype Sorts" pitchFamily="2" charset="2"/>
              <a:buNone/>
            </a:pPr>
            <a:endParaRPr lang="zh-TW" altLang="en-US" b="0">
              <a:latin typeface="Courier New" pitchFamily="49" charset="0"/>
              <a:ea typeface="PMingLiU" pitchFamily="18" charset="-120"/>
            </a:endParaRPr>
          </a:p>
        </p:txBody>
      </p:sp>
      <p:grpSp>
        <p:nvGrpSpPr>
          <p:cNvPr id="433157" name="Group 5"/>
          <p:cNvGrpSpPr>
            <a:grpSpLocks/>
          </p:cNvGrpSpPr>
          <p:nvPr/>
        </p:nvGrpSpPr>
        <p:grpSpPr bwMode="auto">
          <a:xfrm>
            <a:off x="2286000" y="5237163"/>
            <a:ext cx="3503613" cy="1046163"/>
            <a:chOff x="1488" y="2464"/>
            <a:chExt cx="2207" cy="659"/>
          </a:xfrm>
        </p:grpSpPr>
        <p:sp>
          <p:nvSpPr>
            <p:cNvPr id="433158" name="Rectangle 6"/>
            <p:cNvSpPr>
              <a:spLocks noChangeArrowheads="1"/>
            </p:cNvSpPr>
            <p:nvPr/>
          </p:nvSpPr>
          <p:spPr bwMode="auto">
            <a:xfrm>
              <a:off x="1770" y="2907"/>
              <a:ext cx="431" cy="216"/>
            </a:xfrm>
            <a:prstGeom prst="rect">
              <a:avLst/>
            </a:prstGeom>
            <a:solidFill>
              <a:srgbClr val="00FFFF"/>
            </a:solidFill>
            <a:ln w="1587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433159" name="Line 7"/>
            <p:cNvSpPr>
              <a:spLocks noChangeShapeType="1"/>
            </p:cNvSpPr>
            <p:nvPr/>
          </p:nvSpPr>
          <p:spPr bwMode="auto">
            <a:xfrm>
              <a:off x="1987" y="3014"/>
              <a:ext cx="499" cy="1"/>
            </a:xfrm>
            <a:prstGeom prst="line">
              <a:avLst/>
            </a:prstGeom>
            <a:noFill/>
            <a:ln w="269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433160" name="Freeform 8"/>
            <p:cNvSpPr>
              <a:spLocks noEditPoints="1"/>
            </p:cNvSpPr>
            <p:nvPr/>
          </p:nvSpPr>
          <p:spPr bwMode="auto">
            <a:xfrm>
              <a:off x="1950" y="2966"/>
              <a:ext cx="611" cy="98"/>
            </a:xfrm>
            <a:custGeom>
              <a:avLst/>
              <a:gdLst/>
              <a:ahLst/>
              <a:cxnLst>
                <a:cxn ang="0">
                  <a:pos x="73" y="48"/>
                </a:cxn>
                <a:cxn ang="0">
                  <a:pos x="73" y="42"/>
                </a:cxn>
                <a:cxn ang="0">
                  <a:pos x="71" y="39"/>
                </a:cxn>
                <a:cxn ang="0">
                  <a:pos x="69" y="33"/>
                </a:cxn>
                <a:cxn ang="0">
                  <a:pos x="65" y="27"/>
                </a:cxn>
                <a:cxn ang="0">
                  <a:pos x="62" y="23"/>
                </a:cxn>
                <a:cxn ang="0">
                  <a:pos x="58" y="19"/>
                </a:cxn>
                <a:cxn ang="0">
                  <a:pos x="52" y="16"/>
                </a:cxn>
                <a:cxn ang="0">
                  <a:pos x="48" y="14"/>
                </a:cxn>
                <a:cxn ang="0">
                  <a:pos x="42" y="14"/>
                </a:cxn>
                <a:cxn ang="0">
                  <a:pos x="37" y="12"/>
                </a:cxn>
                <a:cxn ang="0">
                  <a:pos x="31" y="14"/>
                </a:cxn>
                <a:cxn ang="0">
                  <a:pos x="25" y="14"/>
                </a:cxn>
                <a:cxn ang="0">
                  <a:pos x="19" y="16"/>
                </a:cxn>
                <a:cxn ang="0">
                  <a:pos x="14" y="19"/>
                </a:cxn>
                <a:cxn ang="0">
                  <a:pos x="10" y="23"/>
                </a:cxn>
                <a:cxn ang="0">
                  <a:pos x="6" y="27"/>
                </a:cxn>
                <a:cxn ang="0">
                  <a:pos x="4" y="33"/>
                </a:cxn>
                <a:cxn ang="0">
                  <a:pos x="0" y="39"/>
                </a:cxn>
                <a:cxn ang="0">
                  <a:pos x="0" y="42"/>
                </a:cxn>
                <a:cxn ang="0">
                  <a:pos x="0" y="48"/>
                </a:cxn>
                <a:cxn ang="0">
                  <a:pos x="0" y="54"/>
                </a:cxn>
                <a:cxn ang="0">
                  <a:pos x="0" y="60"/>
                </a:cxn>
                <a:cxn ang="0">
                  <a:pos x="4" y="65"/>
                </a:cxn>
                <a:cxn ang="0">
                  <a:pos x="6" y="71"/>
                </a:cxn>
                <a:cxn ang="0">
                  <a:pos x="10" y="75"/>
                </a:cxn>
                <a:cxn ang="0">
                  <a:pos x="14" y="79"/>
                </a:cxn>
                <a:cxn ang="0">
                  <a:pos x="19" y="81"/>
                </a:cxn>
                <a:cxn ang="0">
                  <a:pos x="25" y="84"/>
                </a:cxn>
                <a:cxn ang="0">
                  <a:pos x="31" y="84"/>
                </a:cxn>
                <a:cxn ang="0">
                  <a:pos x="37" y="86"/>
                </a:cxn>
                <a:cxn ang="0">
                  <a:pos x="42" y="84"/>
                </a:cxn>
                <a:cxn ang="0">
                  <a:pos x="48" y="84"/>
                </a:cxn>
                <a:cxn ang="0">
                  <a:pos x="52" y="81"/>
                </a:cxn>
                <a:cxn ang="0">
                  <a:pos x="58" y="79"/>
                </a:cxn>
                <a:cxn ang="0">
                  <a:pos x="62" y="75"/>
                </a:cxn>
                <a:cxn ang="0">
                  <a:pos x="65" y="71"/>
                </a:cxn>
                <a:cxn ang="0">
                  <a:pos x="69" y="65"/>
                </a:cxn>
                <a:cxn ang="0">
                  <a:pos x="71" y="60"/>
                </a:cxn>
                <a:cxn ang="0">
                  <a:pos x="73" y="54"/>
                </a:cxn>
                <a:cxn ang="0">
                  <a:pos x="73" y="48"/>
                </a:cxn>
                <a:cxn ang="0">
                  <a:pos x="611" y="48"/>
                </a:cxn>
                <a:cxn ang="0">
                  <a:pos x="513" y="98"/>
                </a:cxn>
                <a:cxn ang="0">
                  <a:pos x="515" y="90"/>
                </a:cxn>
                <a:cxn ang="0">
                  <a:pos x="519" y="82"/>
                </a:cxn>
                <a:cxn ang="0">
                  <a:pos x="521" y="77"/>
                </a:cxn>
                <a:cxn ang="0">
                  <a:pos x="523" y="69"/>
                </a:cxn>
                <a:cxn ang="0">
                  <a:pos x="523" y="61"/>
                </a:cxn>
                <a:cxn ang="0">
                  <a:pos x="525" y="52"/>
                </a:cxn>
                <a:cxn ang="0">
                  <a:pos x="525" y="44"/>
                </a:cxn>
                <a:cxn ang="0">
                  <a:pos x="523" y="37"/>
                </a:cxn>
                <a:cxn ang="0">
                  <a:pos x="523" y="29"/>
                </a:cxn>
                <a:cxn ang="0">
                  <a:pos x="521" y="21"/>
                </a:cxn>
                <a:cxn ang="0">
                  <a:pos x="519" y="14"/>
                </a:cxn>
                <a:cxn ang="0">
                  <a:pos x="515" y="8"/>
                </a:cxn>
                <a:cxn ang="0">
                  <a:pos x="513" y="0"/>
                </a:cxn>
                <a:cxn ang="0">
                  <a:pos x="611" y="48"/>
                </a:cxn>
              </a:cxnLst>
              <a:rect l="0" t="0" r="r" b="b"/>
              <a:pathLst>
                <a:path w="611" h="98">
                  <a:moveTo>
                    <a:pt x="73" y="48"/>
                  </a:moveTo>
                  <a:lnTo>
                    <a:pt x="73" y="42"/>
                  </a:lnTo>
                  <a:lnTo>
                    <a:pt x="71" y="39"/>
                  </a:lnTo>
                  <a:lnTo>
                    <a:pt x="69" y="33"/>
                  </a:lnTo>
                  <a:lnTo>
                    <a:pt x="65" y="27"/>
                  </a:lnTo>
                  <a:lnTo>
                    <a:pt x="62" y="23"/>
                  </a:lnTo>
                  <a:lnTo>
                    <a:pt x="58" y="19"/>
                  </a:lnTo>
                  <a:lnTo>
                    <a:pt x="52" y="16"/>
                  </a:lnTo>
                  <a:lnTo>
                    <a:pt x="48" y="14"/>
                  </a:lnTo>
                  <a:lnTo>
                    <a:pt x="42" y="14"/>
                  </a:lnTo>
                  <a:lnTo>
                    <a:pt x="37" y="12"/>
                  </a:lnTo>
                  <a:lnTo>
                    <a:pt x="31" y="14"/>
                  </a:lnTo>
                  <a:lnTo>
                    <a:pt x="25" y="14"/>
                  </a:lnTo>
                  <a:lnTo>
                    <a:pt x="19" y="16"/>
                  </a:lnTo>
                  <a:lnTo>
                    <a:pt x="14" y="19"/>
                  </a:lnTo>
                  <a:lnTo>
                    <a:pt x="10" y="23"/>
                  </a:lnTo>
                  <a:lnTo>
                    <a:pt x="6" y="27"/>
                  </a:lnTo>
                  <a:lnTo>
                    <a:pt x="4" y="33"/>
                  </a:lnTo>
                  <a:lnTo>
                    <a:pt x="0" y="39"/>
                  </a:lnTo>
                  <a:lnTo>
                    <a:pt x="0" y="42"/>
                  </a:lnTo>
                  <a:lnTo>
                    <a:pt x="0" y="48"/>
                  </a:lnTo>
                  <a:lnTo>
                    <a:pt x="0" y="54"/>
                  </a:lnTo>
                  <a:lnTo>
                    <a:pt x="0" y="60"/>
                  </a:lnTo>
                  <a:lnTo>
                    <a:pt x="4" y="65"/>
                  </a:lnTo>
                  <a:lnTo>
                    <a:pt x="6" y="71"/>
                  </a:lnTo>
                  <a:lnTo>
                    <a:pt x="10" y="75"/>
                  </a:lnTo>
                  <a:lnTo>
                    <a:pt x="14" y="79"/>
                  </a:lnTo>
                  <a:lnTo>
                    <a:pt x="19" y="81"/>
                  </a:lnTo>
                  <a:lnTo>
                    <a:pt x="25" y="84"/>
                  </a:lnTo>
                  <a:lnTo>
                    <a:pt x="31" y="84"/>
                  </a:lnTo>
                  <a:lnTo>
                    <a:pt x="37" y="86"/>
                  </a:lnTo>
                  <a:lnTo>
                    <a:pt x="42" y="84"/>
                  </a:lnTo>
                  <a:lnTo>
                    <a:pt x="48" y="84"/>
                  </a:lnTo>
                  <a:lnTo>
                    <a:pt x="52" y="81"/>
                  </a:lnTo>
                  <a:lnTo>
                    <a:pt x="58" y="79"/>
                  </a:lnTo>
                  <a:lnTo>
                    <a:pt x="62" y="75"/>
                  </a:lnTo>
                  <a:lnTo>
                    <a:pt x="65" y="71"/>
                  </a:lnTo>
                  <a:lnTo>
                    <a:pt x="69" y="65"/>
                  </a:lnTo>
                  <a:lnTo>
                    <a:pt x="71" y="60"/>
                  </a:lnTo>
                  <a:lnTo>
                    <a:pt x="73" y="54"/>
                  </a:lnTo>
                  <a:lnTo>
                    <a:pt x="73" y="48"/>
                  </a:lnTo>
                  <a:close/>
                  <a:moveTo>
                    <a:pt x="611" y="48"/>
                  </a:moveTo>
                  <a:lnTo>
                    <a:pt x="513" y="98"/>
                  </a:lnTo>
                  <a:lnTo>
                    <a:pt x="515" y="90"/>
                  </a:lnTo>
                  <a:lnTo>
                    <a:pt x="519" y="82"/>
                  </a:lnTo>
                  <a:lnTo>
                    <a:pt x="521" y="77"/>
                  </a:lnTo>
                  <a:lnTo>
                    <a:pt x="523" y="69"/>
                  </a:lnTo>
                  <a:lnTo>
                    <a:pt x="523" y="61"/>
                  </a:lnTo>
                  <a:lnTo>
                    <a:pt x="525" y="52"/>
                  </a:lnTo>
                  <a:lnTo>
                    <a:pt x="525" y="44"/>
                  </a:lnTo>
                  <a:lnTo>
                    <a:pt x="523" y="37"/>
                  </a:lnTo>
                  <a:lnTo>
                    <a:pt x="523" y="29"/>
                  </a:lnTo>
                  <a:lnTo>
                    <a:pt x="521" y="21"/>
                  </a:lnTo>
                  <a:lnTo>
                    <a:pt x="519" y="14"/>
                  </a:lnTo>
                  <a:lnTo>
                    <a:pt x="515" y="8"/>
                  </a:lnTo>
                  <a:lnTo>
                    <a:pt x="513" y="0"/>
                  </a:lnTo>
                  <a:lnTo>
                    <a:pt x="611" y="48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433161" name="Rectangle 9"/>
            <p:cNvSpPr>
              <a:spLocks noChangeArrowheads="1"/>
            </p:cNvSpPr>
            <p:nvPr/>
          </p:nvSpPr>
          <p:spPr bwMode="auto">
            <a:xfrm>
              <a:off x="2592" y="2880"/>
              <a:ext cx="430" cy="216"/>
            </a:xfrm>
            <a:prstGeom prst="rect">
              <a:avLst/>
            </a:prstGeom>
            <a:solidFill>
              <a:srgbClr val="00FFFF"/>
            </a:solidFill>
            <a:ln w="1587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433162" name="Rectangle 10"/>
            <p:cNvSpPr>
              <a:spLocks noChangeArrowheads="1"/>
            </p:cNvSpPr>
            <p:nvPr/>
          </p:nvSpPr>
          <p:spPr bwMode="auto">
            <a:xfrm>
              <a:off x="1488" y="2928"/>
              <a:ext cx="9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342900" indent="-342900">
                <a:buFont typeface="Monotype Sorts" pitchFamily="2" charset="2"/>
                <a:buNone/>
              </a:pPr>
              <a:r>
                <a:rPr lang="en-US" altLang="zh-TW">
                  <a:ea typeface="PMingLiU" pitchFamily="18" charset="-120"/>
                </a:rPr>
                <a:t>p</a:t>
              </a:r>
            </a:p>
          </p:txBody>
        </p:sp>
        <p:sp>
          <p:nvSpPr>
            <p:cNvPr id="433163" name="Line 11"/>
            <p:cNvSpPr>
              <a:spLocks noChangeShapeType="1"/>
            </p:cNvSpPr>
            <p:nvPr/>
          </p:nvSpPr>
          <p:spPr bwMode="auto">
            <a:xfrm>
              <a:off x="2775" y="2693"/>
              <a:ext cx="1" cy="69"/>
            </a:xfrm>
            <a:prstGeom prst="line">
              <a:avLst/>
            </a:prstGeom>
            <a:noFill/>
            <a:ln w="269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433164" name="Freeform 12"/>
            <p:cNvSpPr>
              <a:spLocks/>
            </p:cNvSpPr>
            <p:nvPr/>
          </p:nvSpPr>
          <p:spPr bwMode="auto">
            <a:xfrm>
              <a:off x="2727" y="2739"/>
              <a:ext cx="98" cy="97"/>
            </a:xfrm>
            <a:custGeom>
              <a:avLst/>
              <a:gdLst/>
              <a:ahLst/>
              <a:cxnLst>
                <a:cxn ang="0">
                  <a:pos x="48" y="97"/>
                </a:cxn>
                <a:cxn ang="0">
                  <a:pos x="0" y="0"/>
                </a:cxn>
                <a:cxn ang="0">
                  <a:pos x="6" y="2"/>
                </a:cxn>
                <a:cxn ang="0">
                  <a:pos x="14" y="6"/>
                </a:cxn>
                <a:cxn ang="0">
                  <a:pos x="21" y="8"/>
                </a:cxn>
                <a:cxn ang="0">
                  <a:pos x="29" y="10"/>
                </a:cxn>
                <a:cxn ang="0">
                  <a:pos x="37" y="10"/>
                </a:cxn>
                <a:cxn ang="0">
                  <a:pos x="44" y="12"/>
                </a:cxn>
                <a:cxn ang="0">
                  <a:pos x="52" y="12"/>
                </a:cxn>
                <a:cxn ang="0">
                  <a:pos x="60" y="10"/>
                </a:cxn>
                <a:cxn ang="0">
                  <a:pos x="67" y="10"/>
                </a:cxn>
                <a:cxn ang="0">
                  <a:pos x="75" y="8"/>
                </a:cxn>
                <a:cxn ang="0">
                  <a:pos x="83" y="6"/>
                </a:cxn>
                <a:cxn ang="0">
                  <a:pos x="90" y="2"/>
                </a:cxn>
                <a:cxn ang="0">
                  <a:pos x="98" y="0"/>
                </a:cxn>
                <a:cxn ang="0">
                  <a:pos x="48" y="97"/>
                </a:cxn>
              </a:cxnLst>
              <a:rect l="0" t="0" r="r" b="b"/>
              <a:pathLst>
                <a:path w="98" h="97">
                  <a:moveTo>
                    <a:pt x="48" y="97"/>
                  </a:moveTo>
                  <a:lnTo>
                    <a:pt x="0" y="0"/>
                  </a:lnTo>
                  <a:lnTo>
                    <a:pt x="6" y="2"/>
                  </a:lnTo>
                  <a:lnTo>
                    <a:pt x="14" y="6"/>
                  </a:lnTo>
                  <a:lnTo>
                    <a:pt x="21" y="8"/>
                  </a:lnTo>
                  <a:lnTo>
                    <a:pt x="29" y="10"/>
                  </a:lnTo>
                  <a:lnTo>
                    <a:pt x="37" y="10"/>
                  </a:lnTo>
                  <a:lnTo>
                    <a:pt x="44" y="12"/>
                  </a:lnTo>
                  <a:lnTo>
                    <a:pt x="52" y="12"/>
                  </a:lnTo>
                  <a:lnTo>
                    <a:pt x="60" y="10"/>
                  </a:lnTo>
                  <a:lnTo>
                    <a:pt x="67" y="10"/>
                  </a:lnTo>
                  <a:lnTo>
                    <a:pt x="75" y="8"/>
                  </a:lnTo>
                  <a:lnTo>
                    <a:pt x="83" y="6"/>
                  </a:lnTo>
                  <a:lnTo>
                    <a:pt x="90" y="2"/>
                  </a:lnTo>
                  <a:lnTo>
                    <a:pt x="98" y="0"/>
                  </a:lnTo>
                  <a:lnTo>
                    <a:pt x="48" y="97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433165" name="Rectangle 13"/>
            <p:cNvSpPr>
              <a:spLocks noChangeArrowheads="1"/>
            </p:cNvSpPr>
            <p:nvPr/>
          </p:nvSpPr>
          <p:spPr bwMode="auto">
            <a:xfrm>
              <a:off x="2012" y="2464"/>
              <a:ext cx="168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342900" indent="-342900">
                <a:buFont typeface="Monotype Sorts" pitchFamily="2" charset="2"/>
                <a:buNone/>
              </a:pPr>
              <a:r>
                <a:rPr lang="en-US" altLang="zh-TW" b="0" dirty="0">
                  <a:ea typeface="PMingLiU" pitchFamily="18" charset="-120"/>
                </a:rPr>
                <a:t>Uninitialized </a:t>
              </a:r>
              <a:r>
                <a:rPr lang="en-US" altLang="zh-TW" b="0" dirty="0" err="1">
                  <a:ea typeface="PMingLiU" pitchFamily="18" charset="-120"/>
                </a:rPr>
                <a:t>int</a:t>
              </a:r>
              <a:r>
                <a:rPr lang="en-US" altLang="zh-TW" b="0" dirty="0">
                  <a:ea typeface="PMingLiU" pitchFamily="18" charset="-120"/>
                </a:rPr>
                <a:t> variable</a:t>
              </a:r>
              <a:endParaRPr lang="en-US" altLang="zh-TW" dirty="0">
                <a:ea typeface="PMingLiU" pitchFamily="18" charset="-120"/>
              </a:endParaRPr>
            </a:p>
          </p:txBody>
        </p:sp>
      </p:grpSp>
      <p:sp>
        <p:nvSpPr>
          <p:cNvPr id="433166" name="Text Box 14"/>
          <p:cNvSpPr txBox="1">
            <a:spLocks noChangeArrowheads="1"/>
          </p:cNvSpPr>
          <p:nvPr/>
        </p:nvSpPr>
        <p:spPr bwMode="auto">
          <a:xfrm>
            <a:off x="609600" y="3657600"/>
            <a:ext cx="12287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Monotype Sorts" pitchFamily="2" charset="2"/>
              <a:buNone/>
            </a:pPr>
            <a:r>
              <a:rPr lang="en-US" altLang="zh-TW">
                <a:ea typeface="PMingLiU" pitchFamily="18" charset="-120"/>
              </a:rPr>
              <a:t>Example</a:t>
            </a:r>
          </a:p>
        </p:txBody>
      </p:sp>
      <p:sp>
        <p:nvSpPr>
          <p:cNvPr id="433167" name="Rectangle 15"/>
          <p:cNvSpPr>
            <a:spLocks noChangeArrowheads="1"/>
          </p:cNvSpPr>
          <p:nvPr/>
        </p:nvSpPr>
        <p:spPr bwMode="auto">
          <a:xfrm>
            <a:off x="1981200" y="4038600"/>
            <a:ext cx="32877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Monotype Sorts" pitchFamily="2" charset="2"/>
              <a:buNone/>
            </a:pPr>
            <a:r>
              <a:rPr lang="en-US" altLang="zh-TW" sz="2400" b="0" dirty="0" err="1">
                <a:latin typeface="Courier New" pitchFamily="49" charset="0"/>
                <a:ea typeface="PMingLiU" pitchFamily="18" charset="-120"/>
              </a:rPr>
              <a:t>int</a:t>
            </a:r>
            <a:r>
              <a:rPr lang="en-US" altLang="zh-TW" sz="2400" b="0" dirty="0">
                <a:latin typeface="Courier New" pitchFamily="49" charset="0"/>
                <a:ea typeface="PMingLiU" pitchFamily="18" charset="-120"/>
              </a:rPr>
              <a:t>* p = new </a:t>
            </a:r>
            <a:r>
              <a:rPr lang="en-US" altLang="zh-TW" sz="2400" b="0" dirty="0" err="1">
                <a:latin typeface="Courier New" pitchFamily="49" charset="0"/>
                <a:ea typeface="PMingLiU" pitchFamily="18" charset="-120"/>
              </a:rPr>
              <a:t>int</a:t>
            </a:r>
            <a:r>
              <a:rPr lang="en-US" altLang="zh-TW" sz="2400" b="0" dirty="0">
                <a:latin typeface="Courier New" pitchFamily="49" charset="0"/>
                <a:ea typeface="PMingLiU" pitchFamily="18" charset="-12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9224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/>
          <a:lstStyle/>
          <a:p>
            <a:pPr rtl="0"/>
            <a:r>
              <a:rPr lang="en-US" altLang="zh-TW" dirty="0">
                <a:ea typeface="PMingLiU" pitchFamily="18" charset="-120"/>
              </a:rPr>
              <a:t>Pointer Types</a:t>
            </a:r>
          </a:p>
        </p:txBody>
      </p:sp>
      <p:sp>
        <p:nvSpPr>
          <p:cNvPr id="411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altLang="zh-TW" dirty="0">
                <a:ea typeface="PMingLiU" pitchFamily="18" charset="-120"/>
              </a:rPr>
              <a:t>Pointer</a:t>
            </a:r>
          </a:p>
          <a:p>
            <a:pPr lvl="1" algn="l" rtl="0"/>
            <a:r>
              <a:rPr lang="en-US" altLang="zh-TW" dirty="0">
                <a:ea typeface="PMingLiU" pitchFamily="18" charset="-120"/>
              </a:rPr>
              <a:t>C++  has pointer types for each type of object</a:t>
            </a:r>
          </a:p>
          <a:p>
            <a:pPr lvl="2" algn="l" rtl="0"/>
            <a:r>
              <a:rPr lang="en-US" altLang="zh-TW" dirty="0">
                <a:ea typeface="PMingLiU" pitchFamily="18" charset="-120"/>
              </a:rPr>
              <a:t>Pointers to </a:t>
            </a:r>
            <a:r>
              <a:rPr lang="en-US" altLang="zh-TW" dirty="0" err="1">
                <a:latin typeface="Courier New" pitchFamily="49" charset="0"/>
                <a:ea typeface="PMingLiU" pitchFamily="18" charset="-120"/>
              </a:rPr>
              <a:t>int</a:t>
            </a:r>
            <a:r>
              <a:rPr lang="en-US" altLang="zh-TW" dirty="0">
                <a:ea typeface="PMingLiU" pitchFamily="18" charset="-120"/>
              </a:rPr>
              <a:t> objects</a:t>
            </a:r>
          </a:p>
          <a:p>
            <a:pPr lvl="2" algn="l" rtl="0"/>
            <a:r>
              <a:rPr lang="en-US" altLang="zh-TW" dirty="0">
                <a:ea typeface="PMingLiU" pitchFamily="18" charset="-120"/>
              </a:rPr>
              <a:t>Pointers to </a:t>
            </a:r>
            <a:r>
              <a:rPr lang="en-US" altLang="zh-TW" dirty="0">
                <a:latin typeface="Courier New" pitchFamily="49" charset="0"/>
                <a:ea typeface="PMingLiU" pitchFamily="18" charset="-120"/>
              </a:rPr>
              <a:t>char</a:t>
            </a:r>
            <a:r>
              <a:rPr lang="en-US" altLang="zh-TW" dirty="0">
                <a:ea typeface="PMingLiU" pitchFamily="18" charset="-120"/>
              </a:rPr>
              <a:t> objects</a:t>
            </a:r>
          </a:p>
          <a:p>
            <a:pPr lvl="2" algn="l" rtl="0"/>
            <a:r>
              <a:rPr lang="en-US" altLang="zh-TW" dirty="0">
                <a:ea typeface="PMingLiU" pitchFamily="18" charset="-120"/>
              </a:rPr>
              <a:t>Pointers to user-defined objects</a:t>
            </a:r>
          </a:p>
          <a:p>
            <a:pPr lvl="2" algn="l" rtl="0">
              <a:buFont typeface="Wingdings" pitchFamily="2" charset="2"/>
              <a:buNone/>
            </a:pPr>
            <a:r>
              <a:rPr lang="en-US" altLang="zh-TW" dirty="0">
                <a:ea typeface="PMingLiU" pitchFamily="18" charset="-120"/>
              </a:rPr>
              <a:t>           (e.g., </a:t>
            </a:r>
            <a:r>
              <a:rPr lang="en-US" altLang="zh-TW" dirty="0" err="1">
                <a:latin typeface="Courier New" pitchFamily="49" charset="0"/>
                <a:ea typeface="PMingLiU" pitchFamily="18" charset="-120"/>
              </a:rPr>
              <a:t>RationalNumber</a:t>
            </a:r>
            <a:r>
              <a:rPr lang="en-US" altLang="zh-TW" dirty="0">
                <a:ea typeface="PMingLiU" pitchFamily="18" charset="-120"/>
              </a:rPr>
              <a:t>)</a:t>
            </a:r>
          </a:p>
          <a:p>
            <a:pPr lvl="1" algn="l" rtl="0"/>
            <a:r>
              <a:rPr lang="en-US" altLang="zh-TW" dirty="0">
                <a:ea typeface="PMingLiU" pitchFamily="18" charset="-120"/>
              </a:rPr>
              <a:t>Even pointers to pointers</a:t>
            </a:r>
          </a:p>
          <a:p>
            <a:pPr lvl="2" algn="l" rtl="0"/>
            <a:r>
              <a:rPr lang="en-US" altLang="zh-TW" dirty="0">
                <a:ea typeface="PMingLiU" pitchFamily="18" charset="-120"/>
              </a:rPr>
              <a:t>Pointers to pointers to </a:t>
            </a:r>
            <a:r>
              <a:rPr lang="en-US" altLang="zh-TW" dirty="0" err="1">
                <a:latin typeface="Courier New" pitchFamily="49" charset="0"/>
                <a:ea typeface="PMingLiU" pitchFamily="18" charset="-120"/>
              </a:rPr>
              <a:t>int</a:t>
            </a:r>
            <a:r>
              <a:rPr lang="en-US" altLang="zh-TW" dirty="0">
                <a:ea typeface="PMingLiU" pitchFamily="18" charset="-120"/>
              </a:rPr>
              <a:t> objects</a:t>
            </a:r>
          </a:p>
          <a:p>
            <a:pPr algn="l" rtl="0"/>
            <a:endParaRPr lang="zh-TW" altLang="en-US" dirty="0">
              <a:ea typeface="PMingLiU" pitchFamily="18" charset="-12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548680"/>
            <a:ext cx="8229600" cy="1066800"/>
          </a:xfrm>
        </p:spPr>
        <p:txBody>
          <a:bodyPr>
            <a:normAutofit fontScale="90000"/>
          </a:bodyPr>
          <a:lstStyle/>
          <a:p>
            <a:pPr rtl="0"/>
            <a:r>
              <a:rPr lang="en-US" altLang="zh-TW" dirty="0" smtClean="0">
                <a:ea typeface="PMingLiU" pitchFamily="18" charset="-120"/>
              </a:rPr>
              <a:t>Dynamic Objects </a:t>
            </a:r>
            <a:br>
              <a:rPr lang="en-US" altLang="zh-TW" dirty="0" smtClean="0">
                <a:ea typeface="PMingLiU" pitchFamily="18" charset="-120"/>
              </a:rPr>
            </a:br>
            <a:r>
              <a:rPr lang="en-US" altLang="zh-TW" b="1" dirty="0" smtClean="0">
                <a:latin typeface="Courier New" pitchFamily="49" charset="0"/>
                <a:ea typeface="PMingLiU" pitchFamily="18" charset="-120"/>
              </a:rPr>
              <a:t>New </a:t>
            </a:r>
            <a:r>
              <a:rPr lang="en-US" altLang="zh-TW" b="1" dirty="0" smtClean="0">
                <a:latin typeface="+mn-lt"/>
                <a:ea typeface="PMingLiU" pitchFamily="18" charset="-120"/>
              </a:rPr>
              <a:t>Operator</a:t>
            </a:r>
            <a:r>
              <a:rPr lang="en-US" altLang="zh-TW" b="1" dirty="0" smtClean="0">
                <a:latin typeface="Courier New" pitchFamily="49" charset="0"/>
                <a:ea typeface="PMingLiU" pitchFamily="18" charset="-120"/>
              </a:rPr>
              <a:t> </a:t>
            </a:r>
            <a:endParaRPr lang="en-US" b="1" dirty="0"/>
          </a:p>
        </p:txBody>
      </p:sp>
      <p:sp>
        <p:nvSpPr>
          <p:cNvPr id="733187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988840"/>
            <a:ext cx="7815262" cy="4591050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2800" dirty="0"/>
              <a:t>Since pointers can refer to variables…</a:t>
            </a:r>
          </a:p>
          <a:p>
            <a:pPr lvl="1" algn="l" rtl="0">
              <a:lnSpc>
                <a:spcPct val="90000"/>
              </a:lnSpc>
              <a:spcBef>
                <a:spcPct val="25000"/>
              </a:spcBef>
            </a:pPr>
            <a:r>
              <a:rPr lang="en-US" sz="2400" dirty="0"/>
              <a:t>No "real" need to have a standard identifier</a:t>
            </a:r>
          </a:p>
          <a:p>
            <a:pPr algn="l" rtl="0">
              <a:lnSpc>
                <a:spcPct val="90000"/>
              </a:lnSpc>
            </a:pPr>
            <a:r>
              <a:rPr lang="en-US" sz="2800" dirty="0"/>
              <a:t>Can dynamically allocate variables</a:t>
            </a:r>
          </a:p>
          <a:p>
            <a:pPr lvl="1" algn="l" rtl="0">
              <a:lnSpc>
                <a:spcPct val="90000"/>
              </a:lnSpc>
              <a:spcBef>
                <a:spcPct val="25000"/>
              </a:spcBef>
            </a:pPr>
            <a:r>
              <a:rPr lang="en-US" sz="2400" dirty="0"/>
              <a:t>Operator </a:t>
            </a:r>
            <a:r>
              <a:rPr lang="en-US" sz="2400" i="1" dirty="0"/>
              <a:t>new</a:t>
            </a:r>
            <a:r>
              <a:rPr lang="en-US" sz="2400" dirty="0"/>
              <a:t> creates variables</a:t>
            </a:r>
          </a:p>
          <a:p>
            <a:pPr lvl="2" algn="l" rtl="0">
              <a:lnSpc>
                <a:spcPct val="90000"/>
              </a:lnSpc>
              <a:spcBef>
                <a:spcPct val="25000"/>
              </a:spcBef>
            </a:pPr>
            <a:r>
              <a:rPr lang="en-US" sz="2000" dirty="0"/>
              <a:t>No identifiers to refer to them</a:t>
            </a:r>
          </a:p>
          <a:p>
            <a:pPr lvl="2" algn="l" rtl="0">
              <a:lnSpc>
                <a:spcPct val="90000"/>
              </a:lnSpc>
              <a:spcBef>
                <a:spcPct val="25000"/>
              </a:spcBef>
            </a:pPr>
            <a:r>
              <a:rPr lang="en-US" sz="2000" dirty="0"/>
              <a:t>Just a pointer!</a:t>
            </a:r>
          </a:p>
          <a:p>
            <a:pPr algn="l" rtl="0">
              <a:lnSpc>
                <a:spcPct val="90000"/>
              </a:lnSpc>
            </a:pPr>
            <a:r>
              <a:rPr lang="en-US" sz="2800" dirty="0"/>
              <a:t>p1 = new </a:t>
            </a:r>
            <a:r>
              <a:rPr lang="en-US" sz="2800" dirty="0" err="1"/>
              <a:t>int</a:t>
            </a:r>
            <a:r>
              <a:rPr lang="en-US" sz="2800" dirty="0"/>
              <a:t>;</a:t>
            </a:r>
          </a:p>
          <a:p>
            <a:pPr lvl="1" algn="l" rtl="0">
              <a:lnSpc>
                <a:spcPct val="90000"/>
              </a:lnSpc>
              <a:spcBef>
                <a:spcPct val="25000"/>
              </a:spcBef>
            </a:pPr>
            <a:r>
              <a:rPr lang="en-US" sz="2400" dirty="0"/>
              <a:t>Creates new "nameless" variable, and</a:t>
            </a:r>
            <a:br>
              <a:rPr lang="en-US" sz="2400" dirty="0"/>
            </a:br>
            <a:r>
              <a:rPr lang="en-US" sz="2400" dirty="0"/>
              <a:t>assigns p1 to "point to" it</a:t>
            </a:r>
          </a:p>
          <a:p>
            <a:pPr lvl="1" algn="l" rtl="0">
              <a:lnSpc>
                <a:spcPct val="90000"/>
              </a:lnSpc>
              <a:spcBef>
                <a:spcPct val="25000"/>
              </a:spcBef>
            </a:pPr>
            <a:r>
              <a:rPr lang="en-US" sz="2400" dirty="0"/>
              <a:t>Can access with *p1</a:t>
            </a:r>
          </a:p>
          <a:p>
            <a:pPr lvl="2" algn="l" rtl="0">
              <a:lnSpc>
                <a:spcPct val="90000"/>
              </a:lnSpc>
              <a:spcBef>
                <a:spcPct val="25000"/>
              </a:spcBef>
            </a:pPr>
            <a:r>
              <a:rPr lang="en-US" sz="2000" dirty="0"/>
              <a:t>Use just like ordinary variable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BCFF2CDD-0427-4D2E-B806-AF576A57C744}" type="slidenum">
              <a:rPr lang="zh-TW" altLang="en-US" smtClean="0"/>
              <a:pPr>
                <a:buNone/>
              </a:pPr>
              <a:t>50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30391376"/>
      </p:ext>
    </p:extLst>
  </p:cSld>
  <p:clrMapOvr>
    <a:masterClrMapping/>
  </p:clrMapOvr>
  <p:transition spd="med">
    <p:wipe dir="r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4213" name="Picture 5" descr="C:\WINDOWS\Desktop\Oh_type\sacitch_C++_ppt\gif\savitchc10d02_2of2.gif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01750" y="1671638"/>
            <a:ext cx="7213600" cy="471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34215" name="Rectangle 7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229600" cy="1069848"/>
          </a:xfrm>
        </p:spPr>
        <p:txBody>
          <a:bodyPr>
            <a:normAutofit/>
          </a:bodyPr>
          <a:lstStyle/>
          <a:p>
            <a:r>
              <a:rPr lang="en-US" altLang="zh-TW" sz="3200" dirty="0" smtClean="0">
                <a:latin typeface="+mn-lt"/>
                <a:ea typeface="PMingLiU" pitchFamily="18" charset="-120"/>
              </a:rPr>
              <a:t>Dynamic Objects </a:t>
            </a:r>
            <a:br>
              <a:rPr lang="en-US" altLang="zh-TW" sz="3200" dirty="0" smtClean="0">
                <a:latin typeface="+mn-lt"/>
                <a:ea typeface="PMingLiU" pitchFamily="18" charset="-120"/>
              </a:rPr>
            </a:br>
            <a:r>
              <a:rPr lang="en-US" altLang="zh-TW" sz="3200" dirty="0" smtClean="0">
                <a:latin typeface="+mn-lt"/>
                <a:ea typeface="PMingLiU" pitchFamily="18" charset="-120"/>
              </a:rPr>
              <a:t>Example</a:t>
            </a:r>
            <a:endParaRPr lang="en-US" sz="3200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52A70F30-FDC0-4D96-81E2-23BF66E34532}" type="slidenum">
              <a:rPr lang="zh-TW" altLang="en-US" smtClean="0"/>
              <a:pPr>
                <a:buNone/>
              </a:pPr>
              <a:t>51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32797722"/>
      </p:ext>
    </p:extLst>
  </p:cSld>
  <p:clrMapOvr>
    <a:masterClrMapping/>
  </p:clrMapOvr>
  <p:transition spd="med">
    <p:wipe dir="r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5" name="Rectangle 3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29600" cy="1069848"/>
          </a:xfrm>
          <a:noFill/>
          <a:ln/>
        </p:spPr>
        <p:txBody>
          <a:bodyPr>
            <a:normAutofit/>
          </a:bodyPr>
          <a:lstStyle/>
          <a:p>
            <a:r>
              <a:rPr lang="en-US" altLang="zh-TW" sz="2800" dirty="0" smtClean="0">
                <a:ea typeface="PMingLiU" pitchFamily="18" charset="-120"/>
              </a:rPr>
              <a:t>Dynamic Objects </a:t>
            </a:r>
            <a:br>
              <a:rPr lang="en-US" altLang="zh-TW" sz="2800" dirty="0" smtClean="0">
                <a:ea typeface="PMingLiU" pitchFamily="18" charset="-120"/>
              </a:rPr>
            </a:br>
            <a:r>
              <a:rPr lang="en-US" altLang="zh-TW" sz="2800" dirty="0" smtClean="0">
                <a:ea typeface="PMingLiU" pitchFamily="18" charset="-120"/>
              </a:rPr>
              <a:t>Example (cont.)</a:t>
            </a:r>
            <a:endParaRPr lang="en-US" sz="3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52A70F30-FDC0-4D96-81E2-23BF66E34532}" type="slidenum">
              <a:rPr lang="zh-TW" altLang="en-US" smtClean="0"/>
              <a:pPr>
                <a:buNone/>
              </a:pPr>
              <a:t>52</a:t>
            </a:fld>
            <a:endParaRPr lang="en-US" altLang="zh-TW"/>
          </a:p>
        </p:txBody>
      </p:sp>
      <p:pic>
        <p:nvPicPr>
          <p:cNvPr id="776197" name="Picture 5" descr="C:\WINDOWS\Desktop\Oh_type\sacitch_C++_ppt\gif\savitchc10d02_1of2.gif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8700" y="1828800"/>
            <a:ext cx="7772400" cy="434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127208944"/>
      </p:ext>
    </p:extLst>
  </p:cSld>
  <p:clrMapOvr>
    <a:masterClrMapping/>
  </p:clrMapOvr>
  <p:transition spd="med">
    <p:wipe dir="r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8" name="Rectangle 6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2863850" cy="3235325"/>
          </a:xfrm>
        </p:spPr>
        <p:txBody>
          <a:bodyPr/>
          <a:lstStyle/>
          <a:p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</a:rPr>
              <a:t>Example Graphic</a:t>
            </a:r>
            <a:endParaRPr lang="en-US" sz="3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None/>
            </a:pPr>
            <a:r>
              <a:rPr lang="en-US" altLang="zh-TW" smtClean="0"/>
              <a:t>© aalosaimi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52A70F30-FDC0-4D96-81E2-23BF66E34532}" type="slidenum">
              <a:rPr lang="zh-TW" altLang="en-US" smtClean="0"/>
              <a:pPr>
                <a:buNone/>
              </a:pPr>
              <a:t>53</a:t>
            </a:fld>
            <a:endParaRPr lang="en-US" altLang="zh-TW"/>
          </a:p>
        </p:txBody>
      </p:sp>
      <p:pic>
        <p:nvPicPr>
          <p:cNvPr id="735239" name="Picture 7" descr="C:\WINDOWS\Desktop\Oh_type\sacitch_C++_ppt\gif\savitchc10d03.gif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495300"/>
            <a:ext cx="5199063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57201611"/>
      </p:ext>
    </p:extLst>
  </p:cSld>
  <p:clrMapOvr>
    <a:masterClrMapping/>
  </p:clrMapOvr>
  <p:transition spd="med">
    <p:wipe dir="r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20688"/>
            <a:ext cx="8229600" cy="1066800"/>
          </a:xfrm>
        </p:spPr>
        <p:txBody>
          <a:bodyPr>
            <a:normAutofit/>
          </a:bodyPr>
          <a:lstStyle/>
          <a:p>
            <a:r>
              <a:rPr lang="en-US" altLang="zh-TW" sz="3200" b="1" dirty="0" smtClean="0">
                <a:ea typeface="PMingLiU" pitchFamily="18" charset="-120"/>
              </a:rPr>
              <a:t>Dynamic Objects</a:t>
            </a:r>
            <a:br>
              <a:rPr lang="en-US" altLang="zh-TW" sz="3200" b="1" dirty="0" smtClean="0">
                <a:ea typeface="PMingLiU" pitchFamily="18" charset="-120"/>
              </a:rPr>
            </a:br>
            <a:r>
              <a:rPr lang="en-US" altLang="zh-TW" sz="3200" b="1" dirty="0" smtClean="0">
                <a:ea typeface="PMingLiU" pitchFamily="18" charset="-120"/>
              </a:rPr>
              <a:t>Memory Management</a:t>
            </a:r>
            <a:endParaRPr lang="en-US" sz="3200" b="1" dirty="0"/>
          </a:p>
        </p:txBody>
      </p:sp>
      <p:sp>
        <p:nvSpPr>
          <p:cNvPr id="738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800" dirty="0"/>
              <a:t>Heap</a:t>
            </a:r>
          </a:p>
          <a:p>
            <a:pPr lvl="1" algn="l" rtl="0"/>
            <a:r>
              <a:rPr lang="en-US" sz="2400" dirty="0"/>
              <a:t>Also called "</a:t>
            </a:r>
            <a:r>
              <a:rPr lang="en-US" sz="2400" dirty="0" err="1"/>
              <a:t>freestore</a:t>
            </a:r>
            <a:r>
              <a:rPr lang="en-US" sz="2400" dirty="0"/>
              <a:t>"</a:t>
            </a:r>
          </a:p>
          <a:p>
            <a:pPr lvl="1" algn="l" rtl="0"/>
            <a:r>
              <a:rPr lang="en-US" sz="2400" dirty="0"/>
              <a:t>Reserved for dynamically-allocated variables</a:t>
            </a:r>
          </a:p>
          <a:p>
            <a:pPr lvl="1" algn="l" rtl="0"/>
            <a:r>
              <a:rPr lang="en-US" sz="2400" dirty="0"/>
              <a:t>All new dynamic variables consume memory</a:t>
            </a:r>
            <a:br>
              <a:rPr lang="en-US" sz="2400" dirty="0"/>
            </a:br>
            <a:r>
              <a:rPr lang="en-US" sz="2400" dirty="0"/>
              <a:t>in </a:t>
            </a:r>
            <a:r>
              <a:rPr lang="en-US" sz="2400" dirty="0" err="1"/>
              <a:t>freestore</a:t>
            </a:r>
            <a:endParaRPr lang="en-US" sz="2400" dirty="0"/>
          </a:p>
          <a:p>
            <a:pPr lvl="2" algn="l" rtl="0"/>
            <a:r>
              <a:rPr lang="en-US" sz="2000" dirty="0"/>
              <a:t>If too many </a:t>
            </a:r>
            <a:r>
              <a:rPr lang="en-US" sz="2000" dirty="0">
                <a:sym typeface="Wingdings" pitchFamily="2" charset="2"/>
              </a:rPr>
              <a:t></a:t>
            </a:r>
            <a:r>
              <a:rPr lang="en-US" sz="2000" dirty="0"/>
              <a:t> could use all </a:t>
            </a:r>
            <a:r>
              <a:rPr lang="en-US" sz="2000" dirty="0" err="1"/>
              <a:t>freestore</a:t>
            </a:r>
            <a:r>
              <a:rPr lang="en-US" sz="2000" dirty="0"/>
              <a:t> memory</a:t>
            </a:r>
          </a:p>
          <a:p>
            <a:pPr algn="l" rtl="0">
              <a:spcBef>
                <a:spcPct val="50000"/>
              </a:spcBef>
            </a:pPr>
            <a:r>
              <a:rPr lang="en-US" sz="2800" dirty="0"/>
              <a:t>Future "new" operations will fail if </a:t>
            </a:r>
            <a:r>
              <a:rPr lang="en-US" sz="2800" dirty="0" err="1"/>
              <a:t>freestore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is "full"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BCFF2CDD-0427-4D2E-B806-AF576A57C744}" type="slidenum">
              <a:rPr lang="zh-TW" altLang="en-US" smtClean="0"/>
              <a:pPr>
                <a:buNone/>
              </a:pPr>
              <a:t>54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10861179"/>
      </p:ext>
    </p:extLst>
  </p:cSld>
  <p:clrMapOvr>
    <a:masterClrMapping/>
  </p:clrMapOvr>
  <p:transition spd="med">
    <p:wipe dir="r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548680"/>
            <a:ext cx="8229600" cy="1066800"/>
          </a:xfrm>
        </p:spPr>
        <p:txBody>
          <a:bodyPr>
            <a:noAutofit/>
          </a:bodyPr>
          <a:lstStyle/>
          <a:p>
            <a:pPr rtl="0"/>
            <a:r>
              <a:rPr lang="en-US" altLang="zh-TW" sz="2800" b="1" dirty="0" smtClean="0">
                <a:ea typeface="PMingLiU" pitchFamily="18" charset="-120"/>
              </a:rPr>
              <a:t>Dynamic Objects</a:t>
            </a:r>
            <a:br>
              <a:rPr lang="en-US" altLang="zh-TW" sz="2800" b="1" dirty="0" smtClean="0">
                <a:ea typeface="PMingLiU" pitchFamily="18" charset="-120"/>
              </a:rPr>
            </a:br>
            <a:r>
              <a:rPr lang="en-US" altLang="zh-TW" sz="2800" b="1" dirty="0" smtClean="0">
                <a:ea typeface="PMingLiU" pitchFamily="18" charset="-120"/>
              </a:rPr>
              <a:t>Memory Management: Checking</a:t>
            </a:r>
            <a:r>
              <a:rPr lang="en-US" sz="2800" dirty="0" smtClean="0"/>
              <a:t> </a:t>
            </a:r>
            <a:r>
              <a:rPr lang="en-US" sz="2800" dirty="0"/>
              <a:t>new Success</a:t>
            </a:r>
          </a:p>
        </p:txBody>
      </p:sp>
      <p:sp>
        <p:nvSpPr>
          <p:cNvPr id="739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90000"/>
              </a:lnSpc>
              <a:spcBef>
                <a:spcPct val="50000"/>
              </a:spcBef>
            </a:pPr>
            <a:r>
              <a:rPr lang="en-US" dirty="0"/>
              <a:t>Older compilers:</a:t>
            </a:r>
          </a:p>
          <a:p>
            <a:pPr lvl="1" algn="l" rtl="0">
              <a:spcBef>
                <a:spcPct val="50000"/>
              </a:spcBef>
            </a:pPr>
            <a:r>
              <a:rPr lang="en-US" dirty="0"/>
              <a:t>Test if null returned by call to </a:t>
            </a:r>
            <a:r>
              <a:rPr lang="en-US" i="1" dirty="0"/>
              <a:t>new:</a:t>
            </a:r>
            <a:r>
              <a:rPr lang="en-US" dirty="0"/>
              <a:t/>
            </a:r>
            <a:br>
              <a:rPr lang="en-US" dirty="0"/>
            </a:br>
            <a:r>
              <a:rPr lang="en-US" sz="2400" b="1" dirty="0" err="1"/>
              <a:t>int</a:t>
            </a:r>
            <a:r>
              <a:rPr lang="en-US" sz="2400" b="1" dirty="0"/>
              <a:t> *p;</a:t>
            </a:r>
            <a:br>
              <a:rPr lang="en-US" sz="2400" b="1" dirty="0"/>
            </a:br>
            <a:r>
              <a:rPr lang="en-US" sz="2400" b="1" dirty="0"/>
              <a:t>p = new </a:t>
            </a:r>
            <a:r>
              <a:rPr lang="en-US" sz="2400" b="1" dirty="0" err="1"/>
              <a:t>int</a:t>
            </a:r>
            <a:r>
              <a:rPr lang="en-US" sz="2400" b="1" dirty="0"/>
              <a:t>;</a:t>
            </a:r>
            <a:br>
              <a:rPr lang="en-US" sz="2400" b="1" dirty="0"/>
            </a:br>
            <a:r>
              <a:rPr lang="en-US" sz="2400" b="1" dirty="0"/>
              <a:t>if (p == NULL)</a:t>
            </a:r>
            <a:br>
              <a:rPr lang="en-US" sz="2400" b="1" dirty="0"/>
            </a:br>
            <a:r>
              <a:rPr lang="en-US" sz="2400" b="1" dirty="0"/>
              <a:t>{</a:t>
            </a:r>
            <a:br>
              <a:rPr lang="en-US" sz="2400" b="1" dirty="0"/>
            </a:br>
            <a:r>
              <a:rPr lang="en-US" sz="2400" b="1" dirty="0"/>
              <a:t>     </a:t>
            </a:r>
            <a:r>
              <a:rPr lang="en-US" sz="2400" b="1" dirty="0" err="1"/>
              <a:t>cout</a:t>
            </a:r>
            <a:r>
              <a:rPr lang="en-US" sz="2400" b="1" dirty="0"/>
              <a:t> &lt;&lt; "Error: Insufficient memory.\n";</a:t>
            </a:r>
            <a:br>
              <a:rPr lang="en-US" sz="2400" b="1" dirty="0"/>
            </a:br>
            <a:r>
              <a:rPr lang="en-US" sz="2400" b="1" dirty="0"/>
              <a:t>     exit(1);</a:t>
            </a:r>
            <a:br>
              <a:rPr lang="en-US" sz="2400" b="1" dirty="0"/>
            </a:br>
            <a:r>
              <a:rPr lang="en-US" sz="2400" b="1" dirty="0"/>
              <a:t>}</a:t>
            </a:r>
            <a:endParaRPr lang="en-US" b="1" dirty="0"/>
          </a:p>
          <a:p>
            <a:pPr lvl="1" algn="l" rtl="0">
              <a:lnSpc>
                <a:spcPct val="90000"/>
              </a:lnSpc>
              <a:spcBef>
                <a:spcPct val="50000"/>
              </a:spcBef>
            </a:pPr>
            <a:r>
              <a:rPr lang="en-US" dirty="0"/>
              <a:t>If new succeeded, program continues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BCFF2CDD-0427-4D2E-B806-AF576A57C744}" type="slidenum">
              <a:rPr lang="zh-TW" altLang="en-US" smtClean="0"/>
              <a:pPr>
                <a:buNone/>
              </a:pPr>
              <a:t>55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30918071"/>
      </p:ext>
    </p:extLst>
  </p:cSld>
  <p:clrMapOvr>
    <a:masterClrMapping/>
  </p:clrMapOvr>
  <p:transition spd="med">
    <p:wipe dir="r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620688"/>
            <a:ext cx="8229600" cy="1066800"/>
          </a:xfrm>
        </p:spPr>
        <p:txBody>
          <a:bodyPr>
            <a:normAutofit fontScale="90000"/>
          </a:bodyPr>
          <a:lstStyle/>
          <a:p>
            <a:pPr rtl="0"/>
            <a:r>
              <a:rPr lang="en-US" altLang="zh-TW" sz="3200" b="1" dirty="0" smtClean="0">
                <a:ea typeface="PMingLiU" pitchFamily="18" charset="-120"/>
              </a:rPr>
              <a:t>Dynamic Objects</a:t>
            </a:r>
            <a:br>
              <a:rPr lang="en-US" altLang="zh-TW" sz="3200" b="1" dirty="0" smtClean="0">
                <a:ea typeface="PMingLiU" pitchFamily="18" charset="-120"/>
              </a:rPr>
            </a:br>
            <a:r>
              <a:rPr lang="en-US" altLang="zh-TW" sz="3200" b="1" dirty="0" smtClean="0">
                <a:ea typeface="PMingLiU" pitchFamily="18" charset="-120"/>
              </a:rPr>
              <a:t>Memory Management: </a:t>
            </a:r>
            <a:r>
              <a:rPr lang="en-US" altLang="zh-TW" sz="3200" dirty="0" smtClean="0">
                <a:ea typeface="PMingLiU" pitchFamily="18" charset="-120"/>
              </a:rPr>
              <a:t>Checking</a:t>
            </a:r>
            <a:r>
              <a:rPr lang="en-US" sz="3200" dirty="0" smtClean="0"/>
              <a:t> new Success</a:t>
            </a:r>
            <a:endParaRPr lang="en-US" sz="3200" dirty="0"/>
          </a:p>
        </p:txBody>
      </p:sp>
      <p:sp>
        <p:nvSpPr>
          <p:cNvPr id="740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/>
              <a:t>Newer compilers:</a:t>
            </a:r>
          </a:p>
          <a:p>
            <a:pPr lvl="1" algn="l" rtl="0"/>
            <a:r>
              <a:rPr lang="en-US"/>
              <a:t>If new operation fails:</a:t>
            </a:r>
          </a:p>
          <a:p>
            <a:pPr lvl="2" algn="l" rtl="0"/>
            <a:r>
              <a:rPr lang="en-US"/>
              <a:t>Program terminates automatically</a:t>
            </a:r>
          </a:p>
          <a:p>
            <a:pPr lvl="2" algn="l" rtl="0"/>
            <a:r>
              <a:rPr lang="en-US"/>
              <a:t>Produces error message</a:t>
            </a:r>
          </a:p>
          <a:p>
            <a:pPr algn="l" rtl="0">
              <a:spcBef>
                <a:spcPct val="50000"/>
              </a:spcBef>
            </a:pPr>
            <a:r>
              <a:rPr lang="en-US"/>
              <a:t>Still good practice to use NULL check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BCFF2CDD-0427-4D2E-B806-AF576A57C744}" type="slidenum">
              <a:rPr lang="zh-TW" altLang="en-US" smtClean="0"/>
              <a:pPr>
                <a:buNone/>
              </a:pPr>
              <a:t>56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17995228"/>
      </p:ext>
    </p:extLst>
  </p:cSld>
  <p:clrMapOvr>
    <a:masterClrMapping/>
  </p:clrMapOvr>
  <p:transition spd="med">
    <p:wipe dir="r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476672"/>
            <a:ext cx="8915400" cy="990600"/>
          </a:xfrm>
          <a:noFill/>
          <a:ln/>
        </p:spPr>
        <p:txBody>
          <a:bodyPr>
            <a:noAutofit/>
          </a:bodyPr>
          <a:lstStyle/>
          <a:p>
            <a:pPr rtl="0"/>
            <a:r>
              <a:rPr lang="en-US" altLang="zh-TW" sz="3200" b="1" dirty="0" smtClean="0">
                <a:ea typeface="PMingLiU" pitchFamily="18" charset="-120"/>
              </a:rPr>
              <a:t>Dynamic Objects </a:t>
            </a:r>
            <a:br>
              <a:rPr lang="en-US" altLang="zh-TW" sz="3200" b="1" dirty="0" smtClean="0">
                <a:ea typeface="PMingLiU" pitchFamily="18" charset="-120"/>
              </a:rPr>
            </a:br>
            <a:r>
              <a:rPr lang="en-US" altLang="zh-TW" sz="3200" b="1" dirty="0" smtClean="0">
                <a:ea typeface="PMingLiU" pitchFamily="18" charset="-120"/>
              </a:rPr>
              <a:t> Destruction: </a:t>
            </a:r>
            <a:r>
              <a:rPr lang="en-US" altLang="zh-TW" sz="3200" b="1" dirty="0" smtClean="0">
                <a:latin typeface="Courier New" pitchFamily="49" charset="0"/>
                <a:ea typeface="PMingLiU" pitchFamily="18" charset="-120"/>
              </a:rPr>
              <a:t>Delete</a:t>
            </a:r>
            <a:r>
              <a:rPr lang="en-US" altLang="zh-TW" sz="3200" b="1" dirty="0" smtClean="0">
                <a:latin typeface="+mn-lt"/>
                <a:ea typeface="PMingLiU" pitchFamily="18" charset="-120"/>
              </a:rPr>
              <a:t> Operator</a:t>
            </a:r>
            <a:endParaRPr lang="en-US" altLang="zh-TW" sz="3200" b="1" dirty="0">
              <a:latin typeface="+mn-lt"/>
              <a:ea typeface="PMingLiU" pitchFamily="18" charset="-120"/>
            </a:endParaRPr>
          </a:p>
        </p:txBody>
      </p:sp>
      <p:sp>
        <p:nvSpPr>
          <p:cNvPr id="43417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algn="l" rtl="0">
              <a:buFont typeface="Monotype Sorts" pitchFamily="2" charset="2"/>
              <a:buNone/>
            </a:pPr>
            <a:r>
              <a:rPr lang="en-US" altLang="zh-TW" sz="2400" b="1">
                <a:ea typeface="PMingLiU" pitchFamily="18" charset="-120"/>
              </a:rPr>
              <a:t>Syntax    </a:t>
            </a:r>
          </a:p>
          <a:p>
            <a:pPr algn="l" rtl="0">
              <a:buFont typeface="Monotype Sorts" pitchFamily="2" charset="2"/>
              <a:buNone/>
            </a:pPr>
            <a:r>
              <a:rPr lang="en-US" altLang="zh-TW" sz="2400" b="1">
                <a:ea typeface="PMingLiU" pitchFamily="18" charset="-120"/>
              </a:rPr>
              <a:t>      </a:t>
            </a:r>
            <a:r>
              <a:rPr lang="en-US" altLang="zh-TW" sz="2400">
                <a:solidFill>
                  <a:srgbClr val="FF0000"/>
                </a:solidFill>
                <a:latin typeface="Courier New" pitchFamily="49" charset="0"/>
                <a:ea typeface="PMingLiU" pitchFamily="18" charset="-120"/>
              </a:rPr>
              <a:t>delete p;</a:t>
            </a:r>
            <a:r>
              <a:rPr lang="en-US" altLang="zh-TW" sz="2400">
                <a:latin typeface="Courier New" pitchFamily="49" charset="0"/>
                <a:ea typeface="PMingLiU" pitchFamily="18" charset="-120"/>
              </a:rPr>
              <a:t> </a:t>
            </a:r>
          </a:p>
          <a:p>
            <a:pPr lvl="1" algn="l" rtl="0">
              <a:buFont typeface="Monotype Sorts" pitchFamily="2" charset="2"/>
              <a:buNone/>
            </a:pPr>
            <a:r>
              <a:rPr lang="en-US" altLang="zh-TW" sz="2000">
                <a:ea typeface="PMingLiU" pitchFamily="18" charset="-120"/>
              </a:rPr>
              <a:t>storage pointed to by p is returned to free store and p is now undefined</a:t>
            </a:r>
          </a:p>
          <a:p>
            <a:pPr lvl="1" algn="l" rtl="0">
              <a:buFont typeface="Monotype Sorts" pitchFamily="2" charset="2"/>
              <a:buNone/>
            </a:pPr>
            <a:endParaRPr lang="en-US" altLang="zh-TW" sz="2000">
              <a:ea typeface="PMingLiU" pitchFamily="18" charset="-12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BCFF2CDD-0427-4D2E-B806-AF576A57C744}" type="slidenum">
              <a:rPr lang="zh-TW" altLang="en-US" smtClean="0"/>
              <a:pPr>
                <a:buNone/>
              </a:pPr>
              <a:t>57</a:t>
            </a:fld>
            <a:endParaRPr lang="en-US" altLang="zh-TW"/>
          </a:p>
        </p:txBody>
      </p:sp>
      <p:sp>
        <p:nvSpPr>
          <p:cNvPr id="434180" name="Rectangle 4"/>
          <p:cNvSpPr>
            <a:spLocks noChangeArrowheads="1"/>
          </p:cNvSpPr>
          <p:nvPr/>
        </p:nvSpPr>
        <p:spPr bwMode="auto">
          <a:xfrm>
            <a:off x="4181475" y="5884863"/>
            <a:ext cx="684213" cy="342900"/>
          </a:xfrm>
          <a:prstGeom prst="rect">
            <a:avLst/>
          </a:prstGeom>
          <a:solidFill>
            <a:srgbClr val="00FFFF"/>
          </a:solidFill>
          <a:ln w="15875">
            <a:solidFill>
              <a:srgbClr val="800080"/>
            </a:solidFill>
            <a:miter lim="800000"/>
            <a:headEnd/>
            <a:tailEnd/>
          </a:ln>
        </p:spPr>
        <p:txBody>
          <a:bodyPr/>
          <a:lstStyle/>
          <a:p>
            <a:pPr>
              <a:buNone/>
            </a:pPr>
            <a:endParaRPr lang="ar-SA"/>
          </a:p>
        </p:txBody>
      </p:sp>
      <p:sp>
        <p:nvSpPr>
          <p:cNvPr id="434181" name="Line 5"/>
          <p:cNvSpPr>
            <a:spLocks noChangeShapeType="1"/>
          </p:cNvSpPr>
          <p:nvPr/>
        </p:nvSpPr>
        <p:spPr bwMode="auto">
          <a:xfrm>
            <a:off x="4525963" y="6054725"/>
            <a:ext cx="792162" cy="1588"/>
          </a:xfrm>
          <a:prstGeom prst="line">
            <a:avLst/>
          </a:prstGeom>
          <a:noFill/>
          <a:ln w="26988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ar-SA"/>
          </a:p>
        </p:txBody>
      </p:sp>
      <p:sp>
        <p:nvSpPr>
          <p:cNvPr id="434182" name="Freeform 6"/>
          <p:cNvSpPr>
            <a:spLocks noEditPoints="1"/>
          </p:cNvSpPr>
          <p:nvPr/>
        </p:nvSpPr>
        <p:spPr bwMode="auto">
          <a:xfrm>
            <a:off x="4467225" y="5978525"/>
            <a:ext cx="969963" cy="155575"/>
          </a:xfrm>
          <a:custGeom>
            <a:avLst/>
            <a:gdLst/>
            <a:ahLst/>
            <a:cxnLst>
              <a:cxn ang="0">
                <a:pos x="73" y="48"/>
              </a:cxn>
              <a:cxn ang="0">
                <a:pos x="73" y="42"/>
              </a:cxn>
              <a:cxn ang="0">
                <a:pos x="71" y="39"/>
              </a:cxn>
              <a:cxn ang="0">
                <a:pos x="69" y="33"/>
              </a:cxn>
              <a:cxn ang="0">
                <a:pos x="65" y="27"/>
              </a:cxn>
              <a:cxn ang="0">
                <a:pos x="62" y="23"/>
              </a:cxn>
              <a:cxn ang="0">
                <a:pos x="58" y="19"/>
              </a:cxn>
              <a:cxn ang="0">
                <a:pos x="52" y="16"/>
              </a:cxn>
              <a:cxn ang="0">
                <a:pos x="48" y="14"/>
              </a:cxn>
              <a:cxn ang="0">
                <a:pos x="42" y="14"/>
              </a:cxn>
              <a:cxn ang="0">
                <a:pos x="37" y="12"/>
              </a:cxn>
              <a:cxn ang="0">
                <a:pos x="31" y="14"/>
              </a:cxn>
              <a:cxn ang="0">
                <a:pos x="25" y="14"/>
              </a:cxn>
              <a:cxn ang="0">
                <a:pos x="19" y="16"/>
              </a:cxn>
              <a:cxn ang="0">
                <a:pos x="14" y="19"/>
              </a:cxn>
              <a:cxn ang="0">
                <a:pos x="10" y="23"/>
              </a:cxn>
              <a:cxn ang="0">
                <a:pos x="6" y="27"/>
              </a:cxn>
              <a:cxn ang="0">
                <a:pos x="4" y="33"/>
              </a:cxn>
              <a:cxn ang="0">
                <a:pos x="0" y="39"/>
              </a:cxn>
              <a:cxn ang="0">
                <a:pos x="0" y="42"/>
              </a:cxn>
              <a:cxn ang="0">
                <a:pos x="0" y="48"/>
              </a:cxn>
              <a:cxn ang="0">
                <a:pos x="0" y="54"/>
              </a:cxn>
              <a:cxn ang="0">
                <a:pos x="0" y="60"/>
              </a:cxn>
              <a:cxn ang="0">
                <a:pos x="4" y="65"/>
              </a:cxn>
              <a:cxn ang="0">
                <a:pos x="6" y="71"/>
              </a:cxn>
              <a:cxn ang="0">
                <a:pos x="10" y="75"/>
              </a:cxn>
              <a:cxn ang="0">
                <a:pos x="14" y="79"/>
              </a:cxn>
              <a:cxn ang="0">
                <a:pos x="19" y="81"/>
              </a:cxn>
              <a:cxn ang="0">
                <a:pos x="25" y="84"/>
              </a:cxn>
              <a:cxn ang="0">
                <a:pos x="31" y="84"/>
              </a:cxn>
              <a:cxn ang="0">
                <a:pos x="37" y="86"/>
              </a:cxn>
              <a:cxn ang="0">
                <a:pos x="42" y="84"/>
              </a:cxn>
              <a:cxn ang="0">
                <a:pos x="48" y="84"/>
              </a:cxn>
              <a:cxn ang="0">
                <a:pos x="52" y="81"/>
              </a:cxn>
              <a:cxn ang="0">
                <a:pos x="58" y="79"/>
              </a:cxn>
              <a:cxn ang="0">
                <a:pos x="62" y="75"/>
              </a:cxn>
              <a:cxn ang="0">
                <a:pos x="65" y="71"/>
              </a:cxn>
              <a:cxn ang="0">
                <a:pos x="69" y="65"/>
              </a:cxn>
              <a:cxn ang="0">
                <a:pos x="71" y="60"/>
              </a:cxn>
              <a:cxn ang="0">
                <a:pos x="73" y="54"/>
              </a:cxn>
              <a:cxn ang="0">
                <a:pos x="73" y="48"/>
              </a:cxn>
              <a:cxn ang="0">
                <a:pos x="611" y="48"/>
              </a:cxn>
              <a:cxn ang="0">
                <a:pos x="513" y="98"/>
              </a:cxn>
              <a:cxn ang="0">
                <a:pos x="515" y="90"/>
              </a:cxn>
              <a:cxn ang="0">
                <a:pos x="519" y="82"/>
              </a:cxn>
              <a:cxn ang="0">
                <a:pos x="521" y="77"/>
              </a:cxn>
              <a:cxn ang="0">
                <a:pos x="523" y="69"/>
              </a:cxn>
              <a:cxn ang="0">
                <a:pos x="523" y="61"/>
              </a:cxn>
              <a:cxn ang="0">
                <a:pos x="525" y="52"/>
              </a:cxn>
              <a:cxn ang="0">
                <a:pos x="525" y="44"/>
              </a:cxn>
              <a:cxn ang="0">
                <a:pos x="523" y="37"/>
              </a:cxn>
              <a:cxn ang="0">
                <a:pos x="523" y="29"/>
              </a:cxn>
              <a:cxn ang="0">
                <a:pos x="521" y="21"/>
              </a:cxn>
              <a:cxn ang="0">
                <a:pos x="519" y="14"/>
              </a:cxn>
              <a:cxn ang="0">
                <a:pos x="515" y="8"/>
              </a:cxn>
              <a:cxn ang="0">
                <a:pos x="513" y="0"/>
              </a:cxn>
              <a:cxn ang="0">
                <a:pos x="611" y="48"/>
              </a:cxn>
            </a:cxnLst>
            <a:rect l="0" t="0" r="r" b="b"/>
            <a:pathLst>
              <a:path w="611" h="98">
                <a:moveTo>
                  <a:pt x="73" y="48"/>
                </a:moveTo>
                <a:lnTo>
                  <a:pt x="73" y="42"/>
                </a:lnTo>
                <a:lnTo>
                  <a:pt x="71" y="39"/>
                </a:lnTo>
                <a:lnTo>
                  <a:pt x="69" y="33"/>
                </a:lnTo>
                <a:lnTo>
                  <a:pt x="65" y="27"/>
                </a:lnTo>
                <a:lnTo>
                  <a:pt x="62" y="23"/>
                </a:lnTo>
                <a:lnTo>
                  <a:pt x="58" y="19"/>
                </a:lnTo>
                <a:lnTo>
                  <a:pt x="52" y="16"/>
                </a:lnTo>
                <a:lnTo>
                  <a:pt x="48" y="14"/>
                </a:lnTo>
                <a:lnTo>
                  <a:pt x="42" y="14"/>
                </a:lnTo>
                <a:lnTo>
                  <a:pt x="37" y="12"/>
                </a:lnTo>
                <a:lnTo>
                  <a:pt x="31" y="14"/>
                </a:lnTo>
                <a:lnTo>
                  <a:pt x="25" y="14"/>
                </a:lnTo>
                <a:lnTo>
                  <a:pt x="19" y="16"/>
                </a:lnTo>
                <a:lnTo>
                  <a:pt x="14" y="19"/>
                </a:lnTo>
                <a:lnTo>
                  <a:pt x="10" y="23"/>
                </a:lnTo>
                <a:lnTo>
                  <a:pt x="6" y="27"/>
                </a:lnTo>
                <a:lnTo>
                  <a:pt x="4" y="33"/>
                </a:lnTo>
                <a:lnTo>
                  <a:pt x="0" y="39"/>
                </a:lnTo>
                <a:lnTo>
                  <a:pt x="0" y="42"/>
                </a:lnTo>
                <a:lnTo>
                  <a:pt x="0" y="48"/>
                </a:lnTo>
                <a:lnTo>
                  <a:pt x="0" y="54"/>
                </a:lnTo>
                <a:lnTo>
                  <a:pt x="0" y="60"/>
                </a:lnTo>
                <a:lnTo>
                  <a:pt x="4" y="65"/>
                </a:lnTo>
                <a:lnTo>
                  <a:pt x="6" y="71"/>
                </a:lnTo>
                <a:lnTo>
                  <a:pt x="10" y="75"/>
                </a:lnTo>
                <a:lnTo>
                  <a:pt x="14" y="79"/>
                </a:lnTo>
                <a:lnTo>
                  <a:pt x="19" y="81"/>
                </a:lnTo>
                <a:lnTo>
                  <a:pt x="25" y="84"/>
                </a:lnTo>
                <a:lnTo>
                  <a:pt x="31" y="84"/>
                </a:lnTo>
                <a:lnTo>
                  <a:pt x="37" y="86"/>
                </a:lnTo>
                <a:lnTo>
                  <a:pt x="42" y="84"/>
                </a:lnTo>
                <a:lnTo>
                  <a:pt x="48" y="84"/>
                </a:lnTo>
                <a:lnTo>
                  <a:pt x="52" y="81"/>
                </a:lnTo>
                <a:lnTo>
                  <a:pt x="58" y="79"/>
                </a:lnTo>
                <a:lnTo>
                  <a:pt x="62" y="75"/>
                </a:lnTo>
                <a:lnTo>
                  <a:pt x="65" y="71"/>
                </a:lnTo>
                <a:lnTo>
                  <a:pt x="69" y="65"/>
                </a:lnTo>
                <a:lnTo>
                  <a:pt x="71" y="60"/>
                </a:lnTo>
                <a:lnTo>
                  <a:pt x="73" y="54"/>
                </a:lnTo>
                <a:lnTo>
                  <a:pt x="73" y="48"/>
                </a:lnTo>
                <a:close/>
                <a:moveTo>
                  <a:pt x="611" y="48"/>
                </a:moveTo>
                <a:lnTo>
                  <a:pt x="513" y="98"/>
                </a:lnTo>
                <a:lnTo>
                  <a:pt x="515" y="90"/>
                </a:lnTo>
                <a:lnTo>
                  <a:pt x="519" y="82"/>
                </a:lnTo>
                <a:lnTo>
                  <a:pt x="521" y="77"/>
                </a:lnTo>
                <a:lnTo>
                  <a:pt x="523" y="69"/>
                </a:lnTo>
                <a:lnTo>
                  <a:pt x="523" y="61"/>
                </a:lnTo>
                <a:lnTo>
                  <a:pt x="525" y="52"/>
                </a:lnTo>
                <a:lnTo>
                  <a:pt x="525" y="44"/>
                </a:lnTo>
                <a:lnTo>
                  <a:pt x="523" y="37"/>
                </a:lnTo>
                <a:lnTo>
                  <a:pt x="523" y="29"/>
                </a:lnTo>
                <a:lnTo>
                  <a:pt x="521" y="21"/>
                </a:lnTo>
                <a:lnTo>
                  <a:pt x="519" y="14"/>
                </a:lnTo>
                <a:lnTo>
                  <a:pt x="515" y="8"/>
                </a:lnTo>
                <a:lnTo>
                  <a:pt x="513" y="0"/>
                </a:lnTo>
                <a:lnTo>
                  <a:pt x="611" y="48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ar-SA"/>
          </a:p>
        </p:txBody>
      </p:sp>
      <p:sp>
        <p:nvSpPr>
          <p:cNvPr id="434183" name="Rectangle 7"/>
          <p:cNvSpPr>
            <a:spLocks noChangeArrowheads="1"/>
          </p:cNvSpPr>
          <p:nvPr/>
        </p:nvSpPr>
        <p:spPr bwMode="auto">
          <a:xfrm>
            <a:off x="5486400" y="5842000"/>
            <a:ext cx="682625" cy="342900"/>
          </a:xfrm>
          <a:prstGeom prst="rect">
            <a:avLst/>
          </a:prstGeom>
          <a:solidFill>
            <a:srgbClr val="00FFFF"/>
          </a:solidFill>
          <a:ln w="15875">
            <a:solidFill>
              <a:srgbClr val="800080"/>
            </a:solidFill>
            <a:miter lim="800000"/>
            <a:headEnd/>
            <a:tailEnd/>
          </a:ln>
        </p:spPr>
        <p:txBody>
          <a:bodyPr/>
          <a:lstStyle/>
          <a:p>
            <a:pPr>
              <a:buNone/>
            </a:pPr>
            <a:endParaRPr lang="ar-SA"/>
          </a:p>
        </p:txBody>
      </p:sp>
      <p:sp>
        <p:nvSpPr>
          <p:cNvPr id="434184" name="Rectangle 8"/>
          <p:cNvSpPr>
            <a:spLocks noChangeArrowheads="1"/>
          </p:cNvSpPr>
          <p:nvPr/>
        </p:nvSpPr>
        <p:spPr bwMode="auto">
          <a:xfrm>
            <a:off x="3733800" y="5918200"/>
            <a:ext cx="1570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342900" indent="-342900">
              <a:buNone/>
            </a:pPr>
            <a:r>
              <a:rPr lang="en-US" altLang="zh-TW">
                <a:ea typeface="PMingLiU" pitchFamily="18" charset="-120"/>
              </a:rPr>
              <a:t>p</a:t>
            </a:r>
          </a:p>
        </p:txBody>
      </p:sp>
      <p:sp>
        <p:nvSpPr>
          <p:cNvPr id="434185" name="Text Box 9"/>
          <p:cNvSpPr txBox="1">
            <a:spLocks noChangeArrowheads="1"/>
          </p:cNvSpPr>
          <p:nvPr/>
        </p:nvSpPr>
        <p:spPr bwMode="auto">
          <a:xfrm>
            <a:off x="609600" y="3848100"/>
            <a:ext cx="12287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Monotype Sorts" pitchFamily="2" charset="2"/>
              <a:buNone/>
            </a:pPr>
            <a:r>
              <a:rPr lang="en-US" altLang="zh-TW">
                <a:ea typeface="PMingLiU" pitchFamily="18" charset="-120"/>
              </a:rPr>
              <a:t>Example</a:t>
            </a:r>
          </a:p>
        </p:txBody>
      </p:sp>
      <p:sp>
        <p:nvSpPr>
          <p:cNvPr id="434186" name="Rectangle 10"/>
          <p:cNvSpPr>
            <a:spLocks noChangeArrowheads="1"/>
          </p:cNvSpPr>
          <p:nvPr/>
        </p:nvSpPr>
        <p:spPr bwMode="auto">
          <a:xfrm>
            <a:off x="2133600" y="4000500"/>
            <a:ext cx="3318537" cy="134806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Monotype Sorts" pitchFamily="2" charset="2"/>
              <a:buNone/>
            </a:pPr>
            <a:r>
              <a:rPr lang="en-US" altLang="zh-TW" sz="2400" b="0">
                <a:latin typeface="Courier New" pitchFamily="49" charset="0"/>
                <a:ea typeface="PMingLiU" pitchFamily="18" charset="-120"/>
              </a:rPr>
              <a:t>int* p = new int;</a:t>
            </a:r>
          </a:p>
          <a:p>
            <a:pPr marL="342900" indent="-342900">
              <a:buFont typeface="Monotype Sorts" pitchFamily="2" charset="2"/>
              <a:buNone/>
            </a:pPr>
            <a:r>
              <a:rPr lang="en-US" altLang="zh-TW" sz="2400" b="0">
                <a:latin typeface="Courier New" pitchFamily="49" charset="0"/>
                <a:ea typeface="PMingLiU" pitchFamily="18" charset="-120"/>
              </a:rPr>
              <a:t>*p = 10;</a:t>
            </a:r>
          </a:p>
          <a:p>
            <a:pPr marL="342900" indent="-342900">
              <a:buFont typeface="Monotype Sorts" pitchFamily="2" charset="2"/>
              <a:buNone/>
            </a:pPr>
            <a:r>
              <a:rPr lang="en-US" altLang="zh-TW" sz="2400" b="0">
                <a:latin typeface="Courier New" pitchFamily="49" charset="0"/>
                <a:ea typeface="PMingLiU" pitchFamily="18" charset="-120"/>
              </a:rPr>
              <a:t>delete p;</a:t>
            </a:r>
          </a:p>
        </p:txBody>
      </p:sp>
      <p:sp>
        <p:nvSpPr>
          <p:cNvPr id="434187" name="Text Box 11"/>
          <p:cNvSpPr txBox="1">
            <a:spLocks noChangeArrowheads="1"/>
          </p:cNvSpPr>
          <p:nvPr/>
        </p:nvSpPr>
        <p:spPr bwMode="auto">
          <a:xfrm>
            <a:off x="5562600" y="5867400"/>
            <a:ext cx="47000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>
              <a:buNone/>
            </a:pPr>
            <a:r>
              <a:rPr lang="en-US" altLang="zh-TW">
                <a:ea typeface="PMingLiU" pitchFamily="18" charset="-120"/>
              </a:rPr>
              <a:t>10</a:t>
            </a:r>
          </a:p>
        </p:txBody>
      </p:sp>
      <p:sp>
        <p:nvSpPr>
          <p:cNvPr id="434188" name="Line 12"/>
          <p:cNvSpPr>
            <a:spLocks noChangeShapeType="1"/>
          </p:cNvSpPr>
          <p:nvPr/>
        </p:nvSpPr>
        <p:spPr bwMode="auto">
          <a:xfrm flipH="1">
            <a:off x="5638800" y="5715000"/>
            <a:ext cx="304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buNone/>
            </a:pPr>
            <a:endParaRPr lang="ar-SA"/>
          </a:p>
        </p:txBody>
      </p:sp>
      <p:sp>
        <p:nvSpPr>
          <p:cNvPr id="434189" name="Line 13"/>
          <p:cNvSpPr>
            <a:spLocks noChangeShapeType="1"/>
          </p:cNvSpPr>
          <p:nvPr/>
        </p:nvSpPr>
        <p:spPr bwMode="auto">
          <a:xfrm>
            <a:off x="5638800" y="5791200"/>
            <a:ext cx="381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buNone/>
            </a:pP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4068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20688"/>
            <a:ext cx="8229600" cy="1066800"/>
          </a:xfrm>
        </p:spPr>
        <p:txBody>
          <a:bodyPr>
            <a:normAutofit/>
          </a:bodyPr>
          <a:lstStyle/>
          <a:p>
            <a:r>
              <a:rPr lang="en-US" altLang="zh-TW" sz="3200" b="1" dirty="0" smtClean="0">
                <a:ea typeface="PMingLiU" pitchFamily="18" charset="-120"/>
              </a:rPr>
              <a:t>Dynamic Objects </a:t>
            </a:r>
            <a:br>
              <a:rPr lang="en-US" altLang="zh-TW" sz="3200" b="1" dirty="0" smtClean="0">
                <a:ea typeface="PMingLiU" pitchFamily="18" charset="-120"/>
              </a:rPr>
            </a:br>
            <a:r>
              <a:rPr lang="en-US" altLang="zh-TW" sz="3200" b="1" dirty="0" smtClean="0">
                <a:ea typeface="PMingLiU" pitchFamily="18" charset="-120"/>
              </a:rPr>
              <a:t> Destruction: </a:t>
            </a:r>
            <a:r>
              <a:rPr lang="en-US" altLang="zh-TW" sz="3200" b="1" dirty="0" smtClean="0">
                <a:latin typeface="Courier New" pitchFamily="49" charset="0"/>
                <a:ea typeface="PMingLiU" pitchFamily="18" charset="-120"/>
              </a:rPr>
              <a:t>Delete</a:t>
            </a:r>
            <a:r>
              <a:rPr lang="en-US" altLang="zh-TW" sz="3200" b="1" dirty="0" smtClean="0">
                <a:ea typeface="PMingLiU" pitchFamily="18" charset="-120"/>
              </a:rPr>
              <a:t> Operator (cont.)</a:t>
            </a:r>
            <a:endParaRPr lang="en-US" sz="3200" dirty="0"/>
          </a:p>
        </p:txBody>
      </p:sp>
      <p:sp>
        <p:nvSpPr>
          <p:cNvPr id="742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2800" dirty="0"/>
              <a:t>De-allocate dynamic memory</a:t>
            </a:r>
          </a:p>
          <a:p>
            <a:pPr lvl="1" algn="l" rtl="0">
              <a:lnSpc>
                <a:spcPct val="90000"/>
              </a:lnSpc>
              <a:spcBef>
                <a:spcPct val="50000"/>
              </a:spcBef>
            </a:pPr>
            <a:r>
              <a:rPr lang="en-US" sz="2400" dirty="0"/>
              <a:t>When no longer needed</a:t>
            </a:r>
          </a:p>
          <a:p>
            <a:pPr lvl="1" algn="l" rtl="0">
              <a:lnSpc>
                <a:spcPct val="90000"/>
              </a:lnSpc>
              <a:spcBef>
                <a:spcPct val="50000"/>
              </a:spcBef>
            </a:pPr>
            <a:r>
              <a:rPr lang="en-US" sz="2400" dirty="0"/>
              <a:t>Returns memory to </a:t>
            </a:r>
            <a:r>
              <a:rPr lang="en-US" sz="2400" dirty="0" err="1"/>
              <a:t>freestore</a:t>
            </a:r>
            <a:endParaRPr lang="en-US" sz="2400" dirty="0"/>
          </a:p>
          <a:p>
            <a:pPr lvl="1" algn="l" rtl="0">
              <a:lnSpc>
                <a:spcPct val="90000"/>
              </a:lnSpc>
              <a:spcBef>
                <a:spcPct val="50000"/>
              </a:spcBef>
            </a:pPr>
            <a:r>
              <a:rPr lang="en-US" sz="2400" dirty="0"/>
              <a:t>Example:</a:t>
            </a:r>
            <a:br>
              <a:rPr lang="en-US" sz="2400" dirty="0"/>
            </a:br>
            <a:r>
              <a:rPr lang="en-US" sz="2000" dirty="0" err="1"/>
              <a:t>int</a:t>
            </a:r>
            <a:r>
              <a:rPr lang="en-US" sz="2000" dirty="0"/>
              <a:t> *p;</a:t>
            </a:r>
            <a:br>
              <a:rPr lang="en-US" sz="2000" dirty="0"/>
            </a:br>
            <a:r>
              <a:rPr lang="en-US" sz="2000" b="1" dirty="0"/>
              <a:t>p = new </a:t>
            </a:r>
            <a:r>
              <a:rPr lang="en-US" sz="2000" b="1" dirty="0" err="1"/>
              <a:t>int</a:t>
            </a:r>
            <a:r>
              <a:rPr lang="en-US" sz="2000" b="1" dirty="0"/>
              <a:t>(5);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… //Some processing…</a:t>
            </a:r>
            <a:br>
              <a:rPr lang="en-US" sz="2000" dirty="0"/>
            </a:br>
            <a:r>
              <a:rPr lang="en-US" sz="2000" dirty="0"/>
              <a:t>delete p;</a:t>
            </a:r>
          </a:p>
          <a:p>
            <a:pPr lvl="1" algn="l" rtl="0">
              <a:lnSpc>
                <a:spcPct val="90000"/>
              </a:lnSpc>
              <a:spcBef>
                <a:spcPct val="50000"/>
              </a:spcBef>
            </a:pPr>
            <a:r>
              <a:rPr lang="en-US" sz="2400" dirty="0"/>
              <a:t>De-allocates dynamic memory "pointed to by</a:t>
            </a:r>
            <a:br>
              <a:rPr lang="en-US" sz="2400" dirty="0"/>
            </a:br>
            <a:r>
              <a:rPr lang="en-US" sz="2400" dirty="0"/>
              <a:t>pointer p"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/>
              <a:t>Literally "destroys" memory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BCFF2CDD-0427-4D2E-B806-AF576A57C744}" type="slidenum">
              <a:rPr lang="zh-TW" altLang="en-US" smtClean="0"/>
              <a:pPr>
                <a:buNone/>
              </a:pPr>
              <a:t>58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10226340"/>
      </p:ext>
    </p:extLst>
  </p:cSld>
  <p:clrMapOvr>
    <a:masterClrMapping/>
  </p:clrMapOvr>
  <p:transition spd="med">
    <p:wipe dir="r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20688"/>
            <a:ext cx="8229600" cy="1066800"/>
          </a:xfrm>
        </p:spPr>
        <p:txBody>
          <a:bodyPr>
            <a:normAutofit fontScale="90000"/>
          </a:bodyPr>
          <a:lstStyle/>
          <a:p>
            <a:pPr rtl="0"/>
            <a:r>
              <a:rPr lang="en-US" altLang="zh-TW" b="1" dirty="0" smtClean="0">
                <a:ea typeface="PMingLiU" pitchFamily="18" charset="-120"/>
              </a:rPr>
              <a:t>Dynamic Objects </a:t>
            </a:r>
            <a:br>
              <a:rPr lang="en-US" altLang="zh-TW" b="1" dirty="0" smtClean="0">
                <a:ea typeface="PMingLiU" pitchFamily="18" charset="-120"/>
              </a:rPr>
            </a:br>
            <a:r>
              <a:rPr lang="en-US" altLang="zh-TW" b="1" dirty="0" smtClean="0">
                <a:ea typeface="PMingLiU" pitchFamily="18" charset="-120"/>
              </a:rPr>
              <a:t> </a:t>
            </a:r>
            <a:r>
              <a:rPr lang="en-US" dirty="0" smtClean="0"/>
              <a:t>Dangling </a:t>
            </a:r>
            <a:r>
              <a:rPr lang="en-US" dirty="0"/>
              <a:t>Pointers</a:t>
            </a:r>
          </a:p>
        </p:txBody>
      </p:sp>
      <p:sp>
        <p:nvSpPr>
          <p:cNvPr id="743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2800"/>
              <a:t>delete p;</a:t>
            </a:r>
          </a:p>
          <a:p>
            <a:pPr lvl="1" algn="l" rtl="0">
              <a:lnSpc>
                <a:spcPct val="90000"/>
              </a:lnSpc>
            </a:pPr>
            <a:r>
              <a:rPr lang="en-US" sz="2400"/>
              <a:t>Destroys dynamic memory</a:t>
            </a:r>
          </a:p>
          <a:p>
            <a:pPr lvl="1" algn="l" rtl="0">
              <a:lnSpc>
                <a:spcPct val="90000"/>
              </a:lnSpc>
            </a:pPr>
            <a:r>
              <a:rPr lang="en-US" sz="2400"/>
              <a:t>But p still points there!</a:t>
            </a:r>
          </a:p>
          <a:p>
            <a:pPr lvl="2" algn="l" rtl="0">
              <a:lnSpc>
                <a:spcPct val="90000"/>
              </a:lnSpc>
            </a:pPr>
            <a:r>
              <a:rPr lang="en-US" sz="2000"/>
              <a:t>Called "dangling pointer"</a:t>
            </a:r>
          </a:p>
          <a:p>
            <a:pPr lvl="1" algn="l" rtl="0">
              <a:lnSpc>
                <a:spcPct val="90000"/>
              </a:lnSpc>
            </a:pPr>
            <a:r>
              <a:rPr lang="en-US" sz="2400"/>
              <a:t>If p is then dereferenced ( *p )</a:t>
            </a:r>
          </a:p>
          <a:p>
            <a:pPr lvl="2" algn="l" rtl="0">
              <a:lnSpc>
                <a:spcPct val="90000"/>
              </a:lnSpc>
            </a:pPr>
            <a:r>
              <a:rPr lang="en-US" sz="2000"/>
              <a:t>Unpredicatable results!</a:t>
            </a:r>
          </a:p>
          <a:p>
            <a:pPr lvl="2" algn="l" rtl="0">
              <a:lnSpc>
                <a:spcPct val="90000"/>
              </a:lnSpc>
            </a:pPr>
            <a:r>
              <a:rPr lang="en-US" sz="2000"/>
              <a:t>Often disastrous!</a:t>
            </a:r>
          </a:p>
          <a:p>
            <a:pPr algn="l" rtl="0">
              <a:lnSpc>
                <a:spcPct val="90000"/>
              </a:lnSpc>
              <a:spcBef>
                <a:spcPct val="50000"/>
              </a:spcBef>
            </a:pPr>
            <a:r>
              <a:rPr lang="en-US" sz="2800"/>
              <a:t>Avoid dangling pointers</a:t>
            </a:r>
          </a:p>
          <a:p>
            <a:pPr lvl="1" algn="l" rtl="0">
              <a:lnSpc>
                <a:spcPct val="90000"/>
              </a:lnSpc>
            </a:pPr>
            <a:r>
              <a:rPr lang="en-US" sz="2400"/>
              <a:t>Assign pointer to NULL after delete:</a:t>
            </a:r>
            <a:br>
              <a:rPr lang="en-US" sz="2400"/>
            </a:br>
            <a:r>
              <a:rPr lang="en-US" sz="2000"/>
              <a:t>delete p;</a:t>
            </a:r>
            <a:br>
              <a:rPr lang="en-US" sz="2000"/>
            </a:br>
            <a:r>
              <a:rPr lang="en-US" sz="2000"/>
              <a:t>p = NULL;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BCFF2CDD-0427-4D2E-B806-AF576A57C744}" type="slidenum">
              <a:rPr lang="zh-TW" altLang="en-US" smtClean="0"/>
              <a:pPr>
                <a:buNone/>
              </a:pPr>
              <a:t>59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66969960"/>
      </p:ext>
    </p:extLst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764704"/>
            <a:ext cx="8229600" cy="1066800"/>
          </a:xfrm>
        </p:spPr>
        <p:txBody>
          <a:bodyPr/>
          <a:lstStyle/>
          <a:p>
            <a:pPr rtl="0"/>
            <a:r>
              <a:rPr lang="en-US" altLang="zh-TW" dirty="0">
                <a:ea typeface="PMingLiU" pitchFamily="18" charset="-120"/>
              </a:rPr>
              <a:t>Pointer Variable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80000"/>
              </a:lnSpc>
            </a:pPr>
            <a:endParaRPr lang="en-US" altLang="zh-TW" sz="2400" dirty="0">
              <a:ea typeface="PMingLiU" pitchFamily="18" charset="-120"/>
            </a:endParaRPr>
          </a:p>
          <a:p>
            <a:pPr algn="l" rtl="0">
              <a:lnSpc>
                <a:spcPct val="80000"/>
              </a:lnSpc>
            </a:pPr>
            <a:r>
              <a:rPr lang="en-US" altLang="zh-TW" sz="2400" dirty="0">
                <a:ea typeface="PMingLiU" pitchFamily="18" charset="-120"/>
              </a:rPr>
              <a:t>Declaration of Pointer variables</a:t>
            </a:r>
          </a:p>
          <a:p>
            <a:pPr lvl="1" algn="l" rtl="0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000" dirty="0">
                <a:ea typeface="PMingLiU" pitchFamily="18" charset="-120"/>
              </a:rPr>
              <a:t> </a:t>
            </a:r>
            <a:r>
              <a:rPr lang="en-US" altLang="zh-TW" sz="200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ea typeface="PMingLiU" pitchFamily="18" charset="-120"/>
              </a:rPr>
              <a:t>	</a:t>
            </a:r>
            <a:r>
              <a:rPr lang="en-US" altLang="zh-TW" sz="2000" i="1" dirty="0">
                <a:solidFill>
                  <a:srgbClr val="063DE8"/>
                </a:solidFill>
                <a:latin typeface="Courier New" pitchFamily="49" charset="0"/>
                <a:ea typeface="PMingLiU" pitchFamily="18" charset="-120"/>
              </a:rPr>
              <a:t>type</a:t>
            </a:r>
            <a:r>
              <a:rPr lang="en-US" altLang="zh-TW" sz="2000" dirty="0">
                <a:solidFill>
                  <a:srgbClr val="063DE8"/>
                </a:solidFill>
                <a:latin typeface="Courier New" pitchFamily="49" charset="0"/>
                <a:ea typeface="PMingLiU" pitchFamily="18" charset="-120"/>
              </a:rPr>
              <a:t>* </a:t>
            </a:r>
            <a:r>
              <a:rPr lang="en-US" altLang="zh-TW" sz="2000" dirty="0" err="1">
                <a:solidFill>
                  <a:srgbClr val="063DE8"/>
                </a:solidFill>
                <a:latin typeface="Courier New" pitchFamily="49" charset="0"/>
                <a:ea typeface="PMingLiU" pitchFamily="18" charset="-120"/>
              </a:rPr>
              <a:t>pointer_name</a:t>
            </a:r>
            <a:r>
              <a:rPr lang="en-US" altLang="zh-TW" sz="2000" dirty="0">
                <a:solidFill>
                  <a:srgbClr val="063DE8"/>
                </a:solidFill>
                <a:latin typeface="Courier New" pitchFamily="49" charset="0"/>
                <a:ea typeface="PMingLiU" pitchFamily="18" charset="-120"/>
              </a:rPr>
              <a:t>;</a:t>
            </a:r>
          </a:p>
          <a:p>
            <a:pPr lvl="1" algn="l" rtl="0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PMingLiU" pitchFamily="18" charset="-120"/>
              </a:rPr>
              <a:t>  </a:t>
            </a:r>
            <a:r>
              <a:rPr lang="en-US" altLang="zh-TW" sz="2000" dirty="0">
                <a:solidFill>
                  <a:srgbClr val="00B050"/>
                </a:solidFill>
                <a:latin typeface="Courier New" pitchFamily="49" charset="0"/>
                <a:ea typeface="PMingLiU" pitchFamily="18" charset="-120"/>
              </a:rPr>
              <a:t>//or </a:t>
            </a:r>
          </a:p>
          <a:p>
            <a:pPr lvl="1" algn="l" rtl="0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PMingLiU" pitchFamily="18" charset="-120"/>
              </a:rPr>
              <a:t>	</a:t>
            </a:r>
            <a:r>
              <a:rPr lang="en-US" altLang="zh-TW" sz="2000" dirty="0">
                <a:solidFill>
                  <a:srgbClr val="063DE8"/>
                </a:solidFill>
                <a:latin typeface="Courier New" pitchFamily="49" charset="0"/>
                <a:ea typeface="PMingLiU" pitchFamily="18" charset="-120"/>
              </a:rPr>
              <a:t>type *</a:t>
            </a:r>
            <a:r>
              <a:rPr lang="en-US" altLang="zh-TW" sz="2000" dirty="0" err="1">
                <a:solidFill>
                  <a:srgbClr val="063DE8"/>
                </a:solidFill>
                <a:latin typeface="Courier New" pitchFamily="49" charset="0"/>
                <a:ea typeface="PMingLiU" pitchFamily="18" charset="-120"/>
              </a:rPr>
              <a:t>pointer_name</a:t>
            </a:r>
            <a:r>
              <a:rPr lang="en-US" altLang="zh-TW" sz="2000" dirty="0">
                <a:solidFill>
                  <a:srgbClr val="063DE8"/>
                </a:solidFill>
                <a:latin typeface="Courier New" pitchFamily="49" charset="0"/>
                <a:ea typeface="PMingLiU" pitchFamily="18" charset="-120"/>
              </a:rPr>
              <a:t>;</a:t>
            </a:r>
          </a:p>
          <a:p>
            <a:pPr lvl="1" algn="l" rtl="0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000" dirty="0">
                <a:ea typeface="PMingLiU" pitchFamily="18" charset="-120"/>
              </a:rPr>
              <a:t>where </a:t>
            </a:r>
            <a:r>
              <a:rPr lang="en-US" altLang="zh-TW" sz="2000" i="1" dirty="0">
                <a:ea typeface="PMingLiU" pitchFamily="18" charset="-120"/>
              </a:rPr>
              <a:t>type </a:t>
            </a:r>
            <a:r>
              <a:rPr lang="en-US" altLang="zh-TW" sz="2000" dirty="0">
                <a:ea typeface="PMingLiU" pitchFamily="18" charset="-120"/>
              </a:rPr>
              <a:t>is the type of data pointed to (e.g. </a:t>
            </a:r>
            <a:r>
              <a:rPr lang="en-US" altLang="zh-TW" sz="2000" dirty="0" err="1">
                <a:ea typeface="PMingLiU" pitchFamily="18" charset="-120"/>
              </a:rPr>
              <a:t>int</a:t>
            </a:r>
            <a:r>
              <a:rPr lang="en-US" altLang="zh-TW" sz="2000" dirty="0">
                <a:ea typeface="PMingLiU" pitchFamily="18" charset="-120"/>
              </a:rPr>
              <a:t>, char, double)</a:t>
            </a:r>
          </a:p>
          <a:p>
            <a:pPr lvl="1" algn="l" rtl="0">
              <a:lnSpc>
                <a:spcPct val="80000"/>
              </a:lnSpc>
              <a:buFont typeface="Monotype Sorts" pitchFamily="2" charset="2"/>
              <a:buNone/>
            </a:pPr>
            <a:endParaRPr lang="en-US" altLang="zh-TW" sz="2000" dirty="0">
              <a:ea typeface="PMingLiU" pitchFamily="18" charset="-120"/>
            </a:endParaRPr>
          </a:p>
          <a:p>
            <a:pPr lvl="1" algn="l" rtl="0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000" dirty="0">
                <a:ea typeface="PMingLiU" pitchFamily="18" charset="-120"/>
              </a:rPr>
              <a:t>Examples:</a:t>
            </a:r>
          </a:p>
          <a:p>
            <a:pPr lvl="1" algn="l" rtl="0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000" dirty="0">
                <a:solidFill>
                  <a:srgbClr val="063DE8"/>
                </a:solidFill>
                <a:ea typeface="PMingLiU" pitchFamily="18" charset="-120"/>
              </a:rPr>
              <a:t>    </a:t>
            </a:r>
            <a:r>
              <a:rPr lang="en-US" altLang="zh-TW" sz="2000" dirty="0" err="1">
                <a:solidFill>
                  <a:srgbClr val="063DE8"/>
                </a:solidFill>
                <a:latin typeface="Courier New" pitchFamily="49" charset="0"/>
                <a:ea typeface="PMingLiU" pitchFamily="18" charset="-120"/>
              </a:rPr>
              <a:t>int</a:t>
            </a:r>
            <a:r>
              <a:rPr lang="en-US" altLang="zh-TW" sz="2000" dirty="0">
                <a:solidFill>
                  <a:srgbClr val="063DE8"/>
                </a:solidFill>
                <a:latin typeface="Courier New" pitchFamily="49" charset="0"/>
                <a:ea typeface="PMingLiU" pitchFamily="18" charset="-120"/>
              </a:rPr>
              <a:t> *n;</a:t>
            </a:r>
          </a:p>
          <a:p>
            <a:pPr lvl="1" algn="l" rtl="0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000" dirty="0">
                <a:solidFill>
                  <a:srgbClr val="063DE8"/>
                </a:solidFill>
                <a:latin typeface="Courier New" pitchFamily="49" charset="0"/>
                <a:ea typeface="PMingLiU" pitchFamily="18" charset="-120"/>
              </a:rPr>
              <a:t>  </a:t>
            </a:r>
            <a:r>
              <a:rPr lang="en-US" altLang="zh-TW" sz="2000" dirty="0" err="1">
                <a:solidFill>
                  <a:srgbClr val="063DE8"/>
                </a:solidFill>
                <a:latin typeface="Courier New" pitchFamily="49" charset="0"/>
                <a:ea typeface="PMingLiU" pitchFamily="18" charset="-120"/>
              </a:rPr>
              <a:t>RationalNumber</a:t>
            </a:r>
            <a:r>
              <a:rPr lang="en-US" altLang="zh-TW" sz="2000" dirty="0">
                <a:solidFill>
                  <a:srgbClr val="063DE8"/>
                </a:solidFill>
                <a:latin typeface="Courier New" pitchFamily="49" charset="0"/>
                <a:ea typeface="PMingLiU" pitchFamily="18" charset="-120"/>
              </a:rPr>
              <a:t> *r;</a:t>
            </a:r>
          </a:p>
          <a:p>
            <a:pPr lvl="1" algn="l" rtl="0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000" dirty="0">
                <a:solidFill>
                  <a:srgbClr val="063DE8"/>
                </a:solidFill>
                <a:latin typeface="Courier New" pitchFamily="49" charset="0"/>
                <a:ea typeface="PMingLiU" pitchFamily="18" charset="-120"/>
              </a:rPr>
              <a:t>  </a:t>
            </a:r>
            <a:r>
              <a:rPr lang="en-US" altLang="zh-TW" sz="2000" dirty="0" err="1">
                <a:solidFill>
                  <a:srgbClr val="063DE8"/>
                </a:solidFill>
                <a:latin typeface="Courier New" pitchFamily="49" charset="0"/>
                <a:ea typeface="PMingLiU" pitchFamily="18" charset="-120"/>
              </a:rPr>
              <a:t>int</a:t>
            </a:r>
            <a:r>
              <a:rPr lang="en-US" altLang="zh-TW" sz="2000" dirty="0">
                <a:solidFill>
                  <a:srgbClr val="063DE8"/>
                </a:solidFill>
                <a:latin typeface="Courier New" pitchFamily="49" charset="0"/>
                <a:ea typeface="PMingLiU" pitchFamily="18" charset="-120"/>
              </a:rPr>
              <a:t> **p;</a:t>
            </a:r>
            <a:r>
              <a:rPr lang="en-US" altLang="zh-TW" sz="2000" dirty="0">
                <a:latin typeface="Courier New" pitchFamily="49" charset="0"/>
                <a:ea typeface="PMingLiU" pitchFamily="18" charset="-120"/>
              </a:rPr>
              <a:t>    </a:t>
            </a:r>
            <a:r>
              <a:rPr lang="en-US" altLang="zh-TW" sz="2000" dirty="0">
                <a:solidFill>
                  <a:srgbClr val="00B050"/>
                </a:solidFill>
                <a:latin typeface="Courier New" pitchFamily="49" charset="0"/>
                <a:ea typeface="PMingLiU" pitchFamily="18" charset="-120"/>
              </a:rPr>
              <a:t>// pointer to pointer</a:t>
            </a:r>
            <a:endParaRPr lang="en-US" altLang="zh-TW" sz="2000" dirty="0">
              <a:solidFill>
                <a:srgbClr val="00B050"/>
              </a:solidFill>
              <a:ea typeface="PMingLiU" pitchFamily="18" charset="-120"/>
            </a:endParaRPr>
          </a:p>
          <a:p>
            <a:pPr lvl="1" algn="l" rtl="0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000" dirty="0">
                <a:ea typeface="PMingLiU" pitchFamily="18" charset="-120"/>
              </a:rPr>
              <a:t>     </a:t>
            </a:r>
          </a:p>
          <a:p>
            <a:pPr lvl="1" algn="l" rtl="0">
              <a:lnSpc>
                <a:spcPct val="80000"/>
              </a:lnSpc>
              <a:buFont typeface="Monotype Sorts" pitchFamily="2" charset="2"/>
              <a:buNone/>
            </a:pPr>
            <a:endParaRPr lang="en-US" altLang="zh-TW" sz="2000" i="1" dirty="0">
              <a:ea typeface="PMingLiU" pitchFamily="18" charset="-120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>
            <a:normAutofit/>
          </a:bodyPr>
          <a:lstStyle/>
          <a:p>
            <a:pPr rtl="0"/>
            <a:r>
              <a:rPr lang="en-US" sz="3200" b="1" dirty="0"/>
              <a:t>Dynamic </a:t>
            </a:r>
            <a:r>
              <a:rPr lang="en-US" sz="3200" b="1" dirty="0" smtClean="0"/>
              <a:t>vs. Automatic</a:t>
            </a:r>
            <a:br>
              <a:rPr lang="en-US" sz="3200" b="1" dirty="0" smtClean="0"/>
            </a:br>
            <a:r>
              <a:rPr lang="en-US" sz="3200" b="1" dirty="0" smtClean="0"/>
              <a:t> </a:t>
            </a:r>
            <a:r>
              <a:rPr lang="en-US" sz="3200" b="1" dirty="0"/>
              <a:t>Variables</a:t>
            </a:r>
          </a:p>
        </p:txBody>
      </p:sp>
      <p:sp>
        <p:nvSpPr>
          <p:cNvPr id="744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2800"/>
              <a:t>Dynamic variables</a:t>
            </a:r>
          </a:p>
          <a:p>
            <a:pPr lvl="1" algn="l" rtl="0">
              <a:lnSpc>
                <a:spcPct val="90000"/>
              </a:lnSpc>
            </a:pPr>
            <a:r>
              <a:rPr lang="en-US" sz="2400"/>
              <a:t>Created with new operator</a:t>
            </a:r>
          </a:p>
          <a:p>
            <a:pPr lvl="1" algn="l" rtl="0">
              <a:lnSpc>
                <a:spcPct val="90000"/>
              </a:lnSpc>
            </a:pPr>
            <a:r>
              <a:rPr lang="en-US" sz="2400"/>
              <a:t>Created and destroyed while program runs</a:t>
            </a:r>
          </a:p>
          <a:p>
            <a:pPr algn="l" rtl="0">
              <a:lnSpc>
                <a:spcPct val="90000"/>
              </a:lnSpc>
              <a:spcBef>
                <a:spcPct val="50000"/>
              </a:spcBef>
            </a:pPr>
            <a:r>
              <a:rPr lang="en-US" sz="2800"/>
              <a:t>Local variables</a:t>
            </a:r>
          </a:p>
          <a:p>
            <a:pPr lvl="1" algn="l" rtl="0">
              <a:lnSpc>
                <a:spcPct val="90000"/>
              </a:lnSpc>
            </a:pPr>
            <a:r>
              <a:rPr lang="en-US" sz="2400"/>
              <a:t>Declared within function definition</a:t>
            </a:r>
          </a:p>
          <a:p>
            <a:pPr lvl="1" algn="l" rtl="0">
              <a:lnSpc>
                <a:spcPct val="90000"/>
              </a:lnSpc>
            </a:pPr>
            <a:r>
              <a:rPr lang="en-US" sz="2400"/>
              <a:t>Not dynamic</a:t>
            </a:r>
          </a:p>
          <a:p>
            <a:pPr lvl="2" algn="l" rtl="0">
              <a:lnSpc>
                <a:spcPct val="90000"/>
              </a:lnSpc>
            </a:pPr>
            <a:r>
              <a:rPr lang="en-US" sz="2000"/>
              <a:t>Created when function is called</a:t>
            </a:r>
          </a:p>
          <a:p>
            <a:pPr lvl="2" algn="l" rtl="0">
              <a:lnSpc>
                <a:spcPct val="90000"/>
              </a:lnSpc>
            </a:pPr>
            <a:r>
              <a:rPr lang="en-US" sz="2000"/>
              <a:t>Destroyed when function call completes</a:t>
            </a:r>
          </a:p>
          <a:p>
            <a:pPr lvl="1" algn="l" rtl="0">
              <a:lnSpc>
                <a:spcPct val="90000"/>
              </a:lnSpc>
            </a:pPr>
            <a:r>
              <a:rPr lang="en-US" sz="2400"/>
              <a:t>Often called "automatic" variables</a:t>
            </a:r>
          </a:p>
          <a:p>
            <a:pPr lvl="2" algn="l" rtl="0">
              <a:lnSpc>
                <a:spcPct val="90000"/>
              </a:lnSpc>
            </a:pPr>
            <a:r>
              <a:rPr lang="en-US" sz="2000"/>
              <a:t>Properties controlled for you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BCFF2CDD-0427-4D2E-B806-AF576A57C744}" type="slidenum">
              <a:rPr lang="zh-TW" altLang="en-US" smtClean="0"/>
              <a:pPr>
                <a:buNone/>
              </a:pPr>
              <a:t>60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17346602"/>
      </p:ext>
    </p:extLst>
  </p:cSld>
  <p:clrMapOvr>
    <a:masterClrMapping/>
  </p:clrMapOvr>
  <p:transition spd="med">
    <p:wipe dir="r"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2130" name="Picture 10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2934" y="1219200"/>
            <a:ext cx="7586663" cy="283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32132" name="Text Box 1028"/>
          <p:cNvSpPr txBox="1">
            <a:spLocks noChangeArrowheads="1"/>
          </p:cNvSpPr>
          <p:nvPr/>
        </p:nvSpPr>
        <p:spPr bwMode="auto">
          <a:xfrm>
            <a:off x="894259" y="4203700"/>
            <a:ext cx="3134191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400" b="0" dirty="0" smtClean="0">
                <a:latin typeface="Courier New" pitchFamily="49" charset="0"/>
                <a:ea typeface="PMingLiU" pitchFamily="18" charset="-120"/>
              </a:rPr>
              <a:t>{</a:t>
            </a:r>
            <a:endParaRPr lang="en-US" altLang="zh-TW" sz="2400" b="0" dirty="0" smtClean="0">
              <a:latin typeface="Courier New" pitchFamily="49" charset="0"/>
              <a:ea typeface="PMingLiU" pitchFamily="18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0" dirty="0" smtClean="0">
                <a:latin typeface="Courier New" pitchFamily="49" charset="0"/>
                <a:ea typeface="PMingLiU" pitchFamily="18" charset="-120"/>
              </a:rPr>
              <a:t>  </a:t>
            </a:r>
            <a:r>
              <a:rPr lang="en-US" altLang="zh-TW" sz="2400" b="0" dirty="0" err="1" smtClean="0">
                <a:latin typeface="Courier New" pitchFamily="49" charset="0"/>
                <a:ea typeface="PMingLiU" pitchFamily="18" charset="-120"/>
              </a:rPr>
              <a:t>int</a:t>
            </a:r>
            <a:r>
              <a:rPr lang="en-US" altLang="zh-TW" sz="2400" b="0" dirty="0" smtClean="0">
                <a:latin typeface="Courier New" pitchFamily="49" charset="0"/>
                <a:ea typeface="PMingLiU" pitchFamily="18" charset="-120"/>
              </a:rPr>
              <a:t> a=3;</a:t>
            </a:r>
            <a:endParaRPr lang="zh-TW" altLang="en-US" sz="2400" b="0" dirty="0">
              <a:latin typeface="Courier New" pitchFamily="49" charset="0"/>
              <a:ea typeface="PMingLiU" pitchFamily="18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400" b="0" dirty="0">
                <a:latin typeface="Courier New" pitchFamily="49" charset="0"/>
                <a:ea typeface="PMingLiU" pitchFamily="18" charset="-120"/>
              </a:rPr>
              <a:t>  </a:t>
            </a:r>
            <a:r>
              <a:rPr lang="en-US" altLang="zh-TW" sz="2400" b="0" dirty="0" err="1">
                <a:latin typeface="Courier New" pitchFamily="49" charset="0"/>
                <a:ea typeface="PMingLiU" pitchFamily="18" charset="-120"/>
              </a:rPr>
              <a:t>int</a:t>
            </a:r>
            <a:r>
              <a:rPr lang="en-US" altLang="zh-TW" sz="2400" b="0" dirty="0">
                <a:latin typeface="Courier New" pitchFamily="49" charset="0"/>
                <a:ea typeface="PMingLiU" pitchFamily="18" charset="-120"/>
              </a:rPr>
              <a:t> </a:t>
            </a:r>
            <a:r>
              <a:rPr lang="en-US" altLang="zh-TW" sz="2400" b="0" dirty="0" smtClean="0">
                <a:latin typeface="Courier New" pitchFamily="49" charset="0"/>
                <a:ea typeface="PMingLiU" pitchFamily="18" charset="-120"/>
              </a:rPr>
              <a:t>* </a:t>
            </a:r>
            <a:r>
              <a:rPr lang="en-US" altLang="zh-TW" sz="2400" b="0" dirty="0" err="1" smtClean="0">
                <a:latin typeface="Courier New" pitchFamily="49" charset="0"/>
                <a:ea typeface="PMingLiU" pitchFamily="18" charset="-120"/>
              </a:rPr>
              <a:t>ptr</a:t>
            </a:r>
            <a:r>
              <a:rPr lang="en-US" altLang="zh-TW" sz="2400" b="0" dirty="0" smtClean="0">
                <a:latin typeface="Courier New" pitchFamily="49" charset="0"/>
                <a:ea typeface="PMingLiU" pitchFamily="18" charset="-120"/>
              </a:rPr>
              <a:t>= &amp;a;</a:t>
            </a:r>
            <a:endParaRPr lang="en-US" altLang="zh-TW" sz="2400" b="0" dirty="0">
              <a:latin typeface="Courier New" pitchFamily="49" charset="0"/>
              <a:ea typeface="PMingLiU" pitchFamily="18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0" dirty="0">
                <a:latin typeface="Courier New" pitchFamily="49" charset="0"/>
                <a:ea typeface="PMingLiU" pitchFamily="18" charset="-120"/>
              </a:rPr>
              <a:t>  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0" dirty="0">
                <a:latin typeface="Courier New" pitchFamily="49" charset="0"/>
                <a:ea typeface="PMingLiU" pitchFamily="18" charset="-120"/>
              </a:rPr>
              <a:t>}</a:t>
            </a:r>
          </a:p>
        </p:txBody>
      </p:sp>
      <p:sp>
        <p:nvSpPr>
          <p:cNvPr id="432133" name="Text Box 1029"/>
          <p:cNvSpPr txBox="1">
            <a:spLocks noChangeArrowheads="1"/>
          </p:cNvSpPr>
          <p:nvPr/>
        </p:nvSpPr>
        <p:spPr bwMode="auto">
          <a:xfrm>
            <a:off x="5237659" y="4279900"/>
            <a:ext cx="276550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0" dirty="0" err="1">
                <a:latin typeface="Courier New" pitchFamily="49" charset="0"/>
                <a:ea typeface="PMingLiU" pitchFamily="18" charset="-120"/>
              </a:rPr>
              <a:t>int</a:t>
            </a:r>
            <a:r>
              <a:rPr lang="en-US" altLang="zh-TW" sz="2400" b="0" dirty="0">
                <a:latin typeface="Courier New" pitchFamily="49" charset="0"/>
                <a:ea typeface="PMingLiU" pitchFamily="18" charset="-120"/>
              </a:rPr>
              <a:t>* </a:t>
            </a:r>
            <a:r>
              <a:rPr lang="en-US" altLang="zh-TW" sz="2400" b="0" dirty="0" err="1">
                <a:latin typeface="Courier New" pitchFamily="49" charset="0"/>
                <a:ea typeface="PMingLiU" pitchFamily="18" charset="-120"/>
              </a:rPr>
              <a:t>ptr</a:t>
            </a:r>
            <a:r>
              <a:rPr lang="en-US" altLang="zh-TW" sz="2400" b="0" dirty="0">
                <a:latin typeface="Courier New" pitchFamily="49" charset="0"/>
                <a:ea typeface="PMingLiU" pitchFamily="18" charset="-120"/>
              </a:rPr>
              <a:t>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0" dirty="0" err="1">
                <a:latin typeface="Courier New" pitchFamily="49" charset="0"/>
                <a:ea typeface="PMingLiU" pitchFamily="18" charset="-120"/>
              </a:rPr>
              <a:t>ptr</a:t>
            </a:r>
            <a:r>
              <a:rPr lang="en-US" altLang="zh-TW" sz="2400" b="0" dirty="0">
                <a:latin typeface="Courier New" pitchFamily="49" charset="0"/>
                <a:ea typeface="PMingLiU" pitchFamily="18" charset="-120"/>
              </a:rPr>
              <a:t> = new </a:t>
            </a:r>
            <a:r>
              <a:rPr lang="en-US" altLang="zh-TW" sz="2400" b="0" dirty="0" err="1" smtClean="0">
                <a:latin typeface="Courier New" pitchFamily="49" charset="0"/>
                <a:ea typeface="PMingLiU" pitchFamily="18" charset="-120"/>
              </a:rPr>
              <a:t>int</a:t>
            </a:r>
            <a:r>
              <a:rPr lang="en-US" altLang="zh-TW" sz="2400" b="0" dirty="0" smtClean="0">
                <a:latin typeface="Courier New" pitchFamily="49" charset="0"/>
                <a:ea typeface="PMingLiU" pitchFamily="18" charset="-120"/>
              </a:rPr>
              <a:t>;</a:t>
            </a:r>
            <a:endParaRPr lang="en-US" altLang="zh-TW" sz="2400" b="0" dirty="0">
              <a:latin typeface="Courier New" pitchFamily="49" charset="0"/>
              <a:ea typeface="PMingLiU" pitchFamily="18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0" dirty="0">
                <a:latin typeface="Courier New" pitchFamily="49" charset="0"/>
                <a:ea typeface="PMingLiU" pitchFamily="18" charset="-120"/>
              </a:rPr>
              <a:t>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0" dirty="0">
                <a:latin typeface="Courier New" pitchFamily="49" charset="0"/>
                <a:ea typeface="PMingLiU" pitchFamily="18" charset="-120"/>
              </a:rPr>
              <a:t>delete </a:t>
            </a:r>
            <a:r>
              <a:rPr lang="en-US" altLang="zh-TW" sz="2400" b="0" dirty="0" err="1" smtClean="0">
                <a:latin typeface="Courier New" pitchFamily="49" charset="0"/>
                <a:ea typeface="PMingLiU" pitchFamily="18" charset="-120"/>
              </a:rPr>
              <a:t>ptr</a:t>
            </a:r>
            <a:r>
              <a:rPr lang="en-US" altLang="zh-TW" sz="2400" b="0" dirty="0">
                <a:latin typeface="Courier New" pitchFamily="49" charset="0"/>
                <a:ea typeface="PMingLiU" pitchFamily="18" charset="-120"/>
              </a:rPr>
              <a:t>;</a:t>
            </a:r>
          </a:p>
        </p:txBody>
      </p:sp>
      <p:sp>
        <p:nvSpPr>
          <p:cNvPr id="432134" name="Text Box 1030"/>
          <p:cNvSpPr txBox="1">
            <a:spLocks noChangeArrowheads="1"/>
          </p:cNvSpPr>
          <p:nvPr/>
        </p:nvSpPr>
        <p:spPr bwMode="auto">
          <a:xfrm>
            <a:off x="8130581" y="3222625"/>
            <a:ext cx="10134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0">
                <a:solidFill>
                  <a:schemeClr val="tx2"/>
                </a:solidFill>
                <a:latin typeface="Tahoma" pitchFamily="34" charset="0"/>
                <a:ea typeface="PMingLiU" pitchFamily="18" charset="-120"/>
              </a:rPr>
              <a:t>new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0">
                <a:solidFill>
                  <a:schemeClr val="tx2"/>
                </a:solidFill>
                <a:latin typeface="Tahoma" pitchFamily="34" charset="0"/>
                <a:ea typeface="PMingLiU" pitchFamily="18" charset="-120"/>
              </a:rPr>
              <a:t>delete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52A70F30-FDC0-4D96-81E2-23BF66E34532}" type="slidenum">
              <a:rPr lang="zh-TW" altLang="en-US" smtClean="0"/>
              <a:pPr>
                <a:buNone/>
              </a:pPr>
              <a:t>61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0230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20688"/>
            <a:ext cx="8229600" cy="1066800"/>
          </a:xfrm>
        </p:spPr>
        <p:txBody>
          <a:bodyPr/>
          <a:lstStyle/>
          <a:p>
            <a:pPr rtl="0"/>
            <a:r>
              <a:rPr lang="en-US" dirty="0"/>
              <a:t>Define Pointer Types</a:t>
            </a:r>
          </a:p>
        </p:txBody>
      </p:sp>
      <p:sp>
        <p:nvSpPr>
          <p:cNvPr id="74547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060848"/>
            <a:ext cx="8229600" cy="4325112"/>
          </a:xfrm>
        </p:spPr>
        <p:txBody>
          <a:bodyPr>
            <a:normAutofit lnSpcReduction="10000"/>
          </a:bodyPr>
          <a:lstStyle/>
          <a:p>
            <a:pPr algn="l" rtl="0">
              <a:lnSpc>
                <a:spcPct val="90000"/>
              </a:lnSpc>
            </a:pPr>
            <a:r>
              <a:rPr lang="en-US" sz="2800" dirty="0"/>
              <a:t>Can "name" pointer types</a:t>
            </a:r>
          </a:p>
          <a:p>
            <a:pPr algn="l" rtl="0">
              <a:lnSpc>
                <a:spcPct val="90000"/>
              </a:lnSpc>
              <a:spcBef>
                <a:spcPct val="50000"/>
              </a:spcBef>
            </a:pPr>
            <a:r>
              <a:rPr lang="en-US" sz="2800" dirty="0"/>
              <a:t>To be able to declare pointers like other</a:t>
            </a:r>
            <a:br>
              <a:rPr lang="en-US" sz="2800" dirty="0"/>
            </a:br>
            <a:r>
              <a:rPr lang="en-US" sz="2800" dirty="0"/>
              <a:t>variables</a:t>
            </a:r>
          </a:p>
          <a:p>
            <a:pPr lvl="1" algn="l" rtl="0">
              <a:lnSpc>
                <a:spcPct val="90000"/>
              </a:lnSpc>
            </a:pPr>
            <a:r>
              <a:rPr lang="en-US" sz="2400" dirty="0"/>
              <a:t>Eliminate need for "*" in pointer declaration</a:t>
            </a:r>
          </a:p>
          <a:p>
            <a:pPr algn="l" rtl="0">
              <a:lnSpc>
                <a:spcPct val="90000"/>
              </a:lnSpc>
              <a:spcBef>
                <a:spcPct val="50000"/>
              </a:spcBef>
            </a:pPr>
            <a:r>
              <a:rPr lang="en-US" sz="2800" dirty="0" err="1"/>
              <a:t>typedef</a:t>
            </a:r>
            <a:r>
              <a:rPr lang="en-US" sz="2800" dirty="0"/>
              <a:t> </a:t>
            </a:r>
            <a:r>
              <a:rPr lang="en-US" sz="2800" dirty="0" err="1"/>
              <a:t>int</a:t>
            </a:r>
            <a:r>
              <a:rPr lang="en-US" sz="2800" dirty="0"/>
              <a:t>* </a:t>
            </a:r>
            <a:r>
              <a:rPr lang="en-US" sz="2800" dirty="0" err="1"/>
              <a:t>IntPtr</a:t>
            </a:r>
            <a:r>
              <a:rPr lang="en-US" sz="2800" dirty="0"/>
              <a:t>;</a:t>
            </a:r>
          </a:p>
          <a:p>
            <a:pPr lvl="1" algn="l" rtl="0">
              <a:lnSpc>
                <a:spcPct val="90000"/>
              </a:lnSpc>
            </a:pPr>
            <a:r>
              <a:rPr lang="en-US" sz="2400" dirty="0"/>
              <a:t>Defines a "new type" alias</a:t>
            </a:r>
          </a:p>
          <a:p>
            <a:pPr lvl="1" algn="l" rtl="0">
              <a:lnSpc>
                <a:spcPct val="90000"/>
              </a:lnSpc>
            </a:pPr>
            <a:r>
              <a:rPr lang="en-US" sz="2400" dirty="0"/>
              <a:t>Consider these </a:t>
            </a:r>
            <a:r>
              <a:rPr lang="en-US" sz="2400" dirty="0" smtClean="0"/>
              <a:t>declarations:</a:t>
            </a:r>
          </a:p>
          <a:p>
            <a:pPr lvl="1" algn="l" rtl="0">
              <a:lnSpc>
                <a:spcPct val="90000"/>
              </a:lnSpc>
              <a:buNone/>
            </a:pPr>
            <a:r>
              <a:rPr lang="en-US" sz="2400" dirty="0" err="1" smtClean="0"/>
              <a:t>IntPtr</a:t>
            </a:r>
            <a:r>
              <a:rPr lang="en-US" sz="2400" dirty="0" smtClean="0"/>
              <a:t> </a:t>
            </a:r>
            <a:r>
              <a:rPr lang="en-US" sz="2400" dirty="0"/>
              <a:t>p;</a:t>
            </a:r>
            <a:br>
              <a:rPr lang="en-US" sz="2400" dirty="0"/>
            </a:br>
            <a:r>
              <a:rPr lang="en-US" sz="2400" dirty="0" smtClean="0"/>
              <a:t>or</a:t>
            </a:r>
          </a:p>
          <a:p>
            <a:pPr lvl="1" algn="l" rtl="0">
              <a:lnSpc>
                <a:spcPct val="90000"/>
              </a:lnSpc>
              <a:buNone/>
            </a:pP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/>
              <a:t>*p;</a:t>
            </a:r>
          </a:p>
          <a:p>
            <a:pPr lvl="2" algn="l" rtl="0">
              <a:lnSpc>
                <a:spcPct val="90000"/>
              </a:lnSpc>
              <a:buNone/>
            </a:pPr>
            <a:r>
              <a:rPr lang="en-US" sz="2000" dirty="0" smtClean="0"/>
              <a:t>“The </a:t>
            </a:r>
            <a:r>
              <a:rPr lang="en-US" sz="2000" dirty="0"/>
              <a:t>two are </a:t>
            </a:r>
            <a:r>
              <a:rPr lang="en-US" sz="2000" dirty="0" smtClean="0"/>
              <a:t>equivalent”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BCFF2CDD-0427-4D2E-B806-AF576A57C744}" type="slidenum">
              <a:rPr lang="zh-TW" altLang="en-US" smtClean="0"/>
              <a:pPr>
                <a:buNone/>
              </a:pPr>
              <a:t>62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84582073"/>
      </p:ext>
    </p:extLst>
  </p:cSld>
  <p:clrMapOvr>
    <a:masterClrMapping/>
  </p:clrMapOvr>
  <p:transition spd="med">
    <p:wipe dir="r"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26" name="Rectangle 6"/>
          <p:cNvSpPr>
            <a:spLocks noGrp="1" noChangeArrowheads="1"/>
          </p:cNvSpPr>
          <p:nvPr>
            <p:ph type="title"/>
          </p:nvPr>
        </p:nvSpPr>
        <p:spPr>
          <a:xfrm>
            <a:off x="525761" y="476672"/>
            <a:ext cx="8229600" cy="1069848"/>
          </a:xfrm>
        </p:spPr>
        <p:txBody>
          <a:bodyPr>
            <a:normAutofit/>
          </a:bodyPr>
          <a:lstStyle/>
          <a:p>
            <a:r>
              <a:rPr lang="en-US" sz="3000" dirty="0" smtClean="0"/>
              <a:t>Example</a:t>
            </a:r>
            <a:endParaRPr lang="en-US" sz="3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52A70F30-FDC0-4D96-81E2-23BF66E34532}" type="slidenum">
              <a:rPr lang="zh-TW" altLang="en-US" smtClean="0"/>
              <a:pPr>
                <a:buNone/>
              </a:pPr>
              <a:t>63</a:t>
            </a:fld>
            <a:endParaRPr lang="en-US" altLang="zh-TW"/>
          </a:p>
        </p:txBody>
      </p:sp>
      <p:pic>
        <p:nvPicPr>
          <p:cNvPr id="747524" name="Picture 4" descr="C:\WINDOWS\Desktop\Oh_type\sacitch_C++_ppt\gif\savitchc10d04_1of2.gif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3950" y="1695450"/>
            <a:ext cx="7599363" cy="451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84783683"/>
      </p:ext>
    </p:extLst>
  </p:cSld>
  <p:clrMapOvr>
    <a:masterClrMapping/>
  </p:clrMapOvr>
  <p:transition spd="med">
    <p:wipe dir="r"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552" name="Rectangle 8"/>
          <p:cNvSpPr>
            <a:spLocks noGrp="1" noChangeArrowheads="1"/>
          </p:cNvSpPr>
          <p:nvPr>
            <p:ph type="title"/>
          </p:nvPr>
        </p:nvSpPr>
        <p:spPr>
          <a:xfrm>
            <a:off x="571500" y="548680"/>
            <a:ext cx="8229600" cy="1069848"/>
          </a:xfrm>
          <a:noFill/>
          <a:ln/>
        </p:spPr>
        <p:txBody>
          <a:bodyPr>
            <a:normAutofit/>
          </a:bodyPr>
          <a:lstStyle/>
          <a:p>
            <a:r>
              <a:rPr lang="en-US" sz="3000" dirty="0" smtClean="0"/>
              <a:t>Example (cont.)</a:t>
            </a:r>
            <a:endParaRPr lang="en-US" sz="3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52A70F30-FDC0-4D96-81E2-23BF66E34532}" type="slidenum">
              <a:rPr lang="zh-TW" altLang="en-US" smtClean="0"/>
              <a:pPr>
                <a:buNone/>
              </a:pPr>
              <a:t>64</a:t>
            </a:fld>
            <a:endParaRPr lang="en-US" altLang="zh-TW"/>
          </a:p>
        </p:txBody>
      </p:sp>
      <p:pic>
        <p:nvPicPr>
          <p:cNvPr id="748550" name="Picture 6" descr="C:\WINDOWS\Desktop\Oh_type\sacitch_C++_ppt\gif\savitchc10d04_2of2.gif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8700" y="1754188"/>
            <a:ext cx="7772400" cy="434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79324556"/>
      </p:ext>
    </p:extLst>
  </p:cSld>
  <p:clrMapOvr>
    <a:masterClrMapping/>
  </p:clrMapOvr>
  <p:transition spd="med">
    <p:wipe dir="r"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585689" y="548680"/>
            <a:ext cx="8229600" cy="1069848"/>
          </a:xfrm>
        </p:spPr>
        <p:txBody>
          <a:bodyPr/>
          <a:lstStyle/>
          <a:p>
            <a:pPr rtl="0"/>
            <a:r>
              <a:rPr lang="en-US" sz="3200" dirty="0" smtClean="0"/>
              <a:t>Example Graphic</a:t>
            </a:r>
            <a:r>
              <a:rPr lang="en-US" sz="3200" dirty="0"/>
              <a:t>: </a:t>
            </a:r>
            <a:br>
              <a:rPr lang="en-US" sz="3200" dirty="0"/>
            </a:br>
            <a:r>
              <a:rPr lang="en-US" sz="3000" b="1" dirty="0" smtClean="0"/>
              <a:t> </a:t>
            </a:r>
            <a:r>
              <a:rPr lang="en-US" sz="3200" dirty="0"/>
              <a:t>The Function Call sneaky(p);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52A70F30-FDC0-4D96-81E2-23BF66E34532}" type="slidenum">
              <a:rPr lang="zh-TW" altLang="en-US" smtClean="0"/>
              <a:pPr>
                <a:buNone/>
              </a:pPr>
              <a:t>65</a:t>
            </a:fld>
            <a:endParaRPr lang="en-US" altLang="zh-TW"/>
          </a:p>
        </p:txBody>
      </p:sp>
      <p:pic>
        <p:nvPicPr>
          <p:cNvPr id="749572" name="Picture 4" descr="C:\WINDOWS\Desktop\Oh_type\sacitch_C++_ppt\gif\savitchc10d05.gif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204864"/>
            <a:ext cx="7772400" cy="388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87538552"/>
      </p:ext>
    </p:extLst>
  </p:cSld>
  <p:clrMapOvr>
    <a:masterClrMapping/>
  </p:clrMapOvr>
  <p:transition spd="med">
    <p:wipe dir="r"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066800"/>
          </a:xfrm>
        </p:spPr>
        <p:txBody>
          <a:bodyPr/>
          <a:lstStyle/>
          <a:p>
            <a:r>
              <a:rPr lang="en-US" dirty="0" smtClean="0"/>
              <a:t>Constant pointer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325112"/>
          </a:xfrm>
        </p:spPr>
        <p:txBody>
          <a:bodyPr>
            <a:noAutofit/>
          </a:bodyPr>
          <a:lstStyle/>
          <a:p>
            <a:pPr algn="l" rtl="0"/>
            <a:r>
              <a:rPr lang="en-US" sz="2400" dirty="0" smtClean="0"/>
              <a:t>There are two places the const keyword can be placed within a pointer variable declaration .</a:t>
            </a:r>
          </a:p>
          <a:p>
            <a:pPr algn="l" rtl="0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const</a:t>
            </a:r>
            <a:r>
              <a:rPr lang="en-US" sz="2400" dirty="0" smtClean="0"/>
              <a:t> </a:t>
            </a:r>
            <a:r>
              <a:rPr lang="en-US" sz="2400" dirty="0" err="1" smtClean="0"/>
              <a:t>int</a:t>
            </a:r>
            <a:r>
              <a:rPr lang="en-US" sz="2400" dirty="0" smtClean="0"/>
              <a:t> * </a:t>
            </a:r>
            <a:r>
              <a:rPr lang="en-US" sz="2400" dirty="0" err="1" smtClean="0"/>
              <a:t>ptr</a:t>
            </a:r>
            <a:r>
              <a:rPr lang="en-US" sz="2400" dirty="0" smtClean="0"/>
              <a:t>; </a:t>
            </a:r>
          </a:p>
          <a:p>
            <a:pPr lvl="1" algn="l" rtl="0"/>
            <a:r>
              <a:rPr lang="en-US" sz="2000" dirty="0" smtClean="0"/>
              <a:t>declares a changeable pointer to a constant integer. </a:t>
            </a:r>
          </a:p>
          <a:p>
            <a:pPr lvl="1" algn="l" rtl="0"/>
            <a:r>
              <a:rPr lang="en-US" sz="2000" dirty="0" smtClean="0"/>
              <a:t>The integer value cannot be changed through this pointer, but the pointer may be changed to point to a different constant integer.</a:t>
            </a:r>
          </a:p>
          <a:p>
            <a:pPr algn="l" rtl="0"/>
            <a:r>
              <a:rPr lang="en-US" sz="2400" dirty="0" smtClean="0"/>
              <a:t> </a:t>
            </a:r>
            <a:r>
              <a:rPr lang="en-US" sz="2400" dirty="0" err="1" smtClean="0"/>
              <a:t>int</a:t>
            </a:r>
            <a:r>
              <a:rPr lang="en-US" sz="2400" dirty="0" smtClean="0"/>
              <a:t> *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const</a:t>
            </a:r>
            <a:r>
              <a:rPr lang="en-US" sz="2400" dirty="0" smtClean="0"/>
              <a:t> </a:t>
            </a:r>
            <a:r>
              <a:rPr lang="en-US" sz="2400" dirty="0" err="1" smtClean="0"/>
              <a:t>ptr</a:t>
            </a:r>
            <a:r>
              <a:rPr lang="en-US" sz="2400" dirty="0" smtClean="0"/>
              <a:t>; </a:t>
            </a:r>
          </a:p>
          <a:p>
            <a:pPr lvl="1" algn="l" rtl="0"/>
            <a:r>
              <a:rPr lang="en-US" sz="2000" dirty="0" smtClean="0"/>
              <a:t>declares a constant pointer to changeable integer data.</a:t>
            </a:r>
          </a:p>
          <a:p>
            <a:pPr lvl="1" algn="l" rtl="0"/>
            <a:r>
              <a:rPr lang="en-US" sz="2000" dirty="0" smtClean="0"/>
              <a:t> The integer value can be changed through this pointer, but the pointer may not be changed to point to a different constant integer.</a:t>
            </a:r>
          </a:p>
          <a:p>
            <a:pPr algn="l" rtl="0"/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const</a:t>
            </a:r>
            <a:r>
              <a:rPr lang="en-US" sz="2400" dirty="0" smtClean="0"/>
              <a:t> </a:t>
            </a:r>
            <a:r>
              <a:rPr lang="en-US" sz="2400" dirty="0" err="1" smtClean="0"/>
              <a:t>int</a:t>
            </a:r>
            <a:r>
              <a:rPr lang="en-US" sz="2400" dirty="0" smtClean="0"/>
              <a:t> *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const</a:t>
            </a:r>
            <a:r>
              <a:rPr lang="en-US" sz="2400" dirty="0" smtClean="0"/>
              <a:t> </a:t>
            </a:r>
            <a:r>
              <a:rPr lang="en-US" sz="2400" dirty="0" err="1" smtClean="0"/>
              <a:t>ptr</a:t>
            </a:r>
            <a:r>
              <a:rPr lang="en-US" sz="2400" dirty="0" smtClean="0"/>
              <a:t>; </a:t>
            </a:r>
          </a:p>
          <a:p>
            <a:pPr lvl="1" algn="l" rtl="0"/>
            <a:r>
              <a:rPr lang="en-US" sz="2000" dirty="0" smtClean="0"/>
              <a:t>forbids changing either the address </a:t>
            </a:r>
            <a:r>
              <a:rPr lang="en-US" sz="2000" dirty="0" err="1" smtClean="0"/>
              <a:t>ptr</a:t>
            </a:r>
            <a:r>
              <a:rPr lang="en-US" sz="2000" dirty="0" smtClean="0"/>
              <a:t> contains or the value it points to. </a:t>
            </a:r>
            <a:endParaRPr lang="en-US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BCFF2CDD-0427-4D2E-B806-AF576A57C744}" type="slidenum">
              <a:rPr lang="zh-TW" altLang="en-US" smtClean="0"/>
              <a:pPr>
                <a:buNone/>
              </a:pPr>
              <a:t>66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6300744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856" y="489992"/>
            <a:ext cx="8229600" cy="1066800"/>
          </a:xfrm>
        </p:spPr>
        <p:txBody>
          <a:bodyPr/>
          <a:lstStyle/>
          <a:p>
            <a:r>
              <a:rPr lang="en-US" dirty="0" smtClean="0"/>
              <a:t>Constant pointer</a:t>
            </a:r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BCFF2CDD-0427-4D2E-B806-AF576A57C744}" type="slidenum">
              <a:rPr lang="zh-TW" altLang="en-US" smtClean="0"/>
              <a:pPr>
                <a:buNone/>
              </a:pPr>
              <a:t>67</a:t>
            </a:fld>
            <a:endParaRPr lang="en-US" altLang="zh-TW"/>
          </a:p>
        </p:txBody>
      </p:sp>
      <p:pic>
        <p:nvPicPr>
          <p:cNvPr id="6" name="Picture 1" descr="cpphtp9_08_Page_34"/>
          <p:cNvPicPr>
            <a:picLocks noGrp="1" noChangeAspect="1"/>
          </p:cNvPicPr>
          <p:nvPr isPhoto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556793"/>
            <a:ext cx="8567936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6727843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1066800"/>
          </a:xfrm>
        </p:spPr>
        <p:txBody>
          <a:bodyPr/>
          <a:lstStyle/>
          <a:p>
            <a:r>
              <a:rPr lang="en-US" dirty="0" smtClean="0"/>
              <a:t>References: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400" dirty="0" err="1" smtClean="0"/>
              <a:t>Savitch</a:t>
            </a:r>
            <a:r>
              <a:rPr lang="en-US" sz="2400" dirty="0" smtClean="0"/>
              <a:t>, Walter J.(2013)  </a:t>
            </a:r>
            <a:r>
              <a:rPr lang="en-US" sz="2400" b="1" dirty="0" smtClean="0"/>
              <a:t>Absolute C++.</a:t>
            </a:r>
          </a:p>
          <a:p>
            <a:pPr algn="l" rtl="0"/>
            <a:r>
              <a:rPr lang="en-US" sz="2400" dirty="0" smtClean="0"/>
              <a:t>Gaddis, Tony (2012) </a:t>
            </a:r>
            <a:r>
              <a:rPr lang="en-US" sz="2400" b="1" dirty="0" smtClean="0"/>
              <a:t>Starting Out with C++: From Control Structures Through Objects</a:t>
            </a:r>
            <a:r>
              <a:rPr lang="en-US" sz="2400" dirty="0" smtClean="0"/>
              <a:t>. Boston: Pearson.</a:t>
            </a:r>
          </a:p>
          <a:p>
            <a:pPr algn="l" rtl="0"/>
            <a:r>
              <a:rPr lang="en-US" sz="2400" dirty="0" smtClean="0"/>
              <a:t>(2011) </a:t>
            </a:r>
            <a:r>
              <a:rPr lang="en-US" sz="2400" b="1" dirty="0" smtClean="0"/>
              <a:t>Introduction to C++ Notes. </a:t>
            </a:r>
            <a:r>
              <a:rPr lang="en-US" sz="2400" dirty="0" smtClean="0"/>
              <a:t>Massachusetts Institute of Technology </a:t>
            </a:r>
            <a:endParaRPr lang="en-US" sz="2400" b="1" dirty="0" smtClean="0"/>
          </a:p>
          <a:p>
            <a:pPr algn="l" rtl="0"/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BCFF2CDD-0427-4D2E-B806-AF576A57C744}" type="slidenum">
              <a:rPr lang="zh-TW" altLang="en-US" smtClean="0"/>
              <a:pPr>
                <a:buNone/>
              </a:pPr>
              <a:t>68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30183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229600" cy="1066800"/>
          </a:xfrm>
        </p:spPr>
        <p:txBody>
          <a:bodyPr/>
          <a:lstStyle/>
          <a:p>
            <a:pPr rtl="0"/>
            <a:r>
              <a:rPr lang="en-US" altLang="zh-TW" dirty="0">
                <a:ea typeface="PMingLiU" pitchFamily="18" charset="-120"/>
              </a:rPr>
              <a:t>Address Operator </a:t>
            </a:r>
            <a:r>
              <a:rPr lang="en-US" altLang="zh-TW" dirty="0">
                <a:latin typeface="Courier New" pitchFamily="49" charset="0"/>
                <a:ea typeface="PMingLiU" pitchFamily="18" charset="-120"/>
              </a:rPr>
              <a:t>&amp;</a:t>
            </a:r>
          </a:p>
        </p:txBody>
      </p:sp>
      <p:sp>
        <p:nvSpPr>
          <p:cNvPr id="41062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848600" cy="4114800"/>
          </a:xfrm>
        </p:spPr>
        <p:txBody>
          <a:bodyPr/>
          <a:lstStyle/>
          <a:p>
            <a:pPr algn="l" rtl="0"/>
            <a:r>
              <a:rPr lang="en-US" altLang="zh-TW" sz="2400" i="1" dirty="0">
                <a:latin typeface="Tahoma" pitchFamily="34" charset="0"/>
                <a:ea typeface="PMingLiU" pitchFamily="18" charset="-120"/>
              </a:rPr>
              <a:t>The </a:t>
            </a:r>
            <a:r>
              <a:rPr lang="en-US" altLang="zh-TW" sz="2000" dirty="0">
                <a:latin typeface="Tahoma" pitchFamily="34" charset="0"/>
                <a:ea typeface="PMingLiU" pitchFamily="18" charset="-120"/>
              </a:rPr>
              <a:t>"</a:t>
            </a:r>
            <a:r>
              <a:rPr lang="en-US" altLang="zh-TW" sz="2400" i="1" dirty="0">
                <a:latin typeface="Tahoma" pitchFamily="34" charset="0"/>
                <a:ea typeface="PMingLiU" pitchFamily="18" charset="-120"/>
              </a:rPr>
              <a:t>address of </a:t>
            </a:r>
            <a:r>
              <a:rPr lang="en-US" altLang="zh-TW" sz="2000" dirty="0">
                <a:latin typeface="Tahoma" pitchFamily="34" charset="0"/>
                <a:ea typeface="PMingLiU" pitchFamily="18" charset="-120"/>
              </a:rPr>
              <a:t>"</a:t>
            </a:r>
            <a:r>
              <a:rPr lang="en-US" altLang="zh-TW" sz="2400" i="1" dirty="0">
                <a:latin typeface="Tahoma" pitchFamily="34" charset="0"/>
                <a:ea typeface="PMingLiU" pitchFamily="18" charset="-120"/>
              </a:rPr>
              <a:t> operator</a:t>
            </a:r>
            <a:r>
              <a:rPr lang="en-US" altLang="zh-TW" sz="2400" dirty="0">
                <a:latin typeface="Tahoma" pitchFamily="34" charset="0"/>
                <a:ea typeface="PMingLiU" pitchFamily="18" charset="-120"/>
              </a:rPr>
              <a:t> (</a:t>
            </a:r>
            <a:r>
              <a:rPr lang="en-US" altLang="zh-TW" sz="2400" dirty="0">
                <a:solidFill>
                  <a:schemeClr val="hlink"/>
                </a:solidFill>
                <a:latin typeface="Courier New" pitchFamily="49" charset="0"/>
                <a:ea typeface="PMingLiU" pitchFamily="18" charset="-120"/>
              </a:rPr>
              <a:t>&amp;</a:t>
            </a:r>
            <a:r>
              <a:rPr lang="en-US" altLang="zh-TW" sz="2400" dirty="0">
                <a:latin typeface="Tahoma" pitchFamily="34" charset="0"/>
                <a:ea typeface="PMingLiU" pitchFamily="18" charset="-120"/>
              </a:rPr>
              <a:t>) gives the memory address of the variable</a:t>
            </a:r>
          </a:p>
          <a:p>
            <a:pPr lvl="1" algn="l" rtl="0"/>
            <a:r>
              <a:rPr lang="en-US" altLang="zh-TW" sz="2000" b="1" dirty="0">
                <a:solidFill>
                  <a:schemeClr val="accent6">
                    <a:lumMod val="75000"/>
                  </a:schemeClr>
                </a:solidFill>
                <a:ea typeface="PMingLiU" pitchFamily="18" charset="-120"/>
              </a:rPr>
              <a:t>Usage: </a:t>
            </a:r>
            <a:r>
              <a:rPr lang="en-US" altLang="zh-TW" sz="2000" b="1" dirty="0">
                <a:solidFill>
                  <a:srgbClr val="063DE8"/>
                </a:solidFill>
                <a:latin typeface="Courier New" pitchFamily="49" charset="0"/>
                <a:ea typeface="PMingLiU" pitchFamily="18" charset="-120"/>
              </a:rPr>
              <a:t>&amp;</a:t>
            </a:r>
            <a:r>
              <a:rPr lang="en-US" altLang="zh-TW" sz="2000" b="1" dirty="0" err="1">
                <a:solidFill>
                  <a:srgbClr val="063DE8"/>
                </a:solidFill>
                <a:latin typeface="Courier New" pitchFamily="49" charset="0"/>
                <a:ea typeface="PMingLiU" pitchFamily="18" charset="-120"/>
              </a:rPr>
              <a:t>variable_name</a:t>
            </a:r>
            <a:endParaRPr lang="en-US" altLang="zh-TW" sz="2000" b="1" dirty="0">
              <a:solidFill>
                <a:srgbClr val="063DE8"/>
              </a:solidFill>
              <a:latin typeface="Courier New" pitchFamily="49" charset="0"/>
              <a:ea typeface="PMingLiU" pitchFamily="18" charset="-120"/>
            </a:endParaRPr>
          </a:p>
          <a:p>
            <a:pPr lvl="1" algn="l" rtl="0"/>
            <a:endParaRPr lang="en-US" altLang="zh-TW" sz="2000" b="1" dirty="0">
              <a:latin typeface="Courier New" pitchFamily="49" charset="0"/>
              <a:ea typeface="PMingLiU" pitchFamily="18" charset="-120"/>
            </a:endParaRPr>
          </a:p>
        </p:txBody>
      </p:sp>
      <p:sp>
        <p:nvSpPr>
          <p:cNvPr id="410643" name="Rectangle 19"/>
          <p:cNvSpPr>
            <a:spLocks noChangeArrowheads="1"/>
          </p:cNvSpPr>
          <p:nvPr/>
        </p:nvSpPr>
        <p:spPr bwMode="auto">
          <a:xfrm>
            <a:off x="3708400" y="3319463"/>
            <a:ext cx="1187450" cy="5873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TW" sz="2400" b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PMingLiU" pitchFamily="18" charset="-120"/>
              </a:rPr>
              <a:t>100</a:t>
            </a:r>
          </a:p>
        </p:txBody>
      </p:sp>
      <p:sp>
        <p:nvSpPr>
          <p:cNvPr id="410644" name="Rectangle 20"/>
          <p:cNvSpPr>
            <a:spLocks noChangeArrowheads="1"/>
          </p:cNvSpPr>
          <p:nvPr/>
        </p:nvSpPr>
        <p:spPr bwMode="auto">
          <a:xfrm>
            <a:off x="2520950" y="3319463"/>
            <a:ext cx="1187450" cy="5873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TW" sz="4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PMingLiU" pitchFamily="18" charset="-120"/>
              </a:rPr>
              <a:t>…</a:t>
            </a:r>
          </a:p>
        </p:txBody>
      </p:sp>
      <p:sp>
        <p:nvSpPr>
          <p:cNvPr id="410645" name="Rectangle 21"/>
          <p:cNvSpPr>
            <a:spLocks noChangeArrowheads="1"/>
          </p:cNvSpPr>
          <p:nvPr/>
        </p:nvSpPr>
        <p:spPr bwMode="auto">
          <a:xfrm>
            <a:off x="4895850" y="3319463"/>
            <a:ext cx="1187450" cy="5873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TW" sz="4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PMingLiU" pitchFamily="18" charset="-120"/>
              </a:rPr>
              <a:t>…</a:t>
            </a:r>
          </a:p>
        </p:txBody>
      </p:sp>
      <p:sp>
        <p:nvSpPr>
          <p:cNvPr id="410646" name="Rectangle 22"/>
          <p:cNvSpPr>
            <a:spLocks noChangeArrowheads="1"/>
          </p:cNvSpPr>
          <p:nvPr/>
        </p:nvSpPr>
        <p:spPr bwMode="auto">
          <a:xfrm>
            <a:off x="6083300" y="3319463"/>
            <a:ext cx="1187450" cy="5873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TW" sz="4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PMingLiU" pitchFamily="18" charset="-120"/>
              </a:rPr>
              <a:t>…</a:t>
            </a:r>
          </a:p>
        </p:txBody>
      </p:sp>
      <p:sp>
        <p:nvSpPr>
          <p:cNvPr id="410647" name="Rectangle 23"/>
          <p:cNvSpPr>
            <a:spLocks noChangeArrowheads="1"/>
          </p:cNvSpPr>
          <p:nvPr/>
        </p:nvSpPr>
        <p:spPr bwMode="auto">
          <a:xfrm>
            <a:off x="7270750" y="3319463"/>
            <a:ext cx="1187450" cy="5873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TW" sz="4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PMingLiU" pitchFamily="18" charset="-120"/>
              </a:rPr>
              <a:t>…</a:t>
            </a:r>
          </a:p>
        </p:txBody>
      </p:sp>
      <p:sp>
        <p:nvSpPr>
          <p:cNvPr id="410649" name="Text Box 25"/>
          <p:cNvSpPr txBox="1">
            <a:spLocks noChangeArrowheads="1"/>
          </p:cNvSpPr>
          <p:nvPr/>
        </p:nvSpPr>
        <p:spPr bwMode="auto">
          <a:xfrm>
            <a:off x="3786188" y="2879725"/>
            <a:ext cx="9731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42900" indent="-342900">
              <a:buFont typeface="Monotype Sorts" pitchFamily="2" charset="2"/>
              <a:buNone/>
            </a:pP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a typeface="PMingLiU" pitchFamily="18" charset="-120"/>
              </a:rPr>
              <a:t>1024</a:t>
            </a:r>
          </a:p>
        </p:txBody>
      </p:sp>
      <p:sp>
        <p:nvSpPr>
          <p:cNvPr id="410651" name="Text Box 27"/>
          <p:cNvSpPr txBox="1">
            <a:spLocks noChangeArrowheads="1"/>
          </p:cNvSpPr>
          <p:nvPr/>
        </p:nvSpPr>
        <p:spPr bwMode="auto">
          <a:xfrm>
            <a:off x="1371600" y="4364038"/>
            <a:ext cx="4339650" cy="1877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Monotype Sorts" pitchFamily="2" charset="2"/>
              <a:buNone/>
            </a:pPr>
            <a:r>
              <a:rPr lang="en-US" altLang="zh-TW" dirty="0" err="1">
                <a:solidFill>
                  <a:srgbClr val="063DE8"/>
                </a:solidFill>
                <a:latin typeface="Courier New" pitchFamily="49" charset="0"/>
                <a:ea typeface="PMingLiU" pitchFamily="18" charset="-120"/>
              </a:rPr>
              <a:t>int</a:t>
            </a:r>
            <a:r>
              <a:rPr lang="en-US" altLang="zh-TW" dirty="0">
                <a:solidFill>
                  <a:srgbClr val="063DE8"/>
                </a:solidFill>
                <a:latin typeface="Courier New" pitchFamily="49" charset="0"/>
                <a:ea typeface="PMingLiU" pitchFamily="18" charset="-120"/>
              </a:rPr>
              <a:t> a = 100;</a:t>
            </a:r>
          </a:p>
          <a:p>
            <a:pPr marL="342900" indent="-342900">
              <a:buFont typeface="Monotype Sorts" pitchFamily="2" charset="2"/>
              <a:buNone/>
            </a:pPr>
            <a:r>
              <a:rPr lang="en-US" altLang="zh-TW" dirty="0">
                <a:solidFill>
                  <a:srgbClr val="00B050"/>
                </a:solidFill>
                <a:latin typeface="Courier New" pitchFamily="49" charset="0"/>
                <a:ea typeface="PMingLiU" pitchFamily="18" charset="-120"/>
              </a:rPr>
              <a:t>//get the value, </a:t>
            </a:r>
          </a:p>
          <a:p>
            <a:pPr marL="342900" indent="-342900">
              <a:buFont typeface="Monotype Sorts" pitchFamily="2" charset="2"/>
              <a:buNone/>
            </a:pPr>
            <a:r>
              <a:rPr lang="en-US" altLang="zh-TW" dirty="0" err="1">
                <a:solidFill>
                  <a:srgbClr val="063DE8"/>
                </a:solidFill>
                <a:latin typeface="Courier New" pitchFamily="49" charset="0"/>
                <a:ea typeface="PMingLiU" pitchFamily="18" charset="-120"/>
              </a:rPr>
              <a:t>cout</a:t>
            </a:r>
            <a:r>
              <a:rPr lang="en-US" altLang="zh-TW" dirty="0">
                <a:solidFill>
                  <a:srgbClr val="063DE8"/>
                </a:solidFill>
                <a:latin typeface="Courier New" pitchFamily="49" charset="0"/>
                <a:ea typeface="PMingLiU" pitchFamily="18" charset="-120"/>
              </a:rPr>
              <a:t> &lt;&lt; a;	</a:t>
            </a:r>
            <a:r>
              <a:rPr lang="en-US" altLang="zh-TW" dirty="0">
                <a:latin typeface="Courier New" pitchFamily="49" charset="0"/>
                <a:ea typeface="PMingLiU" pitchFamily="18" charset="-120"/>
              </a:rPr>
              <a:t>  </a:t>
            </a:r>
            <a:r>
              <a:rPr lang="en-US" altLang="zh-TW" dirty="0">
                <a:solidFill>
                  <a:srgbClr val="00B050"/>
                </a:solidFill>
                <a:latin typeface="Courier New" pitchFamily="49" charset="0"/>
                <a:ea typeface="PMingLiU" pitchFamily="18" charset="-120"/>
              </a:rPr>
              <a:t>//prints 100</a:t>
            </a:r>
          </a:p>
          <a:p>
            <a:pPr marL="342900" indent="-342900">
              <a:buFont typeface="Monotype Sorts" pitchFamily="2" charset="2"/>
              <a:buNone/>
            </a:pPr>
            <a:r>
              <a:rPr lang="en-US" altLang="zh-TW" dirty="0">
                <a:solidFill>
                  <a:srgbClr val="00B050"/>
                </a:solidFill>
                <a:latin typeface="Courier New" pitchFamily="49" charset="0"/>
                <a:ea typeface="PMingLiU" pitchFamily="18" charset="-120"/>
              </a:rPr>
              <a:t>//get the memory address</a:t>
            </a:r>
          </a:p>
          <a:p>
            <a:pPr marL="342900" indent="-342900">
              <a:buFont typeface="Monotype Sorts" pitchFamily="2" charset="2"/>
              <a:buNone/>
            </a:pPr>
            <a:r>
              <a:rPr lang="en-US" altLang="zh-TW" dirty="0" err="1">
                <a:solidFill>
                  <a:srgbClr val="063DE8"/>
                </a:solidFill>
                <a:latin typeface="Courier New" pitchFamily="49" charset="0"/>
                <a:ea typeface="PMingLiU" pitchFamily="18" charset="-120"/>
              </a:rPr>
              <a:t>cout</a:t>
            </a:r>
            <a:r>
              <a:rPr lang="en-US" altLang="zh-TW" dirty="0">
                <a:solidFill>
                  <a:srgbClr val="063DE8"/>
                </a:solidFill>
                <a:latin typeface="Courier New" pitchFamily="49" charset="0"/>
                <a:ea typeface="PMingLiU" pitchFamily="18" charset="-120"/>
              </a:rPr>
              <a:t> &lt;&lt; &amp;a;   </a:t>
            </a:r>
            <a:r>
              <a:rPr lang="en-US" altLang="zh-TW" dirty="0">
                <a:solidFill>
                  <a:srgbClr val="00B050"/>
                </a:solidFill>
                <a:latin typeface="Courier New" pitchFamily="49" charset="0"/>
                <a:ea typeface="PMingLiU" pitchFamily="18" charset="-120"/>
              </a:rPr>
              <a:t>//prints 1024</a:t>
            </a:r>
          </a:p>
        </p:txBody>
      </p:sp>
      <p:sp>
        <p:nvSpPr>
          <p:cNvPr id="410653" name="Rectangle 29"/>
          <p:cNvSpPr>
            <a:spLocks noChangeArrowheads="1"/>
          </p:cNvSpPr>
          <p:nvPr/>
        </p:nvSpPr>
        <p:spPr bwMode="auto">
          <a:xfrm>
            <a:off x="1371600" y="3319463"/>
            <a:ext cx="1187450" cy="5873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TW" sz="48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PMingLiU" pitchFamily="18" charset="-120"/>
              </a:rPr>
              <a:t>…</a:t>
            </a:r>
          </a:p>
        </p:txBody>
      </p:sp>
      <p:sp>
        <p:nvSpPr>
          <p:cNvPr id="410654" name="Text Box 30"/>
          <p:cNvSpPr txBox="1">
            <a:spLocks noChangeArrowheads="1"/>
          </p:cNvSpPr>
          <p:nvPr/>
        </p:nvSpPr>
        <p:spPr bwMode="auto">
          <a:xfrm>
            <a:off x="2514600" y="2879725"/>
            <a:ext cx="9731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42900" indent="-342900">
              <a:buFont typeface="Monotype Sorts" pitchFamily="2" charset="2"/>
              <a:buNone/>
            </a:pP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a typeface="PMingLiU" pitchFamily="18" charset="-120"/>
              </a:rPr>
              <a:t>1020</a:t>
            </a:r>
          </a:p>
        </p:txBody>
      </p:sp>
      <p:sp>
        <p:nvSpPr>
          <p:cNvPr id="410655" name="Text Box 31"/>
          <p:cNvSpPr txBox="1">
            <a:spLocks noChangeArrowheads="1"/>
          </p:cNvSpPr>
          <p:nvPr/>
        </p:nvSpPr>
        <p:spPr bwMode="auto">
          <a:xfrm>
            <a:off x="4038600" y="3946525"/>
            <a:ext cx="3254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Monotype Sorts" pitchFamily="2" charset="2"/>
              <a:buNone/>
            </a:pPr>
            <a:r>
              <a:rPr lang="en-US" altLang="zh-TW">
                <a:ea typeface="PMingLiU" pitchFamily="18" charset="-120"/>
              </a:rPr>
              <a:t>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66725" y="476672"/>
            <a:ext cx="8229600" cy="1066800"/>
          </a:xfrm>
        </p:spPr>
        <p:txBody>
          <a:bodyPr/>
          <a:lstStyle/>
          <a:p>
            <a:pPr rtl="0"/>
            <a:r>
              <a:rPr lang="en-US" altLang="zh-TW" dirty="0">
                <a:ea typeface="PMingLiU" pitchFamily="18" charset="-120"/>
              </a:rPr>
              <a:t>Address Operator &amp;</a:t>
            </a:r>
          </a:p>
        </p:txBody>
      </p:sp>
      <p:grpSp>
        <p:nvGrpSpPr>
          <p:cNvPr id="2" name="Group 1060"/>
          <p:cNvGrpSpPr>
            <a:grpSpLocks/>
          </p:cNvGrpSpPr>
          <p:nvPr/>
        </p:nvGrpSpPr>
        <p:grpSpPr bwMode="auto">
          <a:xfrm>
            <a:off x="1600200" y="1628080"/>
            <a:ext cx="7086600" cy="1512888"/>
            <a:chOff x="1008" y="960"/>
            <a:chExt cx="4464" cy="953"/>
          </a:xfrm>
        </p:grpSpPr>
        <p:sp>
          <p:nvSpPr>
            <p:cNvPr id="373780" name="Rectangle 1044"/>
            <p:cNvSpPr>
              <a:spLocks noChangeArrowheads="1"/>
            </p:cNvSpPr>
            <p:nvPr/>
          </p:nvSpPr>
          <p:spPr bwMode="auto">
            <a:xfrm>
              <a:off x="2480" y="1237"/>
              <a:ext cx="748" cy="37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 cmpd="dbl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zh-TW" sz="2400" b="0" dirty="0">
                  <a:latin typeface="Times New Roman" pitchFamily="18" charset="0"/>
                  <a:ea typeface="PMingLiU" pitchFamily="18" charset="-120"/>
                </a:rPr>
                <a:t>100</a:t>
              </a:r>
            </a:p>
          </p:txBody>
        </p:sp>
        <p:sp>
          <p:nvSpPr>
            <p:cNvPr id="373781" name="Rectangle 1045"/>
            <p:cNvSpPr>
              <a:spLocks noChangeArrowheads="1"/>
            </p:cNvSpPr>
            <p:nvPr/>
          </p:nvSpPr>
          <p:spPr bwMode="auto">
            <a:xfrm>
              <a:off x="1732" y="1237"/>
              <a:ext cx="748" cy="37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 cmpd="dbl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zh-TW" sz="2400" b="0">
                  <a:latin typeface="Times New Roman" pitchFamily="18" charset="0"/>
                  <a:ea typeface="PMingLiU" pitchFamily="18" charset="-120"/>
                </a:rPr>
                <a:t>88</a:t>
              </a:r>
            </a:p>
          </p:txBody>
        </p:sp>
        <p:sp>
          <p:nvSpPr>
            <p:cNvPr id="373782" name="Rectangle 1046"/>
            <p:cNvSpPr>
              <a:spLocks noChangeArrowheads="1"/>
            </p:cNvSpPr>
            <p:nvPr/>
          </p:nvSpPr>
          <p:spPr bwMode="auto">
            <a:xfrm>
              <a:off x="3228" y="1237"/>
              <a:ext cx="748" cy="37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 cmpd="dbl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zh-TW" sz="4800">
                  <a:latin typeface="Times New Roman" pitchFamily="18" charset="0"/>
                  <a:ea typeface="PMingLiU" pitchFamily="18" charset="-120"/>
                </a:rPr>
                <a:t>…</a:t>
              </a:r>
            </a:p>
          </p:txBody>
        </p:sp>
        <p:sp>
          <p:nvSpPr>
            <p:cNvPr id="373783" name="Rectangle 1047"/>
            <p:cNvSpPr>
              <a:spLocks noChangeArrowheads="1"/>
            </p:cNvSpPr>
            <p:nvPr/>
          </p:nvSpPr>
          <p:spPr bwMode="auto">
            <a:xfrm>
              <a:off x="3976" y="1237"/>
              <a:ext cx="748" cy="37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 cmpd="dbl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zh-TW" sz="4800">
                  <a:latin typeface="Times New Roman" pitchFamily="18" charset="0"/>
                  <a:ea typeface="PMingLiU" pitchFamily="18" charset="-120"/>
                </a:rPr>
                <a:t>…</a:t>
              </a:r>
            </a:p>
          </p:txBody>
        </p:sp>
        <p:sp>
          <p:nvSpPr>
            <p:cNvPr id="373784" name="Rectangle 1048"/>
            <p:cNvSpPr>
              <a:spLocks noChangeArrowheads="1"/>
            </p:cNvSpPr>
            <p:nvPr/>
          </p:nvSpPr>
          <p:spPr bwMode="auto">
            <a:xfrm>
              <a:off x="4724" y="1237"/>
              <a:ext cx="748" cy="37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 cmpd="dbl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zh-TW" sz="4800" dirty="0">
                  <a:latin typeface="Times New Roman" pitchFamily="18" charset="0"/>
                  <a:ea typeface="PMingLiU" pitchFamily="18" charset="-120"/>
                </a:rPr>
                <a:t>…</a:t>
              </a:r>
            </a:p>
          </p:txBody>
        </p:sp>
        <p:sp>
          <p:nvSpPr>
            <p:cNvPr id="373786" name="Text Box 1050"/>
            <p:cNvSpPr txBox="1">
              <a:spLocks noChangeArrowheads="1"/>
            </p:cNvSpPr>
            <p:nvPr/>
          </p:nvSpPr>
          <p:spPr bwMode="auto">
            <a:xfrm>
              <a:off x="2529" y="960"/>
              <a:ext cx="613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marL="342900" indent="-342900" algn="ctr" rtl="0">
                <a:buFont typeface="Monotype Sorts" pitchFamily="2" charset="2"/>
                <a:buNone/>
              </a:pPr>
              <a:r>
                <a:rPr lang="zh-TW" altLang="en-US" dirty="0">
                  <a:solidFill>
                    <a:schemeClr val="accent6">
                      <a:lumMod val="75000"/>
                    </a:schemeClr>
                  </a:solidFill>
                  <a:ea typeface="PMingLiU" pitchFamily="18" charset="-120"/>
                </a:rPr>
                <a:t>1024</a:t>
              </a:r>
            </a:p>
          </p:txBody>
        </p:sp>
        <p:sp>
          <p:nvSpPr>
            <p:cNvPr id="373787" name="Text Box 1051"/>
            <p:cNvSpPr txBox="1">
              <a:spLocks noChangeArrowheads="1"/>
            </p:cNvSpPr>
            <p:nvPr/>
          </p:nvSpPr>
          <p:spPr bwMode="auto">
            <a:xfrm>
              <a:off x="3976" y="960"/>
              <a:ext cx="411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marL="342900" indent="-342900" algn="ctr" rtl="0">
                <a:buFont typeface="Monotype Sorts" pitchFamily="2" charset="2"/>
                <a:buNone/>
              </a:pPr>
              <a:r>
                <a:rPr lang="zh-TW" altLang="en-US">
                  <a:solidFill>
                    <a:schemeClr val="accent6">
                      <a:lumMod val="75000"/>
                    </a:schemeClr>
                  </a:solidFill>
                  <a:ea typeface="PMingLiU" pitchFamily="18" charset="-120"/>
                </a:rPr>
                <a:t>1032</a:t>
              </a:r>
            </a:p>
          </p:txBody>
        </p:sp>
        <p:sp>
          <p:nvSpPr>
            <p:cNvPr id="373788" name="Text Box 1052"/>
            <p:cNvSpPr txBox="1">
              <a:spLocks noChangeArrowheads="1"/>
            </p:cNvSpPr>
            <p:nvPr/>
          </p:nvSpPr>
          <p:spPr bwMode="auto">
            <a:xfrm>
              <a:off x="1920" y="1680"/>
              <a:ext cx="219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marL="342900" indent="-342900" algn="ctr" rtl="0">
                <a:buFont typeface="Monotype Sorts" pitchFamily="2" charset="2"/>
                <a:buNone/>
              </a:pPr>
              <a:r>
                <a:rPr lang="en-US" altLang="zh-TW" sz="1800">
                  <a:ea typeface="PMingLiU" pitchFamily="18" charset="-120"/>
                </a:rPr>
                <a:t> a</a:t>
              </a:r>
            </a:p>
          </p:txBody>
        </p:sp>
        <p:sp>
          <p:nvSpPr>
            <p:cNvPr id="373790" name="Rectangle 1054"/>
            <p:cNvSpPr>
              <a:spLocks noChangeArrowheads="1"/>
            </p:cNvSpPr>
            <p:nvPr/>
          </p:nvSpPr>
          <p:spPr bwMode="auto">
            <a:xfrm>
              <a:off x="1008" y="1237"/>
              <a:ext cx="748" cy="37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 cmpd="dbl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zh-TW" sz="4800" dirty="0">
                  <a:latin typeface="Times New Roman" pitchFamily="18" charset="0"/>
                  <a:ea typeface="PMingLiU" pitchFamily="18" charset="-120"/>
                </a:rPr>
                <a:t>…</a:t>
              </a:r>
            </a:p>
          </p:txBody>
        </p:sp>
        <p:sp>
          <p:nvSpPr>
            <p:cNvPr id="373791" name="Text Box 1055"/>
            <p:cNvSpPr txBox="1">
              <a:spLocks noChangeArrowheads="1"/>
            </p:cNvSpPr>
            <p:nvPr/>
          </p:nvSpPr>
          <p:spPr bwMode="auto">
            <a:xfrm>
              <a:off x="1728" y="960"/>
              <a:ext cx="613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marL="342900" indent="-342900" algn="ctr" rtl="0">
                <a:buFont typeface="Monotype Sorts" pitchFamily="2" charset="2"/>
                <a:buNone/>
              </a:pPr>
              <a:r>
                <a:rPr lang="zh-TW" altLang="en-US">
                  <a:solidFill>
                    <a:schemeClr val="accent6">
                      <a:lumMod val="75000"/>
                    </a:schemeClr>
                  </a:solidFill>
                  <a:ea typeface="PMingLiU" pitchFamily="18" charset="-120"/>
                </a:rPr>
                <a:t>1020</a:t>
              </a:r>
            </a:p>
          </p:txBody>
        </p:sp>
        <p:sp>
          <p:nvSpPr>
            <p:cNvPr id="373792" name="Text Box 1056"/>
            <p:cNvSpPr txBox="1">
              <a:spLocks noChangeArrowheads="1"/>
            </p:cNvSpPr>
            <p:nvPr/>
          </p:nvSpPr>
          <p:spPr bwMode="auto">
            <a:xfrm>
              <a:off x="2784" y="1680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marL="342900" indent="-342900" algn="ctr" rtl="0">
                <a:buFont typeface="Monotype Sorts" pitchFamily="2" charset="2"/>
                <a:buNone/>
              </a:pPr>
              <a:r>
                <a:rPr lang="en-US" altLang="zh-TW" sz="1800">
                  <a:ea typeface="PMingLiU" pitchFamily="18" charset="-120"/>
                </a:rPr>
                <a:t>b</a:t>
              </a:r>
            </a:p>
          </p:txBody>
        </p:sp>
      </p:grpSp>
      <p:sp>
        <p:nvSpPr>
          <p:cNvPr id="373794" name="Rectangle 1058"/>
          <p:cNvSpPr>
            <a:spLocks noChangeArrowheads="1"/>
          </p:cNvSpPr>
          <p:nvPr/>
        </p:nvSpPr>
        <p:spPr bwMode="auto">
          <a:xfrm>
            <a:off x="228600" y="2803525"/>
            <a:ext cx="9144000" cy="369331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42900" indent="-342900" algn="l" rtl="0">
              <a:spcBef>
                <a:spcPct val="50000"/>
              </a:spcBef>
              <a:buFont typeface="Monotype Sorts" pitchFamily="2" charset="2"/>
              <a:buNone/>
            </a:pPr>
            <a:r>
              <a:rPr lang="zh-TW" altLang="en-US" dirty="0">
                <a:latin typeface="Courier New" pitchFamily="49" charset="0"/>
                <a:ea typeface="PMingLiU" pitchFamily="18" charset="-120"/>
              </a:rPr>
              <a:t>#</a:t>
            </a:r>
            <a:r>
              <a:rPr lang="en-US" altLang="zh-TW" dirty="0">
                <a:latin typeface="Courier New" pitchFamily="49" charset="0"/>
                <a:ea typeface="PMingLiU" pitchFamily="18" charset="-120"/>
              </a:rPr>
              <a:t>include &lt;</a:t>
            </a:r>
            <a:r>
              <a:rPr lang="en-US" altLang="zh-TW" dirty="0" err="1">
                <a:latin typeface="Courier New" pitchFamily="49" charset="0"/>
                <a:ea typeface="PMingLiU" pitchFamily="18" charset="-120"/>
              </a:rPr>
              <a:t>iostream</a:t>
            </a:r>
            <a:r>
              <a:rPr lang="en-US" altLang="zh-TW" dirty="0">
                <a:latin typeface="Courier New" pitchFamily="49" charset="0"/>
                <a:ea typeface="PMingLiU" pitchFamily="18" charset="-120"/>
              </a:rPr>
              <a:t>&gt;</a:t>
            </a:r>
          </a:p>
          <a:p>
            <a:pPr marL="342900" indent="-342900" algn="l" rtl="0">
              <a:spcBef>
                <a:spcPct val="50000"/>
              </a:spcBef>
              <a:buFont typeface="Monotype Sorts" pitchFamily="2" charset="2"/>
              <a:buNone/>
            </a:pPr>
            <a:r>
              <a:rPr lang="en-US" altLang="zh-TW" dirty="0">
                <a:latin typeface="Courier New" pitchFamily="49" charset="0"/>
                <a:ea typeface="PMingLiU" pitchFamily="18" charset="-120"/>
              </a:rPr>
              <a:t>using namespace std;</a:t>
            </a:r>
          </a:p>
          <a:p>
            <a:pPr marL="342900" indent="-342900" algn="l" rtl="0">
              <a:spcBef>
                <a:spcPct val="50000"/>
              </a:spcBef>
              <a:buFont typeface="Monotype Sorts" pitchFamily="2" charset="2"/>
              <a:buNone/>
            </a:pPr>
            <a:r>
              <a:rPr lang="en-US" altLang="zh-TW" dirty="0">
                <a:latin typeface="Courier New" pitchFamily="49" charset="0"/>
                <a:ea typeface="PMingLiU" pitchFamily="18" charset="-120"/>
              </a:rPr>
              <a:t>void main(){</a:t>
            </a:r>
          </a:p>
          <a:p>
            <a:pPr marL="342900" indent="-342900" algn="l" rtl="0">
              <a:spcBef>
                <a:spcPct val="50000"/>
              </a:spcBef>
              <a:buFont typeface="Monotype Sorts" pitchFamily="2" charset="2"/>
              <a:buNone/>
            </a:pPr>
            <a:r>
              <a:rPr lang="en-US" altLang="zh-TW" dirty="0">
                <a:latin typeface="Courier New" pitchFamily="49" charset="0"/>
                <a:ea typeface="PMingLiU" pitchFamily="18" charset="-120"/>
              </a:rPr>
              <a:t>	</a:t>
            </a:r>
            <a:r>
              <a:rPr lang="en-US" altLang="zh-TW" dirty="0" err="1">
                <a:latin typeface="Courier New" pitchFamily="49" charset="0"/>
                <a:ea typeface="PMingLiU" pitchFamily="18" charset="-120"/>
              </a:rPr>
              <a:t>int</a:t>
            </a:r>
            <a:r>
              <a:rPr lang="en-US" altLang="zh-TW" dirty="0">
                <a:latin typeface="Courier New" pitchFamily="49" charset="0"/>
                <a:ea typeface="PMingLiU" pitchFamily="18" charset="-120"/>
              </a:rPr>
              <a:t> a, b;</a:t>
            </a:r>
          </a:p>
          <a:p>
            <a:pPr marL="342900" indent="-342900" algn="l" rtl="0">
              <a:spcBef>
                <a:spcPct val="50000"/>
              </a:spcBef>
              <a:buFont typeface="Monotype Sorts" pitchFamily="2" charset="2"/>
              <a:buNone/>
            </a:pPr>
            <a:r>
              <a:rPr lang="en-US" altLang="zh-TW" dirty="0">
                <a:latin typeface="Courier New" pitchFamily="49" charset="0"/>
                <a:ea typeface="PMingLiU" pitchFamily="18" charset="-120"/>
              </a:rPr>
              <a:t>	a = 88;</a:t>
            </a:r>
          </a:p>
          <a:p>
            <a:pPr marL="342900" indent="-342900" algn="l" rtl="0">
              <a:spcBef>
                <a:spcPct val="50000"/>
              </a:spcBef>
              <a:buFont typeface="Monotype Sorts" pitchFamily="2" charset="2"/>
              <a:buNone/>
            </a:pPr>
            <a:r>
              <a:rPr lang="en-US" altLang="zh-TW" dirty="0">
                <a:latin typeface="Courier New" pitchFamily="49" charset="0"/>
                <a:ea typeface="PMingLiU" pitchFamily="18" charset="-120"/>
              </a:rPr>
              <a:t>	b = 100;</a:t>
            </a:r>
          </a:p>
          <a:p>
            <a:pPr marL="342900" indent="-342900" algn="l" rtl="0">
              <a:spcBef>
                <a:spcPct val="50000"/>
              </a:spcBef>
              <a:buFont typeface="Monotype Sorts" pitchFamily="2" charset="2"/>
              <a:buNone/>
            </a:pPr>
            <a:r>
              <a:rPr lang="en-US" altLang="zh-TW" dirty="0">
                <a:latin typeface="Courier New" pitchFamily="49" charset="0"/>
                <a:ea typeface="PMingLiU" pitchFamily="18" charset="-120"/>
              </a:rPr>
              <a:t>	</a:t>
            </a:r>
            <a:r>
              <a:rPr lang="en-US" altLang="zh-TW" dirty="0" err="1">
                <a:latin typeface="Courier New" pitchFamily="49" charset="0"/>
                <a:ea typeface="PMingLiU" pitchFamily="18" charset="-120"/>
              </a:rPr>
              <a:t>cout</a:t>
            </a:r>
            <a:r>
              <a:rPr lang="en-US" altLang="zh-TW" dirty="0">
                <a:latin typeface="Courier New" pitchFamily="49" charset="0"/>
                <a:ea typeface="PMingLiU" pitchFamily="18" charset="-120"/>
              </a:rPr>
              <a:t> &lt;&lt; "The address of a is: " &lt;&lt; </a:t>
            </a:r>
            <a:r>
              <a:rPr lang="en-US" altLang="zh-TW" dirty="0">
                <a:solidFill>
                  <a:srgbClr val="FF0000"/>
                </a:solidFill>
                <a:latin typeface="Courier New" pitchFamily="49" charset="0"/>
                <a:ea typeface="PMingLiU" pitchFamily="18" charset="-120"/>
              </a:rPr>
              <a:t>&amp;a</a:t>
            </a:r>
            <a:r>
              <a:rPr lang="en-US" altLang="zh-TW" dirty="0">
                <a:latin typeface="Courier New" pitchFamily="49" charset="0"/>
                <a:ea typeface="PMingLiU" pitchFamily="18" charset="-120"/>
              </a:rPr>
              <a:t> &lt;&lt; </a:t>
            </a:r>
            <a:r>
              <a:rPr lang="en-US" altLang="zh-TW" dirty="0" err="1">
                <a:latin typeface="Courier New" pitchFamily="49" charset="0"/>
                <a:ea typeface="PMingLiU" pitchFamily="18" charset="-120"/>
              </a:rPr>
              <a:t>endl</a:t>
            </a:r>
            <a:r>
              <a:rPr lang="en-US" altLang="zh-TW" dirty="0">
                <a:latin typeface="Courier New" pitchFamily="49" charset="0"/>
                <a:ea typeface="PMingLiU" pitchFamily="18" charset="-120"/>
              </a:rPr>
              <a:t>;</a:t>
            </a:r>
          </a:p>
          <a:p>
            <a:pPr marL="342900" indent="-342900" algn="l" rtl="0">
              <a:spcBef>
                <a:spcPct val="50000"/>
              </a:spcBef>
              <a:buFont typeface="Monotype Sorts" pitchFamily="2" charset="2"/>
              <a:buNone/>
            </a:pPr>
            <a:r>
              <a:rPr lang="en-US" altLang="zh-TW" dirty="0">
                <a:latin typeface="Courier New" pitchFamily="49" charset="0"/>
                <a:ea typeface="PMingLiU" pitchFamily="18" charset="-120"/>
              </a:rPr>
              <a:t>	</a:t>
            </a:r>
            <a:r>
              <a:rPr lang="en-US" altLang="zh-TW" dirty="0" err="1">
                <a:latin typeface="Courier New" pitchFamily="49" charset="0"/>
                <a:ea typeface="PMingLiU" pitchFamily="18" charset="-120"/>
              </a:rPr>
              <a:t>cout</a:t>
            </a:r>
            <a:r>
              <a:rPr lang="en-US" altLang="zh-TW" dirty="0">
                <a:latin typeface="Courier New" pitchFamily="49" charset="0"/>
                <a:ea typeface="PMingLiU" pitchFamily="18" charset="-120"/>
              </a:rPr>
              <a:t> &lt;&lt; "The address of b is: " &lt;&lt; </a:t>
            </a:r>
            <a:r>
              <a:rPr lang="en-US" altLang="zh-TW" dirty="0">
                <a:solidFill>
                  <a:srgbClr val="FF0000"/>
                </a:solidFill>
                <a:latin typeface="Courier New" pitchFamily="49" charset="0"/>
                <a:ea typeface="PMingLiU" pitchFamily="18" charset="-120"/>
              </a:rPr>
              <a:t>&amp;b</a:t>
            </a:r>
            <a:r>
              <a:rPr lang="en-US" altLang="zh-TW" dirty="0">
                <a:latin typeface="Courier New" pitchFamily="49" charset="0"/>
                <a:ea typeface="PMingLiU" pitchFamily="18" charset="-120"/>
              </a:rPr>
              <a:t> &lt;&lt; </a:t>
            </a:r>
            <a:r>
              <a:rPr lang="en-US" altLang="zh-TW" dirty="0" err="1">
                <a:latin typeface="Courier New" pitchFamily="49" charset="0"/>
                <a:ea typeface="PMingLiU" pitchFamily="18" charset="-120"/>
              </a:rPr>
              <a:t>endl</a:t>
            </a:r>
            <a:r>
              <a:rPr lang="en-US" altLang="zh-TW" dirty="0">
                <a:latin typeface="Courier New" pitchFamily="49" charset="0"/>
                <a:ea typeface="PMingLiU" pitchFamily="18" charset="-120"/>
              </a:rPr>
              <a:t>;</a:t>
            </a:r>
          </a:p>
          <a:p>
            <a:pPr marL="342900" indent="-342900" algn="l" rtl="0">
              <a:spcBef>
                <a:spcPct val="50000"/>
              </a:spcBef>
              <a:buFont typeface="Monotype Sorts" pitchFamily="2" charset="2"/>
              <a:buNone/>
            </a:pPr>
            <a:r>
              <a:rPr lang="en-US" altLang="zh-TW" dirty="0">
                <a:latin typeface="Courier New" pitchFamily="49" charset="0"/>
                <a:ea typeface="PMingLiU" pitchFamily="18" charset="-120"/>
              </a:rPr>
              <a:t>} </a:t>
            </a:r>
            <a:endParaRPr lang="zh-TW" altLang="en-US" dirty="0">
              <a:latin typeface="Courier New" pitchFamily="49" charset="0"/>
              <a:ea typeface="PMingLiU" pitchFamily="18" charset="-120"/>
            </a:endParaRPr>
          </a:p>
        </p:txBody>
      </p:sp>
      <p:sp>
        <p:nvSpPr>
          <p:cNvPr id="373795" name="Text Box 1059"/>
          <p:cNvSpPr txBox="1">
            <a:spLocks noChangeArrowheads="1"/>
          </p:cNvSpPr>
          <p:nvPr/>
        </p:nvSpPr>
        <p:spPr bwMode="auto">
          <a:xfrm>
            <a:off x="5410200" y="3429000"/>
            <a:ext cx="3074881" cy="1138773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Monotype Sorts" pitchFamily="2" charset="2"/>
              <a:buNone/>
            </a:pPr>
            <a:r>
              <a:rPr lang="en-US" altLang="zh-TW" b="0" dirty="0" smtClean="0">
                <a:solidFill>
                  <a:schemeClr val="bg1">
                    <a:lumMod val="95000"/>
                  </a:schemeClr>
                </a:solidFill>
                <a:ea typeface="PMingLiU" pitchFamily="18" charset="-120"/>
              </a:rPr>
              <a:t>The </a:t>
            </a:r>
            <a:r>
              <a:rPr lang="en-US" altLang="zh-TW" b="0" dirty="0">
                <a:solidFill>
                  <a:schemeClr val="bg1">
                    <a:lumMod val="95000"/>
                  </a:schemeClr>
                </a:solidFill>
                <a:ea typeface="PMingLiU" pitchFamily="18" charset="-120"/>
              </a:rPr>
              <a:t>address of a is: 1020</a:t>
            </a:r>
          </a:p>
          <a:p>
            <a:pPr marL="342900" indent="-342900">
              <a:buFont typeface="Monotype Sorts" pitchFamily="2" charset="2"/>
              <a:buNone/>
            </a:pPr>
            <a:r>
              <a:rPr lang="en-US" altLang="zh-TW" b="0" dirty="0">
                <a:solidFill>
                  <a:schemeClr val="bg1">
                    <a:lumMod val="95000"/>
                  </a:schemeClr>
                </a:solidFill>
                <a:ea typeface="PMingLiU" pitchFamily="18" charset="-120"/>
              </a:rPr>
              <a:t>The address of b is: 1024</a:t>
            </a:r>
          </a:p>
          <a:p>
            <a:pPr marL="342900" indent="-342900"/>
            <a:endParaRPr lang="en-US" altLang="zh-TW" b="0" dirty="0">
              <a:solidFill>
                <a:schemeClr val="bg1">
                  <a:lumMod val="95000"/>
                </a:schemeClr>
              </a:solidFill>
              <a:ea typeface="PMingLiU" pitchFamily="18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54038" y="476672"/>
            <a:ext cx="8229600" cy="1066800"/>
          </a:xfrm>
        </p:spPr>
        <p:txBody>
          <a:bodyPr/>
          <a:lstStyle/>
          <a:p>
            <a:pPr rtl="0"/>
            <a:r>
              <a:rPr lang="en-US" altLang="zh-TW" dirty="0">
                <a:ea typeface="PMingLiU" pitchFamily="18" charset="-120"/>
              </a:rPr>
              <a:t>Pointer Variables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581819" y="1905001"/>
            <a:ext cx="7848600" cy="4114800"/>
          </a:xfrm>
        </p:spPr>
        <p:txBody>
          <a:bodyPr>
            <a:normAutofit lnSpcReduction="10000"/>
          </a:bodyPr>
          <a:lstStyle/>
          <a:p>
            <a:pPr algn="l" rtl="0">
              <a:lnSpc>
                <a:spcPct val="90000"/>
              </a:lnSpc>
            </a:pPr>
            <a:endParaRPr lang="en-US" altLang="zh-TW" sz="2400" dirty="0">
              <a:ea typeface="PMingLiU" pitchFamily="18" charset="-120"/>
            </a:endParaRPr>
          </a:p>
          <a:p>
            <a:pPr algn="l" rtl="0">
              <a:lnSpc>
                <a:spcPct val="90000"/>
              </a:lnSpc>
            </a:pPr>
            <a:endParaRPr lang="en-US" altLang="zh-TW" sz="2400" dirty="0">
              <a:ea typeface="PMingLiU" pitchFamily="18" charset="-120"/>
            </a:endParaRPr>
          </a:p>
          <a:p>
            <a:pPr algn="l" rtl="0">
              <a:lnSpc>
                <a:spcPct val="90000"/>
              </a:lnSpc>
            </a:pPr>
            <a:endParaRPr lang="en-US" altLang="zh-TW" sz="2400" dirty="0">
              <a:ea typeface="PMingLiU" pitchFamily="18" charset="-120"/>
            </a:endParaRPr>
          </a:p>
          <a:p>
            <a:pPr algn="l" rtl="0">
              <a:lnSpc>
                <a:spcPct val="90000"/>
              </a:lnSpc>
            </a:pPr>
            <a:endParaRPr lang="en-US" altLang="zh-TW" sz="2400" dirty="0">
              <a:ea typeface="PMingLiU" pitchFamily="18" charset="-120"/>
            </a:endParaRPr>
          </a:p>
          <a:p>
            <a:pPr algn="l" rtl="0">
              <a:lnSpc>
                <a:spcPct val="90000"/>
              </a:lnSpc>
            </a:pPr>
            <a:endParaRPr lang="en-US" altLang="zh-TW" sz="2400" dirty="0">
              <a:ea typeface="PMingLiU" pitchFamily="18" charset="-120"/>
            </a:endParaRPr>
          </a:p>
          <a:p>
            <a:pPr algn="l" rtl="0">
              <a:lnSpc>
                <a:spcPct val="90000"/>
              </a:lnSpc>
            </a:pPr>
            <a:endParaRPr lang="en-US" altLang="zh-TW" sz="2400" dirty="0">
              <a:ea typeface="PMingLiU" pitchFamily="18" charset="-120"/>
            </a:endParaRPr>
          </a:p>
          <a:p>
            <a:pPr algn="l" rtl="0">
              <a:lnSpc>
                <a:spcPct val="90000"/>
              </a:lnSpc>
            </a:pPr>
            <a:endParaRPr lang="en-US" altLang="zh-TW" sz="2400" dirty="0">
              <a:ea typeface="PMingLiU" pitchFamily="18" charset="-120"/>
            </a:endParaRPr>
          </a:p>
          <a:p>
            <a:pPr algn="l" rtl="0">
              <a:lnSpc>
                <a:spcPct val="90000"/>
              </a:lnSpc>
            </a:pPr>
            <a:endParaRPr lang="en-US" altLang="zh-TW" sz="2400" dirty="0">
              <a:ea typeface="PMingLiU" pitchFamily="18" charset="-120"/>
            </a:endParaRPr>
          </a:p>
          <a:p>
            <a:pPr algn="l" rtl="0">
              <a:lnSpc>
                <a:spcPct val="90000"/>
              </a:lnSpc>
            </a:pPr>
            <a:endParaRPr lang="en-US" altLang="zh-TW" sz="2400" dirty="0">
              <a:ea typeface="PMingLiU" pitchFamily="18" charset="-120"/>
            </a:endParaRPr>
          </a:p>
          <a:p>
            <a:pPr algn="l" rtl="0">
              <a:lnSpc>
                <a:spcPct val="90000"/>
              </a:lnSpc>
            </a:pPr>
            <a:r>
              <a:rPr lang="en-US" altLang="zh-TW" sz="2400" dirty="0">
                <a:ea typeface="PMingLiU" pitchFamily="18" charset="-120"/>
              </a:rPr>
              <a:t>The value of pointer </a:t>
            </a:r>
            <a:r>
              <a:rPr lang="en-US" altLang="zh-TW" sz="2400" dirty="0">
                <a:latin typeface="Courier New" pitchFamily="49" charset="0"/>
                <a:ea typeface="PMingLiU" pitchFamily="18" charset="-120"/>
              </a:rPr>
              <a:t>p</a:t>
            </a:r>
            <a:r>
              <a:rPr lang="en-US" altLang="zh-TW" sz="2400" dirty="0">
                <a:ea typeface="PMingLiU" pitchFamily="18" charset="-120"/>
              </a:rPr>
              <a:t> is the address of variable </a:t>
            </a:r>
            <a:r>
              <a:rPr lang="en-US" altLang="zh-TW" sz="2400" dirty="0">
                <a:latin typeface="Courier New" pitchFamily="49" charset="0"/>
                <a:ea typeface="PMingLiU" pitchFamily="18" charset="-120"/>
              </a:rPr>
              <a:t>a</a:t>
            </a:r>
          </a:p>
          <a:p>
            <a:pPr algn="l" rtl="0">
              <a:lnSpc>
                <a:spcPct val="90000"/>
              </a:lnSpc>
            </a:pPr>
            <a:r>
              <a:rPr lang="en-US" altLang="zh-TW" sz="2400" dirty="0">
                <a:ea typeface="PMingLiU" pitchFamily="18" charset="-120"/>
              </a:rPr>
              <a:t>A pointer is also a variable, so it has its own memory address</a:t>
            </a:r>
          </a:p>
          <a:p>
            <a:pPr algn="l" rtl="0">
              <a:lnSpc>
                <a:spcPct val="90000"/>
              </a:lnSpc>
              <a:buClr>
                <a:schemeClr val="tx2"/>
              </a:buClr>
              <a:buFont typeface="Monotype Sorts" pitchFamily="2" charset="2"/>
              <a:buNone/>
            </a:pPr>
            <a:endParaRPr lang="en-US" altLang="zh-TW" sz="2400" dirty="0">
              <a:ea typeface="PMingLiU" pitchFamily="18" charset="-120"/>
            </a:endParaRPr>
          </a:p>
          <a:p>
            <a:pPr algn="l" rtl="0">
              <a:lnSpc>
                <a:spcPct val="90000"/>
              </a:lnSpc>
              <a:buClr>
                <a:schemeClr val="tx2"/>
              </a:buClr>
              <a:buFont typeface="Monotype Sorts" pitchFamily="2" charset="2"/>
              <a:buNone/>
            </a:pPr>
            <a:endParaRPr lang="zh-TW" altLang="en-US" sz="2400" dirty="0">
              <a:ea typeface="PMingLiU" pitchFamily="18" charset="-120"/>
            </a:endParaRP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434975" y="1600200"/>
            <a:ext cx="8229600" cy="2716213"/>
            <a:chOff x="130" y="2213"/>
            <a:chExt cx="5184" cy="1711"/>
          </a:xfrm>
        </p:grpSpPr>
        <p:sp>
          <p:nvSpPr>
            <p:cNvPr id="412677" name="Rectangle 5"/>
            <p:cNvSpPr>
              <a:spLocks noChangeArrowheads="1"/>
            </p:cNvSpPr>
            <p:nvPr/>
          </p:nvSpPr>
          <p:spPr bwMode="auto">
            <a:xfrm>
              <a:off x="2322" y="2490"/>
              <a:ext cx="748" cy="37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 cmpd="dbl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zh-TW" sz="24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PMingLiU" pitchFamily="18" charset="-120"/>
                </a:rPr>
                <a:t>100</a:t>
              </a:r>
            </a:p>
          </p:txBody>
        </p:sp>
        <p:sp>
          <p:nvSpPr>
            <p:cNvPr id="412678" name="Rectangle 6"/>
            <p:cNvSpPr>
              <a:spLocks noChangeArrowheads="1"/>
            </p:cNvSpPr>
            <p:nvPr/>
          </p:nvSpPr>
          <p:spPr bwMode="auto">
            <a:xfrm>
              <a:off x="1574" y="2490"/>
              <a:ext cx="748" cy="37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 cmpd="dbl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zh-TW" sz="24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PMingLiU" pitchFamily="18" charset="-120"/>
                </a:rPr>
                <a:t>88</a:t>
              </a:r>
            </a:p>
          </p:txBody>
        </p:sp>
        <p:sp>
          <p:nvSpPr>
            <p:cNvPr id="412679" name="Rectangle 7"/>
            <p:cNvSpPr>
              <a:spLocks noChangeArrowheads="1"/>
            </p:cNvSpPr>
            <p:nvPr/>
          </p:nvSpPr>
          <p:spPr bwMode="auto">
            <a:xfrm>
              <a:off x="3070" y="2490"/>
              <a:ext cx="748" cy="37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 cmpd="dbl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zh-TW" sz="48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PMingLiU" pitchFamily="18" charset="-120"/>
                </a:rPr>
                <a:t>…</a:t>
              </a:r>
            </a:p>
          </p:txBody>
        </p:sp>
        <p:sp>
          <p:nvSpPr>
            <p:cNvPr id="412680" name="Rectangle 8"/>
            <p:cNvSpPr>
              <a:spLocks noChangeArrowheads="1"/>
            </p:cNvSpPr>
            <p:nvPr/>
          </p:nvSpPr>
          <p:spPr bwMode="auto">
            <a:xfrm>
              <a:off x="3818" y="2490"/>
              <a:ext cx="748" cy="37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 cmpd="dbl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zh-TW" sz="2400" b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PMingLiU" pitchFamily="18" charset="-120"/>
                </a:rPr>
                <a:t>1024</a:t>
              </a:r>
            </a:p>
          </p:txBody>
        </p:sp>
        <p:sp>
          <p:nvSpPr>
            <p:cNvPr id="412681" name="Rectangle 9"/>
            <p:cNvSpPr>
              <a:spLocks noChangeArrowheads="1"/>
            </p:cNvSpPr>
            <p:nvPr/>
          </p:nvSpPr>
          <p:spPr bwMode="auto">
            <a:xfrm>
              <a:off x="4566" y="2490"/>
              <a:ext cx="748" cy="37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 cmpd="dbl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zh-TW" sz="48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PMingLiU" pitchFamily="18" charset="-120"/>
                </a:rPr>
                <a:t>…</a:t>
              </a:r>
            </a:p>
          </p:txBody>
        </p:sp>
        <p:sp>
          <p:nvSpPr>
            <p:cNvPr id="412682" name="Text Box 10"/>
            <p:cNvSpPr txBox="1">
              <a:spLocks noChangeArrowheads="1"/>
            </p:cNvSpPr>
            <p:nvPr/>
          </p:nvSpPr>
          <p:spPr bwMode="auto">
            <a:xfrm>
              <a:off x="130" y="2213"/>
              <a:ext cx="135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marL="342900" indent="-342900">
                <a:buFont typeface="Monotype Sorts" pitchFamily="2" charset="2"/>
                <a:buNone/>
              </a:pPr>
              <a:r>
                <a:rPr lang="en-US" altLang="zh-TW" b="0" dirty="0">
                  <a:ea typeface="PMingLiU" pitchFamily="18" charset="-120"/>
                </a:rPr>
                <a:t>Memory address:</a:t>
              </a:r>
            </a:p>
          </p:txBody>
        </p:sp>
        <p:sp>
          <p:nvSpPr>
            <p:cNvPr id="412683" name="Text Box 11"/>
            <p:cNvSpPr txBox="1">
              <a:spLocks noChangeArrowheads="1"/>
            </p:cNvSpPr>
            <p:nvPr/>
          </p:nvSpPr>
          <p:spPr bwMode="auto">
            <a:xfrm>
              <a:off x="2371" y="2213"/>
              <a:ext cx="61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marL="342900" indent="-342900">
                <a:buFont typeface="Monotype Sorts" pitchFamily="2" charset="2"/>
                <a:buNone/>
              </a:pPr>
              <a:r>
                <a:rPr lang="zh-TW" altLang="en-US" b="0">
                  <a:ea typeface="PMingLiU" pitchFamily="18" charset="-120"/>
                </a:rPr>
                <a:t>1024</a:t>
              </a:r>
            </a:p>
          </p:txBody>
        </p:sp>
        <p:sp>
          <p:nvSpPr>
            <p:cNvPr id="412684" name="Text Box 12"/>
            <p:cNvSpPr txBox="1">
              <a:spLocks noChangeArrowheads="1"/>
            </p:cNvSpPr>
            <p:nvPr/>
          </p:nvSpPr>
          <p:spPr bwMode="auto">
            <a:xfrm>
              <a:off x="3922" y="2213"/>
              <a:ext cx="47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marL="342900" indent="-342900">
                <a:buFont typeface="Monotype Sorts" pitchFamily="2" charset="2"/>
                <a:buNone/>
              </a:pPr>
              <a:r>
                <a:rPr lang="zh-TW" altLang="en-US" b="0">
                  <a:ea typeface="PMingLiU" pitchFamily="18" charset="-120"/>
                </a:rPr>
                <a:t>1032</a:t>
              </a:r>
            </a:p>
          </p:txBody>
        </p:sp>
        <p:sp>
          <p:nvSpPr>
            <p:cNvPr id="412686" name="Rectangle 14"/>
            <p:cNvSpPr>
              <a:spLocks noChangeArrowheads="1"/>
            </p:cNvSpPr>
            <p:nvPr/>
          </p:nvSpPr>
          <p:spPr bwMode="auto">
            <a:xfrm>
              <a:off x="850" y="2490"/>
              <a:ext cx="748" cy="37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 cmpd="dbl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zh-TW" sz="48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PMingLiU" pitchFamily="18" charset="-120"/>
                </a:rPr>
                <a:t>…</a:t>
              </a:r>
            </a:p>
          </p:txBody>
        </p:sp>
        <p:sp>
          <p:nvSpPr>
            <p:cNvPr id="412687" name="Text Box 15"/>
            <p:cNvSpPr txBox="1">
              <a:spLocks noChangeArrowheads="1"/>
            </p:cNvSpPr>
            <p:nvPr/>
          </p:nvSpPr>
          <p:spPr bwMode="auto">
            <a:xfrm>
              <a:off x="1570" y="2213"/>
              <a:ext cx="61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marL="342900" indent="-342900">
                <a:buFont typeface="Monotype Sorts" pitchFamily="2" charset="2"/>
                <a:buNone/>
              </a:pPr>
              <a:r>
                <a:rPr lang="zh-TW" altLang="en-US" b="0">
                  <a:ea typeface="PMingLiU" pitchFamily="18" charset="-120"/>
                </a:rPr>
                <a:t>1020</a:t>
              </a:r>
            </a:p>
          </p:txBody>
        </p:sp>
        <p:sp>
          <p:nvSpPr>
            <p:cNvPr id="412690" name="Text Box 18"/>
            <p:cNvSpPr txBox="1">
              <a:spLocks noChangeArrowheads="1"/>
            </p:cNvSpPr>
            <p:nvPr/>
          </p:nvSpPr>
          <p:spPr bwMode="auto">
            <a:xfrm>
              <a:off x="2592" y="2928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marL="342900" indent="-342900">
                <a:buFont typeface="Monotype Sorts" pitchFamily="2" charset="2"/>
                <a:buNone/>
              </a:pPr>
              <a:r>
                <a:rPr lang="en-US" altLang="zh-TW" b="0">
                  <a:ea typeface="PMingLiU" pitchFamily="18" charset="-120"/>
                </a:rPr>
                <a:t>a</a:t>
              </a:r>
            </a:p>
          </p:txBody>
        </p:sp>
        <p:sp>
          <p:nvSpPr>
            <p:cNvPr id="412691" name="Text Box 19"/>
            <p:cNvSpPr txBox="1">
              <a:spLocks noChangeArrowheads="1"/>
            </p:cNvSpPr>
            <p:nvPr/>
          </p:nvSpPr>
          <p:spPr bwMode="auto">
            <a:xfrm>
              <a:off x="4128" y="2928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marL="342900" indent="-342900">
                <a:buFont typeface="Monotype Sorts" pitchFamily="2" charset="2"/>
                <a:buNone/>
              </a:pPr>
              <a:r>
                <a:rPr lang="en-US" altLang="zh-TW" b="0">
                  <a:ea typeface="PMingLiU" pitchFamily="18" charset="-120"/>
                </a:rPr>
                <a:t>p</a:t>
              </a:r>
            </a:p>
          </p:txBody>
        </p:sp>
        <p:cxnSp>
          <p:nvCxnSpPr>
            <p:cNvPr id="412692" name="AutoShape 20"/>
            <p:cNvCxnSpPr>
              <a:cxnSpLocks noChangeShapeType="1"/>
              <a:stCxn id="412680" idx="0"/>
              <a:endCxn id="412677" idx="0"/>
            </p:cNvCxnSpPr>
            <p:nvPr/>
          </p:nvCxnSpPr>
          <p:spPr bwMode="auto">
            <a:xfrm rot="16200000" flipH="1" flipV="1">
              <a:off x="3443" y="1731"/>
              <a:ext cx="1" cy="1496"/>
            </a:xfrm>
            <a:prstGeom prst="curvedConnector3">
              <a:avLst>
                <a:gd name="adj1" fmla="val -13200000"/>
              </a:avLst>
            </a:prstGeom>
            <a:ln>
              <a:headEnd type="none" w="sm" len="sm"/>
              <a:tailEnd type="triangle" w="med" len="lg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412693" name="Text Box 21"/>
            <p:cNvSpPr txBox="1">
              <a:spLocks noChangeArrowheads="1"/>
            </p:cNvSpPr>
            <p:nvPr/>
          </p:nvSpPr>
          <p:spPr bwMode="auto">
            <a:xfrm>
              <a:off x="240" y="3168"/>
              <a:ext cx="3264" cy="75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marL="342900" indent="-342900" algn="l" rtl="0">
                <a:buFont typeface="Monotype Sorts" pitchFamily="2" charset="2"/>
                <a:buNone/>
              </a:pPr>
              <a:r>
                <a:rPr lang="en-US" altLang="zh-TW" b="0" dirty="0" err="1">
                  <a:latin typeface="Courier New" pitchFamily="49" charset="0"/>
                  <a:ea typeface="PMingLiU" pitchFamily="18" charset="-120"/>
                </a:rPr>
                <a:t>int</a:t>
              </a:r>
              <a:r>
                <a:rPr lang="en-US" altLang="zh-TW" b="0" dirty="0">
                  <a:latin typeface="Courier New" pitchFamily="49" charset="0"/>
                  <a:ea typeface="PMingLiU" pitchFamily="18" charset="-120"/>
                </a:rPr>
                <a:t> a = 100;</a:t>
              </a:r>
            </a:p>
            <a:p>
              <a:pPr marL="342900" indent="-342900" algn="l" rtl="0">
                <a:buFont typeface="Monotype Sorts" pitchFamily="2" charset="2"/>
                <a:buNone/>
              </a:pPr>
              <a:r>
                <a:rPr lang="en-US" altLang="zh-TW" b="0" dirty="0" err="1">
                  <a:solidFill>
                    <a:srgbClr val="FF0000"/>
                  </a:solidFill>
                  <a:latin typeface="Courier New" pitchFamily="49" charset="0"/>
                  <a:ea typeface="PMingLiU" pitchFamily="18" charset="-120"/>
                </a:rPr>
                <a:t>int</a:t>
              </a:r>
              <a:r>
                <a:rPr lang="en-US" altLang="zh-TW" b="0" dirty="0">
                  <a:solidFill>
                    <a:srgbClr val="FF0000"/>
                  </a:solidFill>
                  <a:latin typeface="Courier New" pitchFamily="49" charset="0"/>
                  <a:ea typeface="PMingLiU" pitchFamily="18" charset="-120"/>
                </a:rPr>
                <a:t> *p = &amp;a;</a:t>
              </a:r>
            </a:p>
            <a:p>
              <a:pPr marL="342900" indent="-342900" algn="l" rtl="0">
                <a:buFont typeface="Monotype Sorts" pitchFamily="2" charset="2"/>
                <a:buNone/>
              </a:pPr>
              <a:r>
                <a:rPr lang="en-US" altLang="zh-TW" b="0" dirty="0" err="1">
                  <a:latin typeface="Courier New" pitchFamily="49" charset="0"/>
                  <a:ea typeface="PMingLiU" pitchFamily="18" charset="-120"/>
                </a:rPr>
                <a:t>cout</a:t>
              </a:r>
              <a:r>
                <a:rPr lang="en-US" altLang="zh-TW" b="0" dirty="0">
                  <a:latin typeface="Courier New" pitchFamily="49" charset="0"/>
                  <a:ea typeface="PMingLiU" pitchFamily="18" charset="-120"/>
                </a:rPr>
                <a:t> &lt;&lt; a &lt;&lt; " " &lt;&lt; &amp;a &lt;&lt;</a:t>
              </a:r>
              <a:r>
                <a:rPr lang="en-US" altLang="zh-TW" b="0" dirty="0" err="1">
                  <a:latin typeface="Courier New" pitchFamily="49" charset="0"/>
                  <a:ea typeface="PMingLiU" pitchFamily="18" charset="-120"/>
                </a:rPr>
                <a:t>endl</a:t>
              </a:r>
              <a:r>
                <a:rPr lang="en-US" altLang="zh-TW" b="0" dirty="0">
                  <a:latin typeface="Courier New" pitchFamily="49" charset="0"/>
                  <a:ea typeface="PMingLiU" pitchFamily="18" charset="-120"/>
                </a:rPr>
                <a:t>;</a:t>
              </a:r>
            </a:p>
            <a:p>
              <a:pPr marL="342900" indent="-342900" algn="l" rtl="0">
                <a:buFont typeface="Monotype Sorts" pitchFamily="2" charset="2"/>
                <a:buNone/>
              </a:pPr>
              <a:r>
                <a:rPr lang="en-US" altLang="zh-TW" b="0" dirty="0" err="1">
                  <a:latin typeface="Courier New" pitchFamily="49" charset="0"/>
                  <a:ea typeface="PMingLiU" pitchFamily="18" charset="-120"/>
                </a:rPr>
                <a:t>cout</a:t>
              </a:r>
              <a:r>
                <a:rPr lang="en-US" altLang="zh-TW" b="0" dirty="0">
                  <a:latin typeface="Courier New" pitchFamily="49" charset="0"/>
                  <a:ea typeface="PMingLiU" pitchFamily="18" charset="-120"/>
                </a:rPr>
                <a:t> &lt;&lt; p &lt;&lt; " " &lt;&lt; &amp;p &lt;&lt;</a:t>
              </a:r>
              <a:r>
                <a:rPr lang="en-US" altLang="zh-TW" b="0" dirty="0" err="1">
                  <a:latin typeface="Courier New" pitchFamily="49" charset="0"/>
                  <a:ea typeface="PMingLiU" pitchFamily="18" charset="-120"/>
                </a:rPr>
                <a:t>endl</a:t>
              </a:r>
              <a:r>
                <a:rPr lang="en-US" altLang="zh-TW" b="0" dirty="0">
                  <a:latin typeface="Courier New" pitchFamily="49" charset="0"/>
                  <a:ea typeface="PMingLiU" pitchFamily="18" charset="-120"/>
                </a:rPr>
                <a:t>;</a:t>
              </a:r>
            </a:p>
          </p:txBody>
        </p:sp>
        <p:sp>
          <p:nvSpPr>
            <p:cNvPr id="412694" name="Text Box 22"/>
            <p:cNvSpPr txBox="1">
              <a:spLocks noChangeArrowheads="1"/>
            </p:cNvSpPr>
            <p:nvPr/>
          </p:nvSpPr>
          <p:spPr bwMode="auto">
            <a:xfrm>
              <a:off x="3360" y="3216"/>
              <a:ext cx="1824" cy="485"/>
            </a:xfrm>
            <a:prstGeom prst="rect">
              <a:avLst/>
            </a:prstGeom>
            <a:solidFill>
              <a:schemeClr val="tx1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 marL="342900" indent="-342900">
                <a:buFont typeface="Monotype Sorts" pitchFamily="2" charset="2"/>
                <a:buNone/>
              </a:pPr>
              <a:r>
                <a:rPr lang="en-US" altLang="zh-TW" b="0" dirty="0" smtClean="0">
                  <a:solidFill>
                    <a:schemeClr val="bg1">
                      <a:lumMod val="95000"/>
                    </a:schemeClr>
                  </a:solidFill>
                  <a:ea typeface="PMingLiU" pitchFamily="18" charset="-120"/>
                </a:rPr>
                <a:t>100 </a:t>
              </a:r>
              <a:r>
                <a:rPr lang="en-US" altLang="zh-TW" b="0" dirty="0">
                  <a:solidFill>
                    <a:schemeClr val="bg1">
                      <a:lumMod val="95000"/>
                    </a:schemeClr>
                  </a:solidFill>
                  <a:ea typeface="PMingLiU" pitchFamily="18" charset="-120"/>
                </a:rPr>
                <a:t>1024</a:t>
              </a:r>
            </a:p>
            <a:p>
              <a:pPr marL="342900" indent="-342900">
                <a:buFont typeface="Monotype Sorts" pitchFamily="2" charset="2"/>
                <a:buNone/>
              </a:pPr>
              <a:r>
                <a:rPr lang="en-US" altLang="zh-TW" b="0" dirty="0">
                  <a:solidFill>
                    <a:schemeClr val="bg1">
                      <a:lumMod val="95000"/>
                    </a:schemeClr>
                  </a:solidFill>
                  <a:ea typeface="PMingLiU" pitchFamily="18" charset="-120"/>
                </a:rPr>
                <a:t>1024 1032</a:t>
              </a:r>
            </a:p>
          </p:txBody>
        </p:sp>
      </p:grp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42</TotalTime>
  <Words>2912</Words>
  <Application>Microsoft Office PowerPoint</Application>
  <PresentationFormat>On-screen Show (4:3)</PresentationFormat>
  <Paragraphs>941</Paragraphs>
  <Slides>68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69" baseType="lpstr">
      <vt:lpstr>Urban</vt:lpstr>
      <vt:lpstr>PowerPoint Presentation</vt:lpstr>
      <vt:lpstr>Topics</vt:lpstr>
      <vt:lpstr>Computer Memory</vt:lpstr>
      <vt:lpstr>Pointers</vt:lpstr>
      <vt:lpstr>Pointer Types</vt:lpstr>
      <vt:lpstr>Pointer Variable</vt:lpstr>
      <vt:lpstr>Address Operator &amp;</vt:lpstr>
      <vt:lpstr>Address Operator &amp;</vt:lpstr>
      <vt:lpstr>Pointer Variables</vt:lpstr>
      <vt:lpstr>Pointer to Pointer</vt:lpstr>
      <vt:lpstr> Dereferencing Operator *</vt:lpstr>
      <vt:lpstr>Don’t get confused</vt:lpstr>
      <vt:lpstr>A Pointer Example</vt:lpstr>
      <vt:lpstr>Another Pointer Example</vt:lpstr>
      <vt:lpstr>Reference Variables</vt:lpstr>
      <vt:lpstr>Reference Variables</vt:lpstr>
      <vt:lpstr>Reference Variables</vt:lpstr>
      <vt:lpstr>Traditional Pointer Usage</vt:lpstr>
      <vt:lpstr>Pass by Reference</vt:lpstr>
      <vt:lpstr>Example</vt:lpstr>
      <vt:lpstr>PowerPoint Presentation</vt:lpstr>
      <vt:lpstr>PowerPoint Presentation</vt:lpstr>
      <vt:lpstr>Topics</vt:lpstr>
      <vt:lpstr>Pointers and Functions</vt:lpstr>
      <vt:lpstr>Pointers and Functions Example</vt:lpstr>
      <vt:lpstr>Program continues</vt:lpstr>
      <vt:lpstr>Program Output with Example Input</vt:lpstr>
      <vt:lpstr>Pointer Arithmetic: Pointer Assignments</vt:lpstr>
      <vt:lpstr>Pointer Assignments Graphic: </vt:lpstr>
      <vt:lpstr>Pointer Arithmetic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Relationship Between Arrays and Pointers Pointer Arithmetic</vt:lpstr>
      <vt:lpstr>example</vt:lpstr>
      <vt:lpstr>Relationship Between Arrays and Pointers Pointer Arithmetic</vt:lpstr>
      <vt:lpstr>Relationship Between Arrays and Pointers Comparing Pointers</vt:lpstr>
      <vt:lpstr>Relationship Between Arrays and Pointers Comparing Pointers</vt:lpstr>
      <vt:lpstr>Relationship Between Arrays and Pointers Comparing Pointers</vt:lpstr>
      <vt:lpstr>Most Common Error-1</vt:lpstr>
      <vt:lpstr>Most Common Error-2</vt:lpstr>
      <vt:lpstr>NULL pointer</vt:lpstr>
      <vt:lpstr>Static vs. Dynamic Object</vt:lpstr>
      <vt:lpstr>Static vs. Dynamic Objects (cont.)</vt:lpstr>
      <vt:lpstr>Static Memory Allocation</vt:lpstr>
      <vt:lpstr>Dynamic  Memory Allocation Object (variable) creation: New</vt:lpstr>
      <vt:lpstr>Dynamic Objects  New Operator </vt:lpstr>
      <vt:lpstr>Dynamic Objects  Example</vt:lpstr>
      <vt:lpstr>Dynamic Objects  Example (cont.)</vt:lpstr>
      <vt:lpstr>Example Graphic</vt:lpstr>
      <vt:lpstr>Dynamic Objects Memory Management</vt:lpstr>
      <vt:lpstr>Dynamic Objects Memory Management: Checking new Success</vt:lpstr>
      <vt:lpstr>Dynamic Objects Memory Management: Checking new Success</vt:lpstr>
      <vt:lpstr>Dynamic Objects   Destruction: Delete Operator</vt:lpstr>
      <vt:lpstr>Dynamic Objects   Destruction: Delete Operator (cont.)</vt:lpstr>
      <vt:lpstr>Dynamic Objects   Dangling Pointers</vt:lpstr>
      <vt:lpstr>Dynamic vs. Automatic  Variables</vt:lpstr>
      <vt:lpstr>PowerPoint Presentation</vt:lpstr>
      <vt:lpstr>Define Pointer Types</vt:lpstr>
      <vt:lpstr>Example</vt:lpstr>
      <vt:lpstr>Example (cont.)</vt:lpstr>
      <vt:lpstr>Example Graphic:   The Function Call sneaky(p); </vt:lpstr>
      <vt:lpstr>Constant pointer</vt:lpstr>
      <vt:lpstr>Constant pointer</vt:lpstr>
      <vt:lpstr>References: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II</dc:title>
  <dc:creator>Asma</dc:creator>
  <cp:lastModifiedBy>Sara</cp:lastModifiedBy>
  <cp:revision>9</cp:revision>
  <dcterms:created xsi:type="dcterms:W3CDTF">2014-09-10T09:44:29Z</dcterms:created>
  <dcterms:modified xsi:type="dcterms:W3CDTF">2015-10-21T19:33:15Z</dcterms:modified>
</cp:coreProperties>
</file>