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93" r:id="rId4"/>
    <p:sldId id="258" r:id="rId5"/>
    <p:sldId id="291" r:id="rId6"/>
    <p:sldId id="316" r:id="rId7"/>
    <p:sldId id="296" r:id="rId8"/>
    <p:sldId id="297" r:id="rId9"/>
    <p:sldId id="324" r:id="rId10"/>
    <p:sldId id="294" r:id="rId11"/>
    <p:sldId id="318" r:id="rId12"/>
    <p:sldId id="290" r:id="rId13"/>
    <p:sldId id="322" r:id="rId14"/>
    <p:sldId id="323" r:id="rId15"/>
    <p:sldId id="292" r:id="rId16"/>
    <p:sldId id="273" r:id="rId17"/>
    <p:sldId id="266" r:id="rId18"/>
    <p:sldId id="267" r:id="rId19"/>
    <p:sldId id="298" r:id="rId20"/>
    <p:sldId id="320" r:id="rId21"/>
    <p:sldId id="319" r:id="rId22"/>
    <p:sldId id="299" r:id="rId23"/>
    <p:sldId id="300" r:id="rId24"/>
    <p:sldId id="275" r:id="rId25"/>
    <p:sldId id="302" r:id="rId26"/>
    <p:sldId id="303" r:id="rId27"/>
    <p:sldId id="301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5BAD7519-2916-7442-A249-700CF7EC475F}">
          <p14:sldIdLst>
            <p14:sldId id="256"/>
            <p14:sldId id="257"/>
            <p14:sldId id="293"/>
            <p14:sldId id="258"/>
            <p14:sldId id="291"/>
            <p14:sldId id="316"/>
            <p14:sldId id="296"/>
            <p14:sldId id="297"/>
            <p14:sldId id="324"/>
            <p14:sldId id="294"/>
            <p14:sldId id="318"/>
            <p14:sldId id="290"/>
            <p14:sldId id="322"/>
            <p14:sldId id="323"/>
            <p14:sldId id="292"/>
            <p14:sldId id="273"/>
            <p14:sldId id="266"/>
            <p14:sldId id="267"/>
            <p14:sldId id="298"/>
            <p14:sldId id="320"/>
            <p14:sldId id="319"/>
            <p14:sldId id="299"/>
            <p14:sldId id="300"/>
            <p14:sldId id="275"/>
            <p14:sldId id="302"/>
            <p14:sldId id="303"/>
            <p14:sldId id="301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Untitled Section" id="{5BA281B9-7441-8542-9283-F3186389B94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/>
    <p:restoredTop sz="92932"/>
  </p:normalViewPr>
  <p:slideViewPr>
    <p:cSldViewPr snapToGrid="0" snapToObjects="1">
      <p:cViewPr>
        <p:scale>
          <a:sx n="70" d="100"/>
          <a:sy n="70" d="100"/>
        </p:scale>
        <p:origin x="-558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4B9C-9C19-9745-BB84-80F63FC5AD34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0C498-8197-7347-905E-52FD95F71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80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6AB55-0655-484B-AEE9-19284C57E9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D641B1-0D02-4B02-904A-8C7A14C085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scalar variable - a single data item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vs.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data structure - a data aggregate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E40D2-BE21-7947-99C8-CA2BB62D0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472268-5B70-6E44-8CBC-6744C7570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7DD60F-932C-944D-9E0C-1A3F90AD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46346-B9B8-8F46-822C-FA781714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D0013B-FBCC-4D4B-9B9C-ECE93676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537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7292AE-FB8F-D54B-9E77-C7D8EE84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9483E6-A4A7-324B-8E22-A75ABBCE9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73ED5D-6A54-E84C-AB53-DF10D592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5BBB6A-A86E-3748-8EDB-4A2C48EE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1D9976-9F5E-BB43-BDB8-57E566E7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281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2B0D5E-0FEF-9D44-BDBE-C4F354E05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55F638-999A-EC4E-9030-B84C696B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3BEF94-F416-0049-9787-786013AF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3E8E5B-1C18-654B-84F2-61FA89BB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3B6538-B866-E34F-842F-620BE3F2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29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1F2CA-6D63-9140-A9F0-1CE2A4CE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0277AA-F921-EB42-AD05-CED992A8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F39F05-2822-614B-993D-6104CEF2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1BE730-55D2-5C4A-808F-EB6B1007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57A529-A342-AF4F-AF69-A3977F64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895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B8182-8C7E-5E45-8020-6C12DD83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59BA5F-7B1F-DC4C-91A9-7D098EAE0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4F036A-8884-BE40-BC0F-43D15C96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22D83B-B2F0-B040-A84A-000C27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C1ED0E-097E-A04D-AEC9-5C02F741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75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737B1-C741-434B-8185-4CE9BDA8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71C429-1524-CD4F-9D50-2D7A96D97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18FB13-A7F6-8D41-8383-BF97AB834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7817D7-71F4-9D4D-B4AB-C2B3E56D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443B90-99C4-7243-8DE8-3A8B2411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FBF1F7-B974-8642-BE02-060083A3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3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69DF7-5862-284E-AE0A-D98E4AE27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DE8B7E-0AC6-AB44-B0A8-644A651AF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94E616-6E79-2B4D-8279-A6189E12F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4B0E1E-7382-524B-8BDA-49B887CA1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3C8062-5BA6-9A48-A9F6-DCC948DF6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420557-C859-4845-AF2A-3975A2CA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B64F7E-3633-3A4E-949E-D9F0EA70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AB876B-83CD-A84B-8E31-2EC661EE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75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A9850-F56A-824B-AE73-166565FE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BE9710-794C-9A48-BCF9-F227FE4D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1F940C4-80E1-4D47-A407-0698003C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8250AD-21AC-6A4D-A9BD-BACC0F50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31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F004B7-A254-2748-A729-431F54A1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020793-3E85-DF4D-8712-F41A0245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173AEF-6EE5-3946-A005-A5289B7A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64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033CB-19BF-CE49-9B47-498B65666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625052-5318-8544-9D71-D2A2DF4BC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637595-FC07-F247-A011-0DAAC9BA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0B41F8-312E-634B-9E85-18BA2EB5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3F5E90-D834-F648-A5BF-F8F0D9DB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664505-5EBA-5C41-8D96-D50FE712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957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DE2B7-9BB0-7B49-9953-B68EEB79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2359B6-2A84-7C41-B901-F2AEECE3E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664F05-CCC6-054D-8E14-B87078519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AF44FE-3CEA-C948-991D-D1AFCC4D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4B404D-1A54-CB40-AC93-81B093DC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7996F3-668E-F24F-A8B9-6A8597AC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247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EE9CCFC-327A-BC46-BB46-C5316277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88E691-1750-A445-9322-DA9FDD72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C25BD3-CA73-434E-B3F3-686D3F04B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4ED1-81CE-5F43-95D3-F747595C394F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97F7A3-4D57-A648-A719-68A8EC8DF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24121C-19EC-0249-B36B-1CE76A488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03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3DEBC7-7DCF-F145-A7AF-69C1B5B86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4007D7-DE96-8B43-9F72-F19E64768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Editedby</a:t>
            </a:r>
            <a:r>
              <a:rPr lang="en-US" dirty="0" smtClean="0"/>
              <a:t> </a:t>
            </a:r>
            <a:r>
              <a:rPr lang="en-US" dirty="0" smtClean="0"/>
              <a:t>: Nouf </a:t>
            </a:r>
            <a:r>
              <a:rPr lang="en-US" dirty="0" err="1" smtClean="0"/>
              <a:t>almunyif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31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Run time </a:t>
            </a:r>
            <a:r>
              <a:rPr lang="en-US" altLang="en-US" dirty="0" smtClean="0"/>
              <a:t>initialization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7B6DF5-2BBC-BB4D-8743-5AE94BAB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871" y="1479531"/>
            <a:ext cx="7134225" cy="35394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dirty="0" err="1"/>
              <a:t>int</a:t>
            </a:r>
            <a:r>
              <a:rPr lang="en-US" sz="3200" dirty="0"/>
              <a:t> x [3] ;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x[0] =1;</a:t>
            </a:r>
          </a:p>
          <a:p>
            <a:r>
              <a:rPr lang="en-US" sz="3200" dirty="0"/>
              <a:t> x[1] =5;</a:t>
            </a:r>
          </a:p>
          <a:p>
            <a:r>
              <a:rPr lang="en-US" sz="3200" dirty="0"/>
              <a:t> x[2] =8</a:t>
            </a:r>
            <a:r>
              <a:rPr lang="en-US" sz="3200" dirty="0" smtClean="0"/>
              <a:t>; 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what if the array size was 100 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Run time </a:t>
            </a:r>
            <a:r>
              <a:rPr lang="en-US" altLang="en-US" dirty="0" smtClean="0"/>
              <a:t>initialization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loop</a:t>
            </a:r>
            <a:endParaRPr lang="en-GB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7B6DF5-2BBC-BB4D-8743-5AE94BAB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49" y="2113627"/>
            <a:ext cx="3798698" cy="25545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200" dirty="0" err="1" smtClean="0"/>
              <a:t>int</a:t>
            </a:r>
            <a:r>
              <a:rPr lang="en-US" altLang="en-US" sz="3200" dirty="0" smtClean="0"/>
              <a:t> A[</a:t>
            </a:r>
            <a:r>
              <a:rPr lang="en-US" altLang="en-US" sz="3200" dirty="0" smtClean="0">
                <a:solidFill>
                  <a:srgbClr val="FF0000"/>
                </a:solidFill>
              </a:rPr>
              <a:t>5</a:t>
            </a:r>
            <a:r>
              <a:rPr lang="en-US" altLang="en-US" sz="3200" dirty="0" smtClean="0"/>
              <a:t>];</a:t>
            </a:r>
          </a:p>
          <a:p>
            <a:r>
              <a:rPr lang="en-US" altLang="en-US" sz="3200" dirty="0" err="1"/>
              <a:t>int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;</a:t>
            </a:r>
          </a:p>
          <a:p>
            <a:endParaRPr lang="en-US" altLang="en-US" sz="3200" dirty="0"/>
          </a:p>
          <a:p>
            <a:r>
              <a:rPr lang="en-US" altLang="en-US" sz="3200" dirty="0"/>
              <a:t>for(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= 0;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&lt; </a:t>
            </a:r>
            <a:r>
              <a:rPr lang="en-US" altLang="en-US" sz="3200" dirty="0" smtClean="0">
                <a:solidFill>
                  <a:srgbClr val="FF0000"/>
                </a:solidFill>
              </a:rPr>
              <a:t>5</a:t>
            </a:r>
            <a:r>
              <a:rPr lang="en-US" altLang="en-US" sz="3200" dirty="0" smtClean="0"/>
              <a:t>;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++)</a:t>
            </a:r>
            <a:br>
              <a:rPr lang="en-US" altLang="en-US" sz="3200" dirty="0"/>
            </a:br>
            <a:r>
              <a:rPr lang="en-US" altLang="en-US" sz="3200" dirty="0"/>
              <a:t>	A[</a:t>
            </a:r>
            <a:r>
              <a:rPr lang="en-US" altLang="en-US" sz="3200" dirty="0" err="1"/>
              <a:t>i</a:t>
            </a:r>
            <a:r>
              <a:rPr lang="en-US" altLang="en-US" sz="3200" dirty="0"/>
              <a:t>] = </a:t>
            </a:r>
            <a:r>
              <a:rPr lang="en-US" altLang="en-US" sz="3200" dirty="0" smtClean="0"/>
              <a:t>i+1;</a:t>
            </a:r>
            <a:endParaRPr lang="en-US" altLang="en-US" sz="3200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7621006" y="2095500"/>
            <a:ext cx="233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H="1" flipV="1">
            <a:off x="7621006" y="2857500"/>
            <a:ext cx="233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7621006" y="3619500"/>
            <a:ext cx="233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H="1">
            <a:off x="7519406" y="36195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7519406" y="3619500"/>
            <a:ext cx="2438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57806" y="3390900"/>
            <a:ext cx="1220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w Cen MT" pitchFamily="34" charset="0"/>
              </a:rPr>
              <a:t>Elements</a:t>
            </a: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6300206" y="2476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2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6300206" y="3238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3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6300206" y="4000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4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6300206" y="4762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5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6300206" y="1714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1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5594311" y="1864666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0]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5559071" y="33505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[2]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5547347" y="40744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[3]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5547347" y="48745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[4]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5594311" y="25885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[1]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6639539" y="1104502"/>
            <a:ext cx="39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A</a:t>
            </a:r>
            <a:endParaRPr lang="en-US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91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Run time </a:t>
            </a:r>
            <a:r>
              <a:rPr lang="en-US" altLang="en-US" dirty="0" smtClean="0"/>
              <a:t>initialization( from user)</a:t>
            </a:r>
            <a:br>
              <a:rPr lang="en-US" alt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58" y="1058779"/>
            <a:ext cx="6043863" cy="52698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//////////////////////////////////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void main()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A[6];</a:t>
            </a:r>
          </a:p>
          <a:p>
            <a:pPr>
              <a:buNone/>
            </a:pPr>
            <a:r>
              <a:rPr lang="nn-NO" sz="1600" dirty="0" smtClean="0">
                <a:solidFill>
                  <a:srgbClr val="0000FF"/>
                </a:solidFill>
                <a:latin typeface="Courier New"/>
              </a:rPr>
              <a:t>for(i = 0; i &lt; 6; i++)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{	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"enter 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elementt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 number %d ",</a:t>
            </a:r>
            <a:r>
              <a:rPr lang="en-GB" sz="1600" dirty="0" smtClean="0">
                <a:solidFill>
                  <a:srgbClr val="FF0000"/>
                </a:solidFill>
                <a:latin typeface="Courier New"/>
              </a:rPr>
              <a:t>i+1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	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scanf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("%d" , &amp;A[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]);	}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("***********\n");</a:t>
            </a:r>
          </a:p>
          <a:p>
            <a:pPr>
              <a:buNone/>
            </a:pPr>
            <a:r>
              <a:rPr lang="nn-NO" sz="1600" dirty="0" smtClean="0">
                <a:solidFill>
                  <a:srgbClr val="0000FF"/>
                </a:solidFill>
                <a:latin typeface="Courier New"/>
              </a:rPr>
              <a:t>for(i = 0; i &lt; 6; i++)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elementt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 number %d is: %d\n",i+1,A[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]);</a:t>
            </a:r>
          </a:p>
          <a:p>
            <a:pPr>
              <a:buNone/>
            </a:pP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}//end main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6421" y="1350545"/>
            <a:ext cx="4943219" cy="337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loops </a:t>
            </a:r>
            <a:r>
              <a:rPr lang="en-US" dirty="0" smtClean="0"/>
              <a:t>are used to:</a:t>
            </a:r>
          </a:p>
          <a:p>
            <a:pPr lvl="1" eaLnBrk="1" hangingPunct="1"/>
            <a:r>
              <a:rPr lang="en-US" dirty="0" smtClean="0"/>
              <a:t>Initializing array elements .</a:t>
            </a:r>
          </a:p>
          <a:p>
            <a:pPr lvl="1" eaLnBrk="1" hangingPunct="1"/>
            <a:r>
              <a:rPr lang="en-US" dirty="0" smtClean="0"/>
              <a:t>Reading elements .</a:t>
            </a:r>
          </a:p>
          <a:p>
            <a:pPr lvl="1" eaLnBrk="1" hangingPunct="1"/>
            <a:r>
              <a:rPr lang="en-US" dirty="0" smtClean="0"/>
              <a:t>Printing elements .</a:t>
            </a:r>
          </a:p>
          <a:p>
            <a:pPr lvl="1" eaLnBrk="1" hangingPunct="1"/>
            <a:r>
              <a:rPr lang="en-US" dirty="0" smtClean="0"/>
              <a:t>Performing operations :</a:t>
            </a:r>
          </a:p>
          <a:p>
            <a:pPr lvl="2" eaLnBrk="1" hangingPunct="1"/>
            <a:r>
              <a:rPr lang="en-US" dirty="0" smtClean="0"/>
              <a:t>Sum elements .</a:t>
            </a:r>
          </a:p>
          <a:p>
            <a:pPr lvl="2" eaLnBrk="1" hangingPunct="1"/>
            <a:r>
              <a:rPr lang="en-US" dirty="0" smtClean="0"/>
              <a:t>Find largest/ smallest element .</a:t>
            </a:r>
          </a:p>
          <a:p>
            <a:pPr lvl="2" eaLnBrk="1" hangingPunct="1"/>
            <a:r>
              <a:rPr lang="en-US" dirty="0" smtClean="0"/>
              <a:t>Search for an element .</a:t>
            </a:r>
          </a:p>
          <a:p>
            <a:pPr lvl="2" eaLnBrk="1" hangingPunct="1"/>
            <a:r>
              <a:rPr lang="en-US" dirty="0" smtClean="0"/>
              <a:t>Sort elements .</a:t>
            </a:r>
          </a:p>
          <a:p>
            <a:pPr marL="914400" lvl="2" indent="0" eaLnBrk="1" hangingPunct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F3B30C2-E698-4D56-8CD6-8F2AA10DB1C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33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361" y="996287"/>
            <a:ext cx="11352873" cy="5673073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4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[size];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</a:t>
            </a: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0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=0; index  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&lt;= 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size-1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index++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OR   for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=0;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 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index++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GB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: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”);</a:t>
            </a:r>
          </a:p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err="1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GB" sz="2200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("%d" , 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a[index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3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Printing Elements :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=0;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&lt;=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index++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5352" lvl="2" indent="-320040"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%d” 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a[index]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Array elements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eaLnBrk="1" hangingPunct="1">
              <a:buNone/>
            </a:pPr>
            <a:endParaRPr lang="en-US" sz="2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j=0; j &lt; size; j++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+=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a[j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692D627-E830-4F26-945C-E353D0F8AE8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</p:spTree>
    <p:extLst>
      <p:ext uri="{BB962C8B-B14F-4D97-AF65-F5344CB8AC3E}">
        <p14:creationId xmlns="" xmlns:p14="http://schemas.microsoft.com/office/powerpoint/2010/main" val="48746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1208" y="1600201"/>
            <a:ext cx="8011384" cy="34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54160" y="304433"/>
            <a:ext cx="9098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ourier New" panose="02070309020205020404" pitchFamily="49" charset="0"/>
              </a:rPr>
              <a:t>Histogram printing program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7871F43A-C570-254B-AD98-3C965CB8BF01}"/>
              </a:ext>
            </a:extLst>
          </p:cNvPr>
          <p:cNvSpPr txBox="1">
            <a:spLocks noChangeArrowheads="1"/>
          </p:cNvSpPr>
          <p:nvPr/>
        </p:nvSpPr>
        <p:spPr>
          <a:xfrm>
            <a:off x="7622461" y="0"/>
            <a:ext cx="2543682" cy="5963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858AD87-0C50-0A45-A722-96A1E5DBE2E1}"/>
              </a:ext>
            </a:extLst>
          </p:cNvPr>
          <p:cNvSpPr txBox="1">
            <a:spLocks noChangeArrowheads="1"/>
          </p:cNvSpPr>
          <p:nvPr/>
        </p:nvSpPr>
        <p:spPr>
          <a:xfrm>
            <a:off x="10195639" y="462874"/>
            <a:ext cx="2418736" cy="795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928" y="596348"/>
            <a:ext cx="10433137" cy="602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64608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Histogram printing program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3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862BE6AE-5E84-A64A-82E7-228C343B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FD8F27-E4A8-054E-8071-9A695D77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181600"/>
          </a:xfrm>
        </p:spPr>
        <p:txBody>
          <a:bodyPr/>
          <a:lstStyle/>
          <a:p>
            <a:r>
              <a:rPr lang="en-US" altLang="en-US"/>
              <a:t>No “Strings” keyword</a:t>
            </a:r>
          </a:p>
          <a:p>
            <a:r>
              <a:rPr lang="en-US" altLang="en-US"/>
              <a:t>A string is an array of characters.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					</a:t>
            </a:r>
            <a:r>
              <a:rPr lang="en-US" altLang="en-US" sz="2400"/>
              <a:t>OR</a:t>
            </a:r>
          </a:p>
        </p:txBody>
      </p:sp>
      <p:pic>
        <p:nvPicPr>
          <p:cNvPr id="4" name="Picture 3" descr="5_string.jpg">
            <a:extLst>
              <a:ext uri="{FF2B5EF4-FFF2-40B4-BE49-F238E27FC236}">
                <a16:creationId xmlns:a16="http://schemas.microsoft.com/office/drawing/2014/main" xmlns="" id="{33BFEEEC-E2CC-9A49-B4F0-927572431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86150"/>
            <a:ext cx="731043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6A1F01-CC91-304A-8A39-5F736D0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5D111-7CA4-7D46-BFB4-23DAA8A0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7C64D0-FA2E-A44E-ADC4-E365B376AE81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07BE97-8062-8F49-B47B-22361982C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14601"/>
            <a:ext cx="29543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char string[] = “hello world”;</a:t>
            </a:r>
          </a:p>
          <a:p>
            <a:r>
              <a:rPr lang="en-US" altLang="en-US"/>
              <a:t>char *string = “hello world”;</a:t>
            </a:r>
          </a:p>
        </p:txBody>
      </p:sp>
    </p:spTree>
    <p:extLst>
      <p:ext uri="{BB962C8B-B14F-4D97-AF65-F5344CB8AC3E}">
        <p14:creationId xmlns="" xmlns:p14="http://schemas.microsoft.com/office/powerpoint/2010/main" val="2183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2F8BED22-8484-5B4C-AAEE-5DAAFB65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 arrays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3673A4-2118-9B48-B946-E6D8F8DC9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655"/>
            <a:ext cx="10515600" cy="43513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altLang="en-US" dirty="0"/>
              <a:t>Static initialization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altLang="en-US" dirty="0" smtClean="0"/>
              <a:t>Run </a:t>
            </a:r>
            <a:r>
              <a:rPr lang="en-US" altLang="en-US" dirty="0"/>
              <a:t>time initialization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DFF7ED-9161-5745-A067-1D1D4DE7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60E143-4200-C74E-BE45-537E41A9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457EF7-BA5C-FC48-B0A1-2ADD585B5BCB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CCF227-245D-BA48-A320-6ECFA2123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73" y="2059817"/>
            <a:ext cx="10589341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latin typeface="Courier" pitchFamily="2" charset="0"/>
              </a:rPr>
              <a:t>char string1[] = “hello world”;</a:t>
            </a:r>
          </a:p>
          <a:p>
            <a:r>
              <a:rPr lang="en-US" altLang="en-US" sz="2400" b="1" dirty="0">
                <a:latin typeface="Courier" pitchFamily="2" charset="0"/>
              </a:rPr>
              <a:t>char string1[6] = “world”;</a:t>
            </a:r>
          </a:p>
          <a:p>
            <a:pPr marL="0" lvl="1" indent="0"/>
            <a:r>
              <a:rPr lang="en-US" altLang="en-US" sz="2400" b="1" dirty="0">
                <a:latin typeface="Courier" pitchFamily="2" charset="0"/>
              </a:rPr>
              <a:t>char string2[] = { 'f', '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', 'r', 's', 't', 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" pitchFamily="2" charset="0"/>
              </a:rPr>
              <a:t>‘\0’ </a:t>
            </a:r>
            <a:r>
              <a:rPr lang="en-US" altLang="en-US" sz="2400" b="1" dirty="0" smtClean="0">
                <a:latin typeface="Courier" pitchFamily="2" charset="0"/>
              </a:rPr>
              <a:t>}; 		</a:t>
            </a:r>
            <a:r>
              <a:rPr lang="en-US" dirty="0" smtClean="0">
                <a:solidFill>
                  <a:srgbClr val="FF0000"/>
                </a:solidFill>
              </a:rPr>
              <a:t>‘\</a:t>
            </a:r>
            <a:r>
              <a:rPr lang="en-US" dirty="0">
                <a:solidFill>
                  <a:srgbClr val="FF0000"/>
                </a:solidFill>
              </a:rPr>
              <a:t>0’ denotes the end of string</a:t>
            </a:r>
          </a:p>
          <a:p>
            <a:r>
              <a:rPr lang="en-US" altLang="en-US" sz="2400" b="1" dirty="0" smtClean="0">
                <a:latin typeface="Courier" pitchFamily="2" charset="0"/>
              </a:rPr>
              <a:t>Char </a:t>
            </a:r>
            <a:r>
              <a:rPr lang="en-US" altLang="en-US" sz="2400" b="1" dirty="0">
                <a:latin typeface="Courier" pitchFamily="2" charset="0"/>
              </a:rPr>
              <a:t>string3[4]= {’</a:t>
            </a:r>
            <a:r>
              <a:rPr lang="en-US" altLang="en-US" sz="2400" b="1" dirty="0" err="1">
                <a:latin typeface="Courier" pitchFamily="2" charset="0"/>
              </a:rPr>
              <a:t>w’,’o’,’w</a:t>
            </a:r>
            <a:r>
              <a:rPr lang="en-US" altLang="en-US" sz="2400" b="1" dirty="0">
                <a:latin typeface="Courier" pitchFamily="2" charset="0"/>
              </a:rPr>
              <a:t>’,’\0’};</a:t>
            </a:r>
          </a:p>
          <a:p>
            <a:endParaRPr lang="en-US" alt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4D3410F-FDF0-FD4B-93C2-B01779FD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14" y="4541820"/>
            <a:ext cx="10515600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latin typeface="Courier" pitchFamily="2" charset="0"/>
              </a:rPr>
              <a:t>char </a:t>
            </a:r>
            <a:r>
              <a:rPr lang="en-US" altLang="en-US" sz="2400" b="1" dirty="0" smtClean="0">
                <a:latin typeface="Courier" pitchFamily="2" charset="0"/>
              </a:rPr>
              <a:t>string1[20];</a:t>
            </a:r>
            <a:endParaRPr lang="en-US" altLang="en-US" sz="2400" b="1" dirty="0">
              <a:latin typeface="Courier" pitchFamily="2" charset="0"/>
            </a:endParaRPr>
          </a:p>
          <a:p>
            <a:r>
              <a:rPr lang="en-US" altLang="en-US" sz="2400" b="1" dirty="0" err="1">
                <a:latin typeface="Courier New" panose="02070309020205020404" pitchFamily="49" charset="0"/>
              </a:rPr>
              <a:t>scanf</a:t>
            </a:r>
            <a:r>
              <a:rPr lang="en-US" altLang="en-US" sz="2400" b="1" dirty="0">
                <a:latin typeface="Courier New" panose="02070309020205020404" pitchFamily="49" charset="0"/>
              </a:rPr>
              <a:t>(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"%s",</a:t>
            </a:r>
            <a:r>
              <a:rPr lang="en-US" altLang="en-US" sz="2400" b="1" dirty="0"/>
              <a:t>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string1</a:t>
            </a:r>
            <a:r>
              <a:rPr lang="en-US" altLang="en-US" sz="2400" b="1" dirty="0" smtClean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); </a:t>
            </a:r>
            <a:r>
              <a:rPr lang="en-US" altLang="en-US" sz="2000" dirty="0">
                <a:solidFill>
                  <a:srgbClr val="FF0000"/>
                </a:solidFill>
              </a:rPr>
              <a:t>//Reads characters until whitespace encountered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sz="2000" dirty="0"/>
              <a:t>				      // Can write beyond end of array, be careful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endParaRPr lang="en-US" altLang="en-US" sz="2400" b="1" dirty="0">
              <a:latin typeface="Courier New" panose="02070309020205020404" pitchFamily="49" charset="0"/>
            </a:endParaRPr>
          </a:p>
          <a:p>
            <a:endParaRPr lang="en-US" alt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7241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74" y="1443826"/>
            <a:ext cx="8874718" cy="505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4882" y="5354198"/>
            <a:ext cx="4979624" cy="5398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beyond end of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D0405-6E2B-5348-A0C9-1D6F179A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C3E65-C8DF-FF45-B5B9-751454A0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Array</a:t>
            </a:r>
          </a:p>
          <a:p>
            <a:pPr lvl="1"/>
            <a:r>
              <a:rPr lang="en-US" altLang="en-US" dirty="0"/>
              <a:t>Group of consecutive memory locations </a:t>
            </a:r>
          </a:p>
          <a:p>
            <a:pPr lvl="1"/>
            <a:r>
              <a:rPr lang="en-US" altLang="en-US" dirty="0"/>
              <a:t>Same </a:t>
            </a:r>
            <a:r>
              <a:rPr lang="en-US" altLang="en-US" b="1" dirty="0"/>
              <a:t>name</a:t>
            </a:r>
            <a:r>
              <a:rPr lang="en-US" altLang="en-US" dirty="0"/>
              <a:t> and </a:t>
            </a:r>
            <a:r>
              <a:rPr lang="en-US" altLang="en-US" b="1" dirty="0" smtClean="0"/>
              <a:t>type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variables of the same type.</a:t>
            </a:r>
            <a:endParaRPr lang="en-US" altLang="en-US" b="1" dirty="0"/>
          </a:p>
          <a:p>
            <a:r>
              <a:rPr lang="en-US" altLang="en-US" dirty="0"/>
              <a:t>Declaration:</a:t>
            </a:r>
          </a:p>
          <a:p>
            <a:pPr lvl="2">
              <a:buFontTx/>
              <a:buNone/>
            </a:pPr>
            <a:r>
              <a:rPr lang="en-US" altLang="en-US" i="1" dirty="0"/>
              <a:t>Type </a:t>
            </a:r>
            <a:r>
              <a:rPr lang="en-US" altLang="en-US" i="1" dirty="0" err="1" smtClean="0"/>
              <a:t>array_name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/>
              <a:t>size</a:t>
            </a:r>
            <a:r>
              <a:rPr lang="en-US" altLang="en-US" b="1" dirty="0" smtClean="0">
                <a:latin typeface="Courier New" panose="02070309020205020404" pitchFamily="49" charset="0"/>
              </a:rPr>
              <a:t>]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dirty="0" smtClean="0"/>
              <a:t>Examples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7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 A[10];</a:t>
            </a:r>
          </a:p>
          <a:p>
            <a:pPr lvl="2">
              <a:defRPr/>
            </a:pPr>
            <a:r>
              <a:rPr lang="en-US" sz="1700" dirty="0" smtClean="0"/>
              <a:t>An array of ten integers 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Char </a:t>
            </a:r>
            <a:r>
              <a:rPr lang="en-US" sz="1700" b="1" dirty="0" err="1" smtClean="0">
                <a:solidFill>
                  <a:srgbClr val="0070C0"/>
                </a:solidFill>
                <a:latin typeface="Courier New" pitchFamily="49" charset="0"/>
              </a:rPr>
              <a:t>str</a:t>
            </a: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[20];</a:t>
            </a:r>
          </a:p>
          <a:p>
            <a:pPr lvl="2">
              <a:defRPr/>
            </a:pPr>
            <a:r>
              <a:rPr lang="en-US" sz="1700" dirty="0" smtClean="0"/>
              <a:t>An array of twenty characters .</a:t>
            </a:r>
          </a:p>
          <a:p>
            <a:pPr marL="319088" lvl="2" indent="-319088">
              <a:spcBef>
                <a:spcPts val="700"/>
              </a:spcBef>
              <a:buSzPct val="60000"/>
              <a:buFont typeface="Wingdings" pitchFamily="2" charset="2"/>
              <a:buChar char="v"/>
              <a:defRPr/>
            </a:pPr>
            <a:r>
              <a:rPr lang="en-US" sz="17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 a[ 100 ], b[ 27 ] ;  </a:t>
            </a:r>
          </a:p>
          <a:p>
            <a:pPr lvl="2">
              <a:defRPr/>
            </a:pPr>
            <a:r>
              <a:rPr lang="en-US" sz="1700" dirty="0" smtClean="0"/>
              <a:t>Defining multiple arrays of same type </a:t>
            </a:r>
            <a:r>
              <a:rPr lang="en-US" sz="1600" b="1" dirty="0" smtClean="0">
                <a:latin typeface="Courier New" pitchFamily="49" charset="0"/>
              </a:rPr>
              <a:t>.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double </a:t>
            </a:r>
            <a:r>
              <a:rPr lang="en-US" sz="1700" b="1" dirty="0" err="1">
                <a:solidFill>
                  <a:srgbClr val="0070C0"/>
                </a:solidFill>
                <a:latin typeface="Courier New" pitchFamily="49" charset="0"/>
              </a:rPr>
              <a:t>arrayD</a:t>
            </a:r>
            <a:r>
              <a:rPr lang="en-US" sz="1700" b="1" dirty="0">
                <a:solidFill>
                  <a:srgbClr val="0070C0"/>
                </a:solidFill>
                <a:latin typeface="Courier New" pitchFamily="49" charset="0"/>
              </a:rPr>
              <a:t>[5];</a:t>
            </a:r>
          </a:p>
          <a:p>
            <a:pPr lvl="1"/>
            <a:endParaRPr lang="en-US" sz="1600" dirty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xmlns="" id="{676DF0B2-CDF0-9A4F-82F2-6D554D38096E}"/>
              </a:ext>
            </a:extLst>
          </p:cNvPr>
          <p:cNvGrpSpPr>
            <a:grpSpLocks/>
          </p:cNvGrpSpPr>
          <p:nvPr/>
        </p:nvGrpSpPr>
        <p:grpSpPr bwMode="auto">
          <a:xfrm>
            <a:off x="7167716" y="365125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xmlns="" id="{C194B00F-20CE-334A-981F-31D3DF11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xmlns="" id="{53011C56-5D51-614E-8924-249DD28E1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A33224B8-106E-7A46-9883-5DDF1E859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xmlns="" id="{671B8854-3305-2A43-94AB-471471E6F3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xmlns="" id="{2F4BB955-DAD0-EB41-B22F-38E7D4365D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xmlns="" id="{39589CA8-1FEA-7342-BB5A-9A92608783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xmlns="" id="{AC0E5A02-D3F2-EA42-9A58-9733E7297E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xmlns="" id="{DDB72134-7B34-5849-B751-B53734A75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xmlns="" id="{41F86703-BE3A-D447-9C5A-272D1677AA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xmlns="" id="{8BF21FF4-BAC9-DB4D-93A7-6F43640DF1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xmlns="" id="{951224A4-1BD4-574C-AEBE-EF54B3E454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xmlns="" id="{11303E9F-B330-2E49-A6AE-27D69A28E5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xmlns="" id="{CE4A83FF-222A-414E-8B1A-4A9C250728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xmlns="" id="{F8C6B63A-8691-5249-A630-5D77B3C7A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xmlns="" id="{5014CD49-B192-F246-8D00-18B0171181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xmlns="" id="{4A968434-F108-AE40-9939-EFC4981379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xmlns="" id="{87898B0F-FDD9-9B49-AC32-F407DE6BFF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xmlns="" id="{898F23C4-13A5-4F4E-B283-31A98428B7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xmlns="" id="{D5A8664B-711C-E847-BC93-B3F807EB4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xmlns="" id="{6E8155A9-C1F4-2140-B4A6-6A8B9F7D3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xmlns="" id="{1534B000-B9AB-AF40-A290-BE2849B33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xmlns="" id="{813A8734-7043-194E-AA38-0305093CB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xmlns="" id="{3049AC4F-18D2-A042-A86D-5DD92B427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xmlns="" id="{06B28939-E4B7-3A4F-83D8-D26D7A23E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xmlns="" id="{AD327EBF-07A0-6B4C-A03A-2DB20F10D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xmlns="" id="{D5C88FDB-8E2C-C746-B0C1-71408A20F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xmlns="" id="{3FD3CFD3-1226-FA42-91BB-5CA2A32F5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xmlns="" id="{5A77BAC7-B2C8-2448-A1D2-D61282FDE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xmlns="" id="{71675A75-3140-E84E-BE4C-1948D9D4D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xmlns="" id="{D36D1D37-665C-D348-BB67-E7F65062D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xmlns="" id="{38E07A0B-DCF6-7143-8D36-36F216F00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xmlns="" id="{39E9B2F2-B59A-4041-82E0-AAE3D2F14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xmlns="" id="{7D93C172-3131-8240-993C-EE2368F91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xmlns="" id="{DED6A215-4672-A94A-8B5F-44D9E85B9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xmlns="" id="{CAC9BE65-E8C7-1148-AA5E-E0500FD01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xmlns="" id="{344632A9-0649-6E48-BDB1-133EFBFED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xmlns="" id="{A84F7158-2D96-9A41-BB4B-32D7C8228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xmlns="" id="{0F0470A0-3AF0-5F4F-91AB-BAC30FD7A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xmlns="" id="{D52EBC61-F782-144D-8231-585F35C59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xmlns="" id="{1160208E-4F63-B943-8338-DB8AFADD3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xmlns="" id="{932A403D-CB13-C340-B522-407FE9850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xmlns="" id="{09978CF7-E0E5-D440-9A9F-2AC8D57F9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xmlns="" id="{0CFD21C3-6750-144D-AC52-1500931BD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xmlns="" id="{379FBFBB-AAA0-284A-8A63-3B740ED585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xmlns="" id="{EC914BFA-9B16-A54F-BC96-C2FB29C7A0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xmlns="" id="{20F26F8B-930B-504C-BADB-F531EF15A9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xmlns="" id="{26DED0EF-7FB1-2B4F-AF49-35C69F4228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xmlns="" id="{94D9A2E7-FBBD-694A-BBEC-3944F97EF8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xmlns="" id="{03F9105B-DD5F-AF42-AA68-962FE73836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xmlns="" id="{5D0D863D-BC56-8649-8034-24BDB0A129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xmlns="" id="{E337BAC3-0E3A-C849-AB67-FB1DD47205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xmlns="" id="{C131FDD6-681A-E940-8F5D-EE8B60009A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xmlns="" id="{71037518-8EDB-ED4B-A480-6D2C83B18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xmlns="" id="{07E436C3-F631-FA44-B441-57DE5BE6AE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xmlns="" id="{C60D117F-576C-344D-B2BA-A8B1D8A063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xmlns="" id="{35A5FF0B-ACDC-EB42-AB02-393DD35BC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xmlns="" id="{6F7F6FDB-5CA4-9A41-8B8C-BC2FEA894E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31060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beyond end of array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0501"/>
            <a:ext cx="8724441" cy="362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22862" y="3419762"/>
            <a:ext cx="848299" cy="5398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753" y="2014309"/>
            <a:ext cx="7903267" cy="3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/>
          <a:srcRect b="57308"/>
          <a:stretch/>
        </p:blipFill>
        <p:spPr bwMode="auto">
          <a:xfrm>
            <a:off x="5333713" y="5014570"/>
            <a:ext cx="8343398" cy="162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Reads characters until whitespace </a:t>
            </a:r>
            <a:r>
              <a:rPr lang="en-US" altLang="en-US" dirty="0" smtClean="0"/>
              <a:t>encountered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63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0609243" cy="6832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SIZE 20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main(void)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 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 char string1[SIZE];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reserves 20 characters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char string2[] =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"string literal";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reserves </a:t>
            </a:r>
            <a:r>
              <a:rPr lang="en-GB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15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characters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read string from user into array string1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"%s", "Enter a string (no longer than 19 characters): ");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scanf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("%19s", string1);</a:t>
            </a:r>
          </a:p>
          <a:p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strings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"string1 is: %s \n",string1);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("string2 is: %s  \n",string2);</a:t>
            </a:r>
          </a:p>
          <a:p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("string1 with spaces between characters is:\n");</a:t>
            </a:r>
          </a:p>
          <a:p>
            <a:r>
              <a:rPr lang="en-GB" dirty="0">
                <a:solidFill>
                  <a:srgbClr val="008000"/>
                </a:solidFill>
                <a:latin typeface="Courier New"/>
              </a:rPr>
              <a:t>// output characters until null character is reached</a:t>
            </a:r>
          </a:p>
          <a:p>
            <a:r>
              <a:rPr lang="nn-NO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nn-NO" dirty="0">
                <a:solidFill>
                  <a:srgbClr val="0000FF"/>
                </a:solidFill>
                <a:latin typeface="Courier New"/>
              </a:rPr>
              <a:t>for ( i = 0;( i &lt; SIZE )&amp;&amp; (string1[i] != </a:t>
            </a:r>
            <a:r>
              <a:rPr lang="nn-NO" dirty="0">
                <a:solidFill>
                  <a:srgbClr val="A31515"/>
                </a:solidFill>
                <a:latin typeface="Courier New"/>
              </a:rPr>
              <a:t>'\0'); ++i) 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("%c ", string1[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]);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puts("");</a:t>
            </a:r>
          </a:p>
          <a:p>
            <a:endParaRPr lang="en-GB" dirty="0">
              <a:solidFill>
                <a:srgbClr val="A31515"/>
              </a:solidFill>
              <a:latin typeface="Courier New"/>
            </a:endParaRP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("string2 with spaces between characters is:\n");</a:t>
            </a:r>
          </a:p>
          <a:p>
            <a:r>
              <a:rPr lang="nn-NO" dirty="0">
                <a:solidFill>
                  <a:srgbClr val="A31515"/>
                </a:solidFill>
                <a:latin typeface="Courier New"/>
              </a:rPr>
              <a:t>  </a:t>
            </a:r>
            <a:r>
              <a:rPr lang="nn-NO" dirty="0">
                <a:solidFill>
                  <a:srgbClr val="0000FF"/>
                </a:solidFill>
                <a:latin typeface="Courier New"/>
              </a:rPr>
              <a:t>for ( i = 0;(string2[i] != </a:t>
            </a:r>
            <a:r>
              <a:rPr lang="nn-NO" dirty="0">
                <a:solidFill>
                  <a:srgbClr val="A31515"/>
                </a:solidFill>
                <a:latin typeface="Courier New"/>
              </a:rPr>
              <a:t>'\0'); ++i) 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("%c ", string2[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]);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puts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("");		 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}</a:t>
            </a:r>
            <a:r>
              <a:rPr lang="en-GB" dirty="0">
                <a:solidFill>
                  <a:srgbClr val="008000"/>
                </a:solidFill>
                <a:latin typeface="Courier New"/>
              </a:rPr>
              <a:t>//end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main</a:t>
            </a:r>
            <a:endParaRPr lang="en-GB" dirty="0">
              <a:solidFill>
                <a:srgbClr val="008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730" y="1014413"/>
            <a:ext cx="10462883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54C9B-38D1-4641-8C3F-1361A3D3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Passing Arrays to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563E16-B67F-E043-955E-ABB464C5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1443038"/>
            <a:ext cx="6834188" cy="4351338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/>
              <a:t>Passing array elements </a:t>
            </a:r>
          </a:p>
          <a:p>
            <a:pPr lvl="1"/>
            <a:r>
              <a:rPr lang="en-US" altLang="en-US" dirty="0"/>
              <a:t>Passed by call-by-value</a:t>
            </a:r>
          </a:p>
          <a:p>
            <a:pPr lvl="1"/>
            <a:r>
              <a:rPr lang="en-US" altLang="en-US" dirty="0"/>
              <a:t>Pass subscripted name (i.e., </a:t>
            </a:r>
            <a:r>
              <a:rPr lang="en-US" altLang="en-US" b="1" dirty="0" err="1">
                <a:latin typeface="Courier New" panose="02070309020205020404" pitchFamily="49" charset="0"/>
              </a:rPr>
              <a:t>myArray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  <a:r>
              <a:rPr lang="en-US" altLang="en-US" dirty="0"/>
              <a:t>) to function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39E930A-8D5E-5546-AE10-CCB5173C4B74}"/>
              </a:ext>
            </a:extLst>
          </p:cNvPr>
          <p:cNvSpPr/>
          <p:nvPr/>
        </p:nvSpPr>
        <p:spPr>
          <a:xfrm>
            <a:off x="705171" y="3142431"/>
            <a:ext cx="53979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400" b="1" dirty="0">
                <a:solidFill>
                  <a:srgbClr val="FF0000"/>
                </a:solidFill>
              </a:rPr>
              <a:t>Function prototype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>
                <a:latin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b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);</a:t>
            </a: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000" b="1" dirty="0" smtClean="0">
                <a:solidFill>
                  <a:srgbClr val="FF0000"/>
                </a:solidFill>
              </a:rPr>
              <a:t>Function call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/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myArray</a:t>
            </a:r>
            <a:r>
              <a:rPr lang="en-US" altLang="en-US" sz="2000" b="1" dirty="0">
                <a:latin typeface="Courier New" panose="02070309020205020404" pitchFamily="49" charset="0"/>
              </a:rPr>
              <a:t>[3]);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5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96440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SIZE 5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function prototype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e);</a:t>
            </a:r>
          </a:p>
          <a:p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a[SIZE] = {0, 1, 2, 3, 4};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initialize array a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"Effects of passing array element by value:\n\n");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("The value of a[3] is %d\n", a[3]);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value of a[3]</a:t>
            </a: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(a[3]);</a:t>
            </a: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"The value of a[3] is %d\n", a[3]);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value of a[3]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}//end main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e)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multiply parameter by 2</a:t>
            </a: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"Value in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 is %d\n", e *= 2);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3110" y="1571625"/>
            <a:ext cx="972921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Passing Arrays to Functions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4859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 smtClean="0"/>
              <a:t>Passing arrays</a:t>
            </a:r>
          </a:p>
          <a:p>
            <a:pPr lvl="3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myArray</a:t>
            </a:r>
            <a:r>
              <a:rPr lang="en-US" altLang="en-US" b="1" dirty="0" smtClean="0">
                <a:latin typeface="Courier New" panose="02070309020205020404" pitchFamily="49" charset="0"/>
              </a:rPr>
              <a:t>[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24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];</a:t>
            </a:r>
          </a:p>
          <a:p>
            <a:pPr lvl="3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myFunction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myArray</a:t>
            </a:r>
            <a:r>
              <a:rPr lang="en-US" altLang="en-US" b="1" dirty="0" smtClean="0">
                <a:latin typeface="Courier New" panose="02070309020205020404" pitchFamily="49" charset="0"/>
              </a:rPr>
              <a:t>,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24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);</a:t>
            </a:r>
          </a:p>
          <a:p>
            <a:pPr lvl="1"/>
            <a:r>
              <a:rPr lang="en-US" altLang="en-US" dirty="0" smtClean="0"/>
              <a:t>Arrays passed call-by-reference </a:t>
            </a:r>
          </a:p>
          <a:p>
            <a:pPr lvl="1"/>
            <a:r>
              <a:rPr lang="en-US" altLang="en-US" dirty="0" smtClean="0"/>
              <a:t>Name of array is address of first element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76338" y="3429000"/>
            <a:ext cx="6096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b="1" dirty="0" smtClean="0"/>
              <a:t>Function prototype</a:t>
            </a:r>
          </a:p>
          <a:p>
            <a:r>
              <a:rPr lang="en-US" altLang="en-US" sz="2000" b="1" dirty="0" smtClean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b[],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arraySize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);</a:t>
            </a:r>
          </a:p>
          <a:p>
            <a:r>
              <a:rPr lang="en-US" altLang="en-US" sz="2000" dirty="0" smtClean="0"/>
              <a:t>Parameter names optional in prototype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b[]</a:t>
            </a:r>
            <a:r>
              <a:rPr lang="en-US" altLang="en-US" sz="2000" dirty="0" smtClean="0"/>
              <a:t> could be written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[]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arraySize</a:t>
            </a:r>
            <a:r>
              <a:rPr lang="en-US" altLang="en-US" sz="2000" dirty="0" smtClean="0"/>
              <a:t> could be simply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1056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SIZE 5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function prototype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b[],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size);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a[SIZE] = {0, 1, 2, 3, 4};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initialize array a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puts(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"Effects of passing entire array by reference:\n");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("the values of the original array are:");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original array</a:t>
            </a:r>
          </a:p>
          <a:p>
            <a:r>
              <a:rPr lang="nn-NO" dirty="0" smtClean="0">
                <a:solidFill>
                  <a:srgbClr val="0000FF"/>
                </a:solidFill>
                <a:latin typeface="Courier New"/>
              </a:rPr>
              <a:t>for ( i = 0; i &lt; SIZE; ++i) 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"%3d", a[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]);}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puts("");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(a, SIZE);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pass array a to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by reference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"The values of the modified array are:");</a:t>
            </a:r>
          </a:p>
          <a:p>
            <a:r>
              <a:rPr lang="nn-NO" dirty="0" smtClean="0">
                <a:solidFill>
                  <a:srgbClr val="0000FF"/>
                </a:solidFill>
                <a:latin typeface="Courier New"/>
              </a:rPr>
              <a:t>for ( i = 0; i &lt; SIZE; ++i)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"%3d", a[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]);}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puts("");</a:t>
            </a:r>
          </a:p>
          <a:p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}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//end main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3036" y="3778786"/>
            <a:ext cx="1090670" cy="5728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2975" y="1325613"/>
            <a:ext cx="100774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b[],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size)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multiply each array element by 2</a:t>
            </a:r>
          </a:p>
          <a:p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j 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for ( j = 0; j &lt; size; ++j) 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{b[j] *= 2; }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actually modifies original array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</a:t>
            </a:r>
            <a:r>
              <a:rPr lang="en-US" sz="2800" dirty="0"/>
              <a:t> can be any valid C data type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</a:t>
            </a:r>
            <a:r>
              <a:rPr lang="en-GB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integer constant greater than zero.</a:t>
            </a:r>
            <a:b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68" y="1372153"/>
            <a:ext cx="6632155" cy="47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565" y="1243013"/>
            <a:ext cx="1125793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5CC4F9-1A94-A840-8957-E74CAE620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Case Study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B6A2568-03A3-6D4D-A859-41AF5874D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Bubble sort</a:t>
            </a:r>
            <a:endParaRPr lang="en-US" dirty="0"/>
          </a:p>
          <a:p>
            <a:r>
              <a:rPr lang="en-US" altLang="en-US" dirty="0"/>
              <a:t>Computing Mean, Median and Mode Using Arrays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561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Content Placeholder 101">
            <a:extLst>
              <a:ext uri="{FF2B5EF4-FFF2-40B4-BE49-F238E27FC236}">
                <a16:creationId xmlns="" xmlns:a16="http://schemas.microsoft.com/office/drawing/2014/main" id="{D5D2B664-7FA6-DA49-8BA1-59116E833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1565" y="-4720"/>
            <a:ext cx="6773252" cy="69650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5962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Content Placeholder 100">
            <a:extLst>
              <a:ext uri="{FF2B5EF4-FFF2-40B4-BE49-F238E27FC236}">
                <a16:creationId xmlns="" xmlns:a16="http://schemas.microsoft.com/office/drawing/2014/main" id="{099FC334-A3BF-F14A-987B-4D97B4B2D2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560" y="0"/>
            <a:ext cx="6665032" cy="69285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5036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Content Placeholder 94">
            <a:extLst>
              <a:ext uri="{FF2B5EF4-FFF2-40B4-BE49-F238E27FC236}">
                <a16:creationId xmlns="" xmlns:a16="http://schemas.microsoft.com/office/drawing/2014/main" id="{4A009D26-BFA0-E44A-B597-8B87FD703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16" y="2035"/>
            <a:ext cx="6776640" cy="69548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8203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Content Placeholder 97">
            <a:extLst>
              <a:ext uri="{FF2B5EF4-FFF2-40B4-BE49-F238E27FC236}">
                <a16:creationId xmlns="" xmlns:a16="http://schemas.microsoft.com/office/drawing/2014/main" id="{CAEDCA27-9D78-D342-8ABA-8D0E0640B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242" y="-25980"/>
            <a:ext cx="6833914" cy="70136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3350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17">
            <a:extLst>
              <a:ext uri="{FF2B5EF4-FFF2-40B4-BE49-F238E27FC236}">
                <a16:creationId xmlns="" xmlns:a16="http://schemas.microsoft.com/office/drawing/2014/main" id="{79B6C36A-0A08-BE43-A6B5-576B7D0D7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958" y="-15768"/>
            <a:ext cx="7098746" cy="6873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7688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Content Placeholder 99">
            <a:extLst>
              <a:ext uri="{FF2B5EF4-FFF2-40B4-BE49-F238E27FC236}">
                <a16:creationId xmlns="" xmlns:a16="http://schemas.microsoft.com/office/drawing/2014/main" id="{1D1528B4-6111-214F-9268-F3CB25FA3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377" y="643466"/>
            <a:ext cx="9629245" cy="55710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2613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1E1E90-7C34-274B-A7B1-006EDA48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2AA811-DD56-2B4F-92DC-AE1B58A21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Searching Arrays: Linear Search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28436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1E1E90-7C34-274B-A7B1-006EDA48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-767991"/>
            <a:ext cx="10515600" cy="2852737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2AA811-DD56-2B4F-92DC-AE1B58A21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84747"/>
            <a:ext cx="10515600" cy="4004904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/>
              <a:t>Write loops that perform each of the following one-dimensional array operations:</a:t>
            </a:r>
          </a:p>
          <a:p>
            <a:pPr algn="l"/>
            <a:r>
              <a:rPr lang="en-US" altLang="en-US" sz="2800" dirty="0"/>
              <a:t>a) Read the 20 elements of double array sales from the keyboard.</a:t>
            </a:r>
          </a:p>
          <a:p>
            <a:pPr algn="l"/>
            <a:r>
              <a:rPr lang="en-US" altLang="en-US" sz="2800" dirty="0"/>
              <a:t>b) Add 1000 to each of the 75 elements of double array allowance.</a:t>
            </a:r>
          </a:p>
          <a:p>
            <a:pPr algn="l"/>
            <a:r>
              <a:rPr lang="en-US" altLang="en-US" sz="2800" dirty="0"/>
              <a:t>298 Chapter 6 C Arrays</a:t>
            </a:r>
          </a:p>
          <a:p>
            <a:pPr algn="l"/>
            <a:r>
              <a:rPr lang="en-US" altLang="en-US" sz="2800" dirty="0"/>
              <a:t>c) Initialize the 50 elements of integer array numbers to zero.</a:t>
            </a:r>
          </a:p>
          <a:p>
            <a:pPr algn="l"/>
            <a:r>
              <a:rPr lang="en-US" altLang="en-US" sz="2800" dirty="0"/>
              <a:t>d) Print the 10 values of integer array GPA in column format.</a:t>
            </a:r>
          </a:p>
        </p:txBody>
      </p:sp>
    </p:spTree>
    <p:extLst>
      <p:ext uri="{BB962C8B-B14F-4D97-AF65-F5344CB8AC3E}">
        <p14:creationId xmlns="" xmlns:p14="http://schemas.microsoft.com/office/powerpoint/2010/main" val="32290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9403D-41E3-2E4D-B9FE-33DDA74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Accessing an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D8DFAA-5CF6-1C4B-B4AE-AEB46ACC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all array have </a:t>
            </a:r>
            <a:r>
              <a:rPr lang="en-US" i="1" dirty="0">
                <a:solidFill>
                  <a:srgbClr val="0070C0"/>
                </a:solidFill>
              </a:rPr>
              <a:t>zero</a:t>
            </a:r>
            <a:r>
              <a:rPr lang="en-US" i="1" dirty="0">
                <a:solidFill>
                  <a:srgbClr val="C00000"/>
                </a:solidFill>
              </a:rPr>
              <a:t> as the index of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first </a:t>
            </a:r>
            <a:r>
              <a:rPr lang="en-US" dirty="0">
                <a:solidFill>
                  <a:srgbClr val="0070C0"/>
                </a:solidFill>
              </a:rPr>
              <a:t>element .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Format </a:t>
            </a:r>
            <a:r>
              <a:rPr lang="en-US" altLang="en-US" dirty="0"/>
              <a:t>of calling an element of an array:</a:t>
            </a:r>
          </a:p>
          <a:p>
            <a:pPr lvl="2">
              <a:buFontTx/>
              <a:buNone/>
            </a:pPr>
            <a:r>
              <a:rPr lang="en-US" altLang="en-US" i="1" dirty="0" err="1"/>
              <a:t>arrayname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 err="1"/>
              <a:t>position_number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</a:p>
          <a:p>
            <a:pPr lvl="1"/>
            <a:r>
              <a:rPr lang="en-US" altLang="en-US" dirty="0"/>
              <a:t>First element at position </a:t>
            </a:r>
            <a:r>
              <a:rPr lang="en-US" altLang="en-US" b="1" dirty="0">
                <a:latin typeface="Courier New" panose="02070309020205020404" pitchFamily="49" charset="0"/>
              </a:rPr>
              <a:t>0</a:t>
            </a:r>
          </a:p>
          <a:p>
            <a:pPr lvl="1"/>
            <a:r>
              <a:rPr lang="en-US" altLang="en-US" b="1" dirty="0">
                <a:latin typeface="Courier New" panose="02070309020205020404" pitchFamily="49" charset="0"/>
              </a:rPr>
              <a:t>n</a:t>
            </a:r>
            <a:r>
              <a:rPr lang="en-US" altLang="en-US" dirty="0"/>
              <a:t> element array named </a:t>
            </a:r>
            <a:r>
              <a:rPr lang="en-US" altLang="en-US" b="1" dirty="0">
                <a:latin typeface="Courier New" panose="02070309020205020404" pitchFamily="49" charset="0"/>
              </a:rPr>
              <a:t>c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</a:rPr>
              <a:t>c[ 0 ]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c[ 1 ]</a:t>
            </a:r>
            <a:r>
              <a:rPr lang="en-US" altLang="en-US" dirty="0"/>
              <a:t>...</a:t>
            </a:r>
            <a:r>
              <a:rPr lang="en-US" altLang="en-US" b="1" dirty="0">
                <a:latin typeface="Courier New" panose="02070309020205020404" pitchFamily="49" charset="0"/>
              </a:rPr>
              <a:t>c[ n – 1 ]</a:t>
            </a:r>
          </a:p>
          <a:p>
            <a:endParaRPr lang="en-US" dirty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xmlns="" id="{2170AF09-B650-1543-B0FB-4A3567952969}"/>
              </a:ext>
            </a:extLst>
          </p:cNvPr>
          <p:cNvGrpSpPr>
            <a:grpSpLocks/>
          </p:cNvGrpSpPr>
          <p:nvPr/>
        </p:nvGrpSpPr>
        <p:grpSpPr bwMode="auto">
          <a:xfrm>
            <a:off x="7698662" y="365125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xmlns="" id="{EA83DF54-DED8-4F48-B8E3-7BD9AA6D0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xmlns="" id="{A218819E-DD12-4042-9359-01845D213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87A5C9D2-65E3-3142-A7B2-E710BA951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xmlns="" id="{F2150C30-DE48-6A45-8AB5-003210054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xmlns="" id="{EBB5C800-A7CA-AC47-8E0C-3F74677F07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xmlns="" id="{CDF1BDA0-267D-D441-8809-197930955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xmlns="" id="{E52F50E9-7C7B-E543-BEBE-129209903A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xmlns="" id="{4F845F14-DE14-1A49-BFBF-F060B5A544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xmlns="" id="{8E280FBF-2A37-DA4C-A298-CFDC518173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xmlns="" id="{E0C0E3C8-2670-164E-9331-D83223396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xmlns="" id="{BAB62DB6-4BDA-9548-8390-905DCE386B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xmlns="" id="{1A9D686E-207B-3347-9F1E-7286B9986A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xmlns="" id="{A96C1E6D-8ED0-BA4D-96EF-A047F4C40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xmlns="" id="{D8FFE385-87EF-1944-8F41-74F6B1B453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xmlns="" id="{F3B8CEAD-628B-8944-9ECB-31B4E55FD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xmlns="" id="{FCFE87A8-1A96-8B49-B2F6-B9AEDF25C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xmlns="" id="{3F95771A-B25A-9D4D-8E1B-B35607022D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xmlns="" id="{F3A1D691-8BDA-2045-99C3-96CB387E91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xmlns="" id="{0D18B4D3-4C99-2E4D-AC44-907CE4AE6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xmlns="" id="{B3A6C203-0DA4-1A48-81C4-164D9A78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xmlns="" id="{8B9092D8-327E-0545-8B40-50EE62B4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xmlns="" id="{D821C477-CCD8-C64E-A8E9-542CCCB3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xmlns="" id="{C72574CB-3ED8-964C-A504-70DBB59B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xmlns="" id="{E4EF46F4-4075-1242-B8D7-076886869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xmlns="" id="{73B0F666-2608-6F43-80F4-06E2C0A9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xmlns="" id="{3C0A2E1F-BD81-B348-93C1-2D7D41806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xmlns="" id="{BF9BBEFD-6ED4-E14B-B6B5-7572C828A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xmlns="" id="{EAA8BB5E-C536-F147-8AB0-B59980ACB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xmlns="" id="{6B4B1E3F-3685-D044-A31E-79FEB121B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xmlns="" id="{30CA31E7-B446-E941-9595-662F460A6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xmlns="" id="{010855A4-A2B7-D045-8481-5ABB5BFE8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xmlns="" id="{524D7FF1-E0E6-124B-B1A5-CF4D57F20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xmlns="" id="{6B52A63F-AD5D-3F4F-93B0-FF278FEAB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xmlns="" id="{6CD81CFC-773A-1142-88FA-B92E216F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xmlns="" id="{8AC47F28-F897-6048-88BA-D3E61924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xmlns="" id="{D4CF5F37-A637-4545-BF61-A2926A604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xmlns="" id="{39251CF8-9F5D-B143-925B-B01A9D435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xmlns="" id="{DA6193FE-1FDC-A149-8438-1AE4B316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xmlns="" id="{F993933D-587A-D24F-95EE-979480F71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xmlns="" id="{1D929A3B-5C0A-4C4B-8CA8-8B6326F0B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xmlns="" id="{2FF0ADF4-8370-A846-8509-A9078EA1B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xmlns="" id="{78CC74E0-B676-2A48-A3BD-8C224FD6F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xmlns="" id="{5D801606-957E-8C45-B315-C5DC7BB1B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xmlns="" id="{0380B691-D66F-C142-8FF9-D83F098926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xmlns="" id="{2136239B-399D-9A4C-A346-FFD0D8CABD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xmlns="" id="{6C69EB36-B052-674E-B142-3F350DC881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xmlns="" id="{C70B2641-14A0-594C-9F91-2FFD8F457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xmlns="" id="{7DB728D5-96CB-2F49-99E9-E8C830457C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xmlns="" id="{C13135F5-E29D-2042-8611-1DBCC858B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xmlns="" id="{61C7E5AD-2FCE-114F-B56F-B620EC8B8E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xmlns="" id="{2F73939C-8F9E-934F-8FA1-25CFD4EC99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xmlns="" id="{F5AC58E2-72EF-B94D-B3F9-40BB040EC8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xmlns="" id="{79923E59-CEE6-4341-BB35-6B17A789A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xmlns="" id="{B11ADE5B-0A0D-0449-8587-B0537E573D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xmlns="" id="{CE903560-7FBB-C34B-AE97-1E7460D170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xmlns="" id="{1EC99F85-C34E-0749-BDCB-A4305885D2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xmlns="" id="{12AABA6D-BE79-7F42-A148-EB4DA2FB1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42299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Array elements are like normal variables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c[ 0 ] =  3;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printf</a:t>
            </a:r>
            <a:r>
              <a:rPr lang="en-US" altLang="en-US" b="1" dirty="0" smtClean="0">
                <a:latin typeface="Courier New" panose="02070309020205020404" pitchFamily="49" charset="0"/>
              </a:rPr>
              <a:t>( "%d", c[ 0 ] );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Scanf</a:t>
            </a:r>
            <a:r>
              <a:rPr lang="en-US" altLang="en-US" b="1" dirty="0" smtClean="0">
                <a:latin typeface="Courier New" panose="02070309020205020404" pitchFamily="49" charset="0"/>
              </a:rPr>
              <a:t>(“%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d”,&amp;c</a:t>
            </a:r>
            <a:r>
              <a:rPr lang="en-US" altLang="en-US" b="1" dirty="0" smtClean="0">
                <a:latin typeface="Courier New" panose="02070309020205020404" pitchFamily="49" charset="0"/>
              </a:rPr>
              <a:t>[0]);</a:t>
            </a:r>
          </a:p>
          <a:p>
            <a:pPr lvl="2"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a = c[2];</a:t>
            </a:r>
          </a:p>
          <a:p>
            <a:pPr lvl="2">
              <a:buNone/>
            </a:pPr>
            <a:r>
              <a:rPr lang="en-US" b="1" dirty="0" smtClean="0"/>
              <a:t> ++c[8];</a:t>
            </a:r>
            <a:endParaRPr lang="en-GB" dirty="0" smtClean="0"/>
          </a:p>
          <a:p>
            <a:pPr lvl="1"/>
            <a:r>
              <a:rPr lang="en-US" altLang="en-US" dirty="0" smtClean="0"/>
              <a:t>Perform operations in subscript.  If  </a:t>
            </a:r>
            <a:r>
              <a:rPr lang="en-US" altLang="en-US" b="1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equals </a:t>
            </a:r>
            <a:r>
              <a:rPr lang="en-US" altLang="en-US" b="1" dirty="0" smtClean="0">
                <a:latin typeface="Courier New" panose="02070309020205020404" pitchFamily="49" charset="0"/>
              </a:rPr>
              <a:t>3</a:t>
            </a:r>
          </a:p>
          <a:p>
            <a:pPr lvl="2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c[ 5 - 2 ] == c[ 3 ] == c[ x ]</a:t>
            </a:r>
            <a:endParaRPr lang="en-GB" dirty="0" smtClean="0"/>
          </a:p>
          <a:p>
            <a:r>
              <a:rPr lang="en-GB" dirty="0" smtClean="0"/>
              <a:t>Similarly, if a = 5 and b = 6, then the statement</a:t>
            </a:r>
          </a:p>
          <a:p>
            <a:pPr>
              <a:buNone/>
            </a:pPr>
            <a:r>
              <a:rPr lang="en-GB" dirty="0" smtClean="0"/>
              <a:t>c[a + b] += </a:t>
            </a:r>
            <a:r>
              <a:rPr lang="en-GB" b="1" dirty="0" smtClean="0"/>
              <a:t>2;</a:t>
            </a:r>
          </a:p>
          <a:p>
            <a:pPr>
              <a:buNone/>
            </a:pPr>
            <a:endParaRPr lang="en-US" b="1" dirty="0" smtClean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xmlns="" id="{2170AF09-B650-1543-B0FB-4A3567952969}"/>
              </a:ext>
            </a:extLst>
          </p:cNvPr>
          <p:cNvGrpSpPr>
            <a:grpSpLocks/>
          </p:cNvGrpSpPr>
          <p:nvPr/>
        </p:nvGrpSpPr>
        <p:grpSpPr bwMode="auto">
          <a:xfrm>
            <a:off x="8189635" y="495300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xmlns="" id="{EA83DF54-DED8-4F48-B8E3-7BD9AA6D0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xmlns="" id="{A218819E-DD12-4042-9359-01845D213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87A5C9D2-65E3-3142-A7B2-E710BA951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xmlns="" id="{F2150C30-DE48-6A45-8AB5-003210054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xmlns="" id="{EBB5C800-A7CA-AC47-8E0C-3F74677F07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xmlns="" id="{CDF1BDA0-267D-D441-8809-197930955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xmlns="" id="{E52F50E9-7C7B-E543-BEBE-129209903A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xmlns="" id="{4F845F14-DE14-1A49-BFBF-F060B5A544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xmlns="" id="{8E280FBF-2A37-DA4C-A298-CFDC518173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xmlns="" id="{E0C0E3C8-2670-164E-9331-D83223396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xmlns="" id="{BAB62DB6-4BDA-9548-8390-905DCE386B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xmlns="" id="{1A9D686E-207B-3347-9F1E-7286B9986A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xmlns="" id="{A96C1E6D-8ED0-BA4D-96EF-A047F4C40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xmlns="" id="{D8FFE385-87EF-1944-8F41-74F6B1B453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xmlns="" id="{F3B8CEAD-628B-8944-9ECB-31B4E55FD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xmlns="" id="{FCFE87A8-1A96-8B49-B2F6-B9AEDF25C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xmlns="" id="{3F95771A-B25A-9D4D-8E1B-B35607022D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xmlns="" id="{F3A1D691-8BDA-2045-99C3-96CB387E91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xmlns="" id="{0D18B4D3-4C99-2E4D-AC44-907CE4AE6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xmlns="" id="{B3A6C203-0DA4-1A48-81C4-164D9A78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xmlns="" id="{8B9092D8-327E-0545-8B40-50EE62B4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xmlns="" id="{D821C477-CCD8-C64E-A8E9-542CCCB3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xmlns="" id="{C72574CB-3ED8-964C-A504-70DBB59B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xmlns="" id="{E4EF46F4-4075-1242-B8D7-076886869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xmlns="" id="{73B0F666-2608-6F43-80F4-06E2C0A9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xmlns="" id="{3C0A2E1F-BD81-B348-93C1-2D7D41806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xmlns="" id="{BF9BBEFD-6ED4-E14B-B6B5-7572C828A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xmlns="" id="{EAA8BB5E-C536-F147-8AB0-B59980ACB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xmlns="" id="{6B4B1E3F-3685-D044-A31E-79FEB121B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xmlns="" id="{30CA31E7-B446-E941-9595-662F460A6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xmlns="" id="{010855A4-A2B7-D045-8481-5ABB5BFE8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xmlns="" id="{524D7FF1-E0E6-124B-B1A5-CF4D57F20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xmlns="" id="{6B52A63F-AD5D-3F4F-93B0-FF278FEAB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xmlns="" id="{6CD81CFC-773A-1142-88FA-B92E216F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xmlns="" id="{8AC47F28-F897-6048-88BA-D3E61924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xmlns="" id="{D4CF5F37-A637-4545-BF61-A2926A604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xmlns="" id="{39251CF8-9F5D-B143-925B-B01A9D435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xmlns="" id="{DA6193FE-1FDC-A149-8438-1AE4B316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xmlns="" id="{F993933D-587A-D24F-95EE-979480F71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xmlns="" id="{1D929A3B-5C0A-4C4B-8CA8-8B6326F0B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xmlns="" id="{2FF0ADF4-8370-A846-8509-A9078EA1B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xmlns="" id="{78CC74E0-B676-2A48-A3BD-8C224FD6F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xmlns="" id="{5D801606-957E-8C45-B315-C5DC7BB1B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xmlns="" id="{0380B691-D66F-C142-8FF9-D83F098926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xmlns="" id="{2136239B-399D-9A4C-A346-FFD0D8CABD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xmlns="" id="{6C69EB36-B052-674E-B142-3F350DC881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xmlns="" id="{C70B2641-14A0-594C-9F91-2FFD8F457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xmlns="" id="{7DB728D5-96CB-2F49-99E9-E8C830457C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xmlns="" id="{C13135F5-E29D-2042-8611-1DBCC858B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xmlns="" id="{61C7E5AD-2FCE-114F-B56F-B620EC8B8E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xmlns="" id="{2F73939C-8F9E-934F-8FA1-25CFD4EC99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xmlns="" id="{F5AC58E2-72EF-B94D-B3F9-40BB040EC8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xmlns="" id="{79923E59-CEE6-4341-BB35-6B17A789A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xmlns="" id="{B11ADE5B-0A0D-0449-8587-B0537E573D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xmlns="" id="{CE903560-7FBB-C34B-AE97-1E7460D170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xmlns="" id="{1EC99F85-C34E-0749-BDCB-A4305885D2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xmlns="" id="{12AABA6D-BE79-7F42-A148-EB4DA2FB1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B00B79E4-02D0-0040-847F-66E8F7A5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dirty="0"/>
              <a:t>Array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A2344-005C-9548-9F43-1A4E61EAB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09" y="1179095"/>
            <a:ext cx="105156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After declaration, array contains some </a:t>
            </a:r>
            <a:r>
              <a:rPr lang="en-US" altLang="en-US" dirty="0">
                <a:solidFill>
                  <a:srgbClr val="FF0000"/>
                </a:solidFill>
              </a:rPr>
              <a:t>garbage value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Static</a:t>
            </a:r>
            <a:r>
              <a:rPr lang="en-US" altLang="en-US" dirty="0"/>
              <a:t> initialization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6AAAC5-F631-284A-948D-B312A7DC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05E673-42AA-F243-91D8-754EEE5F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1DB354-B559-2643-9026-C80886A03FC8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67C7A5-D086-804E-AE86-6D4B55DC9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4" y="1624263"/>
            <a:ext cx="7625045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month_days</a:t>
            </a:r>
            <a:r>
              <a:rPr lang="en-US" altLang="en-US" dirty="0" smtClean="0"/>
              <a:t>[] = {31, 28, 31, 30, 31, 30, 31, 31, 30, 31, 30, 31} ;</a:t>
            </a:r>
          </a:p>
          <a:p>
            <a:r>
              <a:rPr lang="en-US" altLang="en-US" dirty="0" smtClean="0"/>
              <a:t>  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 </a:t>
            </a:r>
            <a:r>
              <a:rPr lang="en-US" altLang="en-US" dirty="0"/>
              <a:t>n [5] = {0</a:t>
            </a:r>
            <a:r>
              <a:rPr lang="en-US" altLang="en-US" dirty="0" smtClean="0"/>
              <a:t>},     </a:t>
            </a:r>
            <a:r>
              <a:rPr lang="en-US" altLang="en-US" dirty="0"/>
              <a:t>d [] ={1,2,3,4,5};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609" y="2454442"/>
            <a:ext cx="9861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EXAMPLE : </a:t>
            </a:r>
            <a:r>
              <a:rPr lang="en-US" dirty="0" smtClean="0">
                <a:solidFill>
                  <a:srgbClr val="C00000"/>
                </a:solidFill>
              </a:rPr>
              <a:t>Define</a:t>
            </a:r>
            <a:r>
              <a:rPr lang="en-US" dirty="0" smtClean="0"/>
              <a:t> an array </a:t>
            </a:r>
            <a:r>
              <a:rPr lang="en-US" dirty="0" smtClean="0">
                <a:solidFill>
                  <a:srgbClr val="C00000"/>
                </a:solidFill>
              </a:rPr>
              <a:t>temperature</a:t>
            </a:r>
            <a:r>
              <a:rPr lang="en-US" dirty="0" smtClean="0"/>
              <a:t>  of </a:t>
            </a:r>
            <a:r>
              <a:rPr lang="en-US" dirty="0" smtClean="0">
                <a:solidFill>
                  <a:srgbClr val="C00000"/>
                </a:solidFill>
              </a:rPr>
              <a:t>5 elements </a:t>
            </a:r>
            <a:r>
              <a:rPr lang="en-US" dirty="0" smtClean="0"/>
              <a:t>contains  </a:t>
            </a:r>
            <a:r>
              <a:rPr lang="en-US" dirty="0" smtClean="0">
                <a:solidFill>
                  <a:srgbClr val="C00000"/>
                </a:solidFill>
              </a:rPr>
              <a:t>float numbers </a:t>
            </a:r>
            <a:r>
              <a:rPr lang="en-US" dirty="0" smtClean="0"/>
              <a:t>, array </a:t>
            </a:r>
            <a:r>
              <a:rPr lang="en-US" dirty="0" smtClean="0">
                <a:solidFill>
                  <a:srgbClr val="C00000"/>
                </a:solidFill>
              </a:rPr>
              <a:t>size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? </a:t>
            </a:r>
            <a:r>
              <a:rPr lang="en-US" dirty="0" smtClean="0"/>
              <a:t>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6800" y="3059668"/>
            <a:ext cx="333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double  temperature [5];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17106" y="3600450"/>
            <a:ext cx="957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9763" lvl="1" indent="-273050" fontAlgn="base">
              <a:spcBef>
                <a:spcPts val="550"/>
              </a:spcBef>
              <a:spcAft>
                <a:spcPct val="0"/>
              </a:spcAft>
              <a:buClr>
                <a:srgbClr val="94B6D2"/>
              </a:buClr>
              <a:buSzPct val="70000"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  <a:latin typeface="Tw Cen MT"/>
              </a:rPr>
              <a:t>Initialize </a:t>
            </a:r>
            <a:r>
              <a:rPr lang="en-US" sz="2000" dirty="0" smtClean="0">
                <a:solidFill>
                  <a:prstClr val="black"/>
                </a:solidFill>
                <a:latin typeface="Tw Cen MT"/>
              </a:rPr>
              <a:t>it with these numbers : </a:t>
            </a:r>
            <a:r>
              <a:rPr lang="en-US" dirty="0" smtClean="0">
                <a:solidFill>
                  <a:prstClr val="black"/>
                </a:solidFill>
                <a:latin typeface="Tw Cen MT"/>
              </a:rPr>
              <a:t>12.3 ,  7.5 ,  65 ,  72.1,  87.5 .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4414838"/>
            <a:ext cx="1036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6713" lvl="1"/>
            <a:r>
              <a:rPr lang="en-US" sz="2800" b="1" dirty="0" smtClean="0">
                <a:solidFill>
                  <a:srgbClr val="0070C0"/>
                </a:solidFill>
              </a:rPr>
              <a:t>double</a:t>
            </a:r>
            <a:r>
              <a:rPr lang="en-US" sz="2000" b="1" dirty="0" smtClean="0"/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temperature [5] </a:t>
            </a:r>
            <a:r>
              <a:rPr lang="en-US" sz="2400" b="1" dirty="0" smtClean="0">
                <a:solidFill>
                  <a:srgbClr val="0070C0"/>
                </a:solidFill>
              </a:rPr>
              <a:t>= {12.3 ,  7.5 ,  65 ,  72.1,  87.5  } ;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2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Line 14"/>
          <p:cNvSpPr>
            <a:spLocks noChangeShapeType="1"/>
          </p:cNvSpPr>
          <p:nvPr/>
        </p:nvSpPr>
        <p:spPr bwMode="auto">
          <a:xfrm flipH="1" flipV="1">
            <a:off x="6400800" y="2667000"/>
            <a:ext cx="233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15"/>
          <p:cNvSpPr>
            <a:spLocks noChangeShapeType="1"/>
          </p:cNvSpPr>
          <p:nvPr/>
        </p:nvSpPr>
        <p:spPr bwMode="auto">
          <a:xfrm flipH="1" flipV="1">
            <a:off x="6400800" y="3429000"/>
            <a:ext cx="233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6"/>
          <p:cNvSpPr>
            <a:spLocks noChangeShapeType="1"/>
          </p:cNvSpPr>
          <p:nvPr/>
        </p:nvSpPr>
        <p:spPr bwMode="auto">
          <a:xfrm flipH="1">
            <a:off x="6400800" y="4191000"/>
            <a:ext cx="233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 flipH="1">
            <a:off x="6299200" y="4191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8"/>
          <p:cNvSpPr>
            <a:spLocks noChangeShapeType="1"/>
          </p:cNvSpPr>
          <p:nvPr/>
        </p:nvSpPr>
        <p:spPr bwMode="auto">
          <a:xfrm flipH="1">
            <a:off x="6299200" y="4191000"/>
            <a:ext cx="2438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9"/>
          <p:cNvSpPr txBox="1">
            <a:spLocks noChangeArrowheads="1"/>
          </p:cNvSpPr>
          <p:nvPr/>
        </p:nvSpPr>
        <p:spPr bwMode="auto">
          <a:xfrm>
            <a:off x="8737600" y="3962400"/>
            <a:ext cx="1220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w Cen MT" pitchFamily="34" charset="0"/>
              </a:rPr>
              <a:t>Elements</a:t>
            </a:r>
          </a:p>
        </p:txBody>
      </p:sp>
      <p:sp>
        <p:nvSpPr>
          <p:cNvPr id="23562" name="Rectangle 30"/>
          <p:cNvSpPr>
            <a:spLocks noChangeArrowheads="1"/>
          </p:cNvSpPr>
          <p:nvPr/>
        </p:nvSpPr>
        <p:spPr bwMode="auto">
          <a:xfrm>
            <a:off x="5080000" y="3048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7.5</a:t>
            </a:r>
          </a:p>
        </p:txBody>
      </p:sp>
      <p:sp>
        <p:nvSpPr>
          <p:cNvPr id="23563" name="Rectangle 31"/>
          <p:cNvSpPr>
            <a:spLocks noChangeArrowheads="1"/>
          </p:cNvSpPr>
          <p:nvPr/>
        </p:nvSpPr>
        <p:spPr bwMode="auto">
          <a:xfrm>
            <a:off x="5080000" y="3810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w Cen MT" pitchFamily="34" charset="0"/>
              </a:rPr>
              <a:t>65.0</a:t>
            </a:r>
          </a:p>
        </p:txBody>
      </p:sp>
      <p:sp>
        <p:nvSpPr>
          <p:cNvPr id="23564" name="Rectangle 32"/>
          <p:cNvSpPr>
            <a:spLocks noChangeArrowheads="1"/>
          </p:cNvSpPr>
          <p:nvPr/>
        </p:nvSpPr>
        <p:spPr bwMode="auto">
          <a:xfrm>
            <a:off x="5080000" y="4572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w Cen MT" pitchFamily="34" charset="0"/>
              </a:rPr>
              <a:t>72.1</a:t>
            </a:r>
          </a:p>
        </p:txBody>
      </p:sp>
      <p:sp>
        <p:nvSpPr>
          <p:cNvPr id="23565" name="Rectangle 33"/>
          <p:cNvSpPr>
            <a:spLocks noChangeArrowheads="1"/>
          </p:cNvSpPr>
          <p:nvPr/>
        </p:nvSpPr>
        <p:spPr bwMode="auto">
          <a:xfrm>
            <a:off x="5080000" y="5334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w Cen MT" pitchFamily="34" charset="0"/>
              </a:rPr>
              <a:t>87.5</a:t>
            </a:r>
          </a:p>
        </p:txBody>
      </p:sp>
      <p:sp>
        <p:nvSpPr>
          <p:cNvPr id="23566" name="Rectangle 34"/>
          <p:cNvSpPr>
            <a:spLocks noChangeArrowheads="1"/>
          </p:cNvSpPr>
          <p:nvPr/>
        </p:nvSpPr>
        <p:spPr bwMode="auto">
          <a:xfrm>
            <a:off x="5080000" y="2286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12.3</a:t>
            </a:r>
          </a:p>
        </p:txBody>
      </p:sp>
      <p:sp>
        <p:nvSpPr>
          <p:cNvPr id="23567" name="Text Box 35"/>
          <p:cNvSpPr txBox="1">
            <a:spLocks noChangeArrowheads="1"/>
          </p:cNvSpPr>
          <p:nvPr/>
        </p:nvSpPr>
        <p:spPr bwMode="auto">
          <a:xfrm>
            <a:off x="2133601" y="2362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[0]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68" name="Text Box 36"/>
          <p:cNvSpPr txBox="1">
            <a:spLocks noChangeArrowheads="1"/>
          </p:cNvSpPr>
          <p:nvPr/>
        </p:nvSpPr>
        <p:spPr bwMode="auto">
          <a:xfrm>
            <a:off x="2133601" y="3124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[1]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69" name="Text Box 37"/>
          <p:cNvSpPr txBox="1">
            <a:spLocks noChangeArrowheads="1"/>
          </p:cNvSpPr>
          <p:nvPr/>
        </p:nvSpPr>
        <p:spPr bwMode="auto">
          <a:xfrm>
            <a:off x="2133601" y="3886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[2]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70" name="Text Box 38"/>
          <p:cNvSpPr txBox="1">
            <a:spLocks noChangeArrowheads="1"/>
          </p:cNvSpPr>
          <p:nvPr/>
        </p:nvSpPr>
        <p:spPr bwMode="auto">
          <a:xfrm>
            <a:off x="2133601" y="4648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w Cen MT" pitchFamily="34" charset="0"/>
              </a:rPr>
              <a:t>[3]</a:t>
            </a:r>
            <a:endParaRPr lang="en-US" sz="2400">
              <a:latin typeface="Tw Cen MT" pitchFamily="34" charset="0"/>
            </a:endParaRPr>
          </a:p>
        </p:txBody>
      </p:sp>
      <p:sp>
        <p:nvSpPr>
          <p:cNvPr id="23571" name="Text Box 39"/>
          <p:cNvSpPr txBox="1">
            <a:spLocks noChangeArrowheads="1"/>
          </p:cNvSpPr>
          <p:nvPr/>
        </p:nvSpPr>
        <p:spPr bwMode="auto">
          <a:xfrm>
            <a:off x="1741623" y="5410201"/>
            <a:ext cx="3149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[ 4 ]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E929884-A1D1-42A5-B8AD-D91158AC412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31371" y="1655928"/>
            <a:ext cx="10472831" cy="62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double</a:t>
            </a:r>
            <a:r>
              <a:rPr lang="en-US" sz="2400" dirty="0" smtClean="0">
                <a:solidFill>
                  <a:srgbClr val="C00000"/>
                </a:solidFill>
              </a:rPr>
              <a:t> temperature [</a:t>
            </a:r>
            <a:r>
              <a:rPr lang="en-US" sz="2400" dirty="0" smtClean="0">
                <a:solidFill>
                  <a:srgbClr val="0070C0"/>
                </a:solidFill>
              </a:rPr>
              <a:t>5</a:t>
            </a:r>
            <a:r>
              <a:rPr lang="en-US" sz="2400" dirty="0" smtClean="0">
                <a:solidFill>
                  <a:srgbClr val="C00000"/>
                </a:solidFill>
              </a:rPr>
              <a:t>] = {</a:t>
            </a:r>
            <a:r>
              <a:rPr lang="en-US" sz="2400" dirty="0" smtClean="0">
                <a:solidFill>
                  <a:srgbClr val="0070C0"/>
                </a:solidFill>
              </a:rPr>
              <a:t>12.3 ,  7.5 ,  65 ,  72.1,  87.5  </a:t>
            </a:r>
            <a:r>
              <a:rPr lang="en-US" sz="2400" dirty="0" smtClean="0">
                <a:solidFill>
                  <a:srgbClr val="C00000"/>
                </a:solidFill>
              </a:rPr>
              <a:t>};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01395" y="6129218"/>
            <a:ext cx="855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</a:rPr>
              <a:t>Index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1456565" y="5871866"/>
            <a:ext cx="1876463" cy="484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/>
              <a:t>Defining and Initializing </a:t>
            </a:r>
            <a:r>
              <a:rPr lang="en-US" dirty="0" smtClean="0"/>
              <a:t>an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/>
      <p:bldP spid="23567" grpId="0"/>
      <p:bldP spid="23568" grpId="0"/>
      <p:bldP spid="23569" grpId="0"/>
      <p:bldP spid="23570" grpId="0"/>
      <p:bldP spid="23571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Initializing Arrays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371" y="1700808"/>
            <a:ext cx="11329259" cy="5040560"/>
          </a:xfrm>
        </p:spPr>
        <p:txBody>
          <a:bodyPr/>
          <a:lstStyle/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N[ </a:t>
            </a:r>
            <a:r>
              <a:rPr lang="en-US" sz="2400" b="1" dirty="0">
                <a:latin typeface="Courier New" pitchFamily="49" charset="0"/>
              </a:rPr>
              <a:t>] = { 1, 2, 3, 4, 5 }; 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en-US" dirty="0"/>
          </a:p>
          <a:p>
            <a:pPr lvl="2" eaLnBrk="1" hangingPunct="1">
              <a:defRPr/>
            </a:pPr>
            <a:r>
              <a:rPr lang="en-US" sz="1800" dirty="0">
                <a:solidFill>
                  <a:srgbClr val="C00000"/>
                </a:solidFill>
              </a:rPr>
              <a:t>If size omitted, </a:t>
            </a:r>
            <a:r>
              <a:rPr lang="en-US" sz="1800" dirty="0" smtClean="0">
                <a:solidFill>
                  <a:srgbClr val="C00000"/>
                </a:solidFill>
              </a:rPr>
              <a:t>the size is determined from the 5 </a:t>
            </a:r>
            <a:r>
              <a:rPr lang="en-US" sz="1800" dirty="0" err="1">
                <a:solidFill>
                  <a:srgbClr val="C00000"/>
                </a:solidFill>
              </a:rPr>
              <a:t>initializers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. </a:t>
            </a:r>
          </a:p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 N[5] </a:t>
            </a:r>
            <a:r>
              <a:rPr lang="en-US" sz="2400" b="1" dirty="0">
                <a:latin typeface="Courier New" pitchFamily="49" charset="0"/>
              </a:rPr>
              <a:t>= { 0 } ;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/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B[20] = {2, 4, 8, 16, 32};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Unspecified </a:t>
            </a:r>
            <a:r>
              <a:rPr lang="en-US" sz="1800" dirty="0">
                <a:solidFill>
                  <a:srgbClr val="C00000"/>
                </a:solidFill>
              </a:rPr>
              <a:t>elements are guaranteed to be zero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rgbClr val="C00000"/>
                </a:solidFill>
              </a:rPr>
              <a:t>If not enough initializers, rightmost elements become 0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1800" dirty="0">
              <a:solidFill>
                <a:srgbClr val="C00000"/>
              </a:solidFill>
            </a:endParaRPr>
          </a:p>
          <a:p>
            <a:pPr eaLnBrk="1" hangingPunct="1"/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C[4] = {2, 4, 8, 16, 32};</a:t>
            </a:r>
          </a:p>
          <a:p>
            <a:pPr lvl="2" eaLnBrk="1" hangingPunct="1"/>
            <a:r>
              <a:rPr 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/>
              <a:t>— </a:t>
            </a:r>
            <a:r>
              <a:rPr lang="en-US" sz="1800" dirty="0" smtClean="0">
                <a:solidFill>
                  <a:srgbClr val="C00000"/>
                </a:solidFill>
              </a:rPr>
              <a:t>compiler detects too many initial values </a:t>
            </a:r>
            <a:r>
              <a:rPr lang="en-US" sz="1800" dirty="0" smtClean="0"/>
              <a:t>.</a:t>
            </a:r>
          </a:p>
          <a:p>
            <a:pPr lvl="2" eaLnBrk="1" hangingPunct="1"/>
            <a:r>
              <a:rPr lang="en-US" sz="1800" dirty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C </a:t>
            </a:r>
            <a:r>
              <a:rPr lang="en-US" sz="1800" dirty="0">
                <a:solidFill>
                  <a:srgbClr val="C00000"/>
                </a:solidFill>
              </a:rPr>
              <a:t>arrays have no bounds checking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1800" dirty="0" smtClean="0"/>
          </a:p>
          <a:p>
            <a:pPr eaLnBrk="1" hangingPunct="1"/>
            <a:r>
              <a:rPr lang="en-US" sz="2400" b="1" dirty="0" smtClean="0">
                <a:latin typeface="Courier New" pitchFamily="49" charset="0"/>
              </a:rPr>
              <a:t>int D[5] = {2*n, 4*n, 8*n, 16*n, 32*n};</a:t>
            </a:r>
          </a:p>
          <a:p>
            <a:pPr lvl="2" eaLnBrk="1" hangingPunct="1"/>
            <a:r>
              <a:rPr lang="en-US" sz="1800" dirty="0" smtClean="0">
                <a:solidFill>
                  <a:srgbClr val="C00000"/>
                </a:solidFill>
              </a:rPr>
              <a:t>Automatically only ; array initialized to expressions .</a:t>
            </a:r>
          </a:p>
          <a:p>
            <a:pPr marL="685800" lvl="2" indent="0" eaLnBrk="1" hangingPunct="1">
              <a:buNone/>
            </a:pP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384B402-9C6C-453E-A797-BA5E00F1AB7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15413" y="116632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Assigning Values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600200"/>
            <a:ext cx="11176000" cy="260331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cannot assign one array to another : 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A[5]={9,8,7,6,5},B[5</a:t>
            </a:r>
            <a:r>
              <a:rPr lang="en-US" dirty="0" smtClean="0"/>
              <a:t>];</a:t>
            </a:r>
            <a:endParaRPr lang="en-US" dirty="0"/>
          </a:p>
          <a:p>
            <a:pPr marL="228600" lvl="2">
              <a:spcBef>
                <a:spcPts val="1000"/>
              </a:spcBef>
            </a:pPr>
            <a:r>
              <a:rPr lang="en-US" dirty="0"/>
              <a:t>A=B</a:t>
            </a:r>
            <a:r>
              <a:rPr lang="en-US" dirty="0" smtClean="0"/>
              <a:t>;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		//</a:t>
            </a:r>
            <a:r>
              <a:rPr lang="en-US" sz="2400" dirty="0">
                <a:solidFill>
                  <a:srgbClr val="00B050"/>
                </a:solidFill>
              </a:rPr>
              <a:t>error … illegal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228600" lvl="2">
              <a:spcBef>
                <a:spcPts val="100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Instead, we must assign each value </a:t>
            </a:r>
            <a:r>
              <a:rPr lang="en-US" dirty="0" smtClean="0">
                <a:solidFill>
                  <a:srgbClr val="C00000"/>
                </a:solidFill>
              </a:rPr>
              <a:t>individually</a:t>
            </a:r>
            <a:r>
              <a:rPr lang="en-US" dirty="0" smtClean="0"/>
              <a:t> 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9202E60-7842-4819-92E4-CFD2555D2A9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75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1660</Words>
  <Application>Microsoft Office PowerPoint</Application>
  <PresentationFormat>Custom</PresentationFormat>
  <Paragraphs>374</Paragraphs>
  <Slides>39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Arrays</vt:lpstr>
      <vt:lpstr>Arrays Declaration</vt:lpstr>
      <vt:lpstr>type can be any valid C data type Size must be an integer constant greater than zero. </vt:lpstr>
      <vt:lpstr>Array Accessing an element</vt:lpstr>
      <vt:lpstr>Slide 5</vt:lpstr>
      <vt:lpstr>Array Initialization</vt:lpstr>
      <vt:lpstr>Defining and Initializing an Array</vt:lpstr>
      <vt:lpstr>Initializing Arrays</vt:lpstr>
      <vt:lpstr>Assigning Values</vt:lpstr>
      <vt:lpstr>Run time initialization  </vt:lpstr>
      <vt:lpstr>Run time initialization  use loop</vt:lpstr>
      <vt:lpstr>Run time initialization( from user) </vt:lpstr>
      <vt:lpstr>Manipulating Arrays</vt:lpstr>
      <vt:lpstr>Manipulating Arrays</vt:lpstr>
      <vt:lpstr>Slide 15</vt:lpstr>
      <vt:lpstr>Histogram printing program</vt:lpstr>
      <vt:lpstr>Strings in C</vt:lpstr>
      <vt:lpstr>Character arrays initialization</vt:lpstr>
      <vt:lpstr>write beyond end of array</vt:lpstr>
      <vt:lpstr>write beyond end of array</vt:lpstr>
      <vt:lpstr>Reads characters until whitespace encountered</vt:lpstr>
      <vt:lpstr>Slide 22</vt:lpstr>
      <vt:lpstr>Slide 23</vt:lpstr>
      <vt:lpstr>Passing Arrays to Functions</vt:lpstr>
      <vt:lpstr>Slide 25</vt:lpstr>
      <vt:lpstr>Slide 26</vt:lpstr>
      <vt:lpstr>Passing Arrays to Functions</vt:lpstr>
      <vt:lpstr>Slide 28</vt:lpstr>
      <vt:lpstr>Slide 29</vt:lpstr>
      <vt:lpstr>Slide 30</vt:lpstr>
      <vt:lpstr>Case Study</vt:lpstr>
      <vt:lpstr>Slide 32</vt:lpstr>
      <vt:lpstr>Slide 33</vt:lpstr>
      <vt:lpstr>Slide 34</vt:lpstr>
      <vt:lpstr>Slide 35</vt:lpstr>
      <vt:lpstr>Slide 36</vt:lpstr>
      <vt:lpstr>Slide 37</vt:lpstr>
      <vt:lpstr>Exercise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Nouf Aljaffan</dc:creator>
  <cp:lastModifiedBy>Nouf</cp:lastModifiedBy>
  <cp:revision>52</cp:revision>
  <dcterms:created xsi:type="dcterms:W3CDTF">2018-10-29T10:07:37Z</dcterms:created>
  <dcterms:modified xsi:type="dcterms:W3CDTF">2019-09-10T16:16:55Z</dcterms:modified>
</cp:coreProperties>
</file>