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310" r:id="rId6"/>
    <p:sldId id="269" r:id="rId7"/>
    <p:sldId id="259" r:id="rId8"/>
    <p:sldId id="304" r:id="rId9"/>
    <p:sldId id="270" r:id="rId10"/>
    <p:sldId id="276" r:id="rId11"/>
    <p:sldId id="306" r:id="rId12"/>
    <p:sldId id="271" r:id="rId13"/>
    <p:sldId id="307" r:id="rId14"/>
    <p:sldId id="308" r:id="rId15"/>
    <p:sldId id="311" r:id="rId16"/>
    <p:sldId id="312" r:id="rId17"/>
    <p:sldId id="317" r:id="rId18"/>
    <p:sldId id="314" r:id="rId19"/>
    <p:sldId id="313" r:id="rId20"/>
    <p:sldId id="315" r:id="rId21"/>
    <p:sldId id="31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76"/>
    <p:restoredTop sz="92932"/>
  </p:normalViewPr>
  <p:slideViewPr>
    <p:cSldViewPr snapToGrid="0" snapToObjects="1">
      <p:cViewPr varScale="1">
        <p:scale>
          <a:sx n="65" d="100"/>
          <a:sy n="65" d="100"/>
        </p:scale>
        <p:origin x="101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7987E-2BDB-4043-93E8-6E0217107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D4069A-5391-1844-8900-7EB5AF9BA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B3F8B-CB64-004B-9241-333EBE1D6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944A-BE86-2D45-AD5A-EB48EA53E6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419C8-A72F-2048-A7B5-A952FD09E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6E1D1-1EA4-EE43-A4B5-42264CBA4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D604-1585-544F-AF4C-298F18E04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621EA-9B20-8241-B550-76F7BD434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C76ED-B48A-B144-9628-92CDDC385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EF1EB-4CF6-E343-A824-CDDE5506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944A-BE86-2D45-AD5A-EB48EA53E6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065CE-23CE-5749-B24F-75E0A388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35D3C-127C-564A-89DD-9925DD129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D604-1585-544F-AF4C-298F18E04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8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61937E-F418-3847-A38C-2C0F82606B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C22E42-931C-6B4E-A9B3-448E72808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B6B6E-13F7-5649-B22F-033309A1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944A-BE86-2D45-AD5A-EB48EA53E6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24037-A9BA-BD44-9C72-4745EF28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315E6-E16C-4F42-B1E4-C01E7425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D604-1585-544F-AF4C-298F18E04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6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26440-821A-D045-894E-8CCDAAC2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5FCD0-3135-454E-9BCE-BF00E65D3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10656-A9E5-EA4F-ACF2-F157C95E1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944A-BE86-2D45-AD5A-EB48EA53E6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909DA-840D-E74A-97B8-CF3D717E3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25B1A-E072-CC44-9D66-F2BE83652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D604-1585-544F-AF4C-298F18E04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32AF9-831C-AE4E-9EF8-AAA50B98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2B29F-2E93-5947-BCA1-896B6BB4E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CA021-E721-7140-8FD4-BD5D74D29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944A-BE86-2D45-AD5A-EB48EA53E6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43617-1225-BB45-B734-68884A8A8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06085-6065-294D-8599-4D6F45B62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D604-1585-544F-AF4C-298F18E04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0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015E-FBFE-7444-BB9C-9B874B70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BF0B1-B82B-AF4F-97B7-9C5C307AC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B7E8BA-5971-D741-9915-6BAC977BF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8DC70-3B93-C34D-B5F9-98407AFA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944A-BE86-2D45-AD5A-EB48EA53E6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F226B-23A2-5D4C-B012-2CC80009C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F5613-FFBA-8B4F-BCB0-460C7732D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D604-1585-544F-AF4C-298F18E04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2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4ABD6-7AB8-D244-BC20-A83EC3A32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96D47-5B08-574D-931E-67775B041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95487E-E80F-554B-BDD5-0010C92C1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E9A160-EB42-4F40-A374-8C8AECEFFB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75120A-A95C-0048-AE24-63081C98F3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92A80-A7F1-8947-963E-94E17D6CD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944A-BE86-2D45-AD5A-EB48EA53E6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BDEC9A-534C-8147-B0F8-63C0420E1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2E6F5E-FB1B-5244-80D7-7DFF5DFB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D604-1585-544F-AF4C-298F18E04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9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6C93E-8B30-844E-A4EC-16B82572C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8BF9B4-E2DD-9940-B67F-101E50B5D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944A-BE86-2D45-AD5A-EB48EA53E6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9F51B1-8943-A447-9CB8-ABA9FE2C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ECD51D-21A3-7540-90AE-9ABEA40CE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D604-1585-544F-AF4C-298F18E04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2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1D4448-79BC-D342-8F48-85A00197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944A-BE86-2D45-AD5A-EB48EA53E6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B8968A-EA0C-E942-8FC1-E3838B111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1A9CC-38F5-1344-90FA-A5236337F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D604-1585-544F-AF4C-298F18E04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1B73B-3324-B649-B1E9-20A930A2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5E661-32AF-5F43-9BBC-03D4B8CFC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975761-0066-224F-86EB-2E40402C5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39CA4-00F6-4941-99F2-0850D3586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944A-BE86-2D45-AD5A-EB48EA53E6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73FC1-2CBB-F94D-9FCF-21D1C1642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096A1-32C5-9E4F-8EC8-210542441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D604-1585-544F-AF4C-298F18E04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6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675F-D7CE-FD46-838B-809D20F84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770F8D-3AE4-B24C-85BB-E843DDC4DC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81F71-2A57-6448-9F61-7DAFC1832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FCEEB-D254-6B42-83D2-7095BAA17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944A-BE86-2D45-AD5A-EB48EA53E6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93D69-71AC-1142-B34C-50B1B8C5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0BCB5-44F8-FB44-B193-3E6090B1E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D604-1585-544F-AF4C-298F18E04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6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3795ED-3D22-6642-BA92-5095825D4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A541B-A6DE-C743-A507-DD925BC6C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7DE53-21DA-854D-8756-EACF6A710B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F944A-BE86-2D45-AD5A-EB48EA53E6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950B0-2C99-5947-91BE-04B0F7F3BA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AA77B-81E6-584F-B550-A217BC4ED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D604-1585-544F-AF4C-298F18E04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5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752D2-4C3B-1441-B5DB-A3D6796924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FILE </a:t>
            </a:r>
            <a:r>
              <a:rPr lang="en-US" dirty="0" err="1"/>
              <a:t>handeling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E4B42-198F-3444-96BD-F61BFA049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20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D76DD47C-5A08-0346-AD7D-A5EA5E7B59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More on File Open Modes</a:t>
            </a:r>
          </a:p>
        </p:txBody>
      </p:sp>
      <p:pic>
        <p:nvPicPr>
          <p:cNvPr id="8195" name="Picture 4">
            <a:extLst>
              <a:ext uri="{FF2B5EF4-FFF2-40B4-BE49-F238E27FC236}">
                <a16:creationId xmlns:a16="http://schemas.microsoft.com/office/drawing/2014/main" id="{869A794D-D834-7A4B-9046-03DE5C64F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6" y="1752600"/>
            <a:ext cx="8729663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5">
            <a:extLst>
              <a:ext uri="{FF2B5EF4-FFF2-40B4-BE49-F238E27FC236}">
                <a16:creationId xmlns:a16="http://schemas.microsoft.com/office/drawing/2014/main" id="{C04D4CA5-2A0E-3D4D-8997-39C768084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175" y="5486401"/>
            <a:ext cx="507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/>
              <a:t>from Figure 7-4 in </a:t>
            </a:r>
            <a:r>
              <a:rPr lang="en-US" altLang="en-US" b="1"/>
              <a:t>Forouzan &amp; Gilberg</a:t>
            </a:r>
            <a:r>
              <a:rPr lang="en-US" altLang="en-US" b="1" i="1"/>
              <a:t>, p. 401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589990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4A5B8-C0FB-4145-9F45-FD361DF43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 Operation – </a:t>
            </a:r>
            <a:r>
              <a:rPr lang="en-GB" b="1" dirty="0" err="1"/>
              <a:t>fclose</a:t>
            </a:r>
            <a:r>
              <a:rPr lang="en-GB" dirty="0"/>
              <a:t>()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E69518-8C7D-F24A-B7E7-395C6C559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 need to close the file before ending the program or beginning another mode with that same file.</a:t>
            </a:r>
          </a:p>
          <a:p>
            <a:pPr>
              <a:defRPr/>
            </a:pPr>
            <a:r>
              <a:rPr lang="en-US" dirty="0"/>
              <a:t>To close a file, we use </a:t>
            </a:r>
            <a:r>
              <a:rPr lang="en-US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fclose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 function</a:t>
            </a:r>
          </a:p>
          <a:p>
            <a:pPr>
              <a:defRPr/>
            </a:pP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Syntax</a:t>
            </a:r>
            <a:r>
              <a:rPr lang="en-US" dirty="0"/>
              <a:t>:</a:t>
            </a:r>
            <a:br>
              <a:rPr lang="en-US" dirty="0"/>
            </a:br>
            <a:r>
              <a:rPr lang="en-US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fclose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(</a:t>
            </a:r>
            <a:r>
              <a:rPr lang="en-US" dirty="0"/>
              <a:t>file-pointer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21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9F44A-9AF7-F84C-8A2B-5CC8355C0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 Operation – </a:t>
            </a:r>
            <a:r>
              <a:rPr lang="en-GB" b="1" dirty="0"/>
              <a:t>Reading and Writing a Char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CD718-ECAF-C14E-8AD8-A5D4FCADE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err="1"/>
              <a:t>fgetc</a:t>
            </a:r>
            <a:r>
              <a:rPr lang="en-GB" b="1" dirty="0"/>
              <a:t>() </a:t>
            </a:r>
            <a:r>
              <a:rPr lang="en-GB" dirty="0"/>
              <a:t>is used for reading a character from the file </a:t>
            </a:r>
          </a:p>
          <a:p>
            <a:r>
              <a:rPr lang="en-GB" dirty="0"/>
              <a:t>Syntax: </a:t>
            </a:r>
          </a:p>
          <a:p>
            <a:pPr marL="0" indent="0">
              <a:buNone/>
            </a:pPr>
            <a:r>
              <a:rPr lang="en-GB" dirty="0"/>
              <a:t>         </a:t>
            </a:r>
            <a:r>
              <a:rPr lang="en-GB" dirty="0" err="1"/>
              <a:t>character_variable</a:t>
            </a:r>
            <a:r>
              <a:rPr lang="en-GB" dirty="0"/>
              <a:t>= </a:t>
            </a:r>
            <a:r>
              <a:rPr lang="en-GB" b="1" dirty="0" err="1"/>
              <a:t>fgetc</a:t>
            </a:r>
            <a:r>
              <a:rPr lang="en-GB" dirty="0"/>
              <a:t>(</a:t>
            </a:r>
            <a:r>
              <a:rPr lang="en-GB" dirty="0" err="1"/>
              <a:t>file_pointer</a:t>
            </a:r>
            <a:r>
              <a:rPr lang="en-GB" dirty="0"/>
              <a:t>);</a:t>
            </a:r>
          </a:p>
          <a:p>
            <a:pPr marL="457200" lvl="1" indent="0">
              <a:buNone/>
            </a:pPr>
            <a:r>
              <a:rPr lang="en-GB" dirty="0"/>
              <a:t>Example:</a:t>
            </a:r>
          </a:p>
          <a:p>
            <a:pPr marL="457200" lvl="1" indent="0">
              <a:buNone/>
            </a:pPr>
            <a:r>
              <a:rPr lang="en-GB" dirty="0"/>
              <a:t>  </a:t>
            </a:r>
            <a:r>
              <a:rPr lang="en-GB" dirty="0" err="1"/>
              <a:t>fgetc</a:t>
            </a:r>
            <a:r>
              <a:rPr lang="en-GB" dirty="0"/>
              <a:t>(</a:t>
            </a:r>
            <a:r>
              <a:rPr lang="en-GB" b="1" dirty="0"/>
              <a:t>stdin) == </a:t>
            </a:r>
            <a:r>
              <a:rPr lang="en-GB" b="1" dirty="0" err="1"/>
              <a:t>getchar</a:t>
            </a:r>
            <a:r>
              <a:rPr lang="en-GB" b="1" dirty="0"/>
              <a:t>()</a:t>
            </a:r>
          </a:p>
          <a:p>
            <a:r>
              <a:rPr lang="en-GB" b="1" dirty="0" err="1"/>
              <a:t>fputc</a:t>
            </a:r>
            <a:r>
              <a:rPr lang="en-GB" b="1" dirty="0"/>
              <a:t>() </a:t>
            </a:r>
            <a:r>
              <a:rPr lang="en-GB" dirty="0"/>
              <a:t>is used to writing a character to a file</a:t>
            </a:r>
          </a:p>
          <a:p>
            <a:r>
              <a:rPr lang="en-GB" dirty="0"/>
              <a:t>Syntax:</a:t>
            </a:r>
          </a:p>
          <a:p>
            <a:pPr marL="0" indent="0">
              <a:buNone/>
            </a:pPr>
            <a:r>
              <a:rPr lang="en-GB" dirty="0"/>
              <a:t>	 </a:t>
            </a:r>
            <a:r>
              <a:rPr lang="en-GB" b="1" dirty="0" err="1"/>
              <a:t>fputc</a:t>
            </a:r>
            <a:r>
              <a:rPr lang="en-GB" dirty="0"/>
              <a:t>(character , </a:t>
            </a:r>
            <a:r>
              <a:rPr lang="en-GB" dirty="0" err="1"/>
              <a:t>file_pointer</a:t>
            </a:r>
            <a:r>
              <a:rPr lang="en-GB" dirty="0"/>
              <a:t>);</a:t>
            </a:r>
          </a:p>
          <a:p>
            <a:pPr marL="457200" lvl="1" indent="0">
              <a:buNone/>
            </a:pPr>
            <a:r>
              <a:rPr lang="en-GB" dirty="0" err="1"/>
              <a:t>Eaxmple</a:t>
            </a:r>
            <a:r>
              <a:rPr lang="en-GB" dirty="0"/>
              <a:t>:</a:t>
            </a:r>
          </a:p>
          <a:p>
            <a:pPr marL="457200" lvl="1" indent="0">
              <a:buNone/>
            </a:pPr>
            <a:r>
              <a:rPr lang="en-GB" dirty="0"/>
              <a:t>  </a:t>
            </a:r>
            <a:r>
              <a:rPr lang="en-GB" b="1" dirty="0" err="1"/>
              <a:t>fputc</a:t>
            </a:r>
            <a:r>
              <a:rPr lang="en-GB" dirty="0"/>
              <a:t>('a', </a:t>
            </a:r>
            <a:r>
              <a:rPr lang="en-GB" b="1" dirty="0" err="1"/>
              <a:t>stdout</a:t>
            </a:r>
            <a:r>
              <a:rPr lang="en-GB" dirty="0"/>
              <a:t>) </a:t>
            </a:r>
            <a:r>
              <a:rPr lang="en-GB" b="1" dirty="0"/>
              <a:t>== </a:t>
            </a:r>
            <a:r>
              <a:rPr lang="en-GB" b="1" dirty="0" err="1"/>
              <a:t>putchar</a:t>
            </a:r>
            <a:r>
              <a:rPr lang="en-GB" b="1" dirty="0"/>
              <a:t>(‘a’)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21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9F44A-9AF7-F84C-8A2B-5CC8355C0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 Operation – </a:t>
            </a:r>
            <a:r>
              <a:rPr lang="en-GB" b="1" dirty="0"/>
              <a:t>Reading and Writing a string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CD718-ECAF-C14E-8AD8-A5D4FCADE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err="1"/>
              <a:t>fscanf</a:t>
            </a:r>
            <a:r>
              <a:rPr lang="en-GB" b="1" dirty="0"/>
              <a:t>() </a:t>
            </a:r>
            <a:r>
              <a:rPr lang="en-GB" dirty="0"/>
              <a:t>is used for reading a character from the file </a:t>
            </a:r>
          </a:p>
          <a:p>
            <a:r>
              <a:rPr lang="en-GB" dirty="0"/>
              <a:t>Syntax: </a:t>
            </a:r>
          </a:p>
          <a:p>
            <a:pPr marL="0" indent="0">
              <a:buNone/>
            </a:pPr>
            <a:r>
              <a:rPr lang="en-GB" dirty="0"/>
              <a:t> 	 </a:t>
            </a:r>
            <a:r>
              <a:rPr lang="en-GB" b="1" dirty="0" err="1"/>
              <a:t>fscanf</a:t>
            </a:r>
            <a:r>
              <a:rPr lang="en-GB" dirty="0"/>
              <a:t>(</a:t>
            </a:r>
            <a:r>
              <a:rPr lang="en-GB" dirty="0" err="1"/>
              <a:t>file_pointer</a:t>
            </a:r>
            <a:r>
              <a:rPr lang="en-GB" dirty="0"/>
              <a:t>, “format”, value1, value2,  ..., </a:t>
            </a:r>
            <a:r>
              <a:rPr lang="en-GB" dirty="0" err="1"/>
              <a:t>valueN</a:t>
            </a:r>
            <a:r>
              <a:rPr lang="en-GB" dirty="0"/>
              <a:t>);</a:t>
            </a:r>
          </a:p>
          <a:p>
            <a:pPr marL="0" indent="0">
              <a:buNone/>
            </a:pPr>
            <a:r>
              <a:rPr lang="en-GB" dirty="0"/>
              <a:t>Example:</a:t>
            </a:r>
          </a:p>
          <a:p>
            <a:pPr marL="0" indent="0">
              <a:buNone/>
            </a:pPr>
            <a:r>
              <a:rPr lang="en-GB" dirty="0"/>
              <a:t>	 </a:t>
            </a:r>
            <a:r>
              <a:rPr lang="en-GB" b="1" dirty="0" err="1"/>
              <a:t>fscanf</a:t>
            </a:r>
            <a:r>
              <a:rPr lang="en-GB" dirty="0"/>
              <a:t>(</a:t>
            </a:r>
            <a:r>
              <a:rPr lang="en-GB" b="1" dirty="0"/>
              <a:t>stdin</a:t>
            </a:r>
            <a:r>
              <a:rPr lang="en-GB" dirty="0"/>
              <a:t>, "%d%29s%lf", &amp;account, name, &amp;balance);</a:t>
            </a:r>
          </a:p>
          <a:p>
            <a:r>
              <a:rPr lang="en-GB" b="1" dirty="0" err="1"/>
              <a:t>fprintf</a:t>
            </a:r>
            <a:r>
              <a:rPr lang="en-GB" b="1" dirty="0"/>
              <a:t>() </a:t>
            </a:r>
            <a:r>
              <a:rPr lang="en-GB" dirty="0"/>
              <a:t>is used to writing a character to a file</a:t>
            </a:r>
          </a:p>
          <a:p>
            <a:r>
              <a:rPr lang="en-GB" dirty="0"/>
              <a:t>Syntax:</a:t>
            </a:r>
          </a:p>
          <a:p>
            <a:pPr marL="0" indent="0">
              <a:buNone/>
            </a:pPr>
            <a:r>
              <a:rPr lang="en-GB" dirty="0"/>
              <a:t>	 </a:t>
            </a:r>
            <a:r>
              <a:rPr lang="en-GB" b="1" dirty="0" err="1"/>
              <a:t>fprintf</a:t>
            </a:r>
            <a:r>
              <a:rPr lang="en-GB" dirty="0"/>
              <a:t>(</a:t>
            </a:r>
            <a:r>
              <a:rPr lang="en-GB" dirty="0" err="1"/>
              <a:t>file_pointer</a:t>
            </a:r>
            <a:r>
              <a:rPr lang="en-GB" dirty="0"/>
              <a:t>, “format”, value1, value2,  ..., </a:t>
            </a:r>
            <a:r>
              <a:rPr lang="en-GB" dirty="0" err="1"/>
              <a:t>valueN</a:t>
            </a:r>
            <a:r>
              <a:rPr lang="en-GB" dirty="0"/>
              <a:t>);</a:t>
            </a:r>
          </a:p>
          <a:p>
            <a:r>
              <a:rPr lang="en-GB" dirty="0"/>
              <a:t>Example: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 err="1"/>
              <a:t>fprintf</a:t>
            </a:r>
            <a:r>
              <a:rPr lang="en-GB" dirty="0"/>
              <a:t>(</a:t>
            </a:r>
            <a:r>
              <a:rPr lang="en-GB" b="1" dirty="0" err="1"/>
              <a:t>stdout</a:t>
            </a:r>
            <a:r>
              <a:rPr lang="en-GB" dirty="0"/>
              <a:t>, "%d %s %.2f\n", account, name, balance);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09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06E4A9-47ED-9348-BB8E-9D1706562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466" y="780655"/>
            <a:ext cx="3751662" cy="326116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File Operations: </a:t>
            </a:r>
            <a:r>
              <a:rPr lang="en-US" b="1">
                <a:solidFill>
                  <a:srgbClr val="FFFFFF"/>
                </a:solidFill>
              </a:rPr>
              <a:t>foef</a:t>
            </a:r>
            <a:r>
              <a:rPr lang="en-US">
                <a:solidFill>
                  <a:srgbClr val="FFFFFF"/>
                </a:solidFill>
              </a:rPr>
              <a:t>()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8376" y="458922"/>
            <a:ext cx="2138070" cy="1877811"/>
          </a:xfrm>
          <a:prstGeom prst="rect">
            <a:avLst/>
          </a:prstGeom>
          <a:solidFill>
            <a:srgbClr val="51413C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8377" y="2469002"/>
            <a:ext cx="2146028" cy="1898903"/>
          </a:xfrm>
          <a:prstGeom prst="rect">
            <a:avLst/>
          </a:prstGeom>
          <a:solidFill>
            <a:srgbClr val="7DAEE7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46E052-264F-1B42-934F-A519A0F5F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920" y="4679842"/>
            <a:ext cx="6675119" cy="155196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B730F-C1FD-874E-90FC-01A2A67CA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1639" y="900442"/>
            <a:ext cx="3514088" cy="5048417"/>
          </a:xfrm>
        </p:spPr>
        <p:txBody>
          <a:bodyPr anchor="ctr">
            <a:normAutofit/>
          </a:bodyPr>
          <a:lstStyle/>
          <a:p>
            <a:r>
              <a:rPr lang="en-GB" sz="2000"/>
              <a:t>Using </a:t>
            </a:r>
            <a:r>
              <a:rPr lang="en-GB" sz="2000" b="1"/>
              <a:t>feof</a:t>
            </a:r>
            <a:r>
              <a:rPr lang="en-GB" sz="2000"/>
              <a:t> to Check for the End-of-File Indicator</a:t>
            </a:r>
          </a:p>
          <a:p>
            <a:r>
              <a:rPr lang="en-GB" sz="2000"/>
              <a:t>The function returns a nonzero (true) value when the end-of-file indicator has been set;</a:t>
            </a:r>
          </a:p>
          <a:p>
            <a:r>
              <a:rPr lang="en-GB" sz="2000"/>
              <a:t> otherwise, the function returns zero.</a:t>
            </a:r>
          </a:p>
          <a:p>
            <a:r>
              <a:rPr lang="en-GB" sz="2000"/>
              <a:t>The end-of-file indicator is set for the standard input when the user enters the end-of-file key combination.</a:t>
            </a:r>
          </a:p>
          <a:p>
            <a:endParaRPr lang="en-GB" sz="2000"/>
          </a:p>
          <a:p>
            <a:r>
              <a:rPr lang="en-GB" sz="2000"/>
              <a:t>Syntax:</a:t>
            </a:r>
          </a:p>
          <a:p>
            <a:pPr marL="457200" lvl="1" indent="0">
              <a:buNone/>
            </a:pPr>
            <a:r>
              <a:rPr lang="en-GB" sz="2000" b="1"/>
              <a:t>feof</a:t>
            </a:r>
            <a:r>
              <a:rPr lang="en-GB" sz="2000"/>
              <a:t>(file_pointer)</a:t>
            </a:r>
          </a:p>
          <a:p>
            <a:pPr marL="0" indent="0">
              <a:buNone/>
            </a:pPr>
            <a:endParaRPr lang="en-GB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41333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04691-52C9-024E-90CD-EDBCB2636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Reading and Write char from a Sequential-Access File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CA914-A27A-FC48-85EA-DAB5FBF3F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>
                <a:solidFill>
                  <a:srgbClr val="808080"/>
                </a:solidFill>
                <a:latin typeface="Courier" pitchFamily="2" charset="0"/>
              </a:rPr>
              <a:t> #include</a:t>
            </a:r>
            <a:r>
              <a:rPr lang="en-GB" sz="2600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GB" sz="2600" dirty="0">
                <a:solidFill>
                  <a:srgbClr val="800000"/>
                </a:solidFill>
                <a:latin typeface="Courier" pitchFamily="2" charset="0"/>
              </a:rPr>
              <a:t>&lt;</a:t>
            </a:r>
            <a:r>
              <a:rPr lang="en-GB" sz="2600" dirty="0" err="1">
                <a:solidFill>
                  <a:srgbClr val="800000"/>
                </a:solidFill>
                <a:latin typeface="Courier" pitchFamily="2" charset="0"/>
              </a:rPr>
              <a:t>stdio.h</a:t>
            </a:r>
            <a:r>
              <a:rPr lang="en-GB" sz="2600" dirty="0">
                <a:solidFill>
                  <a:srgbClr val="800000"/>
                </a:solidFill>
                <a:latin typeface="Courier" pitchFamily="2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GB" dirty="0">
                <a:solidFill>
                  <a:srgbClr val="00008B"/>
                </a:solidFill>
                <a:latin typeface="Courier" pitchFamily="2" charset="0"/>
              </a:rPr>
              <a:t>void</a:t>
            </a: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 main() { </a:t>
            </a:r>
          </a:p>
          <a:p>
            <a:pPr marL="914400" lvl="2" indent="0">
              <a:buNone/>
            </a:pP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FILE *</a:t>
            </a:r>
            <a:r>
              <a:rPr lang="en-GB" dirty="0" err="1">
                <a:solidFill>
                  <a:srgbClr val="000000"/>
                </a:solidFill>
                <a:latin typeface="Courier" pitchFamily="2" charset="0"/>
              </a:rPr>
              <a:t>fp</a:t>
            </a: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; </a:t>
            </a:r>
            <a:r>
              <a:rPr lang="en-GB" sz="1800" dirty="0">
                <a:solidFill>
                  <a:srgbClr val="808080"/>
                </a:solidFill>
                <a:latin typeface="Courier" pitchFamily="2" charset="0"/>
              </a:rPr>
              <a:t>/* Pointer to the file */</a:t>
            </a:r>
            <a:r>
              <a:rPr lang="en-GB" sz="1800" dirty="0">
                <a:solidFill>
                  <a:srgbClr val="000000"/>
                </a:solidFill>
                <a:latin typeface="Courier" pitchFamily="2" charset="0"/>
              </a:rPr>
              <a:t> </a:t>
            </a:r>
            <a:endParaRPr lang="en-GB" dirty="0">
              <a:solidFill>
                <a:srgbClr val="000000"/>
              </a:solidFill>
              <a:latin typeface="Courier" pitchFamily="2" charset="0"/>
            </a:endParaRPr>
          </a:p>
          <a:p>
            <a:pPr marL="914400" lvl="2" indent="0">
              <a:buNone/>
            </a:pPr>
            <a:r>
              <a:rPr lang="en-GB" dirty="0">
                <a:solidFill>
                  <a:srgbClr val="00008B"/>
                </a:solidFill>
                <a:latin typeface="Courier" pitchFamily="2" charset="0"/>
              </a:rPr>
              <a:t>char</a:t>
            </a: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 c; </a:t>
            </a:r>
            <a:r>
              <a:rPr lang="en-GB" sz="1800" dirty="0">
                <a:solidFill>
                  <a:srgbClr val="808080"/>
                </a:solidFill>
                <a:latin typeface="Courier" pitchFamily="2" charset="0"/>
              </a:rPr>
              <a:t>/* Character variable to read the content of file */</a:t>
            </a: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 </a:t>
            </a:r>
          </a:p>
          <a:p>
            <a:pPr marL="914400" lvl="2" indent="0">
              <a:buNone/>
            </a:pPr>
            <a:r>
              <a:rPr lang="en-GB" dirty="0">
                <a:solidFill>
                  <a:srgbClr val="808080"/>
                </a:solidFill>
                <a:latin typeface="Courier" pitchFamily="2" charset="0"/>
              </a:rPr>
              <a:t>/</a:t>
            </a:r>
            <a:r>
              <a:rPr lang="en-GB" sz="1800" dirty="0">
                <a:solidFill>
                  <a:srgbClr val="808080"/>
                </a:solidFill>
                <a:latin typeface="Courier" pitchFamily="2" charset="0"/>
              </a:rPr>
              <a:t>* Opening a file in r mode*/</a:t>
            </a:r>
            <a:r>
              <a:rPr lang="en-GB" sz="1800" dirty="0">
                <a:solidFill>
                  <a:srgbClr val="000000"/>
                </a:solidFill>
                <a:latin typeface="Courier" pitchFamily="2" charset="0"/>
              </a:rPr>
              <a:t> </a:t>
            </a:r>
          </a:p>
          <a:p>
            <a:pPr marL="914400" lvl="2" indent="0">
              <a:buNone/>
            </a:pPr>
            <a:r>
              <a:rPr lang="en-GB" dirty="0" err="1">
                <a:solidFill>
                  <a:srgbClr val="000000"/>
                </a:solidFill>
                <a:latin typeface="Courier" pitchFamily="2" charset="0"/>
              </a:rPr>
              <a:t>fp</a:t>
            </a: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= </a:t>
            </a:r>
            <a:r>
              <a:rPr lang="en-GB" dirty="0" err="1">
                <a:solidFill>
                  <a:srgbClr val="000000"/>
                </a:solidFill>
                <a:latin typeface="Courier" pitchFamily="2" charset="0"/>
              </a:rPr>
              <a:t>fopen</a:t>
            </a: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 (</a:t>
            </a:r>
            <a:r>
              <a:rPr lang="en-GB" dirty="0">
                <a:solidFill>
                  <a:srgbClr val="800000"/>
                </a:solidFill>
                <a:latin typeface="Courier" pitchFamily="2" charset="0"/>
              </a:rPr>
              <a:t>"C:\\</a:t>
            </a:r>
            <a:r>
              <a:rPr lang="en-GB" dirty="0" err="1">
                <a:solidFill>
                  <a:srgbClr val="800000"/>
                </a:solidFill>
                <a:latin typeface="Courier" pitchFamily="2" charset="0"/>
              </a:rPr>
              <a:t>myfiles</a:t>
            </a:r>
            <a:r>
              <a:rPr lang="en-GB" dirty="0">
                <a:solidFill>
                  <a:srgbClr val="800000"/>
                </a:solidFill>
                <a:latin typeface="Courier" pitchFamily="2" charset="0"/>
              </a:rPr>
              <a:t>\\</a:t>
            </a:r>
            <a:r>
              <a:rPr lang="en-GB" dirty="0" err="1">
                <a:solidFill>
                  <a:srgbClr val="800000"/>
                </a:solidFill>
                <a:latin typeface="Courier" pitchFamily="2" charset="0"/>
              </a:rPr>
              <a:t>newfile.txt</a:t>
            </a:r>
            <a:r>
              <a:rPr lang="en-GB" dirty="0">
                <a:solidFill>
                  <a:srgbClr val="800000"/>
                </a:solidFill>
                <a:latin typeface="Courier" pitchFamily="2" charset="0"/>
              </a:rPr>
              <a:t>"</a:t>
            </a: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, </a:t>
            </a:r>
            <a:r>
              <a:rPr lang="en-GB" dirty="0">
                <a:solidFill>
                  <a:srgbClr val="800000"/>
                </a:solidFill>
                <a:latin typeface="Courier" pitchFamily="2" charset="0"/>
              </a:rPr>
              <a:t>”r"</a:t>
            </a: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);</a:t>
            </a:r>
          </a:p>
          <a:p>
            <a:pPr marL="914400" lvl="2" indent="0">
              <a:buNone/>
            </a:pP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GB" sz="1800" dirty="0">
                <a:solidFill>
                  <a:srgbClr val="808080"/>
                </a:solidFill>
                <a:latin typeface="Courier" pitchFamily="2" charset="0"/>
              </a:rPr>
              <a:t>/* loop  to read each character in the file*/</a:t>
            </a:r>
            <a:r>
              <a:rPr lang="en-GB" sz="1800" dirty="0">
                <a:solidFill>
                  <a:srgbClr val="000000"/>
                </a:solidFill>
                <a:latin typeface="Courier" pitchFamily="2" charset="0"/>
              </a:rPr>
              <a:t> </a:t>
            </a:r>
          </a:p>
          <a:p>
            <a:pPr marL="914400" lvl="2" indent="0">
              <a:buNone/>
            </a:pPr>
            <a:r>
              <a:rPr lang="en-GB" dirty="0">
                <a:solidFill>
                  <a:srgbClr val="00008B"/>
                </a:solidFill>
                <a:latin typeface="Courier" pitchFamily="2" charset="0"/>
              </a:rPr>
              <a:t>while</a:t>
            </a: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(</a:t>
            </a:r>
            <a:r>
              <a:rPr lang="en-GB" dirty="0">
                <a:solidFill>
                  <a:srgbClr val="800000"/>
                </a:solidFill>
                <a:latin typeface="Courier" pitchFamily="2" charset="0"/>
              </a:rPr>
              <a:t>!</a:t>
            </a:r>
            <a:r>
              <a:rPr lang="en-GB" dirty="0" err="1">
                <a:solidFill>
                  <a:srgbClr val="800000"/>
                </a:solidFill>
                <a:latin typeface="Courier" pitchFamily="2" charset="0"/>
              </a:rPr>
              <a:t>feof</a:t>
            </a:r>
            <a:r>
              <a:rPr lang="en-GB" dirty="0">
                <a:solidFill>
                  <a:srgbClr val="800000"/>
                </a:solidFill>
                <a:latin typeface="Courier" pitchFamily="2" charset="0"/>
              </a:rPr>
              <a:t>(</a:t>
            </a:r>
            <a:r>
              <a:rPr lang="en-GB" dirty="0" err="1">
                <a:solidFill>
                  <a:srgbClr val="800000"/>
                </a:solidFill>
                <a:latin typeface="Courier" pitchFamily="2" charset="0"/>
              </a:rPr>
              <a:t>fp</a:t>
            </a:r>
            <a:r>
              <a:rPr lang="en-GB" dirty="0">
                <a:solidFill>
                  <a:srgbClr val="800000"/>
                </a:solidFill>
                <a:latin typeface="Courier" pitchFamily="2" charset="0"/>
              </a:rPr>
              <a:t>)</a:t>
            </a: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) { </a:t>
            </a:r>
          </a:p>
          <a:p>
            <a:pPr marL="914400" lvl="2" indent="0">
              <a:buNone/>
            </a:pP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	c = </a:t>
            </a:r>
            <a:r>
              <a:rPr lang="en-GB" dirty="0" err="1">
                <a:solidFill>
                  <a:srgbClr val="000000"/>
                </a:solidFill>
                <a:latin typeface="Courier" pitchFamily="2" charset="0"/>
              </a:rPr>
              <a:t>fgetc</a:t>
            </a: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" pitchFamily="2" charset="0"/>
              </a:rPr>
              <a:t>fp</a:t>
            </a: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); </a:t>
            </a:r>
          </a:p>
          <a:p>
            <a:pPr marL="914400" lvl="2" indent="0">
              <a:buNone/>
            </a:pPr>
            <a:r>
              <a:rPr lang="en-GB" dirty="0">
                <a:solidFill>
                  <a:srgbClr val="00008B"/>
                </a:solidFill>
                <a:latin typeface="Courier" pitchFamily="2" charset="0"/>
              </a:rPr>
              <a:t>   </a:t>
            </a:r>
            <a:r>
              <a:rPr lang="en-GB" dirty="0" err="1">
                <a:solidFill>
                  <a:srgbClr val="000000"/>
                </a:solidFill>
                <a:latin typeface="Courier" pitchFamily="2" charset="0"/>
              </a:rPr>
              <a:t>fputc</a:t>
            </a: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(c, </a:t>
            </a:r>
            <a:r>
              <a:rPr lang="en-GB" dirty="0" err="1">
                <a:solidFill>
                  <a:srgbClr val="000000"/>
                </a:solidFill>
                <a:latin typeface="Courier" pitchFamily="2" charset="0"/>
              </a:rPr>
              <a:t>stdout</a:t>
            </a: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); } </a:t>
            </a:r>
          </a:p>
          <a:p>
            <a:pPr marL="914400" lvl="2" indent="0">
              <a:buNone/>
            </a:pPr>
            <a:r>
              <a:rPr lang="en-GB" dirty="0" err="1">
                <a:solidFill>
                  <a:srgbClr val="000000"/>
                </a:solidFill>
                <a:latin typeface="Courier" pitchFamily="2" charset="0"/>
              </a:rPr>
              <a:t>fclose</a:t>
            </a: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" pitchFamily="2" charset="0"/>
              </a:rPr>
              <a:t>fp</a:t>
            </a: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);</a:t>
            </a:r>
          </a:p>
          <a:p>
            <a:pPr marL="457200" lvl="1" indent="0">
              <a:buNone/>
            </a:pPr>
            <a:r>
              <a:rPr lang="en-GB" dirty="0">
                <a:solidFill>
                  <a:srgbClr val="000000"/>
                </a:solidFill>
                <a:latin typeface="Courier" pitchFamily="2" charset="0"/>
              </a:rPr>
              <a:t> }</a:t>
            </a: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692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2F6AC1-EE1D-434E-BE1F-1A9A6D078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Reading from a Sequential-Access File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62DBE7-C5D0-6745-AE8E-EC0DC02C9C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3822" y="197530"/>
            <a:ext cx="6553545" cy="36044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269A75-220E-9540-97B0-656C453BD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8851" y="3692056"/>
            <a:ext cx="6553545" cy="317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69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6AC1-EE1D-434E-BE1F-1A9A6D07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Writing to a File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1090F11-F2D8-434F-82BA-77E26AC6E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>
                <a:solidFill>
                  <a:srgbClr val="808080"/>
                </a:solidFill>
                <a:latin typeface="Courier" pitchFamily="2" charset="0"/>
              </a:rPr>
              <a:t> #include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GB" sz="1400" dirty="0">
                <a:solidFill>
                  <a:srgbClr val="800000"/>
                </a:solidFill>
                <a:latin typeface="Courier" pitchFamily="2" charset="0"/>
              </a:rPr>
              <a:t>&lt;</a:t>
            </a:r>
            <a:r>
              <a:rPr lang="en-GB" sz="1400" dirty="0" err="1">
                <a:solidFill>
                  <a:srgbClr val="800000"/>
                </a:solidFill>
                <a:latin typeface="Courier" pitchFamily="2" charset="0"/>
              </a:rPr>
              <a:t>stdio.h</a:t>
            </a:r>
            <a:r>
              <a:rPr lang="en-GB" sz="1400" dirty="0">
                <a:solidFill>
                  <a:srgbClr val="800000"/>
                </a:solidFill>
                <a:latin typeface="Courier" pitchFamily="2" charset="0"/>
              </a:rPr>
              <a:t>&gt;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GB" sz="1400" dirty="0">
                <a:solidFill>
                  <a:srgbClr val="00008B"/>
                </a:solidFill>
                <a:latin typeface="Courier" pitchFamily="2" charset="0"/>
              </a:rPr>
              <a:t>void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 main() { 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  FILE *</a:t>
            </a:r>
            <a:r>
              <a:rPr lang="en-GB" sz="1400" dirty="0" err="1">
                <a:solidFill>
                  <a:srgbClr val="000000"/>
                </a:solidFill>
                <a:latin typeface="Courier" pitchFamily="2" charset="0"/>
              </a:rPr>
              <a:t>fp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; </a:t>
            </a:r>
            <a:r>
              <a:rPr lang="en-GB" sz="1400" dirty="0">
                <a:solidFill>
                  <a:schemeClr val="accent1"/>
                </a:solidFill>
                <a:latin typeface="Courier" pitchFamily="2" charset="0"/>
              </a:rPr>
              <a:t>char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 c ;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  </a:t>
            </a:r>
            <a:r>
              <a:rPr lang="en-GB" sz="1400" dirty="0" err="1">
                <a:solidFill>
                  <a:srgbClr val="000000"/>
                </a:solidFill>
                <a:latin typeface="Courier" pitchFamily="2" charset="0"/>
              </a:rPr>
              <a:t>fp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=</a:t>
            </a:r>
            <a:r>
              <a:rPr lang="en-GB" sz="1400" dirty="0" err="1">
                <a:solidFill>
                  <a:srgbClr val="000000"/>
                </a:solidFill>
                <a:latin typeface="Courier" pitchFamily="2" charset="0"/>
              </a:rPr>
              <a:t>fopen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(</a:t>
            </a:r>
            <a:r>
              <a:rPr lang="en-GB" sz="1400" dirty="0">
                <a:solidFill>
                  <a:srgbClr val="800000"/>
                </a:solidFill>
                <a:latin typeface="Courier" pitchFamily="2" charset="0"/>
              </a:rPr>
              <a:t>"C:\\</a:t>
            </a:r>
            <a:r>
              <a:rPr lang="en-GB" sz="1400" dirty="0" err="1">
                <a:solidFill>
                  <a:srgbClr val="800000"/>
                </a:solidFill>
                <a:latin typeface="Courier" pitchFamily="2" charset="0"/>
              </a:rPr>
              <a:t>myfiles</a:t>
            </a:r>
            <a:r>
              <a:rPr lang="en-GB" sz="1400" dirty="0">
                <a:solidFill>
                  <a:srgbClr val="800000"/>
                </a:solidFill>
                <a:latin typeface="Courier" pitchFamily="2" charset="0"/>
              </a:rPr>
              <a:t>\\</a:t>
            </a:r>
            <a:r>
              <a:rPr lang="en-GB" sz="1400" dirty="0" err="1">
                <a:solidFill>
                  <a:srgbClr val="800000"/>
                </a:solidFill>
                <a:latin typeface="Courier" pitchFamily="2" charset="0"/>
              </a:rPr>
              <a:t>newfile.txt</a:t>
            </a:r>
            <a:r>
              <a:rPr lang="en-GB" sz="1400" dirty="0">
                <a:solidFill>
                  <a:srgbClr val="800000"/>
                </a:solidFill>
                <a:latin typeface="Courier" pitchFamily="2" charset="0"/>
              </a:rPr>
              <a:t>"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, </a:t>
            </a:r>
            <a:r>
              <a:rPr lang="en-GB" sz="1400" dirty="0">
                <a:solidFill>
                  <a:srgbClr val="800000"/>
                </a:solidFill>
                <a:latin typeface="Courier" pitchFamily="2" charset="0"/>
              </a:rPr>
              <a:t>”a"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008B"/>
                </a:solidFill>
                <a:latin typeface="Courier" pitchFamily="2" charset="0"/>
              </a:rPr>
              <a:t>  do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{ </a:t>
            </a:r>
          </a:p>
          <a:p>
            <a:pPr marL="914400" lvl="2" indent="0">
              <a:buNone/>
            </a:pP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puts(“Enter your name and age”);</a:t>
            </a:r>
          </a:p>
          <a:p>
            <a:pPr marL="914400" lvl="2" indent="0">
              <a:buNone/>
            </a:pPr>
            <a:r>
              <a:rPr lang="en-GB" sz="1400" dirty="0">
                <a:solidFill>
                  <a:schemeClr val="accent1"/>
                </a:solidFill>
                <a:latin typeface="Courier" pitchFamily="2" charset="0"/>
              </a:rPr>
              <a:t>char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 name[120]; </a:t>
            </a:r>
            <a:r>
              <a:rPr lang="en-GB" sz="1400" dirty="0" err="1">
                <a:solidFill>
                  <a:schemeClr val="accent1"/>
                </a:solidFill>
                <a:latin typeface="Courier" pitchFamily="2" charset="0"/>
              </a:rPr>
              <a:t>int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 age;</a:t>
            </a:r>
          </a:p>
          <a:p>
            <a:pPr marL="914400" lvl="2" indent="0">
              <a:buNone/>
            </a:pPr>
            <a:r>
              <a:rPr lang="en-GB" sz="1400" dirty="0" err="1">
                <a:solidFill>
                  <a:srgbClr val="000000"/>
                </a:solidFill>
                <a:latin typeface="Courier" pitchFamily="2" charset="0"/>
              </a:rPr>
              <a:t>scanf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(“%s %</a:t>
            </a:r>
            <a:r>
              <a:rPr lang="en-GB" sz="1400" dirty="0" err="1">
                <a:solidFill>
                  <a:srgbClr val="000000"/>
                </a:solidFill>
                <a:latin typeface="Courier" pitchFamily="2" charset="0"/>
              </a:rPr>
              <a:t>d”,name,&amp;age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);</a:t>
            </a:r>
          </a:p>
          <a:p>
            <a:pPr marL="914400" lvl="2" indent="0">
              <a:buNone/>
            </a:pPr>
            <a:r>
              <a:rPr lang="en-GB" sz="1400" dirty="0" err="1">
                <a:solidFill>
                  <a:srgbClr val="000000"/>
                </a:solidFill>
                <a:latin typeface="Courier" pitchFamily="2" charset="0"/>
              </a:rPr>
              <a:t>fprintf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Courier" pitchFamily="2" charset="0"/>
              </a:rPr>
              <a:t>fp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,”%s %d\n”, name, age);</a:t>
            </a:r>
          </a:p>
          <a:p>
            <a:pPr marL="914400" lvl="2" indent="0">
              <a:buNone/>
            </a:pP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puts(“Enter 1 to continue and 0 to to stop”</a:t>
            </a:r>
          </a:p>
          <a:p>
            <a:pPr marL="914400" lvl="2" indent="0">
              <a:buNone/>
            </a:pP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c = </a:t>
            </a:r>
            <a:r>
              <a:rPr lang="en-GB" sz="1400" dirty="0" err="1">
                <a:solidFill>
                  <a:srgbClr val="000000"/>
                </a:solidFill>
                <a:latin typeface="Courier" pitchFamily="2" charset="0"/>
              </a:rPr>
              <a:t>getchar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(); </a:t>
            </a:r>
          </a:p>
          <a:p>
            <a:pPr marL="457200" lvl="1" indent="0">
              <a:buNone/>
            </a:pP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}while(c != ‘0’); </a:t>
            </a:r>
          </a:p>
          <a:p>
            <a:pPr marL="914400" lvl="2" indent="0">
              <a:buNone/>
            </a:pPr>
            <a:r>
              <a:rPr lang="en-GB" sz="1400" dirty="0" err="1">
                <a:solidFill>
                  <a:srgbClr val="000000"/>
                </a:solidFill>
                <a:latin typeface="Courier" pitchFamily="2" charset="0"/>
              </a:rPr>
              <a:t>fclose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Courier" pitchFamily="2" charset="0"/>
              </a:rPr>
              <a:t>fp</a:t>
            </a: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latin typeface="Courier" pitchFamily="2" charset="0"/>
              </a:rPr>
              <a:t>}</a:t>
            </a:r>
            <a:endParaRPr lang="en-US" sz="1400" dirty="0">
              <a:latin typeface="Courier" pitchFamily="2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70064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9F44A-9AF7-F84C-8A2B-5CC8355C0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 Operation – </a:t>
            </a:r>
            <a:r>
              <a:rPr lang="en-GB" b="1" dirty="0"/>
              <a:t>rewind</a:t>
            </a:r>
            <a:r>
              <a:rPr lang="en-GB" dirty="0"/>
              <a:t>()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CD718-ECAF-C14E-8AD8-A5D4FCADE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rewind() </a:t>
            </a:r>
            <a:r>
              <a:rPr lang="en-GB" dirty="0"/>
              <a:t>is used to move the file pointer to the beginning of the given file.</a:t>
            </a:r>
          </a:p>
          <a:p>
            <a:r>
              <a:rPr lang="en-GB" dirty="0"/>
              <a:t>Syntax: </a:t>
            </a:r>
          </a:p>
          <a:p>
            <a:pPr marL="0" indent="0">
              <a:buNone/>
            </a:pPr>
            <a:r>
              <a:rPr lang="en-GB" dirty="0"/>
              <a:t>       </a:t>
            </a:r>
            <a:r>
              <a:rPr lang="en-GB" b="1" dirty="0"/>
              <a:t>rewind (</a:t>
            </a:r>
            <a:r>
              <a:rPr lang="en-GB" dirty="0" err="1"/>
              <a:t>file</a:t>
            </a:r>
            <a:r>
              <a:rPr lang="en-GB" b="1" dirty="0" err="1"/>
              <a:t>_</a:t>
            </a:r>
            <a:r>
              <a:rPr lang="en-GB" dirty="0" err="1"/>
              <a:t>pointer</a:t>
            </a:r>
            <a:r>
              <a:rPr lang="en-GB" b="1" dirty="0"/>
              <a:t>)</a:t>
            </a:r>
            <a:r>
              <a:rPr lang="en-GB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19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766B49-37CA-C541-9476-7949A7FF8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4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2B1F3E-AD69-D04E-A75E-D4355880B3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70" y="21995"/>
            <a:ext cx="4917096" cy="67588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3FC2E3-7165-734C-973D-72A357C6D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3980" y="186838"/>
            <a:ext cx="5235679" cy="659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26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1BC9A-9DAF-E84F-89AE-29397B9D9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02687-F7AC-5B4C-A81A-063BCC05D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file is a permanent storage medium in which we can store the data permanently.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317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610A4-072F-A949-BB84-D9CC4DF04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A3C82B-9C96-7747-8E6C-3291D414F6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887133"/>
            <a:ext cx="7301355" cy="4843651"/>
          </a:xfrm>
        </p:spPr>
      </p:pic>
    </p:spTree>
    <p:extLst>
      <p:ext uri="{BB962C8B-B14F-4D97-AF65-F5344CB8AC3E}">
        <p14:creationId xmlns:p14="http://schemas.microsoft.com/office/powerpoint/2010/main" val="2255658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8ACF9E-A797-C547-A5C3-CAEA12FE7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737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C136E-18AC-F640-A564-6E015AF81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file can be handled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8A1A4-7933-3344-AD88-069DB622C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sequential file </a:t>
            </a:r>
          </a:p>
          <a:p>
            <a:r>
              <a:rPr lang="en-GB" dirty="0"/>
              <a:t>random access file </a:t>
            </a:r>
          </a:p>
          <a:p>
            <a:r>
              <a:rPr lang="en-GB" dirty="0"/>
              <a:t> binary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3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04313-F1A0-EC41-B956-B6AEA9499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14140-2987-7145-8E86-279557861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 uses a structure called 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FILE</a:t>
            </a:r>
            <a:r>
              <a:rPr lang="en-US" dirty="0"/>
              <a:t> (defined in </a:t>
            </a:r>
            <a:r>
              <a:rPr lang="en-US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stdio.h</a:t>
            </a:r>
            <a:r>
              <a:rPr lang="en-US" dirty="0"/>
              <a:t>) to store the attributes of a file </a:t>
            </a:r>
          </a:p>
          <a:p>
            <a:r>
              <a:rPr lang="en-US" dirty="0"/>
              <a:t>File-pointer:</a:t>
            </a:r>
          </a:p>
          <a:p>
            <a:pPr lvl="1"/>
            <a:r>
              <a:rPr lang="en-US" dirty="0"/>
              <a:t>Is a pointer variable which can be store the address of a special file.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GB" dirty="0"/>
              <a:t>Declaration of a file pointer:- </a:t>
            </a:r>
          </a:p>
          <a:p>
            <a:pPr marL="0" indent="0">
              <a:buNone/>
            </a:pPr>
            <a:r>
              <a:rPr lang="en-GB" dirty="0"/>
              <a:t>	FILE * </a:t>
            </a:r>
            <a:r>
              <a:rPr lang="en-GB" dirty="0" err="1"/>
              <a:t>file_pointer</a:t>
            </a:r>
            <a:r>
              <a:rPr lang="en-GB" dirty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7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4820-BA0D-1447-BA62-E9525ACF7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018A7-7DC8-DF4D-BA11-1105D8E83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standard input is </a:t>
            </a:r>
            <a:r>
              <a:rPr lang="en-GB" b="1" dirty="0"/>
              <a:t>stdin</a:t>
            </a:r>
          </a:p>
          <a:p>
            <a:r>
              <a:rPr lang="en-GB" dirty="0"/>
              <a:t>The standard output is </a:t>
            </a:r>
            <a:r>
              <a:rPr lang="en-GB" b="1" dirty="0" err="1"/>
              <a:t>stdout</a:t>
            </a:r>
            <a:endParaRPr lang="en-GB" b="1" dirty="0"/>
          </a:p>
          <a:p>
            <a:r>
              <a:rPr lang="en-GB" dirty="0"/>
              <a:t>The standard error is </a:t>
            </a:r>
            <a:r>
              <a:rPr lang="en-GB" b="1" dirty="0"/>
              <a:t>stderr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7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09D20A80-4675-4442-82B3-B5ECBB595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Steps in Processing a File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D0BD574-1124-B646-B0FF-D48CC0BB4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 </a:t>
            </a:r>
            <a:r>
              <a:rPr lang="en-US" b="1" dirty="0"/>
              <a:t>Create the stream </a:t>
            </a:r>
            <a:r>
              <a:rPr lang="en-US" dirty="0"/>
              <a:t>via a pointer variable using the 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FILE</a:t>
            </a:r>
            <a:r>
              <a:rPr lang="en-US" dirty="0"/>
              <a:t> structure:</a:t>
            </a:r>
            <a:br>
              <a:rPr lang="en-US" dirty="0"/>
            </a:b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FILE *p;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 </a:t>
            </a:r>
            <a:r>
              <a:rPr lang="en-US" b="1" dirty="0"/>
              <a:t>Open the file</a:t>
            </a:r>
            <a:r>
              <a:rPr lang="en-US" dirty="0"/>
              <a:t>, associating the stream name with the file name.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 </a:t>
            </a:r>
            <a:r>
              <a:rPr lang="en-US" b="1" dirty="0"/>
              <a:t>Read or write </a:t>
            </a:r>
            <a:r>
              <a:rPr lang="en-US" dirty="0"/>
              <a:t>the data.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 </a:t>
            </a:r>
            <a:r>
              <a:rPr lang="en-US" b="1" dirty="0"/>
              <a:t>Close the file.</a:t>
            </a:r>
          </a:p>
        </p:txBody>
      </p:sp>
    </p:spTree>
    <p:extLst>
      <p:ext uri="{BB962C8B-B14F-4D97-AF65-F5344CB8AC3E}">
        <p14:creationId xmlns:p14="http://schemas.microsoft.com/office/powerpoint/2010/main" val="4010527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7B6B6-5992-2B45-AA84-CA616F19B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 Operation – </a:t>
            </a:r>
            <a:r>
              <a:rPr lang="en-GB" b="1" dirty="0" err="1"/>
              <a:t>fopen</a:t>
            </a:r>
            <a:r>
              <a:rPr lang="en-GB" b="1" dirty="0"/>
              <a:t>()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2D542-530A-DD41-AAFE-1BA70A697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opening a file: </a:t>
            </a:r>
          </a:p>
          <a:p>
            <a:pPr lvl="1"/>
            <a:r>
              <a:rPr lang="en-US" dirty="0"/>
              <a:t>Before performing any type of operation, a file must be opened</a:t>
            </a:r>
          </a:p>
          <a:p>
            <a:pPr lvl="1"/>
            <a:r>
              <a:rPr lang="en-US" dirty="0"/>
              <a:t>for this </a:t>
            </a:r>
            <a:r>
              <a:rPr lang="en-US" b="1" dirty="0" err="1"/>
              <a:t>fopen</a:t>
            </a:r>
            <a:r>
              <a:rPr lang="en-US" dirty="0"/>
              <a:t>() function is used. </a:t>
            </a:r>
          </a:p>
          <a:p>
            <a:r>
              <a:rPr lang="en-US" dirty="0"/>
              <a:t>syntax:</a:t>
            </a:r>
          </a:p>
          <a:p>
            <a:pPr marL="0" indent="0">
              <a:buNone/>
            </a:pPr>
            <a:r>
              <a:rPr lang="en-US" dirty="0"/>
              <a:t>	 file-pointer=</a:t>
            </a:r>
            <a:r>
              <a:rPr lang="en-US" b="1" dirty="0" err="1"/>
              <a:t>fopen</a:t>
            </a:r>
            <a:r>
              <a:rPr lang="en-US" dirty="0"/>
              <a:t>(“FILE NAME ”,”Mode of open”); </a:t>
            </a:r>
          </a:p>
          <a:p>
            <a:r>
              <a:rPr lang="en-US" dirty="0"/>
              <a:t>example: </a:t>
            </a:r>
          </a:p>
          <a:p>
            <a:pPr marL="457200" lvl="1" indent="0">
              <a:buNone/>
            </a:pPr>
            <a:r>
              <a:rPr lang="en-US" dirty="0"/>
              <a:t>	FILE *</a:t>
            </a:r>
            <a:r>
              <a:rPr lang="en-US" dirty="0" err="1"/>
              <a:t>fp</a:t>
            </a:r>
            <a:r>
              <a:rPr lang="en-US" dirty="0"/>
              <a:t>=</a:t>
            </a:r>
            <a:r>
              <a:rPr lang="en-US" dirty="0" err="1"/>
              <a:t>fopen</a:t>
            </a:r>
            <a:r>
              <a:rPr lang="en-US" dirty="0"/>
              <a:t>(“</a:t>
            </a:r>
            <a:r>
              <a:rPr lang="en-US" dirty="0" err="1"/>
              <a:t>ar.c”,”r</a:t>
            </a:r>
            <a:r>
              <a:rPr lang="en-US" dirty="0"/>
              <a:t>”); </a:t>
            </a:r>
          </a:p>
          <a:p>
            <a:pPr marL="457200" lvl="1" indent="0">
              <a:buNone/>
            </a:pPr>
            <a:r>
              <a:rPr lang="en-US" dirty="0"/>
              <a:t>If </a:t>
            </a:r>
            <a:r>
              <a:rPr lang="en-US" dirty="0" err="1"/>
              <a:t>fopen</a:t>
            </a:r>
            <a:r>
              <a:rPr lang="en-US" dirty="0"/>
              <a:t>() unable to open a file than it will return NULL to the file pointer.</a:t>
            </a:r>
          </a:p>
        </p:txBody>
      </p:sp>
    </p:spTree>
    <p:extLst>
      <p:ext uri="{BB962C8B-B14F-4D97-AF65-F5344CB8AC3E}">
        <p14:creationId xmlns:p14="http://schemas.microsoft.com/office/powerpoint/2010/main" val="1534179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9F94E33B-5EC5-754E-B9E4-3CFD17233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More On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fopen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F10017AD-4336-4849-9727-9AF51AB67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6019800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4">
            <a:extLst>
              <a:ext uri="{FF2B5EF4-FFF2-40B4-BE49-F238E27FC236}">
                <a16:creationId xmlns:a16="http://schemas.microsoft.com/office/drawing/2014/main" id="{25C3D7B5-27F5-1440-A12F-3E84C31C7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7275" y="5638801"/>
            <a:ext cx="507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/>
              <a:t>from Figure 7-3 in </a:t>
            </a:r>
            <a:r>
              <a:rPr lang="en-US" altLang="en-US" b="1"/>
              <a:t>Forouzan &amp; Gilberg</a:t>
            </a:r>
            <a:r>
              <a:rPr lang="en-US" altLang="en-US" b="1" i="1"/>
              <a:t>, p. 399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5564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7344F9-DCFB-DB48-BFF9-88DE574DA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Modes of open</a:t>
            </a: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31F555-74F4-F14C-BCF3-49189A36F1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57681" y="480269"/>
            <a:ext cx="7391778" cy="580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87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589</Words>
  <Application>Microsoft Office PowerPoint</Application>
  <PresentationFormat>Widescreen</PresentationFormat>
  <Paragraphs>105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</vt:lpstr>
      <vt:lpstr>Courier New</vt:lpstr>
      <vt:lpstr>Office Theme</vt:lpstr>
      <vt:lpstr>FILE handeling</vt:lpstr>
      <vt:lpstr>File</vt:lpstr>
      <vt:lpstr>Types of file can be handled</vt:lpstr>
      <vt:lpstr>File structure</vt:lpstr>
      <vt:lpstr>File structure</vt:lpstr>
      <vt:lpstr>Steps in Processing a File</vt:lpstr>
      <vt:lpstr>File Operation – fopen()</vt:lpstr>
      <vt:lpstr>More On fopen</vt:lpstr>
      <vt:lpstr>Modes of open</vt:lpstr>
      <vt:lpstr>More on File Open Modes</vt:lpstr>
      <vt:lpstr>File Operation – fclose()</vt:lpstr>
      <vt:lpstr>File Operation – Reading and Writing a Char</vt:lpstr>
      <vt:lpstr>File Operation – Reading and Writing a string</vt:lpstr>
      <vt:lpstr>File Operations: foef()</vt:lpstr>
      <vt:lpstr>Reading and Write char from a Sequential-Access File</vt:lpstr>
      <vt:lpstr>Reading from a Sequential-Access File</vt:lpstr>
      <vt:lpstr>Writing to a File</vt:lpstr>
      <vt:lpstr>File Operation – rewind()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handeling</dc:title>
  <dc:creator>Nouf Aljaffan</dc:creator>
  <cp:lastModifiedBy>Abdulrahman Abdullah O Alomair</cp:lastModifiedBy>
  <cp:revision>31</cp:revision>
  <dcterms:created xsi:type="dcterms:W3CDTF">2018-11-19T09:21:48Z</dcterms:created>
  <dcterms:modified xsi:type="dcterms:W3CDTF">2018-11-19T14:28:27Z</dcterms:modified>
</cp:coreProperties>
</file>