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sldIdLst>
    <p:sldId id="256" r:id="rId2"/>
    <p:sldId id="274" r:id="rId3"/>
    <p:sldId id="266" r:id="rId4"/>
    <p:sldId id="269" r:id="rId5"/>
    <p:sldId id="270" r:id="rId6"/>
    <p:sldId id="272" r:id="rId7"/>
    <p:sldId id="273" r:id="rId8"/>
    <p:sldId id="304" r:id="rId9"/>
    <p:sldId id="301" r:id="rId10"/>
    <p:sldId id="276" r:id="rId11"/>
    <p:sldId id="258" r:id="rId12"/>
    <p:sldId id="281" r:id="rId13"/>
    <p:sldId id="260" r:id="rId14"/>
    <p:sldId id="262" r:id="rId15"/>
    <p:sldId id="303" r:id="rId16"/>
    <p:sldId id="263" r:id="rId17"/>
    <p:sldId id="305" r:id="rId18"/>
    <p:sldId id="307" r:id="rId19"/>
    <p:sldId id="306" r:id="rId20"/>
    <p:sldId id="308" r:id="rId21"/>
    <p:sldId id="265" r:id="rId22"/>
    <p:sldId id="285" r:id="rId23"/>
    <p:sldId id="286" r:id="rId24"/>
    <p:sldId id="277" r:id="rId25"/>
    <p:sldId id="309" r:id="rId26"/>
    <p:sldId id="311" r:id="rId27"/>
    <p:sldId id="284" r:id="rId28"/>
    <p:sldId id="312" r:id="rId29"/>
    <p:sldId id="310" r:id="rId30"/>
    <p:sldId id="313" r:id="rId31"/>
    <p:sldId id="288" r:id="rId32"/>
    <p:sldId id="314" r:id="rId33"/>
    <p:sldId id="278" r:id="rId34"/>
    <p:sldId id="315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68" autoAdjust="0"/>
    <p:restoredTop sz="92934"/>
  </p:normalViewPr>
  <p:slideViewPr>
    <p:cSldViewPr snapToGrid="0" snapToObjects="1">
      <p:cViewPr varScale="1">
        <p:scale>
          <a:sx n="79" d="100"/>
          <a:sy n="79" d="100"/>
        </p:scale>
        <p:origin x="-45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47CCC-D970-7847-A9DB-35565D0A627B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79FE08-B8D3-1D42-BD9D-0A482537D3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9767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15142163-E548-134E-99BC-CD1227FA62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145D8E-DD5C-1545-BA0E-10E09B523697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69666" name="Rectangle 7">
            <a:extLst>
              <a:ext uri="{FF2B5EF4-FFF2-40B4-BE49-F238E27FC236}">
                <a16:creationId xmlns="" xmlns:a16="http://schemas.microsoft.com/office/drawing/2014/main" id="{958EFE1A-620E-7246-AC5A-1EB32110836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31" tIns="46516" rIns="93031" bIns="465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F34CE49C-61E3-A746-921C-7A5146DCABD5}" type="slidenum">
              <a:rPr lang="en-US" altLang="en-US" sz="1200"/>
              <a:pPr algn="r" eaLnBrk="1" hangingPunct="1"/>
              <a:t>11</a:t>
            </a:fld>
            <a:endParaRPr lang="en-US" altLang="en-US" sz="1200"/>
          </a:p>
        </p:txBody>
      </p:sp>
      <p:sp>
        <p:nvSpPr>
          <p:cNvPr id="369667" name="Rectangle 2">
            <a:extLst>
              <a:ext uri="{FF2B5EF4-FFF2-40B4-BE49-F238E27FC236}">
                <a16:creationId xmlns="" xmlns:a16="http://schemas.microsoft.com/office/drawing/2014/main" id="{1DA8ACE0-ABF2-F644-B5B0-3BE874D1D6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5938"/>
            <a:ext cx="4572000" cy="2571750"/>
          </a:xfrm>
          <a:ln/>
        </p:spPr>
      </p:sp>
      <p:sp>
        <p:nvSpPr>
          <p:cNvPr id="369668" name="Rectangle 3">
            <a:extLst>
              <a:ext uri="{FF2B5EF4-FFF2-40B4-BE49-F238E27FC236}">
                <a16:creationId xmlns="" xmlns:a16="http://schemas.microsoft.com/office/drawing/2014/main" id="{B103B498-F582-064E-9ADA-6B27FFBFC0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4513"/>
          </a:xfrm>
        </p:spPr>
        <p:txBody>
          <a:bodyPr lIns="93031" tIns="46516" rIns="93031" bIns="46516"/>
          <a:lstStyle/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588154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4B1D2338-B6D7-0E4B-8969-83891E08F2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046BD6-3B97-C54A-95B9-ECAAF9ADF7C3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73762" name="Rectangle 7">
            <a:extLst>
              <a:ext uri="{FF2B5EF4-FFF2-40B4-BE49-F238E27FC236}">
                <a16:creationId xmlns="" xmlns:a16="http://schemas.microsoft.com/office/drawing/2014/main" id="{8B961689-3E15-DE49-B084-72D07E0A58F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31" tIns="46516" rIns="93031" bIns="465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46DEE29-B501-534A-A729-BCCF1B21F99C}" type="slidenum">
              <a:rPr lang="en-US" altLang="en-US" sz="1200"/>
              <a:pPr algn="r" eaLnBrk="1" hangingPunct="1"/>
              <a:t>13</a:t>
            </a:fld>
            <a:endParaRPr lang="en-US" altLang="en-US" sz="1200"/>
          </a:p>
        </p:txBody>
      </p:sp>
      <p:sp>
        <p:nvSpPr>
          <p:cNvPr id="373763" name="Rectangle 2">
            <a:extLst>
              <a:ext uri="{FF2B5EF4-FFF2-40B4-BE49-F238E27FC236}">
                <a16:creationId xmlns="" xmlns:a16="http://schemas.microsoft.com/office/drawing/2014/main" id="{6170E744-3C3D-5846-8AF0-010D1747BA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5938"/>
            <a:ext cx="4572000" cy="2571750"/>
          </a:xfrm>
          <a:ln/>
        </p:spPr>
      </p:sp>
      <p:sp>
        <p:nvSpPr>
          <p:cNvPr id="373764" name="Rectangle 3">
            <a:extLst>
              <a:ext uri="{FF2B5EF4-FFF2-40B4-BE49-F238E27FC236}">
                <a16:creationId xmlns="" xmlns:a16="http://schemas.microsoft.com/office/drawing/2014/main" id="{F71FA13C-2283-9B4A-BCED-BC3AF27BEF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4513"/>
          </a:xfrm>
        </p:spPr>
        <p:txBody>
          <a:bodyPr lIns="93031" tIns="46516" rIns="93031" bIns="46516"/>
          <a:lstStyle/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496203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626860F1-1C0C-0342-9AC5-4DA860760F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F9783E-FAC2-E747-BBEE-0238672F9103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77858" name="Rectangle 7">
            <a:extLst>
              <a:ext uri="{FF2B5EF4-FFF2-40B4-BE49-F238E27FC236}">
                <a16:creationId xmlns="" xmlns:a16="http://schemas.microsoft.com/office/drawing/2014/main" id="{DB39C672-D774-3A48-829F-1D2FCBAB4E1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31" tIns="46516" rIns="93031" bIns="465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7B5CBBD0-83D1-3948-AE09-AED415AC07EE}" type="slidenum">
              <a:rPr lang="en-US" altLang="en-US" sz="1200"/>
              <a:pPr algn="r" eaLnBrk="1" hangingPunct="1"/>
              <a:t>14</a:t>
            </a:fld>
            <a:endParaRPr lang="en-US" altLang="en-US" sz="1200"/>
          </a:p>
        </p:txBody>
      </p:sp>
      <p:sp>
        <p:nvSpPr>
          <p:cNvPr id="377859" name="Rectangle 2">
            <a:extLst>
              <a:ext uri="{FF2B5EF4-FFF2-40B4-BE49-F238E27FC236}">
                <a16:creationId xmlns="" xmlns:a16="http://schemas.microsoft.com/office/drawing/2014/main" id="{CE43834C-0E91-E242-929C-7B17B7045F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5938"/>
            <a:ext cx="4572000" cy="2571750"/>
          </a:xfrm>
          <a:ln/>
        </p:spPr>
      </p:sp>
      <p:sp>
        <p:nvSpPr>
          <p:cNvPr id="377860" name="Rectangle 3">
            <a:extLst>
              <a:ext uri="{FF2B5EF4-FFF2-40B4-BE49-F238E27FC236}">
                <a16:creationId xmlns="" xmlns:a16="http://schemas.microsoft.com/office/drawing/2014/main" id="{6E57C736-E8E7-6A44-B570-AC88D3195C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4513"/>
          </a:xfrm>
        </p:spPr>
        <p:txBody>
          <a:bodyPr lIns="93031" tIns="46516" rIns="93031" bIns="46516"/>
          <a:lstStyle/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08894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45AB1404-D60D-9149-8B2C-654E860D6A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35B163-8648-B942-9A25-156D76F39347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79906" name="Rectangle 7">
            <a:extLst>
              <a:ext uri="{FF2B5EF4-FFF2-40B4-BE49-F238E27FC236}">
                <a16:creationId xmlns="" xmlns:a16="http://schemas.microsoft.com/office/drawing/2014/main" id="{737C8E00-A22C-AA4B-8AC9-138B14FE246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31" tIns="46516" rIns="93031" bIns="465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5B4439FD-C6AA-7443-9217-D440D667DAD0}" type="slidenum">
              <a:rPr lang="en-US" altLang="en-US" sz="1200"/>
              <a:pPr algn="r" eaLnBrk="1" hangingPunct="1"/>
              <a:t>16</a:t>
            </a:fld>
            <a:endParaRPr lang="en-US" altLang="en-US" sz="1200"/>
          </a:p>
        </p:txBody>
      </p:sp>
      <p:sp>
        <p:nvSpPr>
          <p:cNvPr id="379907" name="Rectangle 2">
            <a:extLst>
              <a:ext uri="{FF2B5EF4-FFF2-40B4-BE49-F238E27FC236}">
                <a16:creationId xmlns="" xmlns:a16="http://schemas.microsoft.com/office/drawing/2014/main" id="{CB6F7F28-A7D6-8345-AA80-4B59D46319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5938"/>
            <a:ext cx="4572000" cy="2571750"/>
          </a:xfrm>
          <a:ln/>
        </p:spPr>
      </p:sp>
      <p:sp>
        <p:nvSpPr>
          <p:cNvPr id="379908" name="Rectangle 3">
            <a:extLst>
              <a:ext uri="{FF2B5EF4-FFF2-40B4-BE49-F238E27FC236}">
                <a16:creationId xmlns="" xmlns:a16="http://schemas.microsoft.com/office/drawing/2014/main" id="{80FE6590-0FFB-2A40-89CF-9C5624AB1D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4513"/>
          </a:xfrm>
        </p:spPr>
        <p:txBody>
          <a:bodyPr lIns="93031" tIns="46516" rIns="93031" bIns="46516"/>
          <a:lstStyle/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8846887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="" xmlns:a16="http://schemas.microsoft.com/office/drawing/2014/main" id="{333C1E96-25DF-D94F-A325-8D0549B552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BC2C11-1BBE-E848-B90E-7C22D8B5E4D8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384002" name="Rectangle 2">
            <a:extLst>
              <a:ext uri="{FF2B5EF4-FFF2-40B4-BE49-F238E27FC236}">
                <a16:creationId xmlns="" xmlns:a16="http://schemas.microsoft.com/office/drawing/2014/main" id="{78FFDCDD-2EFE-7646-8F99-47167EDDCB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4003" name="Rectangle 3">
            <a:extLst>
              <a:ext uri="{FF2B5EF4-FFF2-40B4-BE49-F238E27FC236}">
                <a16:creationId xmlns="" xmlns:a16="http://schemas.microsoft.com/office/drawing/2014/main" id="{082205F8-E7D5-734F-9B28-38E35901DE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84866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="" xmlns:a16="http://schemas.microsoft.com/office/drawing/2014/main" id="{E19045DB-0EAD-FC41-B76F-553B3138AF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FAEB7E-B1F3-9246-93A4-3E9800BC1744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386050" name="Rectangle 2">
            <a:extLst>
              <a:ext uri="{FF2B5EF4-FFF2-40B4-BE49-F238E27FC236}">
                <a16:creationId xmlns="" xmlns:a16="http://schemas.microsoft.com/office/drawing/2014/main" id="{56005FEA-47D8-024F-97FF-F8F9D4851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6051" name="Rectangle 3">
            <a:extLst>
              <a:ext uri="{FF2B5EF4-FFF2-40B4-BE49-F238E27FC236}">
                <a16:creationId xmlns="" xmlns:a16="http://schemas.microsoft.com/office/drawing/2014/main" id="{99B59C71-1366-0946-8324-4CA7EFC40A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4141994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19B5A0F7-6C8F-2E4D-B90B-0085B9C6AE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B54542-D69B-7A46-A95A-58A0FDAF1105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406530" name="Rectangle 7">
            <a:extLst>
              <a:ext uri="{FF2B5EF4-FFF2-40B4-BE49-F238E27FC236}">
                <a16:creationId xmlns="" xmlns:a16="http://schemas.microsoft.com/office/drawing/2014/main" id="{B8313ADF-424E-2D4A-B1B6-783CD58881C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31" tIns="46516" rIns="93031" bIns="465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28F04164-0CDF-1C44-895F-7B071BBA1FDD}" type="slidenum">
              <a:rPr lang="en-US" altLang="en-US" sz="1200"/>
              <a:pPr algn="r" eaLnBrk="1" hangingPunct="1"/>
              <a:t>23</a:t>
            </a:fld>
            <a:endParaRPr lang="en-US" altLang="en-US" sz="1200"/>
          </a:p>
        </p:txBody>
      </p:sp>
      <p:sp>
        <p:nvSpPr>
          <p:cNvPr id="406531" name="Rectangle 2">
            <a:extLst>
              <a:ext uri="{FF2B5EF4-FFF2-40B4-BE49-F238E27FC236}">
                <a16:creationId xmlns="" xmlns:a16="http://schemas.microsoft.com/office/drawing/2014/main" id="{99C8A12C-BF77-7746-9DD8-A1975D3C1C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5938"/>
            <a:ext cx="4572000" cy="2571750"/>
          </a:xfrm>
          <a:ln/>
        </p:spPr>
      </p:sp>
      <p:sp>
        <p:nvSpPr>
          <p:cNvPr id="406532" name="Rectangle 3">
            <a:extLst>
              <a:ext uri="{FF2B5EF4-FFF2-40B4-BE49-F238E27FC236}">
                <a16:creationId xmlns="" xmlns:a16="http://schemas.microsoft.com/office/drawing/2014/main" id="{68465506-9072-AB48-8C2E-9AFA0ECD87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4513"/>
          </a:xfrm>
        </p:spPr>
        <p:txBody>
          <a:bodyPr lIns="93031" tIns="46516" rIns="93031" bIns="46516"/>
          <a:lstStyle/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5696416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53A38F34-3950-D843-94B1-4FFD91A45D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957706-C43B-CB48-A609-844848C1E4A1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408578" name="Rectangle 7">
            <a:extLst>
              <a:ext uri="{FF2B5EF4-FFF2-40B4-BE49-F238E27FC236}">
                <a16:creationId xmlns="" xmlns:a16="http://schemas.microsoft.com/office/drawing/2014/main" id="{8449D607-57CF-3A4C-AEF1-AC851961E1D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31" tIns="46516" rIns="93031" bIns="465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D19E211-3149-F844-A6E0-331FF209149D}" type="slidenum">
              <a:rPr lang="en-US" altLang="en-US" sz="1200"/>
              <a:pPr algn="r" eaLnBrk="1" hangingPunct="1"/>
              <a:t>24</a:t>
            </a:fld>
            <a:endParaRPr lang="en-US" altLang="en-US" sz="1200"/>
          </a:p>
        </p:txBody>
      </p:sp>
      <p:sp>
        <p:nvSpPr>
          <p:cNvPr id="408579" name="Rectangle 2">
            <a:extLst>
              <a:ext uri="{FF2B5EF4-FFF2-40B4-BE49-F238E27FC236}">
                <a16:creationId xmlns="" xmlns:a16="http://schemas.microsoft.com/office/drawing/2014/main" id="{7AD26601-09CA-774A-A04C-ACC7A55D5D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5938"/>
            <a:ext cx="4572000" cy="2571750"/>
          </a:xfrm>
          <a:ln/>
        </p:spPr>
      </p:sp>
      <p:sp>
        <p:nvSpPr>
          <p:cNvPr id="408580" name="Rectangle 3">
            <a:extLst>
              <a:ext uri="{FF2B5EF4-FFF2-40B4-BE49-F238E27FC236}">
                <a16:creationId xmlns="" xmlns:a16="http://schemas.microsoft.com/office/drawing/2014/main" id="{46879C7F-CFEA-DA41-8664-FA2908E1D9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4513"/>
          </a:xfrm>
        </p:spPr>
        <p:txBody>
          <a:bodyPr lIns="93031" tIns="46516" rIns="93031" bIns="46516"/>
          <a:lstStyle/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259058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E10A9CC-DA6E-7641-93CB-AE78E5C71E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34D670C-A01E-4C41-8641-D05E33BD41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44D2BDA-C01A-3341-AC9A-9EDB62A2D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B0F576A-F584-874D-A5BB-9C4D351E4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6E7EF6-9F61-DC4C-AFDB-3FBD9AA1A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1758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30C9698-32D6-4F4E-829E-05F8D8741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6690F03-4B27-3243-98F7-A5FF4EB70D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A19962A-8ECD-504E-94E4-E7DC8F305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B660ED6-38DB-324F-937F-1F82CFA88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9594BF2-A4AA-D74F-B507-E1582214F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5744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6DD48CE2-2299-8B4F-8CBF-BC1072DB0F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5FB56A1-D97C-C44E-A63E-EFF49170C3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2BCD871-6577-E14D-B083-BAE6CFF1A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91EB811-41B3-AA49-8CFD-67BA2877C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3AD88CA-B0CD-EE41-A24B-48ECD325E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85196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9752D9-4BDB-A645-ACB9-2A9A3E7A9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2B74033-FA2A-AD41-B912-2538D16F0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E83064-35C9-9845-9FC9-55C5ED8B3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D35861D-909D-F84F-9B09-432E1A974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6E1A65E-304E-5F4E-9BE9-D3DD1CEFD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8351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738E92-14F6-AE4A-987E-2F60B1140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DA77BCE-D493-1A40-B179-4311E6C0D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52D1BF2-D989-AE45-9D2F-04266A4C6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FDE79AF-9A9C-554F-8921-B5AEF6AC4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83B8C5F-131E-B948-BC02-10E7CA950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7828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4D13EF-53E9-5747-A22F-072AB8929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B38378C-824A-084C-82C6-BDBDE96E6D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E86CE9F-502A-AD40-B352-C0A6B83C06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42972B5-AA5B-4242-B7F0-A9B5E93CA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5AD0AE1-744E-CA46-A30C-D52D9127C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4832CB9-2104-5D4B-B5E9-EB81754C8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3847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862905-EE2C-544E-840C-DD5BC0B77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ECDAA1C-0B6D-D046-A805-F615F34CE7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D0E4290-CAEC-B943-8BD6-C79D2463B9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B85DB37A-1042-C54B-9F37-7E7696C477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6751E4A-93E1-CD44-B0DB-CB81A924A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FCBC88E7-4A02-1F4E-88EC-9206DFFFB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2B7CADD2-9251-F149-9B96-408BCCD04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BD6C8B27-8071-4D48-8756-10FA4CECE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1989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F666587-057B-AD4A-87C9-5AAE16DA5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745D3B8-A8BF-9E42-A0C4-D7CF0B6E2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1E9158E-4495-8543-AA37-C09095A35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195D0D8-8FBA-FE4D-8B62-A4079FA5E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0157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8100DF7-BD72-5F45-BC41-F91706F2A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3BB752B-6C86-6B45-89A5-CD41113C4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6624DA1-A3CF-7E4C-BA43-E95EBB97C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74951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0A1563-625B-D64C-AC5D-F7B2A66CE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90EF480-B753-614E-9CC9-E90A6A1F3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BE0B571-B4B7-EC43-9969-7C316F7E8B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57E90B4-6158-C44D-87CA-6187AFE27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03CC166-9D58-C547-B5DF-622CA88A3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A533A41-3F81-DD46-9FC0-9941B03B6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2038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E07C255-2465-0F4C-AC08-5D5739AF7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40DF3AA6-A8BF-ED40-A3B3-A7A5FA77CD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6E30B85-191C-3C42-8888-D709335235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FFCBBF6-D581-9F49-A19D-0A9A64953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98AEEFE-FF2B-FB42-BF1E-4FCA792B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C1E88AB-2B1C-FE49-9A13-7E0A6C1E6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8070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67B8E5A1-92F9-6243-9B21-E9DE2781A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3CB6390-40B7-C54F-9C2F-DA4A769D3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8236A06-DC0F-3C48-8B47-1D9255BF00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5539C-ACE6-0046-8D99-A93F95462785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ACE1A13-3A28-B142-AF55-D94204B474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D49C1C6-785E-0648-AF88-23DBE2AD5E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B984C-2F79-DE4A-A485-209A6B159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315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11_(C_standard_revision)" TargetMode="External"/><Relationship Id="rId2" Type="http://schemas.openxmlformats.org/officeDocument/2006/relationships/hyperlink" Target="https://en.wikipedia.org/wiki/C99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en.wikipedia.org/wiki/ANSI_C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FD4ECA-E22A-3446-A1C1-0E5CBEB517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Function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7817E49-DBF8-D643-B3D8-2819AD0402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smtClean="0"/>
              <a:t>Editedby</a:t>
            </a:r>
            <a:r>
              <a:rPr lang="en-US" b="1" dirty="0" smtClean="0"/>
              <a:t> </a:t>
            </a:r>
            <a:r>
              <a:rPr lang="en-US" b="1" dirty="0" smtClean="0"/>
              <a:t>: Nouf </a:t>
            </a:r>
            <a:r>
              <a:rPr lang="en-US" b="1" dirty="0" err="1" smtClean="0"/>
              <a:t>almunyif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1702082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6550464-ACCA-B44E-BADF-B4602A843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A9FB1D8-53B1-7248-9FA2-81802DB9F1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8909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="" xmlns:a16="http://schemas.microsoft.com/office/drawing/2014/main" id="{E860F673-6C11-7648-A60D-EA4E762D5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CS-2301, B-Term 2009</a:t>
            </a:r>
          </a:p>
        </p:txBody>
      </p:sp>
      <p:sp>
        <p:nvSpPr>
          <p:cNvPr id="4" name="Footer Placeholder 1">
            <a:extLst>
              <a:ext uri="{FF2B5EF4-FFF2-40B4-BE49-F238E27FC236}">
                <a16:creationId xmlns="" xmlns:a16="http://schemas.microsoft.com/office/drawing/2014/main" id="{A57CFB1C-2A92-6C4C-B6E0-3D822494E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Introduction to Functions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="" xmlns:a16="http://schemas.microsoft.com/office/drawing/2014/main" id="{160CC108-3D82-024B-BA73-E83A52BED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7103-7EBC-974C-867C-808CB1DB4297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68642" name="Rectangle 2">
            <a:extLst>
              <a:ext uri="{FF2B5EF4-FFF2-40B4-BE49-F238E27FC236}">
                <a16:creationId xmlns="" xmlns:a16="http://schemas.microsoft.com/office/drawing/2014/main" id="{C74688E3-7DDC-7446-BB3A-C6EBD284523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altLang="en-US" dirty="0"/>
              <a:t>Definition – </a:t>
            </a:r>
            <a:r>
              <a:rPr lang="en-US" altLang="en-US" i="1" dirty="0"/>
              <a:t>Function</a:t>
            </a:r>
            <a:endParaRPr lang="en-US" altLang="en-US" dirty="0"/>
          </a:p>
        </p:txBody>
      </p:sp>
      <p:sp>
        <p:nvSpPr>
          <p:cNvPr id="368643" name="Rectangle 3">
            <a:extLst>
              <a:ext uri="{FF2B5EF4-FFF2-40B4-BE49-F238E27FC236}">
                <a16:creationId xmlns="" xmlns:a16="http://schemas.microsoft.com/office/drawing/2014/main" id="{E5513DC7-3F0C-CD4C-8C3E-E53A87FF1A1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825625"/>
            <a:ext cx="10515600" cy="435133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latin typeface="Gill Sans MT" pitchFamily="34" charset="0"/>
              </a:rPr>
              <a:t>A </a:t>
            </a:r>
            <a:r>
              <a:rPr lang="en-US" b="1" dirty="0" smtClean="0">
                <a:solidFill>
                  <a:srgbClr val="FF0000"/>
                </a:solidFill>
                <a:latin typeface="Gill Sans MT" pitchFamily="34" charset="0"/>
              </a:rPr>
              <a:t>Function</a:t>
            </a:r>
            <a:r>
              <a:rPr lang="en-US" dirty="0" smtClean="0">
                <a:latin typeface="Gill Sans MT" pitchFamily="34" charset="0"/>
              </a:rPr>
              <a:t> is a group of statements that together perform a task.</a:t>
            </a:r>
          </a:p>
          <a:p>
            <a:pPr>
              <a:buNone/>
            </a:pPr>
            <a:endParaRPr lang="en-US" altLang="en-US" dirty="0" smtClean="0"/>
          </a:p>
          <a:p>
            <a:pPr marL="285750" indent="-285750" algn="just">
              <a:spcBef>
                <a:spcPts val="1125"/>
              </a:spcBef>
              <a:buClr>
                <a:srgbClr val="003399"/>
              </a:buClr>
              <a:defRPr/>
            </a:pPr>
            <a:r>
              <a:rPr lang="en-GB" dirty="0" smtClean="0"/>
              <a:t>A program can contain  one or many functions</a:t>
            </a:r>
          </a:p>
          <a:p>
            <a:pPr marL="285750" indent="-285750" algn="just">
              <a:spcBef>
                <a:spcPts val="1125"/>
              </a:spcBef>
              <a:buClr>
                <a:srgbClr val="003399"/>
              </a:buClr>
              <a:defRPr/>
            </a:pPr>
            <a:r>
              <a:rPr lang="en-GB" dirty="0" smtClean="0">
                <a:solidFill>
                  <a:srgbClr val="FF0000"/>
                </a:solidFill>
              </a:rPr>
              <a:t>Must always </a:t>
            </a:r>
            <a:r>
              <a:rPr lang="en-GB" dirty="0" smtClean="0"/>
              <a:t>have a function called “main”.</a:t>
            </a:r>
          </a:p>
          <a:p>
            <a:pPr marL="285750" indent="-285750" algn="just">
              <a:spcBef>
                <a:spcPts val="1125"/>
              </a:spcBef>
              <a:buClr>
                <a:srgbClr val="003399"/>
              </a:buClr>
              <a:defRPr/>
            </a:pPr>
            <a:r>
              <a:rPr lang="en-GB" dirty="0" smtClean="0"/>
              <a:t>The main function is the starting point of all C programs</a:t>
            </a:r>
          </a:p>
          <a:p>
            <a:pPr marL="285750" indent="-285750" algn="just">
              <a:spcBef>
                <a:spcPts val="1125"/>
              </a:spcBef>
              <a:buClr>
                <a:srgbClr val="003399"/>
              </a:buClr>
              <a:defRPr/>
            </a:pPr>
            <a:r>
              <a:rPr lang="en-GB" dirty="0" smtClean="0"/>
              <a:t>The compiler will not compile the code unless it finds a function called “main” within the program. </a:t>
            </a:r>
          </a:p>
          <a:p>
            <a:pPr>
              <a:buNone/>
            </a:pPr>
            <a:endParaRPr lang="en-US" altLang="en-US" dirty="0" smtClean="0"/>
          </a:p>
          <a:p>
            <a:r>
              <a:rPr lang="en-US" altLang="en-US" dirty="0" smtClean="0"/>
              <a:t>A </a:t>
            </a:r>
            <a:r>
              <a:rPr lang="en-US" altLang="en-US" dirty="0"/>
              <a:t>fragment of code that accepts zero or more </a:t>
            </a:r>
            <a:r>
              <a:rPr lang="en-US" altLang="en-US" i="1" dirty="0"/>
              <a:t>argument values</a:t>
            </a:r>
            <a:r>
              <a:rPr lang="en-US" altLang="en-US" dirty="0"/>
              <a:t>, produces a </a:t>
            </a:r>
            <a:r>
              <a:rPr lang="en-US" altLang="en-US" i="1" dirty="0"/>
              <a:t>result</a:t>
            </a:r>
            <a:r>
              <a:rPr lang="en-US" altLang="en-US" dirty="0"/>
              <a:t> </a:t>
            </a:r>
            <a:r>
              <a:rPr lang="en-US" altLang="en-US" i="1" dirty="0"/>
              <a:t>value</a:t>
            </a:r>
            <a:r>
              <a:rPr lang="en-US" altLang="en-US" dirty="0"/>
              <a:t>, and has zero or more </a:t>
            </a:r>
            <a:r>
              <a:rPr lang="en-US" altLang="en-US" i="1" dirty="0"/>
              <a:t>side effects.</a:t>
            </a:r>
          </a:p>
          <a:p>
            <a:endParaRPr lang="en-US" altLang="en-US" dirty="0"/>
          </a:p>
          <a:p>
            <a:r>
              <a:rPr lang="en-US" altLang="en-US" dirty="0"/>
              <a:t>A method of </a:t>
            </a:r>
            <a:r>
              <a:rPr lang="en-US" altLang="en-US" i="1" dirty="0">
                <a:solidFill>
                  <a:srgbClr val="FF0000"/>
                </a:solidFill>
              </a:rPr>
              <a:t>encapsulating</a:t>
            </a:r>
            <a:r>
              <a:rPr lang="en-US" altLang="en-US" dirty="0"/>
              <a:t> a subset of a program or a system</a:t>
            </a:r>
          </a:p>
          <a:p>
            <a:pPr lvl="2"/>
            <a:r>
              <a:rPr lang="en-US" altLang="en-US" dirty="0"/>
              <a:t>To hide details</a:t>
            </a:r>
          </a:p>
          <a:p>
            <a:pPr lvl="2"/>
            <a:r>
              <a:rPr lang="en-US" altLang="en-US" dirty="0"/>
              <a:t>To be invoked from multiple places</a:t>
            </a:r>
          </a:p>
          <a:p>
            <a:pPr lvl="2"/>
            <a:r>
              <a:rPr lang="en-US" altLang="en-US" dirty="0"/>
              <a:t>To share with others</a:t>
            </a:r>
          </a:p>
        </p:txBody>
      </p:sp>
    </p:spTree>
    <p:extLst>
      <p:ext uri="{BB962C8B-B14F-4D97-AF65-F5344CB8AC3E}">
        <p14:creationId xmlns="" xmlns:p14="http://schemas.microsoft.com/office/powerpoint/2010/main" val="3535511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8617EF-3731-2E4C-B816-EF08F1814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D3E730A-32B4-834F-AF24-BDB9DEB10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/>
              <a:t>Predefined functions: </a:t>
            </a:r>
            <a:r>
              <a:rPr lang="en-US" sz="2800" dirty="0"/>
              <a:t>available in C / C++ standard library such as </a:t>
            </a:r>
            <a:r>
              <a:rPr lang="en-US" sz="2800" dirty="0" err="1"/>
              <a:t>stdio.h</a:t>
            </a:r>
            <a:r>
              <a:rPr lang="en-US" sz="2800" dirty="0"/>
              <a:t>, </a:t>
            </a:r>
            <a:r>
              <a:rPr lang="en-US" sz="2800" dirty="0" err="1"/>
              <a:t>math.h</a:t>
            </a:r>
            <a:r>
              <a:rPr lang="en-US" sz="2800" dirty="0"/>
              <a:t>, </a:t>
            </a:r>
            <a:r>
              <a:rPr lang="en-US" sz="2800" dirty="0" err="1"/>
              <a:t>string.h</a:t>
            </a:r>
            <a:r>
              <a:rPr lang="en-US" sz="2800" dirty="0"/>
              <a:t> etc.</a:t>
            </a:r>
          </a:p>
          <a:p>
            <a:pPr marL="971550" lvl="1" indent="-514350">
              <a:buFont typeface="+mj-lt"/>
              <a:buAutoNum type="arabicPeriod"/>
            </a:pP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/>
              <a:t>User-defined functions</a:t>
            </a:r>
            <a:r>
              <a:rPr lang="en-US" sz="2800" dirty="0"/>
              <a:t>: functions that programmers create for specialized tasks.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5736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>
            <a:extLst>
              <a:ext uri="{FF2B5EF4-FFF2-40B4-BE49-F238E27FC236}">
                <a16:creationId xmlns="" xmlns:a16="http://schemas.microsoft.com/office/drawing/2014/main" id="{5D0A5F4E-972F-4E46-A98A-1716B167D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CS-2301, B-Term 2009</a:t>
            </a:r>
          </a:p>
        </p:txBody>
      </p:sp>
      <p:sp>
        <p:nvSpPr>
          <p:cNvPr id="5" name="Footer Placeholder 1">
            <a:extLst>
              <a:ext uri="{FF2B5EF4-FFF2-40B4-BE49-F238E27FC236}">
                <a16:creationId xmlns="" xmlns:a16="http://schemas.microsoft.com/office/drawing/2014/main" id="{03F7B3ED-0D5A-D64F-82C8-4390B2C5E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Introduction to Functions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="" xmlns:a16="http://schemas.microsoft.com/office/drawing/2014/main" id="{F9F7F59F-8C53-544E-BFEA-A2641A3BC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56D1-462C-A149-AD2A-F8B26DCB4A51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72738" name="Rectangle 2">
            <a:extLst>
              <a:ext uri="{FF2B5EF4-FFF2-40B4-BE49-F238E27FC236}">
                <a16:creationId xmlns="" xmlns:a16="http://schemas.microsoft.com/office/drawing/2014/main" id="{3329B13C-BF4E-D94E-AB58-8C4B1858989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altLang="en-US" dirty="0"/>
              <a:t>Predefined Functions</a:t>
            </a:r>
          </a:p>
        </p:txBody>
      </p:sp>
      <p:sp>
        <p:nvSpPr>
          <p:cNvPr id="372739" name="Rectangle 4">
            <a:extLst>
              <a:ext uri="{FF2B5EF4-FFF2-40B4-BE49-F238E27FC236}">
                <a16:creationId xmlns="" xmlns:a16="http://schemas.microsoft.com/office/drawing/2014/main" id="{49F9ADCB-A3D3-FF48-AF87-5C0545374065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536700"/>
            <a:ext cx="38100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b="1" dirty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</a:rPr>
              <a:t>#include &lt;</a:t>
            </a:r>
            <a:r>
              <a:rPr lang="en-US" altLang="en-US" sz="2400" b="1" dirty="0" err="1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</a:rPr>
              <a:t>math.h</a:t>
            </a:r>
            <a:r>
              <a:rPr lang="en-US" altLang="en-US" sz="2400" b="1" dirty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</a:rPr>
              <a:t>&gt;</a:t>
            </a:r>
          </a:p>
          <a:p>
            <a:pPr lvl="1"/>
            <a:r>
              <a:rPr lang="en-US" altLang="en-US" sz="2000" b="1" dirty="0">
                <a:latin typeface="Courier New" panose="02070309020205020404" pitchFamily="49" charset="0"/>
              </a:rPr>
              <a:t>sin(x) // radians</a:t>
            </a:r>
          </a:p>
          <a:p>
            <a:pPr lvl="1"/>
            <a:r>
              <a:rPr lang="en-US" altLang="en-US" sz="2000" b="1" dirty="0">
                <a:latin typeface="Courier New" panose="02070309020205020404" pitchFamily="49" charset="0"/>
              </a:rPr>
              <a:t>cos(x) // radians</a:t>
            </a:r>
          </a:p>
          <a:p>
            <a:pPr lvl="1"/>
            <a:r>
              <a:rPr lang="en-US" altLang="en-US" sz="2000" b="1" dirty="0">
                <a:latin typeface="Courier New" panose="02070309020205020404" pitchFamily="49" charset="0"/>
              </a:rPr>
              <a:t>tan(x) // radians</a:t>
            </a:r>
          </a:p>
          <a:p>
            <a:pPr lvl="1"/>
            <a:r>
              <a:rPr lang="en-US" altLang="en-US" sz="2000" b="1" dirty="0" err="1">
                <a:latin typeface="Courier New" panose="02070309020205020404" pitchFamily="49" charset="0"/>
              </a:rPr>
              <a:t>atan</a:t>
            </a:r>
            <a:r>
              <a:rPr lang="en-US" altLang="en-US" sz="2000" b="1" dirty="0">
                <a:latin typeface="Courier New" panose="02070309020205020404" pitchFamily="49" charset="0"/>
              </a:rPr>
              <a:t>(x) </a:t>
            </a:r>
          </a:p>
          <a:p>
            <a:pPr lvl="1"/>
            <a:r>
              <a:rPr lang="en-US" altLang="en-US" sz="2000" b="1" dirty="0">
                <a:latin typeface="Courier New" panose="02070309020205020404" pitchFamily="49" charset="0"/>
              </a:rPr>
              <a:t>atan2(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y,x</a:t>
            </a:r>
            <a:r>
              <a:rPr lang="en-US" altLang="en-US" sz="2000" b="1" dirty="0">
                <a:latin typeface="Courier New" panose="02070309020205020404" pitchFamily="49" charset="0"/>
              </a:rPr>
              <a:t>)</a:t>
            </a:r>
            <a:endParaRPr lang="en-US" altLang="en-US" sz="2000" b="1" dirty="0"/>
          </a:p>
          <a:p>
            <a:pPr lvl="1"/>
            <a:r>
              <a:rPr lang="en-US" altLang="en-US" sz="2000" b="1" dirty="0" err="1">
                <a:latin typeface="Courier New" panose="02070309020205020404" pitchFamily="49" charset="0"/>
              </a:rPr>
              <a:t>exp</a:t>
            </a:r>
            <a:r>
              <a:rPr lang="en-US" altLang="en-US" sz="2000" b="1" dirty="0">
                <a:latin typeface="Courier New" panose="02070309020205020404" pitchFamily="49" charset="0"/>
              </a:rPr>
              <a:t>(x) </a:t>
            </a:r>
            <a:r>
              <a:rPr lang="en-US" altLang="en-US" sz="2000" dirty="0"/>
              <a:t>// </a:t>
            </a:r>
            <a:r>
              <a:rPr lang="en-US" altLang="en-US" sz="2000" i="1" dirty="0"/>
              <a:t>e</a:t>
            </a:r>
            <a:r>
              <a:rPr lang="en-US" altLang="en-US" sz="2000" i="1" baseline="30000" dirty="0"/>
              <a:t>x</a:t>
            </a:r>
            <a:endParaRPr lang="en-US" altLang="en-US" sz="2000" i="1" dirty="0"/>
          </a:p>
          <a:p>
            <a:pPr lvl="1"/>
            <a:r>
              <a:rPr lang="en-US" altLang="en-US" sz="2000" b="1" dirty="0">
                <a:latin typeface="Courier New" panose="02070309020205020404" pitchFamily="49" charset="0"/>
              </a:rPr>
              <a:t>log(x) </a:t>
            </a:r>
            <a:r>
              <a:rPr lang="en-US" altLang="en-US" sz="2000" dirty="0"/>
              <a:t>// log</a:t>
            </a:r>
            <a:r>
              <a:rPr lang="en-US" altLang="en-US" sz="2000" baseline="-25000" dirty="0"/>
              <a:t>e</a:t>
            </a:r>
            <a:r>
              <a:rPr lang="en-US" altLang="en-US" sz="2000" dirty="0"/>
              <a:t> </a:t>
            </a:r>
            <a:r>
              <a:rPr lang="en-US" altLang="en-US" sz="2000" i="1" dirty="0"/>
              <a:t>x</a:t>
            </a:r>
            <a:endParaRPr lang="en-US" altLang="en-US" sz="2000" dirty="0"/>
          </a:p>
          <a:p>
            <a:pPr lvl="1"/>
            <a:r>
              <a:rPr lang="en-US" altLang="en-US" sz="2000" b="1" dirty="0">
                <a:latin typeface="Courier New" panose="02070309020205020404" pitchFamily="49" charset="0"/>
              </a:rPr>
              <a:t>log10(x) </a:t>
            </a:r>
            <a:r>
              <a:rPr lang="en-US" altLang="en-US" sz="2000" dirty="0"/>
              <a:t>// log</a:t>
            </a:r>
            <a:r>
              <a:rPr lang="en-US" altLang="en-US" sz="2000" baseline="-25000" dirty="0"/>
              <a:t>10</a:t>
            </a:r>
            <a:r>
              <a:rPr lang="en-US" altLang="en-US" sz="2000" dirty="0"/>
              <a:t> </a:t>
            </a:r>
            <a:r>
              <a:rPr lang="en-US" altLang="en-US" sz="2000" i="1" dirty="0"/>
              <a:t>x</a:t>
            </a:r>
          </a:p>
          <a:p>
            <a:pPr lvl="1"/>
            <a:r>
              <a:rPr lang="en-US" altLang="en-US" sz="2000" b="1" dirty="0">
                <a:latin typeface="Courier New" panose="02070309020205020404" pitchFamily="49" charset="0"/>
              </a:rPr>
              <a:t>sqrt(x) </a:t>
            </a:r>
            <a:r>
              <a:rPr lang="en-US" altLang="en-US" sz="2000" dirty="0"/>
              <a:t>// </a:t>
            </a:r>
            <a:r>
              <a:rPr lang="en-US" altLang="en-US" sz="2000" i="1" dirty="0"/>
              <a:t>x </a:t>
            </a:r>
            <a:r>
              <a:rPr lang="en-US" altLang="en-US" sz="2000" dirty="0">
                <a:sym typeface="Symbol" pitchFamily="2" charset="2"/>
              </a:rPr>
              <a:t></a:t>
            </a:r>
            <a:r>
              <a:rPr lang="en-US" altLang="en-US" sz="2000" i="1" dirty="0">
                <a:sym typeface="Symbol" pitchFamily="2" charset="2"/>
              </a:rPr>
              <a:t> 0</a:t>
            </a:r>
          </a:p>
          <a:p>
            <a:pPr lvl="1"/>
            <a:r>
              <a:rPr lang="en-US" altLang="en-US" sz="2000" b="1" dirty="0">
                <a:latin typeface="Courier New" panose="02070309020205020404" pitchFamily="49" charset="0"/>
              </a:rPr>
              <a:t>pow(x, y) </a:t>
            </a:r>
            <a:r>
              <a:rPr lang="en-US" altLang="en-US" sz="2000" dirty="0"/>
              <a:t>// </a:t>
            </a:r>
            <a:r>
              <a:rPr lang="en-US" altLang="en-US" sz="2000" i="1" dirty="0" err="1"/>
              <a:t>x</a:t>
            </a:r>
            <a:r>
              <a:rPr lang="en-US" altLang="en-US" sz="2000" i="1" baseline="30000" dirty="0" err="1"/>
              <a:t>y</a:t>
            </a:r>
            <a:endParaRPr lang="en-US" altLang="en-US" sz="2000" i="1" dirty="0"/>
          </a:p>
          <a:p>
            <a:pPr lvl="1"/>
            <a:r>
              <a:rPr lang="en-US" altLang="en-US" sz="2000" b="1" dirty="0">
                <a:latin typeface="Courier New" panose="02070309020205020404" pitchFamily="49" charset="0"/>
              </a:rPr>
              <a:t>...</a:t>
            </a:r>
          </a:p>
        </p:txBody>
      </p:sp>
      <p:sp>
        <p:nvSpPr>
          <p:cNvPr id="372740" name="Rectangle 5">
            <a:extLst>
              <a:ext uri="{FF2B5EF4-FFF2-40B4-BE49-F238E27FC236}">
                <a16:creationId xmlns="" xmlns:a16="http://schemas.microsoft.com/office/drawing/2014/main" id="{A2ABE80F-F52F-564F-B112-8E2CB6AD80FC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0" y="1536700"/>
            <a:ext cx="38100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b="1" dirty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</a:rPr>
              <a:t>#include &lt;</a:t>
            </a:r>
            <a:r>
              <a:rPr lang="en-US" altLang="en-US" sz="2400" b="1" dirty="0" err="1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</a:rPr>
              <a:t>stdio.h</a:t>
            </a:r>
            <a:r>
              <a:rPr lang="en-US" altLang="en-US" sz="2400" b="1" dirty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</a:rPr>
              <a:t>&gt;</a:t>
            </a:r>
          </a:p>
          <a:p>
            <a:pPr lvl="1"/>
            <a:r>
              <a:rPr lang="en-US" altLang="en-US" sz="2000" b="1" dirty="0" err="1">
                <a:latin typeface="Courier New" panose="02070309020205020404" pitchFamily="49" charset="0"/>
              </a:rPr>
              <a:t>printf</a:t>
            </a:r>
            <a:r>
              <a:rPr lang="en-US" altLang="en-US" sz="2000" b="1" dirty="0">
                <a:latin typeface="Courier New" panose="02070309020205020404" pitchFamily="49" charset="0"/>
              </a:rPr>
              <a:t>()</a:t>
            </a:r>
          </a:p>
          <a:p>
            <a:pPr lvl="1"/>
            <a:r>
              <a:rPr lang="en-US" altLang="en-US" sz="2000" b="1" dirty="0" err="1">
                <a:latin typeface="Courier New" panose="02070309020205020404" pitchFamily="49" charset="0"/>
              </a:rPr>
              <a:t>fprintf</a:t>
            </a:r>
            <a:r>
              <a:rPr lang="en-US" altLang="en-US" sz="2000" b="1" dirty="0">
                <a:latin typeface="Courier New" panose="02070309020205020404" pitchFamily="49" charset="0"/>
              </a:rPr>
              <a:t>()</a:t>
            </a:r>
          </a:p>
          <a:p>
            <a:pPr lvl="1"/>
            <a:r>
              <a:rPr lang="en-US" altLang="en-US" sz="2000" b="1" dirty="0" err="1">
                <a:latin typeface="Courier New" panose="02070309020205020404" pitchFamily="49" charset="0"/>
              </a:rPr>
              <a:t>scanf</a:t>
            </a:r>
            <a:r>
              <a:rPr lang="en-US" altLang="en-US" sz="2000" b="1" dirty="0">
                <a:latin typeface="Courier New" panose="02070309020205020404" pitchFamily="49" charset="0"/>
              </a:rPr>
              <a:t>()</a:t>
            </a:r>
          </a:p>
          <a:p>
            <a:pPr lvl="1"/>
            <a:r>
              <a:rPr lang="en-US" altLang="en-US" sz="2000" b="1" dirty="0" err="1">
                <a:latin typeface="Courier New" panose="02070309020205020404" pitchFamily="49" charset="0"/>
              </a:rPr>
              <a:t>sscanf</a:t>
            </a:r>
            <a:r>
              <a:rPr lang="en-US" altLang="en-US" sz="2000" b="1" dirty="0">
                <a:latin typeface="Courier New" panose="02070309020205020404" pitchFamily="49" charset="0"/>
              </a:rPr>
              <a:t>()</a:t>
            </a:r>
          </a:p>
          <a:p>
            <a:pPr lvl="1"/>
            <a:r>
              <a:rPr lang="en-US" altLang="en-US" sz="2000" b="1" dirty="0">
                <a:latin typeface="Courier New" panose="02070309020205020404" pitchFamily="49" charset="0"/>
              </a:rPr>
              <a:t>...</a:t>
            </a:r>
          </a:p>
          <a:p>
            <a:pPr>
              <a:buFontTx/>
              <a:buNone/>
            </a:pPr>
            <a:r>
              <a:rPr lang="en-US" altLang="en-US" sz="2400" b="1" dirty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</a:rPr>
              <a:t>#include &lt;</a:t>
            </a:r>
            <a:r>
              <a:rPr lang="en-US" altLang="en-US" sz="2400" b="1" dirty="0" err="1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</a:rPr>
              <a:t>string.h</a:t>
            </a:r>
            <a:r>
              <a:rPr lang="en-US" altLang="en-US" sz="2400" b="1" dirty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</a:rPr>
              <a:t>&gt;</a:t>
            </a:r>
          </a:p>
          <a:p>
            <a:pPr lvl="1"/>
            <a:r>
              <a:rPr lang="en-US" altLang="en-US" sz="2000" b="1" dirty="0" err="1">
                <a:latin typeface="Courier New" panose="02070309020205020404" pitchFamily="49" charset="0"/>
              </a:rPr>
              <a:t>strcpy</a:t>
            </a:r>
            <a:r>
              <a:rPr lang="en-US" altLang="en-US" sz="2000" b="1" dirty="0">
                <a:latin typeface="Courier New" panose="02070309020205020404" pitchFamily="49" charset="0"/>
              </a:rPr>
              <a:t>()</a:t>
            </a:r>
          </a:p>
          <a:p>
            <a:pPr lvl="1"/>
            <a:r>
              <a:rPr lang="en-US" altLang="en-US" sz="2000" b="1" dirty="0" err="1">
                <a:latin typeface="Courier New" panose="02070309020205020404" pitchFamily="49" charset="0"/>
              </a:rPr>
              <a:t>strcat</a:t>
            </a:r>
            <a:r>
              <a:rPr lang="en-US" altLang="en-US" sz="2000" b="1" dirty="0">
                <a:latin typeface="Courier New" panose="02070309020205020404" pitchFamily="49" charset="0"/>
              </a:rPr>
              <a:t>()</a:t>
            </a:r>
          </a:p>
          <a:p>
            <a:pPr lvl="1"/>
            <a:r>
              <a:rPr lang="en-US" altLang="en-US" sz="2000" b="1" dirty="0" err="1">
                <a:latin typeface="Courier New" panose="02070309020205020404" pitchFamily="49" charset="0"/>
              </a:rPr>
              <a:t>strcmp</a:t>
            </a:r>
            <a:r>
              <a:rPr lang="en-US" altLang="en-US" sz="2000" b="1" dirty="0">
                <a:latin typeface="Courier New" panose="02070309020205020404" pitchFamily="49" charset="0"/>
              </a:rPr>
              <a:t>()</a:t>
            </a:r>
          </a:p>
          <a:p>
            <a:pPr lvl="1"/>
            <a:r>
              <a:rPr lang="en-US" altLang="en-US" sz="2000" b="1" dirty="0" err="1">
                <a:latin typeface="Courier New" panose="02070309020205020404" pitchFamily="49" charset="0"/>
              </a:rPr>
              <a:t>strlen</a:t>
            </a:r>
            <a:r>
              <a:rPr lang="en-US" altLang="en-US" sz="2000" b="1" dirty="0">
                <a:latin typeface="Courier New" panose="02070309020205020404" pitchFamily="49" charset="0"/>
              </a:rPr>
              <a:t>()</a:t>
            </a:r>
          </a:p>
          <a:p>
            <a:pPr lvl="1"/>
            <a:r>
              <a:rPr lang="en-US" altLang="en-US" sz="2000" b="1" dirty="0">
                <a:latin typeface="Courier New" panose="02070309020205020404" pitchFamily="49" charset="0"/>
              </a:rPr>
              <a:t>...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5FAFCF26-D3E9-7A43-9CFD-A3E72875AB0F}"/>
              </a:ext>
            </a:extLst>
          </p:cNvPr>
          <p:cNvSpPr/>
          <p:nvPr/>
        </p:nvSpPr>
        <p:spPr>
          <a:xfrm>
            <a:off x="3810000" y="1536700"/>
            <a:ext cx="4098561" cy="10064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Functions called by writing</a:t>
            </a:r>
          </a:p>
          <a:p>
            <a:pPr>
              <a:lnSpc>
                <a:spcPct val="90000"/>
              </a:lnSpc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en-US" i="1" dirty="0" err="1">
                <a:cs typeface="Times New Roman" panose="02020603050405020304" pitchFamily="18" charset="0"/>
              </a:rPr>
              <a:t>functionName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argument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9" name="Rectangle 8"/>
          <p:cNvSpPr/>
          <p:nvPr/>
        </p:nvSpPr>
        <p:spPr>
          <a:xfrm>
            <a:off x="3581400" y="3191470"/>
            <a:ext cx="45679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definitions have been written and it is ready to be used.</a:t>
            </a:r>
          </a:p>
          <a:p>
            <a:endParaRPr lang="en-US" dirty="0" smtClean="0"/>
          </a:p>
          <a:p>
            <a:r>
              <a:rPr lang="en-US" dirty="0" smtClean="0"/>
              <a:t>– User needs to include pre-defined header file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834162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="" xmlns:a16="http://schemas.microsoft.com/office/drawing/2014/main" id="{63E8D6DE-06B5-E543-B499-B82823259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CS-2301, B-Term 2009</a:t>
            </a:r>
          </a:p>
        </p:txBody>
      </p:sp>
      <p:sp>
        <p:nvSpPr>
          <p:cNvPr id="4" name="Footer Placeholder 1">
            <a:extLst>
              <a:ext uri="{FF2B5EF4-FFF2-40B4-BE49-F238E27FC236}">
                <a16:creationId xmlns="" xmlns:a16="http://schemas.microsoft.com/office/drawing/2014/main" id="{B1F7DCD5-0367-8740-9CF4-1CF263A83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Introduction to Functions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="" xmlns:a16="http://schemas.microsoft.com/office/drawing/2014/main" id="{4EC5CF35-F458-7445-B889-6F4E3340A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569D5-1B24-2841-8BF3-D762EAC9E47C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76834" name="Rectangle 2">
            <a:extLst>
              <a:ext uri="{FF2B5EF4-FFF2-40B4-BE49-F238E27FC236}">
                <a16:creationId xmlns="" xmlns:a16="http://schemas.microsoft.com/office/drawing/2014/main" id="{BE36CA99-059C-404A-8DBA-97E3829D976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altLang="en-US" dirty="0"/>
              <a:t>Predefined Functions </a:t>
            </a:r>
            <a:r>
              <a:rPr lang="en-US" altLang="en-US" sz="2800" dirty="0"/>
              <a:t>(continued)</a:t>
            </a:r>
            <a:endParaRPr lang="en-US" altLang="en-US" dirty="0"/>
          </a:p>
        </p:txBody>
      </p:sp>
      <p:sp>
        <p:nvSpPr>
          <p:cNvPr id="350211" name="Rectangle 3">
            <a:extLst>
              <a:ext uri="{FF2B5EF4-FFF2-40B4-BE49-F238E27FC236}">
                <a16:creationId xmlns="" xmlns:a16="http://schemas.microsoft.com/office/drawing/2014/main" id="{23484EC8-B4F6-F44F-AC62-6B86A4EFB8F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25642" y="1690688"/>
            <a:ext cx="10515600" cy="43513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See also  things like</a:t>
            </a:r>
          </a:p>
          <a:p>
            <a:pPr lvl="2">
              <a:lnSpc>
                <a:spcPct val="90000"/>
              </a:lnSpc>
            </a:pPr>
            <a:r>
              <a:rPr lang="en-US" altLang="en-US" b="1" dirty="0">
                <a:latin typeface="Courier New" panose="02070309020205020404" pitchFamily="49" charset="0"/>
              </a:rPr>
              <a:t>&lt;</a:t>
            </a:r>
            <a:r>
              <a:rPr lang="en-US" altLang="en-US" b="1" dirty="0" err="1">
                <a:latin typeface="Courier New" panose="02070309020205020404" pitchFamily="49" charset="0"/>
              </a:rPr>
              <a:t>pthread.h</a:t>
            </a:r>
            <a:r>
              <a:rPr lang="en-US" altLang="en-US" b="1" dirty="0">
                <a:latin typeface="Courier New" panose="02070309020205020404" pitchFamily="49" charset="0"/>
              </a:rPr>
              <a:t>&gt;</a:t>
            </a:r>
            <a:r>
              <a:rPr lang="en-US" altLang="en-US" dirty="0"/>
              <a:t>	// concurrent execution</a:t>
            </a:r>
          </a:p>
          <a:p>
            <a:pPr lvl="2">
              <a:lnSpc>
                <a:spcPct val="90000"/>
              </a:lnSpc>
            </a:pPr>
            <a:r>
              <a:rPr lang="en-US" altLang="en-US" b="1" dirty="0">
                <a:latin typeface="Courier New" panose="02070309020205020404" pitchFamily="49" charset="0"/>
              </a:rPr>
              <a:t>&lt;</a:t>
            </a:r>
            <a:r>
              <a:rPr lang="en-US" altLang="en-US" b="1" dirty="0" err="1">
                <a:latin typeface="Courier New" panose="02070309020205020404" pitchFamily="49" charset="0"/>
              </a:rPr>
              <a:t>socket.h</a:t>
            </a:r>
            <a:r>
              <a:rPr lang="en-US" altLang="en-US" b="1" dirty="0">
                <a:latin typeface="Courier New" panose="02070309020205020404" pitchFamily="49" charset="0"/>
              </a:rPr>
              <a:t>&gt;</a:t>
            </a:r>
            <a:r>
              <a:rPr lang="en-US" altLang="en-US" dirty="0"/>
              <a:t>		// network communications</a:t>
            </a:r>
          </a:p>
          <a:p>
            <a:pPr lvl="2">
              <a:lnSpc>
                <a:spcPct val="90000"/>
              </a:lnSpc>
            </a:pPr>
            <a:r>
              <a:rPr lang="en-US" altLang="en-US" b="1" dirty="0">
                <a:latin typeface="Courier New" panose="02070309020205020404" pitchFamily="49" charset="0"/>
              </a:rPr>
              <a:t>... </a:t>
            </a:r>
            <a:r>
              <a:rPr lang="en-US" altLang="en-US" dirty="0"/>
              <a:t>			// many, many other facilities</a:t>
            </a:r>
            <a:endParaRPr lang="en-US" altLang="en-US" b="1" dirty="0">
              <a:latin typeface="Courier New" panose="02070309020205020404" pitchFamily="49" charset="0"/>
            </a:endParaRPr>
          </a:p>
          <a:p>
            <a:pPr lvl="2"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i="1" dirty="0"/>
              <a:t>Fundamental Rule:</a:t>
            </a:r>
            <a:r>
              <a:rPr lang="en-US" altLang="en-US" dirty="0"/>
              <a:t> if there is a chance that someone else had same problem as you, …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… there is probably a package of functions to solve it!</a:t>
            </a:r>
            <a:endParaRPr lang="en-US" altLang="en-US" i="1" dirty="0"/>
          </a:p>
        </p:txBody>
      </p:sp>
    </p:spTree>
    <p:extLst>
      <p:ext uri="{BB962C8B-B14F-4D97-AF65-F5344CB8AC3E}">
        <p14:creationId xmlns="" xmlns:p14="http://schemas.microsoft.com/office/powerpoint/2010/main" val="35794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4085" y="1439529"/>
            <a:ext cx="6027540" cy="4311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math functions </a:t>
            </a: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77789" y="2919914"/>
            <a:ext cx="4576011" cy="1593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="" xmlns:a16="http://schemas.microsoft.com/office/drawing/2014/main" id="{57D7F380-30D9-0E49-8B00-1474EBE25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CS-2301, B-Term 2009</a:t>
            </a:r>
          </a:p>
        </p:txBody>
      </p:sp>
      <p:sp>
        <p:nvSpPr>
          <p:cNvPr id="4" name="Footer Placeholder 1">
            <a:extLst>
              <a:ext uri="{FF2B5EF4-FFF2-40B4-BE49-F238E27FC236}">
                <a16:creationId xmlns="" xmlns:a16="http://schemas.microsoft.com/office/drawing/2014/main" id="{E354AF5B-12C0-9349-93FF-0FD2C2D63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Introduction to Functions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="" xmlns:a16="http://schemas.microsoft.com/office/drawing/2014/main" id="{07ECBD03-DBA0-4C49-82B4-BEF1626D6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13C3-98C3-AF46-BEDD-6FF306DA81BE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78883" name="Rectangle 3">
            <a:extLst>
              <a:ext uri="{FF2B5EF4-FFF2-40B4-BE49-F238E27FC236}">
                <a16:creationId xmlns="" xmlns:a16="http://schemas.microsoft.com/office/drawing/2014/main" id="{5AC0621C-E9BB-894B-B4A7-5EFE5F1E34E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53453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altLang="en-US" i="1" dirty="0" err="1"/>
              <a:t>resultType</a:t>
            </a:r>
            <a:r>
              <a:rPr lang="en-US" altLang="en-US" i="1" dirty="0"/>
              <a:t> </a:t>
            </a:r>
            <a:r>
              <a:rPr lang="en-US" altLang="en-US" b="1" dirty="0" err="1">
                <a:latin typeface="Courier New" panose="02070309020205020404" pitchFamily="49" charset="0"/>
              </a:rPr>
              <a:t>functionName</a:t>
            </a:r>
            <a:r>
              <a:rPr lang="en-US" altLang="en-US" b="1" dirty="0">
                <a:latin typeface="Courier New" panose="02070309020205020404" pitchFamily="49" charset="0"/>
              </a:rPr>
              <a:t>(</a:t>
            </a:r>
            <a:r>
              <a:rPr lang="en-US" altLang="en-US" i="1" dirty="0"/>
              <a:t>type</a:t>
            </a:r>
            <a:r>
              <a:rPr lang="en-US" altLang="en-US" i="1" baseline="-25000" dirty="0"/>
              <a:t>1</a:t>
            </a:r>
            <a:r>
              <a:rPr lang="en-US" altLang="en-US" i="1" dirty="0"/>
              <a:t> </a:t>
            </a:r>
            <a:r>
              <a:rPr lang="en-US" altLang="en-US" b="1" dirty="0">
                <a:latin typeface="Courier New" panose="02070309020205020404" pitchFamily="49" charset="0"/>
              </a:rPr>
              <a:t>param1,</a:t>
            </a:r>
            <a:r>
              <a:rPr lang="en-US" altLang="en-US" i="1" dirty="0"/>
              <a:t> type</a:t>
            </a:r>
            <a:r>
              <a:rPr lang="en-US" altLang="en-US" i="1" baseline="-25000" dirty="0"/>
              <a:t>2</a:t>
            </a:r>
            <a:r>
              <a:rPr lang="en-US" altLang="en-US" i="1" dirty="0"/>
              <a:t> </a:t>
            </a:r>
            <a:r>
              <a:rPr lang="en-US" altLang="en-US" b="1" dirty="0">
                <a:latin typeface="Courier New" panose="02070309020205020404" pitchFamily="49" charset="0"/>
              </a:rPr>
              <a:t>param2, </a:t>
            </a:r>
            <a:r>
              <a:rPr lang="en-US" altLang="en-US" b="1" dirty="0" smtClean="0">
                <a:latin typeface="Courier New" panose="02070309020205020404" pitchFamily="49" charset="0"/>
              </a:rPr>
              <a:t>…)</a:t>
            </a:r>
          </a:p>
          <a:p>
            <a:pPr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 {</a:t>
            </a:r>
            <a:r>
              <a:rPr lang="en-US" altLang="en-US" b="1" dirty="0">
                <a:latin typeface="Courier New" panose="02070309020205020404" pitchFamily="49" charset="0"/>
              </a:rPr>
              <a:t>	</a:t>
            </a:r>
            <a:r>
              <a:rPr lang="en-US" altLang="en-US" i="1" dirty="0" smtClean="0"/>
              <a:t>body	</a:t>
            </a:r>
            <a:r>
              <a:rPr lang="en-US" altLang="en-US" b="1" dirty="0" smtClean="0">
                <a:latin typeface="Courier New" panose="02070309020205020404" pitchFamily="49" charset="0"/>
              </a:rPr>
              <a:t>}</a:t>
            </a:r>
            <a:endParaRPr lang="en-US" altLang="en-US" b="1" dirty="0">
              <a:latin typeface="Courier New" panose="02070309020205020404" pitchFamily="49" charset="0"/>
            </a:endParaRPr>
          </a:p>
          <a:p>
            <a:endParaRPr lang="en-US" altLang="en-US" dirty="0" smtClean="0"/>
          </a:p>
          <a:p>
            <a:pPr>
              <a:buNone/>
            </a:pPr>
            <a:r>
              <a:rPr lang="en-GB" sz="3200" b="1" dirty="0" smtClean="0">
                <a:latin typeface="Arial" pitchFamily="34" charset="0"/>
              </a:rPr>
              <a:t>1- Void functions:</a:t>
            </a:r>
            <a:r>
              <a:rPr lang="en-GB" sz="3200" dirty="0" smtClean="0">
                <a:latin typeface="Arial" pitchFamily="34" charset="0"/>
              </a:rPr>
              <a:t> </a:t>
            </a:r>
            <a:br>
              <a:rPr lang="en-GB" sz="3200" dirty="0" smtClean="0">
                <a:latin typeface="Arial" pitchFamily="34" charset="0"/>
              </a:rPr>
            </a:br>
            <a:r>
              <a:rPr lang="en-GB" dirty="0" smtClean="0">
                <a:solidFill>
                  <a:srgbClr val="3333CC">
                    <a:lumMod val="75000"/>
                  </a:srgbClr>
                </a:solidFill>
                <a:latin typeface="Arial" pitchFamily="34" charset="0"/>
              </a:rPr>
              <a:t>functions that do not have a return type.</a:t>
            </a:r>
          </a:p>
          <a:p>
            <a:pPr>
              <a:buNone/>
            </a:pPr>
            <a:r>
              <a:rPr lang="en-GB" dirty="0" smtClean="0">
                <a:solidFill>
                  <a:srgbClr val="3333CC">
                    <a:lumMod val="75000"/>
                  </a:srgbClr>
                </a:solidFill>
                <a:latin typeface="Arial" pitchFamily="34" charset="0"/>
              </a:rPr>
              <a:t> </a:t>
            </a:r>
            <a:r>
              <a:rPr lang="en-US" altLang="en-US" dirty="0" smtClean="0"/>
              <a:t>If </a:t>
            </a:r>
            <a:r>
              <a:rPr lang="en-US" altLang="en-US" dirty="0"/>
              <a:t>no result, </a:t>
            </a:r>
            <a:r>
              <a:rPr lang="en-US" altLang="en-US" i="1" dirty="0" err="1"/>
              <a:t>resultType</a:t>
            </a:r>
            <a:r>
              <a:rPr lang="en-US" altLang="en-US" dirty="0"/>
              <a:t> should be </a:t>
            </a:r>
            <a:r>
              <a:rPr lang="en-US" altLang="en-US" b="1" dirty="0" smtClean="0">
                <a:latin typeface="Courier New" panose="02070309020205020404" pitchFamily="49" charset="0"/>
              </a:rPr>
              <a:t>void </a:t>
            </a:r>
            <a:endParaRPr lang="en-US" altLang="en-US" dirty="0" smtClean="0"/>
          </a:p>
          <a:p>
            <a:r>
              <a:rPr lang="en-US" altLang="en-US" b="1" dirty="0" smtClean="0">
                <a:latin typeface="Arial" pitchFamily="34" charset="0"/>
              </a:rPr>
              <a:t>2- </a:t>
            </a:r>
            <a:r>
              <a:rPr lang="en-GB" b="1" dirty="0" smtClean="0">
                <a:latin typeface="Arial" pitchFamily="34" charset="0"/>
              </a:rPr>
              <a:t>Value returning functions:</a:t>
            </a:r>
            <a:r>
              <a:rPr lang="en-GB" dirty="0" smtClean="0">
                <a:latin typeface="Arial" pitchFamily="34" charset="0"/>
              </a:rPr>
              <a:t> </a:t>
            </a:r>
            <a:endParaRPr lang="en-US" altLang="en-US" dirty="0" smtClean="0"/>
          </a:p>
          <a:p>
            <a:pPr>
              <a:buNone/>
            </a:pPr>
            <a:r>
              <a:rPr lang="en-US" altLang="en-US" dirty="0" smtClean="0"/>
              <a:t>If </a:t>
            </a:r>
            <a:r>
              <a:rPr lang="en-US" altLang="en-US" dirty="0"/>
              <a:t>there is a result, 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use </a:t>
            </a: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return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keyword to return a value.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900" dirty="0">
                <a:latin typeface="Arial" panose="020B0604020202020204" pitchFamily="34" charset="0"/>
                <a:cs typeface="Times New Roman" panose="02020603050405020304" pitchFamily="18" charset="0"/>
              </a:rPr>
              <a:t>The return value must match the return data type.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900" dirty="0">
                <a:latin typeface="Arial" panose="020B0604020202020204" pitchFamily="34" charset="0"/>
                <a:cs typeface="Times New Roman" panose="02020603050405020304" pitchFamily="18" charset="0"/>
              </a:rPr>
              <a:t>A function can contain multiple return statements.</a:t>
            </a:r>
            <a:endParaRPr lang="en-US" altLang="en-US" sz="1900" dirty="0">
              <a:latin typeface="Arial" panose="020B060402020202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19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en-US" altLang="en-US" dirty="0"/>
              <a:t>If no parameters, use </a:t>
            </a:r>
            <a:r>
              <a:rPr lang="en-US" altLang="en-US" b="1" dirty="0">
                <a:latin typeface="Courier New" panose="02070309020205020404" pitchFamily="49" charset="0"/>
              </a:rPr>
              <a:t>void</a:t>
            </a:r>
            <a:r>
              <a:rPr lang="en-US" altLang="en-US" dirty="0"/>
              <a:t> between </a:t>
            </a:r>
            <a:r>
              <a:rPr lang="en-US" altLang="en-US" b="1" dirty="0">
                <a:latin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="" xmlns:p14="http://schemas.microsoft.com/office/powerpoint/2010/main" val="24732240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683" y="-46830"/>
            <a:ext cx="10515600" cy="705686"/>
          </a:xfrm>
        </p:spPr>
        <p:txBody>
          <a:bodyPr/>
          <a:lstStyle/>
          <a:p>
            <a:pPr algn="ctr"/>
            <a:r>
              <a:rPr lang="en-US" dirty="0" smtClean="0"/>
              <a:t>Examples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083" y="1065046"/>
            <a:ext cx="5157787" cy="823912"/>
          </a:xfrm>
        </p:spPr>
        <p:txBody>
          <a:bodyPr/>
          <a:lstStyle/>
          <a:p>
            <a:r>
              <a:rPr lang="en-US" dirty="0" smtClean="0"/>
              <a:t>Void function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065046"/>
            <a:ext cx="5183188" cy="823912"/>
          </a:xfrm>
        </p:spPr>
        <p:txBody>
          <a:bodyPr/>
          <a:lstStyle/>
          <a:p>
            <a:r>
              <a:rPr lang="en-GB" dirty="0" smtClean="0"/>
              <a:t>Value returning functions</a:t>
            </a:r>
            <a:r>
              <a:rPr lang="en-GB" dirty="0" smtClean="0">
                <a:latin typeface="Arial" pitchFamily="34" charset="0"/>
              </a:rPr>
              <a:t>:</a:t>
            </a:r>
            <a:endParaRPr lang="en-GB" dirty="0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8683" y="2046622"/>
            <a:ext cx="486727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20752" y="2046622"/>
            <a:ext cx="4618121" cy="377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271336" y="199189"/>
            <a:ext cx="9144000" cy="2387600"/>
          </a:xfrm>
        </p:spPr>
        <p:txBody>
          <a:bodyPr/>
          <a:lstStyle/>
          <a:p>
            <a:r>
              <a:rPr lang="en-US" altLang="en-US" dirty="0" smtClean="0"/>
              <a:t>Exercise</a:t>
            </a:r>
            <a:endParaRPr lang="en-GB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524000" y="2586789"/>
            <a:ext cx="9144000" cy="1655762"/>
          </a:xfrm>
        </p:spPr>
        <p:txBody>
          <a:bodyPr/>
          <a:lstStyle/>
          <a:p>
            <a:r>
              <a:rPr lang="en-GB" dirty="0" smtClean="0">
                <a:latin typeface="Arial" pitchFamily="34" charset="0"/>
              </a:rPr>
              <a:t>Write a Function larger, which returns the larger of the two given integers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rial" pitchFamily="34" charset="0"/>
              </a:rPr>
              <a:t>.</a:t>
            </a:r>
            <a:br>
              <a:rPr lang="en-GB" dirty="0" smtClean="0">
                <a:latin typeface="Arial" pitchFamily="34" charset="0"/>
              </a:rPr>
            </a:br>
            <a:endParaRPr lang="en-GB" dirty="0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114" y="156410"/>
            <a:ext cx="8384499" cy="5570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66873" y="1302419"/>
            <a:ext cx="6332526" cy="240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4073171-5ADB-3442-8C1B-6670C8793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</a:t>
            </a:r>
            <a:r>
              <a:rPr lang="en-US" dirty="0" smtClean="0"/>
              <a:t>Scope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DB28C1B-7DEA-EE43-B9E8-557B3D7544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LOCAL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GLOBAL</a:t>
            </a:r>
          </a:p>
        </p:txBody>
      </p:sp>
    </p:spTree>
    <p:extLst>
      <p:ext uri="{BB962C8B-B14F-4D97-AF65-F5344CB8AC3E}">
        <p14:creationId xmlns="" xmlns:p14="http://schemas.microsoft.com/office/powerpoint/2010/main" val="37163807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solution</a:t>
            </a:r>
            <a:endParaRPr lang="en-GB" dirty="0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199" y="1690688"/>
            <a:ext cx="7188951" cy="450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 flipH="1" flipV="1">
            <a:off x="3689684" y="2899611"/>
            <a:ext cx="1540042" cy="120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3689684" y="3404937"/>
            <a:ext cx="1540042" cy="120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9" name="Rectangle 3">
            <a:extLst>
              <a:ext uri="{FF2B5EF4-FFF2-40B4-BE49-F238E27FC236}">
                <a16:creationId xmlns="" xmlns:a16="http://schemas.microsoft.com/office/drawing/2014/main" id="{DF54D47C-A290-224A-BC98-DBD5BFF894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Using Functions</a:t>
            </a:r>
          </a:p>
        </p:txBody>
      </p:sp>
      <p:sp>
        <p:nvSpPr>
          <p:cNvPr id="382980" name="Rectangle 4">
            <a:extLst>
              <a:ext uri="{FF2B5EF4-FFF2-40B4-BE49-F238E27FC236}">
                <a16:creationId xmlns="" xmlns:a16="http://schemas.microsoft.com/office/drawing/2014/main" id="{0C29B1C7-C74D-2B41-BB49-D80853FF25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Let </a:t>
            </a:r>
            <a:r>
              <a:rPr lang="en-US" altLang="en-US" b="1" dirty="0" err="1">
                <a:latin typeface="Courier New" panose="02070309020205020404" pitchFamily="49" charset="0"/>
              </a:rPr>
              <a:t>int</a:t>
            </a:r>
            <a:r>
              <a:rPr lang="en-US" altLang="en-US" b="1" dirty="0">
                <a:latin typeface="Courier New" panose="02070309020205020404" pitchFamily="49" charset="0"/>
              </a:rPr>
              <a:t> </a:t>
            </a:r>
            <a:r>
              <a:rPr lang="en-US" altLang="en-US" b="1" dirty="0" smtClean="0">
                <a:latin typeface="Courier New" panose="02070309020205020404" pitchFamily="49" charset="0"/>
              </a:rPr>
              <a:t>function(double </a:t>
            </a:r>
            <a:r>
              <a:rPr lang="en-US" altLang="en-US" b="1" dirty="0">
                <a:latin typeface="Courier New" panose="02070309020205020404" pitchFamily="49" charset="0"/>
              </a:rPr>
              <a:t>x, </a:t>
            </a:r>
            <a:r>
              <a:rPr lang="en-US" altLang="en-US" b="1" dirty="0" err="1">
                <a:latin typeface="Courier New" panose="02070309020205020404" pitchFamily="49" charset="0"/>
              </a:rPr>
              <a:t>int</a:t>
            </a:r>
            <a:r>
              <a:rPr lang="en-US" altLang="en-US" b="1" dirty="0">
                <a:latin typeface="Courier New" panose="02070309020205020404" pitchFamily="49" charset="0"/>
              </a:rPr>
              <a:t> a)</a:t>
            </a:r>
            <a:r>
              <a:rPr lang="en-US" altLang="en-US" dirty="0"/>
              <a:t> be </a:t>
            </a:r>
            <a:r>
              <a:rPr lang="en-US" altLang="en-US" sz="2400" dirty="0"/>
              <a:t>(the beginning of)</a:t>
            </a:r>
            <a:r>
              <a:rPr lang="en-US" altLang="en-US" dirty="0"/>
              <a:t> a declaration of a function.</a:t>
            </a:r>
          </a:p>
          <a:p>
            <a:pPr lvl="2"/>
            <a:endParaRPr lang="en-US" altLang="en-US" dirty="0"/>
          </a:p>
          <a:p>
            <a:r>
              <a:rPr lang="en-US" altLang="en-US" dirty="0"/>
              <a:t>Then </a:t>
            </a:r>
            <a:r>
              <a:rPr lang="en-US" altLang="en-US" b="1" dirty="0" smtClean="0">
                <a:latin typeface="Courier New" panose="02070309020205020404" pitchFamily="49" charset="0"/>
              </a:rPr>
              <a:t>function (</a:t>
            </a:r>
            <a:r>
              <a:rPr lang="en-US" altLang="en-US" b="1" dirty="0">
                <a:latin typeface="Courier New" panose="02070309020205020404" pitchFamily="49" charset="0"/>
              </a:rPr>
              <a:t>expr</a:t>
            </a:r>
            <a:r>
              <a:rPr lang="en-US" altLang="en-US" b="1" baseline="-25000" dirty="0">
                <a:latin typeface="Courier New" panose="02070309020205020404" pitchFamily="49" charset="0"/>
              </a:rPr>
              <a:t>1</a:t>
            </a:r>
            <a:r>
              <a:rPr lang="en-US" altLang="en-US" b="1" dirty="0">
                <a:latin typeface="Courier New" panose="02070309020205020404" pitchFamily="49" charset="0"/>
              </a:rPr>
              <a:t>, expr</a:t>
            </a:r>
            <a:r>
              <a:rPr lang="en-US" altLang="en-US" b="1" baseline="-25000" dirty="0">
                <a:latin typeface="Courier New" panose="02070309020205020404" pitchFamily="49" charset="0"/>
              </a:rPr>
              <a:t>2</a:t>
            </a:r>
            <a:r>
              <a:rPr lang="en-US" altLang="en-US" b="1" dirty="0">
                <a:latin typeface="Courier New" panose="02070309020205020404" pitchFamily="49" charset="0"/>
              </a:rPr>
              <a:t>)</a:t>
            </a:r>
            <a:r>
              <a:rPr lang="en-US" altLang="en-US" dirty="0"/>
              <a:t> can be used in </a:t>
            </a:r>
            <a:r>
              <a:rPr lang="en-US" altLang="en-US" i="1" dirty="0"/>
              <a:t>any</a:t>
            </a:r>
            <a:r>
              <a:rPr lang="en-US" altLang="en-US" dirty="0"/>
              <a:t> expression where a </a:t>
            </a:r>
            <a:r>
              <a:rPr lang="en-US" altLang="en-US" i="1" dirty="0"/>
              <a:t>value</a:t>
            </a:r>
            <a:r>
              <a:rPr lang="en-US" altLang="en-US" dirty="0"/>
              <a:t> of type </a:t>
            </a:r>
            <a:r>
              <a:rPr lang="en-US" altLang="en-US" b="1" dirty="0" err="1">
                <a:latin typeface="Courier New" panose="02070309020205020404" pitchFamily="49" charset="0"/>
              </a:rPr>
              <a:t>int</a:t>
            </a:r>
            <a:r>
              <a:rPr lang="en-US" altLang="en-US" dirty="0"/>
              <a:t> can be used – e.g.,</a:t>
            </a:r>
          </a:p>
          <a:p>
            <a:pPr lvl="1" algn="ctr">
              <a:buFontTx/>
              <a:buNone/>
            </a:pPr>
            <a:r>
              <a:rPr lang="en-US" altLang="en-US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b="1" dirty="0" smtClean="0">
                <a:latin typeface="Courier New" panose="02070309020205020404" pitchFamily="49" charset="0"/>
              </a:rPr>
              <a:t> N </a:t>
            </a:r>
            <a:r>
              <a:rPr lang="en-US" altLang="en-US" b="1" dirty="0">
                <a:latin typeface="Courier New" panose="02070309020205020404" pitchFamily="49" charset="0"/>
              </a:rPr>
              <a:t>= </a:t>
            </a:r>
            <a:r>
              <a:rPr lang="en-US" altLang="en-US" b="1" dirty="0">
                <a:highlight>
                  <a:srgbClr val="FFFF00"/>
                </a:highlight>
                <a:latin typeface="Courier New" panose="02070309020205020404" pitchFamily="49" charset="0"/>
              </a:rPr>
              <a:t>f(pi*pow(r,2), </a:t>
            </a:r>
            <a:r>
              <a:rPr lang="en-US" altLang="en-US" b="1" dirty="0" err="1">
                <a:highlight>
                  <a:srgbClr val="FFFF00"/>
                </a:highlight>
                <a:latin typeface="Courier New" panose="02070309020205020404" pitchFamily="49" charset="0"/>
              </a:rPr>
              <a:t>b+c</a:t>
            </a:r>
            <a:r>
              <a:rPr lang="en-US" altLang="en-US" b="1" dirty="0">
                <a:highlight>
                  <a:srgbClr val="FFFF00"/>
                </a:highlight>
                <a:latin typeface="Courier New" panose="02070309020205020404" pitchFamily="49" charset="0"/>
              </a:rPr>
              <a:t>)</a:t>
            </a:r>
            <a:r>
              <a:rPr lang="en-US" altLang="en-US" b="1" dirty="0">
                <a:latin typeface="Courier New" panose="02070309020205020404" pitchFamily="49" charset="0"/>
              </a:rPr>
              <a:t> + d;</a:t>
            </a:r>
          </a:p>
          <a:p>
            <a:pPr lvl="2" algn="ctr">
              <a:buFontTx/>
              <a:buNone/>
            </a:pPr>
            <a:endParaRPr lang="en-US" altLang="en-US" b="1" dirty="0">
              <a:latin typeface="Courier New" panose="02070309020205020404" pitchFamily="49" charset="0"/>
            </a:endParaRPr>
          </a:p>
        </p:txBody>
      </p:sp>
      <p:sp>
        <p:nvSpPr>
          <p:cNvPr id="6" name="Date Placeholder 4">
            <a:extLst>
              <a:ext uri="{FF2B5EF4-FFF2-40B4-BE49-F238E27FC236}">
                <a16:creationId xmlns="" xmlns:a16="http://schemas.microsoft.com/office/drawing/2014/main" id="{15EB4144-F55F-954A-8898-B94A52475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CS-2301, B-Term 2009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="" xmlns:a16="http://schemas.microsoft.com/office/drawing/2014/main" id="{DD0B715B-80BF-CA4F-8C59-7C906B9ED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Introduction to Functions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D1CD1E39-D9B4-484A-9210-A7CA54B83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3DD7D-9AE9-7048-A8A9-84A185513F1B}" type="slidenum">
              <a:rPr lang="en-US" altLang="en-US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3036368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7" name="Rectangle 3">
            <a:extLst>
              <a:ext uri="{FF2B5EF4-FFF2-40B4-BE49-F238E27FC236}">
                <a16:creationId xmlns="" xmlns:a16="http://schemas.microsoft.com/office/drawing/2014/main" id="{D79E0CF1-002C-B446-BC9C-83C2AA6944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Using Functions </a:t>
            </a:r>
            <a:r>
              <a:rPr lang="en-US" altLang="en-US" sz="2800"/>
              <a:t>(continued)</a:t>
            </a:r>
            <a:endParaRPr lang="en-US" altLang="en-US"/>
          </a:p>
        </p:txBody>
      </p:sp>
      <p:sp>
        <p:nvSpPr>
          <p:cNvPr id="385026" name="Rectangle 2">
            <a:extLst>
              <a:ext uri="{FF2B5EF4-FFF2-40B4-BE49-F238E27FC236}">
                <a16:creationId xmlns="" xmlns:a16="http://schemas.microsoft.com/office/drawing/2014/main" id="{30008BFC-3EA4-ED4E-8BAB-FFE633B312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Let </a:t>
            </a:r>
            <a:r>
              <a:rPr lang="en-US" altLang="en-US" b="1" dirty="0" err="1">
                <a:latin typeface="Courier New" panose="02070309020205020404" pitchFamily="49" charset="0"/>
              </a:rPr>
              <a:t>int</a:t>
            </a:r>
            <a:r>
              <a:rPr lang="en-US" altLang="en-US" b="1" dirty="0">
                <a:latin typeface="Courier New" panose="02070309020205020404" pitchFamily="49" charset="0"/>
              </a:rPr>
              <a:t> f(double x, </a:t>
            </a:r>
            <a:r>
              <a:rPr lang="en-US" altLang="en-US" b="1" dirty="0" err="1">
                <a:latin typeface="Courier New" panose="02070309020205020404" pitchFamily="49" charset="0"/>
              </a:rPr>
              <a:t>int</a:t>
            </a:r>
            <a:r>
              <a:rPr lang="en-US" altLang="en-US" b="1" dirty="0">
                <a:latin typeface="Courier New" panose="02070309020205020404" pitchFamily="49" charset="0"/>
              </a:rPr>
              <a:t> a)</a:t>
            </a:r>
            <a:r>
              <a:rPr lang="en-US" altLang="en-US" dirty="0"/>
              <a:t> be </a:t>
            </a:r>
            <a:r>
              <a:rPr lang="en-US" altLang="en-US" sz="2400" dirty="0"/>
              <a:t>(the beginning of)</a:t>
            </a:r>
            <a:r>
              <a:rPr lang="en-US" altLang="en-US" dirty="0"/>
              <a:t> a declaration of a function.</a:t>
            </a:r>
          </a:p>
          <a:p>
            <a:pPr lvl="2"/>
            <a:endParaRPr lang="en-US" altLang="en-US" dirty="0"/>
          </a:p>
          <a:p>
            <a:r>
              <a:rPr lang="en-US" altLang="en-US" dirty="0"/>
              <a:t>Then </a:t>
            </a:r>
            <a:r>
              <a:rPr lang="en-US" altLang="en-US" b="1" dirty="0">
                <a:latin typeface="Courier New" panose="02070309020205020404" pitchFamily="49" charset="0"/>
              </a:rPr>
              <a:t>f(expr</a:t>
            </a:r>
            <a:r>
              <a:rPr lang="en-US" altLang="en-US" b="1" baseline="-25000" dirty="0">
                <a:latin typeface="Courier New" panose="02070309020205020404" pitchFamily="49" charset="0"/>
              </a:rPr>
              <a:t>1</a:t>
            </a:r>
            <a:r>
              <a:rPr lang="en-US" altLang="en-US" b="1" dirty="0">
                <a:latin typeface="Courier New" panose="02070309020205020404" pitchFamily="49" charset="0"/>
              </a:rPr>
              <a:t>, expr</a:t>
            </a:r>
            <a:r>
              <a:rPr lang="en-US" altLang="en-US" b="1" baseline="-25000" dirty="0">
                <a:latin typeface="Courier New" panose="02070309020205020404" pitchFamily="49" charset="0"/>
              </a:rPr>
              <a:t>2</a:t>
            </a:r>
            <a:r>
              <a:rPr lang="en-US" altLang="en-US" b="1" dirty="0">
                <a:latin typeface="Courier New" panose="02070309020205020404" pitchFamily="49" charset="0"/>
              </a:rPr>
              <a:t>)</a:t>
            </a:r>
            <a:r>
              <a:rPr lang="en-US" altLang="en-US" dirty="0"/>
              <a:t> can be used in </a:t>
            </a:r>
            <a:r>
              <a:rPr lang="en-US" altLang="en-US" i="1" dirty="0"/>
              <a:t>any</a:t>
            </a:r>
            <a:r>
              <a:rPr lang="en-US" altLang="en-US" dirty="0"/>
              <a:t> expression where a value of type </a:t>
            </a:r>
            <a:r>
              <a:rPr lang="en-US" altLang="en-US" b="1" dirty="0" err="1">
                <a:latin typeface="Courier New" panose="02070309020205020404" pitchFamily="49" charset="0"/>
              </a:rPr>
              <a:t>int</a:t>
            </a:r>
            <a:r>
              <a:rPr lang="en-US" altLang="en-US" dirty="0"/>
              <a:t> can be used – e.g.,</a:t>
            </a:r>
          </a:p>
          <a:p>
            <a:pPr lvl="1" algn="ctr"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N = f(pi*pow(r,2), </a:t>
            </a:r>
            <a:r>
              <a:rPr lang="en-US" altLang="en-US" b="1" dirty="0" err="1">
                <a:latin typeface="Courier New" panose="02070309020205020404" pitchFamily="49" charset="0"/>
              </a:rPr>
              <a:t>b+c</a:t>
            </a:r>
            <a:r>
              <a:rPr lang="en-US" altLang="en-US" b="1" dirty="0">
                <a:latin typeface="Courier New" panose="02070309020205020404" pitchFamily="49" charset="0"/>
              </a:rPr>
              <a:t>) + d;</a:t>
            </a:r>
          </a:p>
          <a:p>
            <a:pPr lvl="2" algn="ctr">
              <a:buFontTx/>
              <a:buNone/>
            </a:pPr>
            <a:endParaRPr lang="en-US" altLang="en-US" b="1" dirty="0">
              <a:latin typeface="Courier New" panose="02070309020205020404" pitchFamily="49" charset="0"/>
            </a:endParaRPr>
          </a:p>
        </p:txBody>
      </p:sp>
      <p:sp>
        <p:nvSpPr>
          <p:cNvPr id="20" name="Date Placeholder 4">
            <a:extLst>
              <a:ext uri="{FF2B5EF4-FFF2-40B4-BE49-F238E27FC236}">
                <a16:creationId xmlns="" xmlns:a16="http://schemas.microsoft.com/office/drawing/2014/main" id="{965FCD03-F5DA-0C46-A875-BD9E74DFA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CS-2301, B-Term 2009</a:t>
            </a:r>
          </a:p>
        </p:txBody>
      </p:sp>
      <p:sp>
        <p:nvSpPr>
          <p:cNvPr id="19" name="Footer Placeholder 3">
            <a:extLst>
              <a:ext uri="{FF2B5EF4-FFF2-40B4-BE49-F238E27FC236}">
                <a16:creationId xmlns="" xmlns:a16="http://schemas.microsoft.com/office/drawing/2014/main" id="{B10A283D-9337-7D44-958D-96DA7B4F7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Introduction to Functions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="" xmlns:a16="http://schemas.microsoft.com/office/drawing/2014/main" id="{51846379-60DB-2847-9941-4EB86EB2D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5FFE9-209B-654A-830C-89AC3A50695E}" type="slidenum">
              <a:rPr lang="en-US" altLang="en-US"/>
              <a:pPr/>
              <a:t>22</a:t>
            </a:fld>
            <a:endParaRPr lang="en-US" altLang="en-US"/>
          </a:p>
        </p:txBody>
      </p:sp>
      <p:grpSp>
        <p:nvGrpSpPr>
          <p:cNvPr id="385028" name="Group 4">
            <a:extLst>
              <a:ext uri="{FF2B5EF4-FFF2-40B4-BE49-F238E27FC236}">
                <a16:creationId xmlns="" xmlns:a16="http://schemas.microsoft.com/office/drawing/2014/main" id="{156D0C18-E51F-6C44-8BD8-B1125D4BE189}"/>
              </a:ext>
            </a:extLst>
          </p:cNvPr>
          <p:cNvGrpSpPr>
            <a:grpSpLocks/>
          </p:cNvGrpSpPr>
          <p:nvPr/>
        </p:nvGrpSpPr>
        <p:grpSpPr bwMode="auto">
          <a:xfrm>
            <a:off x="1244183" y="1323975"/>
            <a:ext cx="4419600" cy="644525"/>
            <a:chOff x="144" y="624"/>
            <a:chExt cx="2784" cy="406"/>
          </a:xfrm>
        </p:grpSpPr>
        <p:sp>
          <p:nvSpPr>
            <p:cNvPr id="385029" name="Text Box 5">
              <a:extLst>
                <a:ext uri="{FF2B5EF4-FFF2-40B4-BE49-F238E27FC236}">
                  <a16:creationId xmlns="" xmlns:a16="http://schemas.microsoft.com/office/drawing/2014/main" id="{9B518B0D-370E-1C46-A9D6-50B5038E25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624"/>
              <a:ext cx="1536" cy="236"/>
            </a:xfrm>
            <a:prstGeom prst="rect">
              <a:avLst/>
            </a:prstGeom>
            <a:solidFill>
              <a:srgbClr val="00C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dirty="0">
                  <a:latin typeface="Times New Roman" panose="02020603050405020304" pitchFamily="18" charset="0"/>
                </a:rPr>
                <a:t>This is a </a:t>
              </a:r>
              <a:r>
                <a:rPr lang="en-US" altLang="en-US" sz="2400" i="1" dirty="0">
                  <a:latin typeface="Times New Roman" panose="02020603050405020304" pitchFamily="18" charset="0"/>
                </a:rPr>
                <a:t>parameter</a:t>
              </a:r>
              <a:endParaRPr lang="en-US" altLang="en-US" sz="2400" dirty="0">
                <a:latin typeface="Times New Roman" panose="02020603050405020304" pitchFamily="18" charset="0"/>
              </a:endParaRPr>
            </a:p>
          </p:txBody>
        </p:sp>
        <p:grpSp>
          <p:nvGrpSpPr>
            <p:cNvPr id="385030" name="Group 6">
              <a:extLst>
                <a:ext uri="{FF2B5EF4-FFF2-40B4-BE49-F238E27FC236}">
                  <a16:creationId xmlns="" xmlns:a16="http://schemas.microsoft.com/office/drawing/2014/main" id="{674368CD-8AC3-5142-94CB-3C6D5DE531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80" y="742"/>
              <a:ext cx="1248" cy="288"/>
              <a:chOff x="1680" y="720"/>
              <a:chExt cx="1248" cy="288"/>
            </a:xfrm>
          </p:grpSpPr>
          <p:sp>
            <p:nvSpPr>
              <p:cNvPr id="385031" name="Line 7">
                <a:extLst>
                  <a:ext uri="{FF2B5EF4-FFF2-40B4-BE49-F238E27FC236}">
                    <a16:creationId xmlns="" xmlns:a16="http://schemas.microsoft.com/office/drawing/2014/main" id="{53DBAE1A-3219-2747-8297-DE80CB5AE2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0" y="720"/>
                <a:ext cx="12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5032" name="Line 8">
                <a:extLst>
                  <a:ext uri="{FF2B5EF4-FFF2-40B4-BE49-F238E27FC236}">
                    <a16:creationId xmlns="" xmlns:a16="http://schemas.microsoft.com/office/drawing/2014/main" id="{D0B9089D-A507-AD40-AB45-6C9731DF36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28" y="720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85033" name="Group 9">
            <a:extLst>
              <a:ext uri="{FF2B5EF4-FFF2-40B4-BE49-F238E27FC236}">
                <a16:creationId xmlns="" xmlns:a16="http://schemas.microsoft.com/office/drawing/2014/main" id="{99600808-04E0-4742-A472-FCF5A8230D3C}"/>
              </a:ext>
            </a:extLst>
          </p:cNvPr>
          <p:cNvGrpSpPr>
            <a:grpSpLocks/>
          </p:cNvGrpSpPr>
          <p:nvPr/>
        </p:nvGrpSpPr>
        <p:grpSpPr bwMode="auto">
          <a:xfrm>
            <a:off x="7543799" y="4241799"/>
            <a:ext cx="3733800" cy="642938"/>
            <a:chOff x="2640" y="3216"/>
            <a:chExt cx="2352" cy="405"/>
          </a:xfrm>
        </p:grpSpPr>
        <p:sp>
          <p:nvSpPr>
            <p:cNvPr id="385034" name="Text Box 10">
              <a:extLst>
                <a:ext uri="{FF2B5EF4-FFF2-40B4-BE49-F238E27FC236}">
                  <a16:creationId xmlns="" xmlns:a16="http://schemas.microsoft.com/office/drawing/2014/main" id="{8163D2EB-7064-C541-8F5A-6B41BB54AB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3385"/>
              <a:ext cx="1632" cy="236"/>
            </a:xfrm>
            <a:prstGeom prst="rect">
              <a:avLst/>
            </a:prstGeom>
            <a:solidFill>
              <a:srgbClr val="00C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dirty="0">
                  <a:latin typeface="Times New Roman" panose="02020603050405020304" pitchFamily="18" charset="0"/>
                </a:rPr>
                <a:t>This is an  </a:t>
              </a:r>
              <a:r>
                <a:rPr lang="en-US" altLang="en-US" sz="2400" i="1" dirty="0">
                  <a:latin typeface="Times New Roman" panose="02020603050405020304" pitchFamily="18" charset="0"/>
                </a:rPr>
                <a:t>argument</a:t>
              </a:r>
              <a:endParaRPr lang="en-US" altLang="en-US" sz="2400" dirty="0">
                <a:latin typeface="Times New Roman" panose="02020603050405020304" pitchFamily="18" charset="0"/>
              </a:endParaRPr>
            </a:p>
          </p:txBody>
        </p:sp>
        <p:grpSp>
          <p:nvGrpSpPr>
            <p:cNvPr id="385035" name="Group 11">
              <a:extLst>
                <a:ext uri="{FF2B5EF4-FFF2-40B4-BE49-F238E27FC236}">
                  <a16:creationId xmlns="" xmlns:a16="http://schemas.microsoft.com/office/drawing/2014/main" id="{A7ECA3D8-458C-1948-871F-E2B22C9E6E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40" y="3216"/>
              <a:ext cx="720" cy="288"/>
              <a:chOff x="1968" y="3041"/>
              <a:chExt cx="720" cy="288"/>
            </a:xfrm>
          </p:grpSpPr>
          <p:sp>
            <p:nvSpPr>
              <p:cNvPr id="385036" name="Line 12">
                <a:extLst>
                  <a:ext uri="{FF2B5EF4-FFF2-40B4-BE49-F238E27FC236}">
                    <a16:creationId xmlns="" xmlns:a16="http://schemas.microsoft.com/office/drawing/2014/main" id="{0714CA50-230C-314F-B8C1-DF5B3CACBB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10800000">
                <a:off x="1968" y="3329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5037" name="Line 13">
                <a:extLst>
                  <a:ext uri="{FF2B5EF4-FFF2-40B4-BE49-F238E27FC236}">
                    <a16:creationId xmlns="" xmlns:a16="http://schemas.microsoft.com/office/drawing/2014/main" id="{C6FBA55F-D50D-434A-92BB-CA2C093715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10800000">
                <a:off x="1968" y="3041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85038" name="Group 14">
            <a:extLst>
              <a:ext uri="{FF2B5EF4-FFF2-40B4-BE49-F238E27FC236}">
                <a16:creationId xmlns="" xmlns:a16="http://schemas.microsoft.com/office/drawing/2014/main" id="{FDB78338-CA4E-2143-8C35-0A138B377FBB}"/>
              </a:ext>
            </a:extLst>
          </p:cNvPr>
          <p:cNvGrpSpPr>
            <a:grpSpLocks/>
          </p:cNvGrpSpPr>
          <p:nvPr/>
        </p:nvGrpSpPr>
        <p:grpSpPr bwMode="auto">
          <a:xfrm>
            <a:off x="5663783" y="4826000"/>
            <a:ext cx="2667000" cy="825500"/>
            <a:chOff x="2928" y="3312"/>
            <a:chExt cx="1680" cy="520"/>
          </a:xfrm>
        </p:grpSpPr>
        <p:sp>
          <p:nvSpPr>
            <p:cNvPr id="385039" name="Text Box 15">
              <a:extLst>
                <a:ext uri="{FF2B5EF4-FFF2-40B4-BE49-F238E27FC236}">
                  <a16:creationId xmlns="" xmlns:a16="http://schemas.microsoft.com/office/drawing/2014/main" id="{7F49AABD-4B0E-DE4C-A269-0AC359E91B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3366"/>
              <a:ext cx="1152" cy="466"/>
            </a:xfrm>
            <a:prstGeom prst="rect">
              <a:avLst/>
            </a:prstGeom>
            <a:solidFill>
              <a:srgbClr val="00C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dirty="0">
                  <a:latin typeface="Times New Roman" panose="02020603050405020304" pitchFamily="18" charset="0"/>
                </a:rPr>
                <a:t>This is also an  </a:t>
              </a:r>
              <a:r>
                <a:rPr lang="en-US" altLang="en-US" sz="2400" i="1" dirty="0">
                  <a:latin typeface="Times New Roman" panose="02020603050405020304" pitchFamily="18" charset="0"/>
                </a:rPr>
                <a:t>argument</a:t>
              </a:r>
              <a:endParaRPr lang="en-US" altLang="en-US" sz="2400" dirty="0">
                <a:latin typeface="Times New Roman" panose="02020603050405020304" pitchFamily="18" charset="0"/>
              </a:endParaRPr>
            </a:p>
          </p:txBody>
        </p:sp>
        <p:grpSp>
          <p:nvGrpSpPr>
            <p:cNvPr id="385040" name="Group 16">
              <a:extLst>
                <a:ext uri="{FF2B5EF4-FFF2-40B4-BE49-F238E27FC236}">
                  <a16:creationId xmlns="" xmlns:a16="http://schemas.microsoft.com/office/drawing/2014/main" id="{B163D939-67B4-BE42-A021-9353A42D32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28" y="3312"/>
              <a:ext cx="508" cy="288"/>
              <a:chOff x="1968" y="3041"/>
              <a:chExt cx="720" cy="288"/>
            </a:xfrm>
          </p:grpSpPr>
          <p:sp>
            <p:nvSpPr>
              <p:cNvPr id="385041" name="Line 17">
                <a:extLst>
                  <a:ext uri="{FF2B5EF4-FFF2-40B4-BE49-F238E27FC236}">
                    <a16:creationId xmlns="" xmlns:a16="http://schemas.microsoft.com/office/drawing/2014/main" id="{B6BF10CA-0AFE-374A-A01D-3B1476A02F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10800000">
                <a:off x="1968" y="3329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5042" name="Line 18">
                <a:extLst>
                  <a:ext uri="{FF2B5EF4-FFF2-40B4-BE49-F238E27FC236}">
                    <a16:creationId xmlns="" xmlns:a16="http://schemas.microsoft.com/office/drawing/2014/main" id="{9D479A99-8B31-A145-88B5-18D1021F98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10800000">
                <a:off x="1968" y="3041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396094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81481E-6 L 0.15833 4.81481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85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="" xmlns:a16="http://schemas.microsoft.com/office/drawing/2014/main" id="{4A34F3C8-A5EB-5E4E-ADBD-8DF2E005B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CS-2301, B-Term 2009</a:t>
            </a:r>
          </a:p>
        </p:txBody>
      </p:sp>
      <p:sp>
        <p:nvSpPr>
          <p:cNvPr id="4" name="Footer Placeholder 1">
            <a:extLst>
              <a:ext uri="{FF2B5EF4-FFF2-40B4-BE49-F238E27FC236}">
                <a16:creationId xmlns="" xmlns:a16="http://schemas.microsoft.com/office/drawing/2014/main" id="{A1FD67E8-EBB6-FE44-AE2E-20B287553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Introduction to Functions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="" xmlns:a16="http://schemas.microsoft.com/office/drawing/2014/main" id="{DDA05C33-06DC-B542-A5F6-68EC7C64F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5738-81D3-8646-B364-B3C91EBB6662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405506" name="Rectangle 2">
            <a:extLst>
              <a:ext uri="{FF2B5EF4-FFF2-40B4-BE49-F238E27FC236}">
                <a16:creationId xmlns="" xmlns:a16="http://schemas.microsoft.com/office/drawing/2014/main" id="{87C5046D-DEBC-2742-B4CC-D9D0F17ADE1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altLang="en-US"/>
              <a:t>Function Prototypes</a:t>
            </a:r>
          </a:p>
        </p:txBody>
      </p:sp>
      <p:sp>
        <p:nvSpPr>
          <p:cNvPr id="364547" name="Rectangle 3">
            <a:extLst>
              <a:ext uri="{FF2B5EF4-FFF2-40B4-BE49-F238E27FC236}">
                <a16:creationId xmlns="" xmlns:a16="http://schemas.microsoft.com/office/drawing/2014/main" id="{ED3BAAE5-5B71-4C4B-B36E-B9E3A1D873A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825625"/>
            <a:ext cx="10515600" cy="4351338"/>
          </a:xfrm>
        </p:spPr>
        <p:txBody>
          <a:bodyPr/>
          <a:lstStyle/>
          <a:p>
            <a:r>
              <a:rPr lang="en-US" altLang="en-US"/>
              <a:t>There are </a:t>
            </a:r>
            <a:r>
              <a:rPr lang="en-US" altLang="en-US" i="1"/>
              <a:t>many, many</a:t>
            </a:r>
            <a:r>
              <a:rPr lang="en-US" altLang="en-US"/>
              <a:t> situations in which a function must be used separate from where it is defined –</a:t>
            </a:r>
          </a:p>
          <a:p>
            <a:pPr lvl="2"/>
            <a:r>
              <a:rPr lang="en-US" altLang="en-US" i="1"/>
              <a:t>before</a:t>
            </a:r>
            <a:r>
              <a:rPr lang="en-US" altLang="en-US"/>
              <a:t> its definition in the same </a:t>
            </a:r>
            <a:r>
              <a:rPr lang="en-US" altLang="en-US" i="1"/>
              <a:t>C</a:t>
            </a:r>
            <a:r>
              <a:rPr lang="en-US" altLang="en-US"/>
              <a:t> program</a:t>
            </a:r>
          </a:p>
          <a:p>
            <a:pPr lvl="2"/>
            <a:r>
              <a:rPr lang="en-US" altLang="en-US"/>
              <a:t>In one or more completely separate </a:t>
            </a:r>
            <a:r>
              <a:rPr lang="en-US" altLang="en-US" i="1"/>
              <a:t>C</a:t>
            </a:r>
            <a:r>
              <a:rPr lang="en-US" altLang="en-US"/>
              <a:t> programs</a:t>
            </a:r>
          </a:p>
          <a:p>
            <a:r>
              <a:rPr lang="en-US" altLang="en-US"/>
              <a:t>This is actually the normal case!</a:t>
            </a:r>
          </a:p>
          <a:p>
            <a:r>
              <a:rPr lang="en-US" altLang="en-US"/>
              <a:t>Therefore, we need some way to </a:t>
            </a:r>
            <a:r>
              <a:rPr lang="en-US" altLang="en-US" i="1"/>
              <a:t>declare</a:t>
            </a:r>
            <a:r>
              <a:rPr lang="en-US" altLang="en-US"/>
              <a:t> a function separate from </a:t>
            </a:r>
            <a:r>
              <a:rPr lang="en-US" altLang="en-US" i="1"/>
              <a:t>defining</a:t>
            </a:r>
            <a:r>
              <a:rPr lang="en-US" altLang="en-US"/>
              <a:t> its body.</a:t>
            </a:r>
          </a:p>
          <a:p>
            <a:pPr lvl="2"/>
            <a:r>
              <a:rPr lang="en-US" altLang="en-US"/>
              <a:t>Called a </a:t>
            </a:r>
            <a:r>
              <a:rPr lang="en-US" altLang="en-US" i="1"/>
              <a:t>Function Prototype</a:t>
            </a:r>
          </a:p>
        </p:txBody>
      </p:sp>
    </p:spTree>
    <p:extLst>
      <p:ext uri="{BB962C8B-B14F-4D97-AF65-F5344CB8AC3E}">
        <p14:creationId xmlns="" xmlns:p14="http://schemas.microsoft.com/office/powerpoint/2010/main" val="151400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47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="" xmlns:a16="http://schemas.microsoft.com/office/drawing/2014/main" id="{C59FCB46-E97B-B741-AE18-2FDEB6F24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CS-2301, B-Term 2009</a:t>
            </a:r>
          </a:p>
        </p:txBody>
      </p:sp>
      <p:sp>
        <p:nvSpPr>
          <p:cNvPr id="4" name="Footer Placeholder 1">
            <a:extLst>
              <a:ext uri="{FF2B5EF4-FFF2-40B4-BE49-F238E27FC236}">
                <a16:creationId xmlns="" xmlns:a16="http://schemas.microsoft.com/office/drawing/2014/main" id="{4CAAE01D-D935-BB45-9423-C8C00DC8A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Introduction to Functions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="" xmlns:a16="http://schemas.microsoft.com/office/drawing/2014/main" id="{9E5227C4-302C-2D46-B761-AEAF8F203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7564-AA1F-9C43-8361-42ADBBCF69DD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407554" name="Rectangle 2">
            <a:extLst>
              <a:ext uri="{FF2B5EF4-FFF2-40B4-BE49-F238E27FC236}">
                <a16:creationId xmlns="" xmlns:a16="http://schemas.microsoft.com/office/drawing/2014/main" id="{EB6BD3C0-5F37-BE4D-97B5-E3EE2D12934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altLang="en-US"/>
              <a:t>Function Prototypes </a:t>
            </a:r>
            <a:r>
              <a:rPr lang="en-US" altLang="en-US" sz="2800"/>
              <a:t> (continued)</a:t>
            </a:r>
            <a:endParaRPr lang="en-US" altLang="en-US"/>
          </a:p>
        </p:txBody>
      </p:sp>
      <p:sp>
        <p:nvSpPr>
          <p:cNvPr id="407555" name="Rectangle 3">
            <a:extLst>
              <a:ext uri="{FF2B5EF4-FFF2-40B4-BE49-F238E27FC236}">
                <a16:creationId xmlns="" xmlns:a16="http://schemas.microsoft.com/office/drawing/2014/main" id="{F1B4371A-8DFA-3D4A-8824-EBF59F7B63C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90074" y="1690688"/>
            <a:ext cx="10515600" cy="4351338"/>
          </a:xfrm>
        </p:spPr>
        <p:txBody>
          <a:bodyPr vert="horz" lIns="0" tIns="0" rIns="0" bIns="0" rtlCol="0">
            <a:normAutofit/>
          </a:bodyPr>
          <a:lstStyle/>
          <a:p>
            <a:r>
              <a:rPr lang="en-US" altLang="en-US" dirty="0">
                <a:solidFill>
                  <a:schemeClr val="folHlink"/>
                </a:solidFill>
              </a:rPr>
              <a:t>Definition:–</a:t>
            </a:r>
            <a:r>
              <a:rPr lang="en-US" altLang="en-US" dirty="0"/>
              <a:t> a </a:t>
            </a:r>
            <a:r>
              <a:rPr lang="en-US" altLang="en-US" i="1" dirty="0">
                <a:solidFill>
                  <a:schemeClr val="folHlink"/>
                </a:solidFill>
              </a:rPr>
              <a:t>Function Prototype</a:t>
            </a:r>
            <a:r>
              <a:rPr lang="en-US" altLang="en-US" dirty="0"/>
              <a:t> in </a:t>
            </a:r>
            <a:r>
              <a:rPr lang="en-US" altLang="en-US" i="1" dirty="0"/>
              <a:t>C </a:t>
            </a:r>
            <a:r>
              <a:rPr lang="en-US" altLang="en-US" dirty="0"/>
              <a:t>is a language construct of the form:–</a:t>
            </a:r>
          </a:p>
          <a:p>
            <a:pPr lvl="2"/>
            <a:endParaRPr lang="en-US" altLang="en-US" dirty="0"/>
          </a:p>
          <a:p>
            <a:pPr>
              <a:buFontTx/>
              <a:buNone/>
            </a:pPr>
            <a:r>
              <a:rPr lang="en-US" altLang="en-US" i="1" dirty="0"/>
              <a:t>return-type function-name </a:t>
            </a:r>
            <a:r>
              <a:rPr lang="en-US" altLang="en-US" dirty="0"/>
              <a:t>(</a:t>
            </a:r>
            <a:r>
              <a:rPr lang="en-US" altLang="en-US" i="1" dirty="0"/>
              <a:t>parameter declarations</a:t>
            </a:r>
            <a:r>
              <a:rPr lang="en-US" altLang="en-US" dirty="0"/>
              <a:t>) </a:t>
            </a:r>
            <a:r>
              <a:rPr lang="en-US" altLang="en-US" dirty="0">
                <a:solidFill>
                  <a:srgbClr val="FF0000"/>
                </a:solidFill>
              </a:rPr>
              <a:t>;</a:t>
            </a:r>
          </a:p>
          <a:p>
            <a:endParaRPr lang="en-US" altLang="en-US" dirty="0"/>
          </a:p>
          <a:p>
            <a:r>
              <a:rPr lang="en-US" altLang="en-US" dirty="0"/>
              <a:t>I.e., exactly like a function definition, except with a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altLang="en-US" sz="2400" b="1" dirty="0">
                <a:latin typeface="Courier New" panose="02070309020205020404" pitchFamily="49" charset="0"/>
              </a:rPr>
              <a:t>;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altLang="en-US" dirty="0"/>
              <a:t> instead of a </a:t>
            </a:r>
            <a:r>
              <a:rPr lang="en-US" altLang="en-US" i="1" dirty="0"/>
              <a:t>body</a:t>
            </a:r>
            <a:r>
              <a:rPr lang="en-US" altLang="en-US" dirty="0"/>
              <a:t> in curly </a:t>
            </a:r>
            <a:r>
              <a:rPr lang="en-US" altLang="en-US" dirty="0" smtClean="0"/>
              <a:t>brackets</a:t>
            </a:r>
          </a:p>
          <a:p>
            <a:r>
              <a:rPr lang="en-GB" altLang="en-US" dirty="0" smtClean="0">
                <a:latin typeface="Times New Roman" pitchFamily="18" charset="0"/>
                <a:cs typeface="Times New Roman" pitchFamily="18" charset="0"/>
              </a:rPr>
              <a:t>prototype : n</a:t>
            </a:r>
            <a:r>
              <a:rPr lang="en-GB" altLang="en-US" dirty="0" smtClean="0">
                <a:cs typeface="Arial" charset="0"/>
              </a:rPr>
              <a:t>ormally placed </a:t>
            </a:r>
            <a:r>
              <a:rPr lang="en-GB" altLang="en-US" b="1" dirty="0" smtClean="0">
                <a:cs typeface="Arial" charset="0"/>
              </a:rPr>
              <a:t>before</a:t>
            </a:r>
            <a:r>
              <a:rPr lang="en-GB" altLang="en-US" dirty="0" smtClean="0">
                <a:cs typeface="Arial" charset="0"/>
              </a:rPr>
              <a:t> the start of </a:t>
            </a:r>
            <a:r>
              <a:rPr lang="en-GB" altLang="en-US" dirty="0" smtClean="0">
                <a:solidFill>
                  <a:srgbClr val="FF0000"/>
                </a:solidFill>
                <a:cs typeface="Arial" charset="0"/>
              </a:rPr>
              <a:t>main() </a:t>
            </a:r>
            <a:r>
              <a:rPr lang="en-GB" altLang="en-US" dirty="0" smtClean="0">
                <a:cs typeface="Arial" charset="0"/>
              </a:rPr>
              <a:t>but must be </a:t>
            </a:r>
            <a:r>
              <a:rPr lang="en-GB" altLang="en-US" b="1" dirty="0" smtClean="0">
                <a:cs typeface="Arial" charset="0"/>
              </a:rPr>
              <a:t>before</a:t>
            </a:r>
            <a:r>
              <a:rPr lang="en-GB" altLang="en-US" dirty="0" smtClean="0">
                <a:cs typeface="Arial" charset="0"/>
              </a:rPr>
              <a:t> the function definition.</a:t>
            </a:r>
          </a:p>
          <a:p>
            <a:endParaRPr lang="en-US" alt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8610600" y="3140242"/>
            <a:ext cx="1628274" cy="12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8281737" y="2869531"/>
            <a:ext cx="256674" cy="54142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32384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a prototype for the pervious function larger 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Declaration / Definition   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Prototype </a:t>
            </a:r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t="10542" r="42372" b="52607"/>
          <a:stretch>
            <a:fillRect/>
          </a:stretch>
        </p:blipFill>
        <p:spPr bwMode="auto">
          <a:xfrm>
            <a:off x="621631" y="2630904"/>
            <a:ext cx="4142875" cy="1660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2939714"/>
            <a:ext cx="5132226" cy="52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EF51766-457A-A74A-AAB2-4DD40C899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Scope (</a:t>
            </a:r>
            <a:r>
              <a:rPr lang="en-US" altLang="en-US" b="1" dirty="0">
                <a:solidFill>
                  <a:schemeClr val="hlink"/>
                </a:solidFill>
              </a:rPr>
              <a:t>global scope</a:t>
            </a:r>
            <a:r>
              <a:rPr lang="en-US" altLang="en-US" b="1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9CA2B3-04A6-DB42-8D5D-EBDA6C515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en-US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int</a:t>
            </a:r>
            <a:r>
              <a:rPr lang="en-US" altLang="en-US" b="1" dirty="0">
                <a:latin typeface="Times New Roman" panose="02020603050405020304" pitchFamily="18" charset="0"/>
              </a:rPr>
              <a:t> total = 5;</a:t>
            </a:r>
          </a:p>
          <a:p>
            <a:pPr marL="0" indent="0">
              <a:buNone/>
            </a:pPr>
            <a:endParaRPr lang="en-US" altLang="en-US" b="1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int</a:t>
            </a:r>
            <a:r>
              <a:rPr lang="en-US" altLang="en-US" b="1" dirty="0">
                <a:latin typeface="Times New Roman" panose="02020603050405020304" pitchFamily="18" charset="0"/>
              </a:rPr>
              <a:t> main ( ) {</a:t>
            </a:r>
          </a:p>
          <a:p>
            <a:pPr marL="0" indent="0"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    </a:t>
            </a:r>
            <a:r>
              <a:rPr lang="en-US" altLang="en-US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int</a:t>
            </a:r>
            <a:r>
              <a:rPr lang="en-US" altLang="en-US" b="1" dirty="0">
                <a:latin typeface="Times New Roman" panose="02020603050405020304" pitchFamily="18" charset="0"/>
              </a:rPr>
              <a:t> total = 4; </a:t>
            </a:r>
            <a:r>
              <a:rPr lang="en-US" altLang="en-US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// OK, this is nested scope</a:t>
            </a:r>
          </a:p>
          <a:p>
            <a:pPr marL="0" indent="0"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    ….</a:t>
            </a:r>
          </a:p>
          <a:p>
            <a:pPr marL="0" indent="0"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}</a:t>
            </a:r>
          </a:p>
          <a:p>
            <a:pPr marL="0" indent="0">
              <a:buNone/>
            </a:pPr>
            <a:r>
              <a:rPr lang="en-US" altLang="en-US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int</a:t>
            </a:r>
            <a:r>
              <a:rPr lang="en-US" altLang="en-US" b="1" dirty="0">
                <a:latin typeface="Times New Roman" panose="02020603050405020304" pitchFamily="18" charset="0"/>
              </a:rPr>
              <a:t> sub1 ( ) {</a:t>
            </a:r>
          </a:p>
          <a:p>
            <a:pPr marL="0" indent="0"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    </a:t>
            </a:r>
            <a:r>
              <a:rPr lang="en-US" altLang="en-US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int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i</a:t>
            </a:r>
            <a:r>
              <a:rPr lang="en-US" altLang="en-US" b="1" dirty="0">
                <a:latin typeface="Times New Roman" panose="02020603050405020304" pitchFamily="18" charset="0"/>
              </a:rPr>
              <a:t> = total;  </a:t>
            </a:r>
            <a:r>
              <a:rPr lang="en-US" altLang="en-US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// OK, </a:t>
            </a:r>
            <a:r>
              <a:rPr lang="en-US" altLang="en-US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set to 5</a:t>
            </a:r>
          </a:p>
          <a:p>
            <a:pPr marL="0" indent="0"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DE37A12-36BE-2F40-A84B-035FB014D16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This is for variables defined outside of functions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Global variables have scope from the point they are defined throughout the rest of file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Local variables of same name can be nested inside global variables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6801853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56639159-4F96-0148-9FA7-577B7AEEC7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4315" y="643466"/>
            <a:ext cx="8103370" cy="55710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417338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GB" dirty="0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5022" y="1498684"/>
            <a:ext cx="9265563" cy="4156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="" xmlns:a16="http://schemas.microsoft.com/office/drawing/2014/main" id="{BD3987B1-C6E6-6944-A6DF-2FFE61CED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variables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F8C44D8-B733-7946-8DE2-54DDE65F1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Local variables declared with the keyword static are still known only in the function</a:t>
            </a:r>
          </a:p>
          <a:p>
            <a:r>
              <a:rPr lang="en-GB" dirty="0"/>
              <a:t>static local variables retain their value when the function is exited.</a:t>
            </a:r>
          </a:p>
          <a:p>
            <a:r>
              <a:rPr lang="en-GB" dirty="0"/>
              <a:t>declares local variable count to be static and initializes it to 1.</a:t>
            </a:r>
          </a:p>
          <a:p>
            <a:endParaRPr lang="en-GB" dirty="0"/>
          </a:p>
          <a:p>
            <a:pPr lvl="1"/>
            <a:r>
              <a:rPr lang="en-GB" dirty="0"/>
              <a:t>static </a:t>
            </a:r>
            <a:r>
              <a:rPr lang="en-GB" dirty="0" err="1"/>
              <a:t>int</a:t>
            </a:r>
            <a:r>
              <a:rPr lang="en-GB" dirty="0"/>
              <a:t> count = 1;</a:t>
            </a:r>
          </a:p>
          <a:p>
            <a:pPr lvl="1"/>
            <a:endParaRPr lang="en-GB" dirty="0"/>
          </a:p>
          <a:p>
            <a:r>
              <a:rPr lang="en-GB" dirty="0"/>
              <a:t>All numeric variables of static storage duration are initialized to zero by default if you do not explicitly initialize them.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0488584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="" xmlns:a16="http://schemas.microsoft.com/office/drawing/2014/main" id="{7E4067D2-8155-844F-B102-A9BC9AFAE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Scope (</a:t>
            </a:r>
            <a:r>
              <a:rPr lang="en-US" altLang="en-US" b="1" dirty="0">
                <a:solidFill>
                  <a:schemeClr val="hlink"/>
                </a:solidFill>
              </a:rPr>
              <a:t>local scope</a:t>
            </a:r>
            <a:r>
              <a:rPr lang="en-US" altLang="en-US" b="1" dirty="0"/>
              <a:t>)</a:t>
            </a:r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="" xmlns:a16="http://schemas.microsoft.com/office/drawing/2014/main" id="{3F16132B-83B4-D044-AEB9-C4ABD7F3B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scope of a variable starts when it is declared in a </a:t>
            </a:r>
            <a:r>
              <a:rPr lang="en-US" altLang="en-US" b="1" dirty="0">
                <a:solidFill>
                  <a:schemeClr val="accent2">
                    <a:lumMod val="75000"/>
                  </a:schemeClr>
                </a:solidFill>
              </a:rPr>
              <a:t>block {} </a:t>
            </a:r>
            <a:r>
              <a:rPr lang="en-US" altLang="en-US" dirty="0"/>
              <a:t>and,</a:t>
            </a:r>
          </a:p>
          <a:p>
            <a:r>
              <a:rPr lang="en-US" altLang="en-US" dirty="0"/>
              <a:t> it only </a:t>
            </a:r>
            <a:r>
              <a:rPr lang="en-US" altLang="en-US" b="1" dirty="0"/>
              <a:t>stays</a:t>
            </a:r>
            <a:r>
              <a:rPr lang="en-US" altLang="en-US" dirty="0"/>
              <a:t> alive </a:t>
            </a:r>
            <a:r>
              <a:rPr lang="en-US" altLang="en-US" b="1" dirty="0"/>
              <a:t>until the end of the block</a:t>
            </a:r>
            <a:r>
              <a:rPr lang="en-US" altLang="en-US" dirty="0"/>
              <a:t>.</a:t>
            </a:r>
          </a:p>
          <a:p>
            <a:pPr lvl="1"/>
            <a:r>
              <a:rPr lang="en-US" altLang="en-US" dirty="0"/>
              <a:t>Example If the block defines:</a:t>
            </a:r>
          </a:p>
          <a:p>
            <a:pPr lvl="2"/>
            <a:r>
              <a:rPr lang="en-US" altLang="en-US" dirty="0"/>
              <a:t>A function body, the variable is alive from where it is declared until the end of the function.</a:t>
            </a:r>
          </a:p>
          <a:p>
            <a:pPr lvl="2"/>
            <a:r>
              <a:rPr lang="en-US" altLang="en-US" dirty="0"/>
              <a:t>a loop body or if-statement body, the variable only lives till the end of loop/if</a:t>
            </a:r>
          </a:p>
          <a:p>
            <a:r>
              <a:rPr lang="en-US" altLang="en-US" dirty="0"/>
              <a:t>You can add a block anywhere you want in the code, and it will define the scope for any variables declared within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160078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variables</a:t>
            </a:r>
            <a:endParaRPr lang="en-GB" dirty="0"/>
          </a:p>
        </p:txBody>
      </p:sp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141" y="1405188"/>
            <a:ext cx="10109517" cy="453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="" xmlns:a16="http://schemas.microsoft.com/office/drawing/2014/main" id="{AAC1D69A-5D16-ED45-B423-4CE8E778BF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Header Files</a:t>
            </a:r>
            <a:endParaRPr lang="en-US" altLang="en-US" dirty="0"/>
          </a:p>
        </p:txBody>
      </p:sp>
      <p:sp>
        <p:nvSpPr>
          <p:cNvPr id="17411" name="Rectangle 3">
            <a:extLst>
              <a:ext uri="{FF2B5EF4-FFF2-40B4-BE49-F238E27FC236}">
                <a16:creationId xmlns="" xmlns:a16="http://schemas.microsoft.com/office/drawing/2014/main" id="{D8B761F1-536C-884E-B978-AAEBE0D1AD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Header files</a:t>
            </a:r>
          </a:p>
          <a:p>
            <a:pPr lvl="1"/>
            <a:r>
              <a:rPr lang="en-US" altLang="en-US" dirty="0"/>
              <a:t>Contain function prototypes for library functions</a:t>
            </a:r>
          </a:p>
          <a:p>
            <a:pPr lvl="2"/>
            <a:r>
              <a:rPr lang="en-US" altLang="en-US" dirty="0"/>
              <a:t>&lt;</a:t>
            </a:r>
            <a:r>
              <a:rPr lang="en-US" altLang="en-US" dirty="0" err="1"/>
              <a:t>cstdlib</a:t>
            </a:r>
            <a:r>
              <a:rPr lang="en-US" altLang="en-US" dirty="0"/>
              <a:t>&gt; , &lt;</a:t>
            </a:r>
            <a:r>
              <a:rPr lang="en-US" altLang="en-US" dirty="0" err="1"/>
              <a:t>cmath</a:t>
            </a:r>
            <a:r>
              <a:rPr lang="en-US" altLang="en-US" dirty="0"/>
              <a:t>&gt;, etc.</a:t>
            </a:r>
          </a:p>
          <a:p>
            <a:pPr lvl="1"/>
            <a:r>
              <a:rPr lang="en-US" altLang="en-US" dirty="0"/>
              <a:t>Load with #include &lt;filename&gt;</a:t>
            </a:r>
          </a:p>
          <a:p>
            <a:pPr lvl="2"/>
            <a:r>
              <a:rPr lang="en-US" altLang="en-US" dirty="0"/>
              <a:t>Example:   #include &lt;</a:t>
            </a:r>
            <a:r>
              <a:rPr lang="en-US" altLang="en-US" dirty="0" err="1"/>
              <a:t>cmath.h</a:t>
            </a:r>
            <a:r>
              <a:rPr lang="en-US" altLang="en-US" dirty="0"/>
              <a:t>&gt;</a:t>
            </a:r>
          </a:p>
          <a:p>
            <a:r>
              <a:rPr lang="en-US" altLang="en-US" dirty="0"/>
              <a:t>Custom header files</a:t>
            </a:r>
          </a:p>
          <a:p>
            <a:pPr lvl="1"/>
            <a:r>
              <a:rPr lang="en-US" altLang="en-US" dirty="0"/>
              <a:t>Defined by the programmer</a:t>
            </a:r>
          </a:p>
          <a:p>
            <a:pPr lvl="1"/>
            <a:r>
              <a:rPr lang="en-US" altLang="en-US" dirty="0"/>
              <a:t>Save as </a:t>
            </a:r>
            <a:r>
              <a:rPr lang="en-US" altLang="en-US" dirty="0" err="1"/>
              <a:t>filename.h</a:t>
            </a:r>
            <a:endParaRPr lang="en-US" altLang="en-US" dirty="0"/>
          </a:p>
          <a:p>
            <a:pPr lvl="1"/>
            <a:r>
              <a:rPr lang="en-US" altLang="en-US" dirty="0"/>
              <a:t>Loaded into program using</a:t>
            </a:r>
          </a:p>
          <a:p>
            <a:pPr lvl="3"/>
            <a:r>
              <a:rPr lang="en-US" altLang="en-US" dirty="0"/>
              <a:t>#include "</a:t>
            </a:r>
            <a:r>
              <a:rPr lang="en-US" altLang="en-US" dirty="0" err="1"/>
              <a:t>filename.h</a:t>
            </a:r>
            <a:r>
              <a:rPr lang="en-US" altLang="en-US" dirty="0"/>
              <a:t>"</a:t>
            </a:r>
          </a:p>
        </p:txBody>
      </p:sp>
    </p:spTree>
    <p:extLst>
      <p:ext uri="{BB962C8B-B14F-4D97-AF65-F5344CB8AC3E}">
        <p14:creationId xmlns="" xmlns:p14="http://schemas.microsoft.com/office/powerpoint/2010/main" val="18841318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altLang="en-US" dirty="0" smtClean="0"/>
              <a:t>Header Files</a:t>
            </a:r>
            <a:endParaRPr lang="en-GB" dirty="0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46959" y="182563"/>
            <a:ext cx="2767264" cy="2951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5447" y="1016082"/>
            <a:ext cx="5245016" cy="304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69657" y="3134311"/>
            <a:ext cx="4877302" cy="319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55C8CC-D0CB-CE41-8AE3-56BE70E6A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GB" dirty="0"/>
              <a:t>Passing Arguments By </a:t>
            </a:r>
            <a:r>
              <a:rPr lang="en-GB" dirty="0" smtClean="0"/>
              <a:t>Value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33E3029-F7E8-5E43-AADC-088E8D2D3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86589"/>
            <a:ext cx="11670632" cy="1371600"/>
          </a:xfrm>
        </p:spPr>
        <p:txBody>
          <a:bodyPr/>
          <a:lstStyle/>
          <a:p>
            <a:r>
              <a:rPr lang="en-GB" dirty="0"/>
              <a:t>When arguments are </a:t>
            </a:r>
            <a:r>
              <a:rPr lang="en-GB" b="1" dirty="0">
                <a:solidFill>
                  <a:srgbClr val="FF0000"/>
                </a:solidFill>
              </a:rPr>
              <a:t>passed by value</a:t>
            </a:r>
            <a:r>
              <a:rPr lang="en-GB" dirty="0"/>
              <a:t>, a copy of the argument’s value is made and passed to the called function. </a:t>
            </a:r>
          </a:p>
          <a:p>
            <a:pPr lvl="1"/>
            <a:r>
              <a:rPr lang="en-GB" b="1" dirty="0"/>
              <a:t>Changes to the copy do not affect an original variable’s value in the caller</a:t>
            </a:r>
            <a:r>
              <a:rPr lang="en-GB" dirty="0"/>
              <a:t>.</a:t>
            </a:r>
          </a:p>
          <a:p>
            <a:pPr lvl="1">
              <a:buNone/>
            </a:pPr>
            <a:endParaRPr lang="en-GB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113" y="2358189"/>
            <a:ext cx="5120161" cy="4186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86675" y="3248526"/>
            <a:ext cx="5732532" cy="2117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9441493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55C8CC-D0CB-CE41-8AE3-56BE70E6A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GB" dirty="0"/>
              <a:t>Passing Arguments </a:t>
            </a:r>
            <a:r>
              <a:rPr lang="en-GB" dirty="0" smtClean="0"/>
              <a:t>By </a:t>
            </a:r>
            <a:r>
              <a:rPr lang="en-GB" dirty="0"/>
              <a:t>Reference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33E3029-F7E8-5E43-AADC-088E8D2D3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74558"/>
            <a:ext cx="10515600" cy="1070810"/>
          </a:xfrm>
        </p:spPr>
        <p:txBody>
          <a:bodyPr>
            <a:normAutofit/>
          </a:bodyPr>
          <a:lstStyle/>
          <a:p>
            <a:r>
              <a:rPr lang="en-GB" dirty="0" smtClean="0"/>
              <a:t>When </a:t>
            </a:r>
            <a:r>
              <a:rPr lang="en-GB" dirty="0"/>
              <a:t>an argument is </a:t>
            </a:r>
            <a:r>
              <a:rPr lang="en-GB" b="1" dirty="0">
                <a:solidFill>
                  <a:srgbClr val="FF0000"/>
                </a:solidFill>
              </a:rPr>
              <a:t>passed by reference</a:t>
            </a:r>
            <a:r>
              <a:rPr lang="en-GB" dirty="0"/>
              <a:t>, the caller </a:t>
            </a:r>
            <a:r>
              <a:rPr lang="en-GB" b="1" dirty="0"/>
              <a:t>allows</a:t>
            </a:r>
            <a:r>
              <a:rPr lang="en-GB" dirty="0"/>
              <a:t> the called </a:t>
            </a:r>
            <a:r>
              <a:rPr lang="en-GB" b="1" dirty="0"/>
              <a:t>function</a:t>
            </a:r>
            <a:r>
              <a:rPr lang="en-GB" dirty="0"/>
              <a:t> to </a:t>
            </a:r>
            <a:r>
              <a:rPr lang="en-GB" b="1" dirty="0"/>
              <a:t>modify the original variable’s value</a:t>
            </a:r>
            <a:r>
              <a:rPr lang="en-GB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GB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47713" y="2382253"/>
            <a:ext cx="10567252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 smtClean="0"/>
              <a:t>In C, all arguments are passed by value.</a:t>
            </a:r>
          </a:p>
          <a:p>
            <a:r>
              <a:rPr lang="en-GB" sz="3600" dirty="0" smtClean="0"/>
              <a:t>C Pointers, it’s possible</a:t>
            </a:r>
          </a:p>
          <a:p>
            <a:r>
              <a:rPr lang="en-GB" sz="3600" dirty="0" smtClean="0"/>
              <a:t>to achieve pass-by-reference by </a:t>
            </a:r>
          </a:p>
          <a:p>
            <a:r>
              <a:rPr lang="en-GB" sz="3600" dirty="0" smtClean="0"/>
              <a:t>using the </a:t>
            </a:r>
            <a:r>
              <a:rPr lang="en-GB" sz="3600" i="1" dirty="0" smtClean="0"/>
              <a:t>address operator and the indirection operator</a:t>
            </a:r>
            <a:endParaRPr lang="en-GB" sz="3600" dirty="0"/>
          </a:p>
        </p:txBody>
      </p:sp>
    </p:spTree>
    <p:extLst>
      <p:ext uri="{BB962C8B-B14F-4D97-AF65-F5344CB8AC3E}">
        <p14:creationId xmlns="" xmlns:p14="http://schemas.microsoft.com/office/powerpoint/2010/main" val="2944149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7FD7F2-C2B8-4A4B-B28A-202560CA9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Example scopes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4B8CB71-6193-5B43-BBBC-3F1703E55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219200"/>
            <a:ext cx="7772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20000"/>
              </a:spcBef>
              <a:buClr>
                <a:schemeClr val="accent1"/>
              </a:buClr>
            </a:pPr>
            <a:endParaRPr lang="en-US" altLang="en-US" sz="2800" b="1" dirty="0"/>
          </a:p>
        </p:txBody>
      </p:sp>
      <p:sp>
        <p:nvSpPr>
          <p:cNvPr id="5" name="Text Box 4">
            <a:extLst>
              <a:ext uri="{FF2B5EF4-FFF2-40B4-BE49-F238E27FC236}">
                <a16:creationId xmlns="" xmlns:a16="http://schemas.microsoft.com/office/drawing/2014/main" id="{7DA573CA-80A8-CE41-A248-FB3A5788B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4826" y="2072541"/>
            <a:ext cx="4222631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1600" dirty="0" err="1" smtClean="0"/>
              <a:t>int</a:t>
            </a:r>
            <a:r>
              <a:rPr lang="en-GB" sz="1600" dirty="0" smtClean="0"/>
              <a:t> main ( )  {</a:t>
            </a:r>
          </a:p>
          <a:p>
            <a:endParaRPr lang="en-GB" sz="1600" dirty="0" smtClean="0"/>
          </a:p>
          <a:p>
            <a:r>
              <a:rPr lang="en-GB" sz="1600" dirty="0" smtClean="0"/>
              <a:t>    </a:t>
            </a:r>
            <a:r>
              <a:rPr lang="en-GB" sz="1600" dirty="0" err="1" smtClean="0"/>
              <a:t>int</a:t>
            </a:r>
            <a:r>
              <a:rPr lang="en-GB" sz="1600" dirty="0" smtClean="0"/>
              <a:t> </a:t>
            </a:r>
            <a:r>
              <a:rPr lang="en-GB" sz="1600" dirty="0" err="1" smtClean="0"/>
              <a:t>i</a:t>
            </a:r>
            <a:r>
              <a:rPr lang="en-GB" sz="1600" dirty="0" smtClean="0"/>
              <a:t>;</a:t>
            </a:r>
          </a:p>
          <a:p>
            <a:endParaRPr lang="en-GB" sz="1600" dirty="0" smtClean="0"/>
          </a:p>
          <a:p>
            <a:r>
              <a:rPr lang="nn-NO" sz="1600" dirty="0" smtClean="0"/>
              <a:t>    for (i=0; i &lt; 10; i++ ) </a:t>
            </a:r>
          </a:p>
          <a:p>
            <a:r>
              <a:rPr lang="en-GB" sz="1600" dirty="0" smtClean="0"/>
              <a:t>{        </a:t>
            </a:r>
            <a:r>
              <a:rPr lang="en-GB" sz="1600" dirty="0" err="1" smtClean="0"/>
              <a:t>int</a:t>
            </a:r>
            <a:r>
              <a:rPr lang="en-GB" sz="1600" dirty="0" smtClean="0"/>
              <a:t> total = </a:t>
            </a:r>
            <a:r>
              <a:rPr lang="en-GB" sz="1600" dirty="0" err="1" smtClean="0"/>
              <a:t>i</a:t>
            </a:r>
            <a:r>
              <a:rPr lang="en-GB" sz="1600" dirty="0" smtClean="0"/>
              <a:t>;    }</a:t>
            </a:r>
          </a:p>
          <a:p>
            <a:endParaRPr lang="en-GB" sz="1600" dirty="0" smtClean="0"/>
          </a:p>
          <a:p>
            <a:r>
              <a:rPr lang="en-GB" sz="1600" dirty="0" smtClean="0"/>
              <a:t>    </a:t>
            </a:r>
            <a:r>
              <a:rPr lang="en-GB" sz="1600" dirty="0" err="1" smtClean="0"/>
              <a:t>int</a:t>
            </a:r>
            <a:r>
              <a:rPr lang="en-GB" sz="1600" dirty="0" smtClean="0"/>
              <a:t> j = total;       // error!  total out of scope </a:t>
            </a:r>
          </a:p>
          <a:p>
            <a:endParaRPr lang="en-GB" sz="1600" dirty="0" smtClean="0"/>
          </a:p>
          <a:p>
            <a:r>
              <a:rPr lang="en-GB" sz="1600" dirty="0" smtClean="0"/>
              <a:t>    {  </a:t>
            </a:r>
            <a:r>
              <a:rPr lang="en-GB" sz="1600" dirty="0" err="1" smtClean="0"/>
              <a:t>int</a:t>
            </a:r>
            <a:r>
              <a:rPr lang="en-GB" sz="1600" dirty="0" smtClean="0"/>
              <a:t> k;  }//  use k </a:t>
            </a:r>
          </a:p>
          <a:p>
            <a:r>
              <a:rPr lang="en-GB" sz="1600" dirty="0" smtClean="0"/>
              <a:t>    </a:t>
            </a:r>
            <a:r>
              <a:rPr lang="en-GB" sz="1600" dirty="0" err="1" smtClean="0"/>
              <a:t>int</a:t>
            </a:r>
            <a:r>
              <a:rPr lang="en-GB" sz="1600" dirty="0" smtClean="0"/>
              <a:t> m = j;</a:t>
            </a:r>
          </a:p>
          <a:p>
            <a:r>
              <a:rPr lang="en-GB" sz="1600" dirty="0" smtClean="0"/>
              <a:t>    …</a:t>
            </a:r>
          </a:p>
          <a:p>
            <a:r>
              <a:rPr lang="en-GB" sz="1600" dirty="0" smtClean="0"/>
              <a:t>}//end main</a:t>
            </a:r>
          </a:p>
        </p:txBody>
      </p:sp>
      <p:sp>
        <p:nvSpPr>
          <p:cNvPr id="6" name="Line 5">
            <a:extLst>
              <a:ext uri="{FF2B5EF4-FFF2-40B4-BE49-F238E27FC236}">
                <a16:creationId xmlns="" xmlns:a16="http://schemas.microsoft.com/office/drawing/2014/main" id="{A8644B66-BBEB-2043-B121-9578AFB4AF58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819400"/>
            <a:ext cx="0" cy="254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6">
            <a:extLst>
              <a:ext uri="{FF2B5EF4-FFF2-40B4-BE49-F238E27FC236}">
                <a16:creationId xmlns="" xmlns:a16="http://schemas.microsoft.com/office/drawing/2014/main" id="{359D1956-7B66-E049-8B07-9D5CCB9DA08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3352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7">
            <a:extLst>
              <a:ext uri="{FF2B5EF4-FFF2-40B4-BE49-F238E27FC236}">
                <a16:creationId xmlns="" xmlns:a16="http://schemas.microsoft.com/office/drawing/2014/main" id="{51A926B2-B6AF-524C-8BC2-BDD2EA3600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940175"/>
            <a:ext cx="0" cy="1257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8">
            <a:extLst>
              <a:ext uri="{FF2B5EF4-FFF2-40B4-BE49-F238E27FC236}">
                <a16:creationId xmlns="" xmlns:a16="http://schemas.microsoft.com/office/drawing/2014/main" id="{22EB77CB-900C-924B-ADFC-710FFDBAE6E7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4826" y="4664075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9">
            <a:extLst>
              <a:ext uri="{FF2B5EF4-FFF2-40B4-BE49-F238E27FC236}">
                <a16:creationId xmlns="" xmlns:a16="http://schemas.microsoft.com/office/drawing/2014/main" id="{5FCFEA4D-2C15-9541-A2E6-E8B4FF65F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7264" y="2362200"/>
            <a:ext cx="241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i</a:t>
            </a:r>
            <a:endParaRPr lang="en-US" altLang="en-US" sz="1600" b="1" dirty="0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ext Box 10">
            <a:extLst>
              <a:ext uri="{FF2B5EF4-FFF2-40B4-BE49-F238E27FC236}">
                <a16:creationId xmlns="" xmlns:a16="http://schemas.microsoft.com/office/drawing/2014/main" id="{A512311E-0622-944B-9C4C-423AF1937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0" y="3489325"/>
            <a:ext cx="252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 dirty="0">
                <a:solidFill>
                  <a:srgbClr val="CC0099"/>
                </a:solidFill>
                <a:latin typeface="Times New Roman" panose="02020603050405020304" pitchFamily="18" charset="0"/>
              </a:rPr>
              <a:t>j</a:t>
            </a:r>
          </a:p>
        </p:txBody>
      </p:sp>
      <p:sp>
        <p:nvSpPr>
          <p:cNvPr id="12" name="Text Box 11">
            <a:extLst>
              <a:ext uri="{FF2B5EF4-FFF2-40B4-BE49-F238E27FC236}">
                <a16:creationId xmlns="" xmlns:a16="http://schemas.microsoft.com/office/drawing/2014/main" id="{36C9427E-DF13-6442-A51A-45A1E5344D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0" y="5029200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600" b="1">
              <a:latin typeface="Times New Roman" panose="02020603050405020304" pitchFamily="18" charset="0"/>
            </a:endParaRPr>
          </a:p>
        </p:txBody>
      </p:sp>
      <p:sp>
        <p:nvSpPr>
          <p:cNvPr id="13" name="Text Box 12">
            <a:extLst>
              <a:ext uri="{FF2B5EF4-FFF2-40B4-BE49-F238E27FC236}">
                <a16:creationId xmlns="" xmlns:a16="http://schemas.microsoft.com/office/drawing/2014/main" id="{1BA83A4F-C5F3-724A-9543-DF76923170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5414" y="4692650"/>
            <a:ext cx="354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 dirty="0">
                <a:solidFill>
                  <a:srgbClr val="CC0099"/>
                </a:solidFill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14" name="Text Box 13">
            <a:extLst>
              <a:ext uri="{FF2B5EF4-FFF2-40B4-BE49-F238E27FC236}">
                <a16:creationId xmlns="" xmlns:a16="http://schemas.microsoft.com/office/drawing/2014/main" id="{71F76071-AC0C-4145-AD0B-9D74BE2FB4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1" y="2971800"/>
            <a:ext cx="58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 dirty="0">
                <a:solidFill>
                  <a:srgbClr val="CC0099"/>
                </a:solidFill>
                <a:latin typeface="Times New Roman" panose="02020603050405020304" pitchFamily="18" charset="0"/>
              </a:rPr>
              <a:t>total</a:t>
            </a:r>
          </a:p>
        </p:txBody>
      </p:sp>
      <p:sp>
        <p:nvSpPr>
          <p:cNvPr id="15" name="Line 14">
            <a:extLst>
              <a:ext uri="{FF2B5EF4-FFF2-40B4-BE49-F238E27FC236}">
                <a16:creationId xmlns="" xmlns:a16="http://schemas.microsoft.com/office/drawing/2014/main" id="{6E397E05-B92C-6249-BDC3-0D3F83C62B9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33850" y="4397375"/>
            <a:ext cx="0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5">
            <a:extLst>
              <a:ext uri="{FF2B5EF4-FFF2-40B4-BE49-F238E27FC236}">
                <a16:creationId xmlns="" xmlns:a16="http://schemas.microsoft.com/office/drawing/2014/main" id="{46067504-5856-9049-B01D-DD6DD2C11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982" y="4327525"/>
            <a:ext cx="29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 dirty="0">
                <a:solidFill>
                  <a:srgbClr val="CC0099"/>
                </a:solidFill>
                <a:latin typeface="Times New Roman" panose="02020603050405020304" pitchFamily="18" charset="0"/>
              </a:rPr>
              <a:t>k</a:t>
            </a:r>
          </a:p>
        </p:txBody>
      </p:sp>
    </p:spTree>
    <p:extLst>
      <p:ext uri="{BB962C8B-B14F-4D97-AF65-F5344CB8AC3E}">
        <p14:creationId xmlns="" xmlns:p14="http://schemas.microsoft.com/office/powerpoint/2010/main" val="59510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A912628-834D-B642-9F7D-0CA6C6739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chemeClr val="tx2"/>
                </a:solidFill>
              </a:rPr>
              <a:t>Variable Scope</a:t>
            </a:r>
            <a:endParaRPr lang="en-US" dirty="0"/>
          </a:p>
        </p:txBody>
      </p:sp>
      <p:sp>
        <p:nvSpPr>
          <p:cNvPr id="8" name="Text Box 6">
            <a:extLst>
              <a:ext uri="{FF2B5EF4-FFF2-40B4-BE49-F238E27FC236}">
                <a16:creationId xmlns="" xmlns:a16="http://schemas.microsoft.com/office/drawing/2014/main" id="{3C28D26A-BB95-974D-B8C7-1B5A9B24C4B4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5183188" y="987425"/>
            <a:ext cx="6172200" cy="495981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r>
              <a:rPr lang="en-US" altLang="en-US" sz="24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int</a:t>
            </a:r>
            <a:r>
              <a:rPr lang="en-US" altLang="en-US" sz="2400" b="1" dirty="0">
                <a:latin typeface="Times New Roman" panose="02020603050405020304" pitchFamily="18" charset="0"/>
              </a:rPr>
              <a:t> main ( ) {</a:t>
            </a:r>
          </a:p>
          <a:p>
            <a:pPr marL="514350" lvl="1" indent="0">
              <a:buNone/>
            </a:pPr>
            <a:r>
              <a:rPr lang="en-US" altLang="en-US" sz="1800" b="1" dirty="0">
                <a:latin typeface="Times New Roman" panose="02020603050405020304" pitchFamily="18" charset="0"/>
              </a:rPr>
              <a:t>    </a:t>
            </a:r>
            <a:r>
              <a:rPr lang="en-US" altLang="en-US" sz="18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int</a:t>
            </a:r>
            <a:r>
              <a:rPr lang="en-US" altLang="en-US" sz="1800" b="1" dirty="0">
                <a:latin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latin typeface="Times New Roman" panose="02020603050405020304" pitchFamily="18" charset="0"/>
              </a:rPr>
              <a:t>i</a:t>
            </a:r>
            <a:r>
              <a:rPr lang="en-US" altLang="en-US" sz="1800" b="1" dirty="0">
                <a:latin typeface="Times New Roman" panose="02020603050405020304" pitchFamily="18" charset="0"/>
              </a:rPr>
              <a:t> = 5, j = 0;</a:t>
            </a:r>
          </a:p>
          <a:p>
            <a:pPr marL="514350" lvl="1" indent="0">
              <a:buNone/>
            </a:pPr>
            <a:endParaRPr lang="en-US" altLang="en-US" sz="1800" b="1" dirty="0">
              <a:latin typeface="Times New Roman" panose="02020603050405020304" pitchFamily="18" charset="0"/>
            </a:endParaRPr>
          </a:p>
          <a:p>
            <a:pPr marL="514350" lvl="1" indent="0">
              <a:buNone/>
            </a:pPr>
            <a:r>
              <a:rPr lang="en-US" altLang="en-US" sz="1800" b="1" dirty="0">
                <a:latin typeface="Times New Roman" panose="02020603050405020304" pitchFamily="18" charset="0"/>
              </a:rPr>
              <a:t>    </a:t>
            </a:r>
            <a:r>
              <a:rPr lang="en-US" altLang="en-US" sz="1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for</a:t>
            </a:r>
            <a:r>
              <a:rPr lang="en-US" altLang="en-US" sz="1800" b="1" dirty="0">
                <a:latin typeface="Times New Roman" panose="02020603050405020304" pitchFamily="18" charset="0"/>
              </a:rPr>
              <a:t> (j = 0; j &lt; 10; </a:t>
            </a:r>
            <a:r>
              <a:rPr lang="en-US" altLang="en-US" sz="1800" b="1" dirty="0" err="1">
                <a:latin typeface="Times New Roman" panose="02020603050405020304" pitchFamily="18" charset="0"/>
              </a:rPr>
              <a:t>j++</a:t>
            </a:r>
            <a:r>
              <a:rPr lang="en-US" altLang="en-US" sz="1800" b="1" dirty="0">
                <a:latin typeface="Times New Roman" panose="02020603050405020304" pitchFamily="18" charset="0"/>
              </a:rPr>
              <a:t>) {</a:t>
            </a:r>
          </a:p>
          <a:p>
            <a:pPr marL="514350" lvl="1" indent="0">
              <a:buNone/>
            </a:pPr>
            <a:r>
              <a:rPr lang="en-US" altLang="en-US" sz="1800" b="1" dirty="0">
                <a:latin typeface="Times New Roman" panose="02020603050405020304" pitchFamily="18" charset="0"/>
              </a:rPr>
              <a:t>        </a:t>
            </a:r>
            <a:r>
              <a:rPr lang="en-US" altLang="en-US" sz="1800" b="1" dirty="0" err="1">
                <a:latin typeface="Times New Roman" panose="02020603050405020304" pitchFamily="18" charset="0"/>
              </a:rPr>
              <a:t>int</a:t>
            </a:r>
            <a:r>
              <a:rPr lang="en-US" altLang="en-US" sz="1800" b="1" dirty="0">
                <a:latin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latin typeface="Times New Roman" panose="02020603050405020304" pitchFamily="18" charset="0"/>
              </a:rPr>
              <a:t>i</a:t>
            </a:r>
            <a:r>
              <a:rPr lang="en-US" altLang="en-US" sz="1800" b="1" dirty="0">
                <a:latin typeface="Times New Roman" panose="02020603050405020304" pitchFamily="18" charset="0"/>
              </a:rPr>
              <a:t> = j;		</a:t>
            </a:r>
            <a:r>
              <a:rPr lang="en-US" altLang="en-US" sz="1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// OK, this is new </a:t>
            </a:r>
            <a:r>
              <a:rPr lang="en-US" altLang="en-US" sz="1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1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	</a:t>
            </a:r>
          </a:p>
          <a:p>
            <a:pPr marL="514350" lvl="1" indent="0">
              <a:buNone/>
            </a:pPr>
            <a:r>
              <a:rPr lang="en-US" altLang="en-US" sz="1800" b="1" dirty="0">
                <a:latin typeface="Times New Roman" panose="02020603050405020304" pitchFamily="18" charset="0"/>
              </a:rPr>
              <a:t>        </a:t>
            </a:r>
            <a:r>
              <a:rPr lang="en-US" altLang="en-US" sz="1800" b="1" dirty="0" err="1">
                <a:latin typeface="Times New Roman" panose="02020603050405020304" pitchFamily="18" charset="0"/>
              </a:rPr>
              <a:t>int</a:t>
            </a:r>
            <a:r>
              <a:rPr lang="en-US" altLang="en-US" sz="1800" b="1" dirty="0">
                <a:latin typeface="Times New Roman" panose="02020603050405020304" pitchFamily="18" charset="0"/>
              </a:rPr>
              <a:t> k = 5;</a:t>
            </a:r>
          </a:p>
          <a:p>
            <a:pPr marL="514350" lvl="1" indent="0">
              <a:buNone/>
            </a:pPr>
            <a:r>
              <a:rPr lang="en-US" altLang="en-US" sz="1800" b="1" dirty="0">
                <a:latin typeface="Times New Roman" panose="02020603050405020304" pitchFamily="18" charset="0"/>
              </a:rPr>
              <a:t>        </a:t>
            </a:r>
          </a:p>
          <a:p>
            <a:pPr marL="514350" lvl="1" indent="0">
              <a:buNone/>
            </a:pPr>
            <a:r>
              <a:rPr lang="en-US" altLang="en-US" sz="1800" b="1" dirty="0">
                <a:latin typeface="Times New Roman" panose="02020603050405020304" pitchFamily="18" charset="0"/>
              </a:rPr>
              <a:t>    }</a:t>
            </a:r>
          </a:p>
          <a:p>
            <a:pPr marL="514350" lvl="1" indent="0">
              <a:buNone/>
            </a:pPr>
            <a:r>
              <a:rPr lang="en-US" altLang="en-US" sz="1800" b="1" dirty="0">
                <a:latin typeface="Times New Roman" panose="02020603050405020304" pitchFamily="18" charset="0"/>
              </a:rPr>
              <a:t>    </a:t>
            </a:r>
            <a:r>
              <a:rPr lang="en-US" altLang="en-US" sz="18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int</a:t>
            </a:r>
            <a:r>
              <a:rPr lang="en-US" altLang="en-US" sz="1800" b="1" dirty="0">
                <a:latin typeface="Times New Roman" panose="02020603050405020304" pitchFamily="18" charset="0"/>
              </a:rPr>
              <a:t> sum = k;	</a:t>
            </a:r>
            <a:r>
              <a:rPr lang="en-US" altLang="en-US" sz="1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// compile error, no k in scope</a:t>
            </a:r>
          </a:p>
          <a:p>
            <a:pPr marL="514350" lvl="1" indent="0">
              <a:buNone/>
            </a:pPr>
            <a:r>
              <a:rPr lang="en-US" altLang="en-US" sz="1800" b="1" dirty="0">
                <a:latin typeface="Times New Roman" panose="02020603050405020304" pitchFamily="18" charset="0"/>
              </a:rPr>
              <a:t>    j = </a:t>
            </a:r>
            <a:r>
              <a:rPr lang="en-US" altLang="en-US" sz="1800" b="1" dirty="0" err="1">
                <a:latin typeface="Times New Roman" panose="02020603050405020304" pitchFamily="18" charset="0"/>
              </a:rPr>
              <a:t>i</a:t>
            </a:r>
            <a:r>
              <a:rPr lang="en-US" altLang="en-US" sz="1800" b="1" dirty="0">
                <a:latin typeface="Times New Roman" panose="02020603050405020304" pitchFamily="18" charset="0"/>
              </a:rPr>
              <a:t>;              	</a:t>
            </a:r>
            <a:r>
              <a:rPr lang="en-US" altLang="en-US" sz="1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// sets j to 5</a:t>
            </a:r>
          </a:p>
          <a:p>
            <a:pPr marL="514350" lvl="1" indent="0">
              <a:buNone/>
            </a:pPr>
            <a:r>
              <a:rPr lang="en-US" altLang="en-US" sz="1800" b="1" dirty="0">
                <a:latin typeface="Times New Roman" panose="02020603050405020304" pitchFamily="18" charset="0"/>
              </a:rPr>
              <a:t>    </a:t>
            </a:r>
            <a:r>
              <a:rPr lang="en-US" altLang="en-US" sz="1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for</a:t>
            </a:r>
            <a:r>
              <a:rPr lang="en-US" altLang="en-US" sz="1800" b="1" dirty="0">
                <a:latin typeface="Times New Roman" panose="02020603050405020304" pitchFamily="18" charset="0"/>
              </a:rPr>
              <a:t> (j = 0; j &lt; 100; </a:t>
            </a:r>
            <a:r>
              <a:rPr lang="en-US" altLang="en-US" sz="1800" b="1" dirty="0" err="1">
                <a:latin typeface="Times New Roman" panose="02020603050405020304" pitchFamily="18" charset="0"/>
              </a:rPr>
              <a:t>j++</a:t>
            </a:r>
            <a:r>
              <a:rPr lang="en-US" altLang="en-US" sz="1800" b="1" dirty="0">
                <a:latin typeface="Times New Roman" panose="02020603050405020304" pitchFamily="18" charset="0"/>
              </a:rPr>
              <a:t> ) {</a:t>
            </a:r>
          </a:p>
          <a:p>
            <a:pPr marL="514350" lvl="1" indent="0">
              <a:buNone/>
            </a:pPr>
            <a:r>
              <a:rPr lang="en-US" altLang="en-US" sz="1800" b="1" dirty="0">
                <a:latin typeface="Times New Roman" panose="02020603050405020304" pitchFamily="18" charset="0"/>
              </a:rPr>
              <a:t>        </a:t>
            </a:r>
            <a:r>
              <a:rPr lang="en-US" altLang="en-US" sz="18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int</a:t>
            </a:r>
            <a:r>
              <a:rPr lang="en-US" altLang="en-US" sz="1800" b="1" dirty="0">
                <a:latin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latin typeface="Times New Roman" panose="02020603050405020304" pitchFamily="18" charset="0"/>
              </a:rPr>
              <a:t>i</a:t>
            </a:r>
            <a:r>
              <a:rPr lang="en-US" altLang="en-US" sz="1800" b="1" dirty="0">
                <a:latin typeface="Times New Roman" panose="02020603050405020304" pitchFamily="18" charset="0"/>
              </a:rPr>
              <a:t> = j;             	</a:t>
            </a:r>
            <a:r>
              <a:rPr lang="en-US" altLang="en-US" sz="1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// yet another new </a:t>
            </a:r>
            <a:r>
              <a:rPr lang="en-US" altLang="en-US" sz="1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i</a:t>
            </a:r>
            <a:endParaRPr lang="en-US" altLang="en-US" sz="1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marL="514350" lvl="1" indent="0">
              <a:buNone/>
            </a:pPr>
            <a:r>
              <a:rPr lang="en-US" altLang="en-US" sz="1800" b="1" dirty="0">
                <a:latin typeface="Times New Roman" panose="02020603050405020304" pitchFamily="18" charset="0"/>
              </a:rPr>
              <a:t>    }</a:t>
            </a:r>
          </a:p>
          <a:p>
            <a:pPr marL="514350" lvl="1" indent="0">
              <a:buNone/>
            </a:pPr>
            <a:r>
              <a:rPr lang="en-US" altLang="en-US" sz="1800" b="1" dirty="0">
                <a:latin typeface="Times New Roman" panose="02020603050405020304" pitchFamily="18" charset="0"/>
              </a:rPr>
              <a:t>    </a:t>
            </a:r>
            <a:r>
              <a:rPr lang="en-US" altLang="en-US" sz="18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int</a:t>
            </a:r>
            <a:r>
              <a:rPr lang="en-US" altLang="en-US" sz="1800" b="1" dirty="0">
                <a:latin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latin typeface="Times New Roman" panose="02020603050405020304" pitchFamily="18" charset="0"/>
              </a:rPr>
              <a:t>i</a:t>
            </a:r>
            <a:r>
              <a:rPr lang="en-US" altLang="en-US" sz="1800" b="1" dirty="0">
                <a:latin typeface="Times New Roman" panose="02020603050405020304" pitchFamily="18" charset="0"/>
              </a:rPr>
              <a:t> = 0;   </a:t>
            </a:r>
            <a:r>
              <a:rPr lang="en-US" altLang="en-US" sz="1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	 // compile error –redefined variable</a:t>
            </a:r>
          </a:p>
          <a:p>
            <a:pPr marL="0" indent="0">
              <a:buNone/>
            </a:pPr>
            <a:r>
              <a:rPr lang="en-US" altLang="en-US" sz="2400" b="1" dirty="0">
                <a:latin typeface="Times New Roman" panose="02020603050405020304" pitchFamily="18" charset="0"/>
              </a:rPr>
              <a:t>}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D3A9147-5F48-1445-BDAF-89501E39DE9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en-US" sz="2000" b="1" dirty="0"/>
              <a:t> You can reuse names, as long as they are not in overlapping scopes.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altLang="en-US" sz="2000" b="1" dirty="0"/>
          </a:p>
          <a:p>
            <a: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en-US" sz="2000" b="1" dirty="0"/>
              <a:t> In fact, you can reuse names in a scope which is nested inside another scope</a:t>
            </a: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EF37786-B398-B948-A924-C888CB0F7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048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100" b="1" dirty="0">
              <a:solidFill>
                <a:schemeClr val="tx2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5F26EC47-AA3F-5B4B-AC48-EE687C09F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990600"/>
            <a:ext cx="7772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alt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4008555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193FAB-ED01-E04C-8B64-A4F052698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Exercise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8F6D3C-68EF-2F44-B565-FDC26AA92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en-US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int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i</a:t>
            </a:r>
            <a:r>
              <a:rPr lang="en-US" altLang="en-US" b="1" dirty="0">
                <a:latin typeface="Times New Roman" panose="02020603050405020304" pitchFamily="18" charset="0"/>
              </a:rPr>
              <a:t> = 10;</a:t>
            </a:r>
          </a:p>
          <a:p>
            <a:pPr marL="0" indent="0">
              <a:buNone/>
            </a:pPr>
            <a:endParaRPr lang="en-US" altLang="en-US" b="1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int</a:t>
            </a:r>
            <a:r>
              <a:rPr lang="en-US" altLang="en-US" b="1" dirty="0">
                <a:latin typeface="Times New Roman" panose="02020603050405020304" pitchFamily="18" charset="0"/>
              </a:rPr>
              <a:t> main ( ) </a:t>
            </a:r>
            <a:r>
              <a:rPr lang="en-US" altLang="en-US" b="1" dirty="0" smtClean="0">
                <a:latin typeface="Times New Roman" panose="02020603050405020304" pitchFamily="18" charset="0"/>
              </a:rPr>
              <a:t>{</a:t>
            </a:r>
            <a:endParaRPr lang="en-US" altLang="en-US" b="1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    </a:t>
            </a:r>
            <a:r>
              <a:rPr lang="en-GB" dirty="0" err="1" smtClean="0"/>
              <a:t>printf</a:t>
            </a:r>
            <a:r>
              <a:rPr lang="en-GB" dirty="0" smtClean="0"/>
              <a:t>("%d \</a:t>
            </a:r>
            <a:r>
              <a:rPr lang="en-GB" dirty="0" err="1" smtClean="0"/>
              <a:t>n",i</a:t>
            </a:r>
            <a:r>
              <a:rPr lang="en-GB" dirty="0" smtClean="0"/>
              <a:t>);</a:t>
            </a:r>
          </a:p>
          <a:p>
            <a:pPr marL="0" indent="0">
              <a:buNone/>
            </a:pPr>
            <a:r>
              <a:rPr lang="en-US" altLang="en-US" b="1" dirty="0" smtClean="0">
                <a:latin typeface="Times New Roman" panose="02020603050405020304" pitchFamily="18" charset="0"/>
              </a:rPr>
              <a:t>    </a:t>
            </a:r>
            <a:r>
              <a:rPr lang="en-US" altLang="en-US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for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smtClean="0">
                <a:latin typeface="Times New Roman" panose="02020603050405020304" pitchFamily="18" charset="0"/>
              </a:rPr>
              <a:t>(</a:t>
            </a:r>
            <a:r>
              <a:rPr lang="en-US" altLang="en-US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int</a:t>
            </a:r>
            <a:r>
              <a:rPr lang="en-US" altLang="en-US" b="1" dirty="0" smtClean="0">
                <a:latin typeface="Times New Roman" panose="02020603050405020304" pitchFamily="18" charset="0"/>
              </a:rPr>
              <a:t> j </a:t>
            </a:r>
            <a:r>
              <a:rPr lang="en-US" altLang="en-US" b="1" dirty="0">
                <a:latin typeface="Times New Roman" panose="02020603050405020304" pitchFamily="18" charset="0"/>
              </a:rPr>
              <a:t>= 0; j &lt; 10; j++ ) {</a:t>
            </a:r>
          </a:p>
          <a:p>
            <a:pPr marL="0" indent="0"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	</a:t>
            </a:r>
            <a:r>
              <a:rPr lang="en-US" altLang="en-US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int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i</a:t>
            </a:r>
            <a:r>
              <a:rPr lang="en-US" altLang="en-US" b="1" dirty="0">
                <a:latin typeface="Times New Roman" panose="02020603050405020304" pitchFamily="18" charset="0"/>
              </a:rPr>
              <a:t> = 20;</a:t>
            </a:r>
          </a:p>
          <a:p>
            <a:pPr marL="0" indent="0"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	</a:t>
            </a:r>
            <a:r>
              <a:rPr lang="en-GB" dirty="0" smtClean="0"/>
              <a:t> </a:t>
            </a:r>
            <a:r>
              <a:rPr lang="en-GB" dirty="0" err="1" smtClean="0"/>
              <a:t>printf</a:t>
            </a:r>
            <a:r>
              <a:rPr lang="en-GB" dirty="0" smtClean="0"/>
              <a:t>("%d \</a:t>
            </a:r>
            <a:r>
              <a:rPr lang="en-GB" dirty="0" err="1" smtClean="0"/>
              <a:t>n",i</a:t>
            </a:r>
            <a:r>
              <a:rPr lang="en-GB" dirty="0" smtClean="0"/>
              <a:t>);</a:t>
            </a:r>
            <a:endParaRPr lang="en-US" altLang="en-US" b="1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    }</a:t>
            </a:r>
          </a:p>
          <a:p>
            <a:pPr marL="0" indent="0">
              <a:buNone/>
            </a:pPr>
            <a:r>
              <a:rPr lang="en-GB" dirty="0" err="1" smtClean="0"/>
              <a:t>printf</a:t>
            </a:r>
            <a:r>
              <a:rPr lang="en-GB" dirty="0" smtClean="0"/>
              <a:t>("%d \</a:t>
            </a:r>
            <a:r>
              <a:rPr lang="en-GB" dirty="0" err="1" smtClean="0"/>
              <a:t>n",i</a:t>
            </a:r>
            <a:r>
              <a:rPr lang="en-GB" dirty="0" smtClean="0"/>
              <a:t>);</a:t>
            </a:r>
          </a:p>
          <a:p>
            <a:pPr marL="0" indent="0">
              <a:buNone/>
            </a:pPr>
            <a:r>
              <a:rPr lang="en-US" altLang="en-US" b="1" dirty="0" smtClean="0">
                <a:latin typeface="Times New Roman" panose="02020603050405020304" pitchFamily="18" charset="0"/>
              </a:rPr>
              <a:t>    </a:t>
            </a:r>
            <a:r>
              <a:rPr lang="en-US" altLang="en-US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int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i</a:t>
            </a:r>
            <a:r>
              <a:rPr lang="en-US" altLang="en-US" b="1" dirty="0">
                <a:latin typeface="Times New Roman" panose="02020603050405020304" pitchFamily="18" charset="0"/>
              </a:rPr>
              <a:t> = 30;</a:t>
            </a:r>
          </a:p>
          <a:p>
            <a:pPr marL="0" indent="0">
              <a:buNone/>
            </a:pPr>
            <a:r>
              <a:rPr lang="en-GB" dirty="0" err="1" smtClean="0"/>
              <a:t>printf</a:t>
            </a:r>
            <a:r>
              <a:rPr lang="en-GB" dirty="0" smtClean="0"/>
              <a:t>("%d \</a:t>
            </a:r>
            <a:r>
              <a:rPr lang="en-GB" dirty="0" err="1" smtClean="0"/>
              <a:t>n",i</a:t>
            </a:r>
            <a:r>
              <a:rPr lang="en-GB" dirty="0" smtClean="0"/>
              <a:t>);</a:t>
            </a:r>
          </a:p>
          <a:p>
            <a:pPr marL="0" indent="0">
              <a:buNone/>
            </a:pPr>
            <a:r>
              <a:rPr lang="en-US" altLang="en-US" b="1" dirty="0" smtClean="0">
                <a:latin typeface="Times New Roman" panose="02020603050405020304" pitchFamily="18" charset="0"/>
              </a:rPr>
              <a:t>}</a:t>
            </a:r>
            <a:endParaRPr lang="en-US" altLang="en-US" b="1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02819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0D6D2D-72D9-2341-B08A-471DF2E41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Style rules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8B4DC3-4250-3D45-AB63-2F979A6ED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</a:pPr>
            <a:r>
              <a:rPr lang="en-US" altLang="en-US" sz="2100" b="1" dirty="0">
                <a:solidFill>
                  <a:schemeClr val="hlink"/>
                </a:solidFill>
              </a:rPr>
              <a:t>Only use global variables if you really, really have to !!!</a:t>
            </a:r>
          </a:p>
          <a:p>
            <a:pPr lvl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</a:pPr>
            <a:r>
              <a:rPr lang="en-US" altLang="en-US" sz="2000" b="1" dirty="0"/>
              <a:t>2 different approaches for local variables inside a function</a:t>
            </a:r>
          </a:p>
          <a:p>
            <a:pPr lvl="2">
              <a:spcBef>
                <a:spcPct val="20000"/>
              </a:spcBef>
              <a:buClr>
                <a:schemeClr val="accent1"/>
              </a:buClr>
              <a:buFontTx/>
              <a:buAutoNum type="arabicPeriod"/>
            </a:pPr>
            <a:r>
              <a:rPr lang="en-US" altLang="en-US" sz="2100" b="1" dirty="0"/>
              <a:t>Declare all variables at the top of the function</a:t>
            </a:r>
          </a:p>
          <a:p>
            <a:pPr lvl="3">
              <a:spcBef>
                <a:spcPct val="20000"/>
              </a:spcBef>
              <a:buClr>
                <a:schemeClr val="accent1"/>
              </a:buClr>
              <a:buFontTx/>
              <a:buChar char="•"/>
            </a:pPr>
            <a:r>
              <a:rPr lang="en-US" altLang="en-US" sz="2000" b="1" dirty="0"/>
              <a:t>This is the way you used to have to do it in C</a:t>
            </a:r>
          </a:p>
          <a:p>
            <a:pPr lvl="3">
              <a:spcBef>
                <a:spcPct val="20000"/>
              </a:spcBef>
              <a:buClr>
                <a:schemeClr val="accent1"/>
              </a:buClr>
              <a:buFontTx/>
              <a:buChar char="•"/>
            </a:pPr>
            <a:r>
              <a:rPr lang="en-US" altLang="en-US" sz="2000" b="1" dirty="0"/>
              <a:t>Helps the reader to know where to look for the variable declaration</a:t>
            </a:r>
          </a:p>
          <a:p>
            <a:pPr lvl="2">
              <a:spcBef>
                <a:spcPct val="20000"/>
              </a:spcBef>
              <a:buClr>
                <a:schemeClr val="accent1"/>
              </a:buClr>
              <a:buFontTx/>
              <a:buAutoNum type="arabicPeriod"/>
            </a:pPr>
            <a:r>
              <a:rPr lang="en-US" altLang="en-US" sz="2100" b="1" dirty="0"/>
              <a:t>Declare variables as they are needed</a:t>
            </a:r>
          </a:p>
          <a:p>
            <a:pPr lvl="3">
              <a:spcBef>
                <a:spcPct val="20000"/>
              </a:spcBef>
              <a:buClr>
                <a:schemeClr val="accent1"/>
              </a:buClr>
              <a:buFontTx/>
              <a:buChar char="•"/>
            </a:pPr>
            <a:r>
              <a:rPr lang="en-US" altLang="en-US" sz="2000" b="1" dirty="0"/>
              <a:t>Minimizes scope</a:t>
            </a:r>
          </a:p>
          <a:p>
            <a:pPr lvl="3">
              <a:spcBef>
                <a:spcPct val="20000"/>
              </a:spcBef>
              <a:buClr>
                <a:schemeClr val="accent1"/>
              </a:buClr>
              <a:buFontTx/>
              <a:buChar char="•"/>
            </a:pPr>
            <a:r>
              <a:rPr lang="en-US" altLang="en-US" sz="2000" b="1" dirty="0"/>
              <a:t>Allows you to set the value only once, rather then once at declaration and then again at first use</a:t>
            </a:r>
          </a:p>
          <a:p>
            <a:pPr lvl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</a:pPr>
            <a:r>
              <a:rPr lang="en-US" altLang="en-US" sz="2000" b="1" dirty="0"/>
              <a:t>Either approach is OK – probably the most common in industry is to declare as needed</a:t>
            </a:r>
          </a:p>
          <a:p>
            <a:pPr lvl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</a:pPr>
            <a:r>
              <a:rPr lang="en-US" altLang="en-US" sz="2000" b="1" dirty="0"/>
              <a:t>Don’t re-use names heavily, except for maybe </a:t>
            </a:r>
            <a:r>
              <a:rPr lang="en-US" altLang="en-US" sz="2000" b="1" dirty="0" err="1">
                <a:solidFill>
                  <a:srgbClr val="CC0099"/>
                </a:solidFill>
              </a:rPr>
              <a:t>i</a:t>
            </a:r>
            <a:r>
              <a:rPr lang="en-US" altLang="en-US" sz="2000" b="1" dirty="0">
                <a:solidFill>
                  <a:srgbClr val="CC0099"/>
                </a:solidFill>
              </a:rPr>
              <a:t>, j, k</a:t>
            </a:r>
          </a:p>
          <a:p>
            <a:pPr lvl="2">
              <a:spcBef>
                <a:spcPct val="20000"/>
              </a:spcBef>
              <a:buClr>
                <a:schemeClr val="accent1"/>
              </a:buClr>
              <a:buNone/>
            </a:pPr>
            <a:endParaRPr lang="en-US" altLang="en-US" sz="2100" b="1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08370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Modern C compilers such as </a:t>
            </a:r>
            <a:r>
              <a:rPr lang="en-GB" dirty="0" err="1" smtClean="0"/>
              <a:t>gcc</a:t>
            </a:r>
            <a:r>
              <a:rPr lang="en-GB" dirty="0" smtClean="0"/>
              <a:t> and clang support the </a:t>
            </a:r>
            <a:r>
              <a:rPr lang="en-GB" u="sng" dirty="0" smtClean="0">
                <a:hlinkClick r:id="rId2"/>
              </a:rPr>
              <a:t>C99</a:t>
            </a:r>
            <a:r>
              <a:rPr lang="en-GB" dirty="0" smtClean="0"/>
              <a:t> and </a:t>
            </a:r>
            <a:r>
              <a:rPr lang="en-GB" u="sng" dirty="0" smtClean="0">
                <a:hlinkClick r:id="rId3"/>
              </a:rPr>
              <a:t>C11</a:t>
            </a:r>
            <a:r>
              <a:rPr lang="en-GB" dirty="0" smtClean="0"/>
              <a:t> standards, which allow you to declare a variable anywhere a statement could go. The variable's scope starts from the point of the declaration to the end of the block (next closing brace).</a:t>
            </a:r>
          </a:p>
          <a:p>
            <a:endParaRPr lang="en-US" dirty="0" smtClean="0"/>
          </a:p>
          <a:p>
            <a:pPr fontAlgn="base"/>
            <a:r>
              <a:rPr lang="en-GB" dirty="0" smtClean="0"/>
              <a:t>f you are targeting the older </a:t>
            </a:r>
            <a:r>
              <a:rPr lang="en-GB" u="sng" dirty="0" smtClean="0">
                <a:hlinkClick r:id="rId4"/>
              </a:rPr>
              <a:t>ANSI C</a:t>
            </a:r>
            <a:r>
              <a:rPr lang="en-GB" dirty="0" smtClean="0"/>
              <a:t> standard, </a:t>
            </a:r>
            <a:r>
              <a:rPr lang="en-GB" dirty="0" smtClean="0">
                <a:solidFill>
                  <a:srgbClr val="FF0000"/>
                </a:solidFill>
              </a:rPr>
              <a:t>then you are limited to declaring variables immediately after an opening brace</a:t>
            </a:r>
            <a:r>
              <a:rPr lang="en-GB" baseline="30000" dirty="0" smtClean="0">
                <a:solidFill>
                  <a:srgbClr val="FF0000"/>
                </a:solidFill>
              </a:rPr>
              <a:t>1</a:t>
            </a:r>
            <a:r>
              <a:rPr lang="en-GB" dirty="0" smtClean="0">
                <a:solidFill>
                  <a:srgbClr val="FF0000"/>
                </a:solidFill>
              </a:rPr>
              <a:t>.</a:t>
            </a:r>
          </a:p>
          <a:p>
            <a:pPr fontAlgn="base"/>
            <a:r>
              <a:rPr lang="en-GB" dirty="0" smtClean="0"/>
              <a:t>This doesn't mean you have to declare all your variables at the top of your functions though. In C you can put a brace-delimited block anywhere a statement could go (not just after things like if or for) and you can use this to introduce new variable scopes.</a:t>
            </a:r>
          </a:p>
          <a:p>
            <a:endParaRPr lang="en-GB" dirty="0"/>
          </a:p>
        </p:txBody>
      </p:sp>
      <p:pic>
        <p:nvPicPr>
          <p:cNvPr id="3074" name="Picture 2" descr="Image result for cautio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03557" y="158187"/>
            <a:ext cx="2321259" cy="16674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previous </a:t>
            </a:r>
            <a:r>
              <a:rPr lang="en-US" altLang="en-US" dirty="0" smtClean="0"/>
              <a:t>Exercise </a:t>
            </a:r>
            <a:r>
              <a:rPr lang="en-US" dirty="0" smtClean="0"/>
              <a:t>code In visual studio 2010 will be like this 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1790" y="1920290"/>
            <a:ext cx="4227095" cy="4479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538</TotalTime>
  <Words>1263</Words>
  <Application>Microsoft Office PowerPoint</Application>
  <PresentationFormat>Custom</PresentationFormat>
  <Paragraphs>273</Paragraphs>
  <Slides>34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Function</vt:lpstr>
      <vt:lpstr>Variable Scope </vt:lpstr>
      <vt:lpstr>Variable Scope (local scope)</vt:lpstr>
      <vt:lpstr>Example scopes</vt:lpstr>
      <vt:lpstr>Variable Scope</vt:lpstr>
      <vt:lpstr>Exercise</vt:lpstr>
      <vt:lpstr>Style rules</vt:lpstr>
      <vt:lpstr>Slide 8</vt:lpstr>
      <vt:lpstr>The previous Exercise code In visual studio 2010 will be like this </vt:lpstr>
      <vt:lpstr>Function</vt:lpstr>
      <vt:lpstr>Definition – Function</vt:lpstr>
      <vt:lpstr>Functions</vt:lpstr>
      <vt:lpstr>Predefined Functions</vt:lpstr>
      <vt:lpstr>Predefined Functions (continued)</vt:lpstr>
      <vt:lpstr>Using math functions </vt:lpstr>
      <vt:lpstr>Slide 16</vt:lpstr>
      <vt:lpstr>Examples </vt:lpstr>
      <vt:lpstr>Exercise</vt:lpstr>
      <vt:lpstr>. </vt:lpstr>
      <vt:lpstr>Another solution</vt:lpstr>
      <vt:lpstr>Using Functions</vt:lpstr>
      <vt:lpstr>Using Functions (continued)</vt:lpstr>
      <vt:lpstr>Function Prototypes</vt:lpstr>
      <vt:lpstr>Function Prototypes  (continued)</vt:lpstr>
      <vt:lpstr>Write a prototype for the pervious function larger </vt:lpstr>
      <vt:lpstr>Variable Scope (global scope)</vt:lpstr>
      <vt:lpstr>Slide 27</vt:lpstr>
      <vt:lpstr>example</vt:lpstr>
      <vt:lpstr>Static variables</vt:lpstr>
      <vt:lpstr>Static variables</vt:lpstr>
      <vt:lpstr>Header Files</vt:lpstr>
      <vt:lpstr>Header Files</vt:lpstr>
      <vt:lpstr>Passing Arguments By Value</vt:lpstr>
      <vt:lpstr>Passing Arguments By 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</dc:title>
  <dc:creator>Nouf Aljaffan</dc:creator>
  <cp:lastModifiedBy>Nouf</cp:lastModifiedBy>
  <cp:revision>77</cp:revision>
  <dcterms:created xsi:type="dcterms:W3CDTF">2018-10-06T17:02:03Z</dcterms:created>
  <dcterms:modified xsi:type="dcterms:W3CDTF">2019-09-10T16:17:20Z</dcterms:modified>
</cp:coreProperties>
</file>