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2" r:id="rId4"/>
    <p:sldId id="258" r:id="rId5"/>
    <p:sldId id="273" r:id="rId6"/>
    <p:sldId id="266" r:id="rId7"/>
    <p:sldId id="267" r:id="rId8"/>
    <p:sldId id="274" r:id="rId9"/>
    <p:sldId id="275" r:id="rId10"/>
    <p:sldId id="276" r:id="rId11"/>
    <p:sldId id="277" r:id="rId12"/>
    <p:sldId id="282" r:id="rId13"/>
    <p:sldId id="281" r:id="rId14"/>
    <p:sldId id="280" r:id="rId15"/>
    <p:sldId id="278" r:id="rId16"/>
    <p:sldId id="279" r:id="rId17"/>
    <p:sldId id="283" r:id="rId18"/>
    <p:sldId id="286" r:id="rId19"/>
    <p:sldId id="287" r:id="rId20"/>
    <p:sldId id="288" r:id="rId21"/>
    <p:sldId id="28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5BAD7519-2916-7442-A249-700CF7EC475F}">
          <p14:sldIdLst>
            <p14:sldId id="256"/>
            <p14:sldId id="257"/>
            <p14:sldId id="272"/>
            <p14:sldId id="258"/>
            <p14:sldId id="273"/>
            <p14:sldId id="266"/>
            <p14:sldId id="267"/>
            <p14:sldId id="274"/>
            <p14:sldId id="275"/>
            <p14:sldId id="276"/>
            <p14:sldId id="277"/>
          </p14:sldIdLst>
        </p14:section>
        <p14:section name="Untitled Section" id="{5BA281B9-7441-8542-9283-F3186389B942}">
          <p14:sldIdLst>
            <p14:sldId id="282"/>
            <p14:sldId id="281"/>
            <p14:sldId id="280"/>
            <p14:sldId id="278"/>
            <p14:sldId id="279"/>
            <p14:sldId id="283"/>
            <p14:sldId id="286"/>
            <p14:sldId id="287"/>
            <p14:sldId id="288"/>
            <p14:sldId id="289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41"/>
    <p:restoredTop sz="92932"/>
  </p:normalViewPr>
  <p:slideViewPr>
    <p:cSldViewPr snapToGrid="0" snapToObjects="1">
      <p:cViewPr varScale="1">
        <p:scale>
          <a:sx n="91" d="100"/>
          <a:sy n="91" d="100"/>
        </p:scale>
        <p:origin x="-10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B4B9C-9C19-9745-BB84-80F63FC5AD34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D0C498-8197-7347-905E-52FD95F71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6806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FE40D2-BE21-7947-99C8-CA2BB62D0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5472268-5B70-6E44-8CBC-6744C7570F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7DD60F-932C-944D-9E0C-1A3F90AD9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4ED1-81CE-5F43-95D3-F747595C394F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746346-B9B8-8F46-822C-FA7817149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D0013B-FBCC-4D4B-9B9C-ECE93676E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537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7292AE-FB8F-D54B-9E77-C7D8EE84D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39483E6-A4A7-324B-8E22-A75ABBCE9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73ED5D-6A54-E84C-AB53-DF10D5920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4ED1-81CE-5F43-95D3-F747595C394F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5BBB6A-A86E-3748-8EDB-4A2C48EEB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1D9976-9F5E-BB43-BDB8-57E566E72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2810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F2B0D5E-0FEF-9D44-BDBE-C4F354E058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955F638-999A-EC4E-9030-B84C696B52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3BEF94-F416-0049-9787-786013AF2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4ED1-81CE-5F43-95D3-F747595C394F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3E8E5B-1C18-654B-84F2-61FA89BBC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53B6538-B866-E34F-842F-620BE3F20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029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1F2CA-6D63-9140-A9F0-1CE2A4CE3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0277AA-F921-EB42-AD05-CED992A83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F39F05-2822-614B-993D-6104CEF29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4ED1-81CE-5F43-95D3-F747595C394F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1BE730-55D2-5C4A-808F-EB6B10074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57A529-A342-AF4F-AF69-A3977F64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895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BB8182-8C7E-5E45-8020-6C12DD83F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759BA5F-7B1F-DC4C-91A9-7D098EAE0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4F036A-8884-BE40-BC0F-43D15C967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4ED1-81CE-5F43-95D3-F747595C394F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22D83B-B2F0-B040-A84A-000C27573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6C1ED0E-097E-A04D-AEC9-5C02F741E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2757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A737B1-C741-434B-8185-4CE9BDA8C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71C429-1524-CD4F-9D50-2D7A96D97B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A18FB13-A7F6-8D41-8383-BF97AB8342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A7817D7-71F4-9D4D-B4AB-C2B3E56D2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4ED1-81CE-5F43-95D3-F747595C394F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3443B90-99C4-7243-8DE8-3A8B2411E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3FBF1F7-B974-8642-BE02-060083A3D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734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869DF7-5862-284E-AE0A-D98E4AE27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7DE8B7E-0AC6-AB44-B0A8-644A651AF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A94E616-6E79-2B4D-8279-A6189E12F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54B0E1E-7382-524B-8BDA-49B887CA18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33C8062-5BA6-9A48-A9F6-DCC948DF62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9420557-C859-4845-AF2A-3975A2CAF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4ED1-81CE-5F43-95D3-F747595C394F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7B64F7E-3633-3A4E-949E-D9F0EA700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CAB876B-83CD-A84B-8E31-2EC661EEA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758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1A9850-F56A-824B-AE73-166565FE7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6BE9710-794C-9A48-BCF9-F227FE4D4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4ED1-81CE-5F43-95D3-F747595C394F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1F940C4-80E1-4D47-A407-0698003C7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D8250AD-21AC-6A4D-A9BD-BACC0F505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4314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DF004B7-A254-2748-A729-431F54A1C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4ED1-81CE-5F43-95D3-F747595C394F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6020793-3E85-DF4D-8712-F41A0245D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1173AEF-6EE5-3946-A005-A5289B7AD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6454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5033CB-19BF-CE49-9B47-498B65666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625052-5318-8544-9D71-D2A2DF4BC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9637595-FC07-F247-A011-0DAAC9BA49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0B41F8-312E-634B-9E85-18BA2EB50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4ED1-81CE-5F43-95D3-F747595C394F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33F5E90-D834-F648-A5BF-F8F0D9DB6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D664505-5EBA-5C41-8D96-D50FE7124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9570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BDE2B7-9BB0-7B49-9953-B68EEB799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82359B6-2A84-7C41-B901-F2AEECE3E5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B664F05-CCC6-054D-8E14-B87078519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5AF44FE-3CEA-C948-991D-D1AFCC4D9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4ED1-81CE-5F43-95D3-F747595C394F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F4B404D-1A54-CB40-AC93-81B093DC7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F7996F3-668E-F24F-A8B9-6A8597AC7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247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EE9CCFC-327A-BC46-BB46-C53162770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488E691-1750-A445-9322-DA9FDD72C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C25BD3-CA73-434E-B3F3-686D3F04BB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A4ED1-81CE-5F43-95D3-F747595C394F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97F7A3-4D57-A648-A719-68A8EC8DF3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24121C-19EC-0249-B36B-1CE76A488A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0312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3DEBC7-7DCF-F145-A7AF-69C1B5B86C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D4007D7-DE96-8B43-9F72-F19E647688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3137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reeform: Shape 105">
            <a:extLst>
              <a:ext uri="{FF2B5EF4-FFF2-40B4-BE49-F238E27FC236}">
                <a16:creationId xmlns:a16="http://schemas.microsoft.com/office/drawing/2014/main" xmlns="" id="{E862BE82-D00D-42C1-BF16-93AA37870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xmlns="" id="{F6D92C2D-1D3D-4974-918C-06579FB354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2333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lumMod val="95000"/>
              <a:lumOff val="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xmlns="" id="{FD741A7D-C6D6-D549-9ED9-E560C4D78C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28003" y="74266"/>
            <a:ext cx="6875506" cy="6863748"/>
          </a:xfrm>
          <a:prstGeom prst="rect">
            <a:avLst/>
          </a:prstGeom>
        </p:spPr>
      </p:pic>
      <p:sp>
        <p:nvSpPr>
          <p:cNvPr id="300" name="Rectangle 2">
            <a:extLst>
              <a:ext uri="{FF2B5EF4-FFF2-40B4-BE49-F238E27FC236}">
                <a16:creationId xmlns:a16="http://schemas.microsoft.com/office/drawing/2014/main" xmlns="" id="{ECAE5219-B16E-0C4B-A6A0-2DCC01C7935B}"/>
              </a:ext>
            </a:extLst>
          </p:cNvPr>
          <p:cNvSpPr txBox="1">
            <a:spLocks noChangeArrowheads="1"/>
          </p:cNvSpPr>
          <p:nvPr/>
        </p:nvSpPr>
        <p:spPr>
          <a:xfrm>
            <a:off x="530942" y="927957"/>
            <a:ext cx="4527367" cy="6483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800" dirty="0"/>
              <a:t>1. Function definitions</a:t>
            </a:r>
          </a:p>
          <a:p>
            <a:r>
              <a:rPr lang="en-US" altLang="en-US" sz="1800" dirty="0"/>
              <a:t>2. Pass array to a function</a:t>
            </a:r>
          </a:p>
          <a:p>
            <a:endParaRPr lang="en-US" altLang="en-US" sz="1800" dirty="0"/>
          </a:p>
          <a:p>
            <a:r>
              <a:rPr lang="en-US" altLang="en-US" sz="1800" dirty="0"/>
              <a:t>2.1 Pass array element to a function</a:t>
            </a:r>
          </a:p>
          <a:p>
            <a:endParaRPr lang="en-US" altLang="en-US" sz="1800" dirty="0"/>
          </a:p>
          <a:p>
            <a:r>
              <a:rPr lang="en-US" altLang="en-US" sz="1800" dirty="0"/>
              <a:t>3. Print</a:t>
            </a:r>
          </a:p>
        </p:txBody>
      </p:sp>
      <p:grpSp>
        <p:nvGrpSpPr>
          <p:cNvPr id="301" name="Group 103">
            <a:extLst>
              <a:ext uri="{FF2B5EF4-FFF2-40B4-BE49-F238E27FC236}">
                <a16:creationId xmlns:a16="http://schemas.microsoft.com/office/drawing/2014/main" xmlns="" id="{B813FA91-0A09-3C45-9B97-E90BA97BE48E}"/>
              </a:ext>
            </a:extLst>
          </p:cNvPr>
          <p:cNvGrpSpPr>
            <a:grpSpLocks/>
          </p:cNvGrpSpPr>
          <p:nvPr/>
        </p:nvGrpSpPr>
        <p:grpSpPr bwMode="auto">
          <a:xfrm>
            <a:off x="2036661" y="3485122"/>
            <a:ext cx="3741738" cy="909638"/>
            <a:chOff x="3216" y="2064"/>
            <a:chExt cx="2357" cy="573"/>
          </a:xfrm>
        </p:grpSpPr>
        <p:sp>
          <p:nvSpPr>
            <p:cNvPr id="302" name="Text Box 100">
              <a:extLst>
                <a:ext uri="{FF2B5EF4-FFF2-40B4-BE49-F238E27FC236}">
                  <a16:creationId xmlns:a16="http://schemas.microsoft.com/office/drawing/2014/main" xmlns="" id="{B1B1CF00-064B-844C-859F-F75886AD28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2064"/>
              <a:ext cx="1824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600" dirty="0"/>
                <a:t>Entire arrays passed call-by-reference, and can be modified</a:t>
              </a:r>
            </a:p>
          </p:txBody>
        </p:sp>
        <p:sp>
          <p:nvSpPr>
            <p:cNvPr id="303" name="Line 102">
              <a:extLst>
                <a:ext uri="{FF2B5EF4-FFF2-40B4-BE49-F238E27FC236}">
                  <a16:creationId xmlns:a16="http://schemas.microsoft.com/office/drawing/2014/main" xmlns="" id="{E5EC9B24-943D-0C45-BBFB-2A896B171F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0" y="2284"/>
              <a:ext cx="533" cy="3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04" name="Group 105">
            <a:extLst>
              <a:ext uri="{FF2B5EF4-FFF2-40B4-BE49-F238E27FC236}">
                <a16:creationId xmlns:a16="http://schemas.microsoft.com/office/drawing/2014/main" xmlns="" id="{43314DA4-549D-A84F-9846-A78AB4E338E3}"/>
              </a:ext>
            </a:extLst>
          </p:cNvPr>
          <p:cNvGrpSpPr>
            <a:grpSpLocks/>
          </p:cNvGrpSpPr>
          <p:nvPr/>
        </p:nvGrpSpPr>
        <p:grpSpPr bwMode="auto">
          <a:xfrm>
            <a:off x="2036662" y="5046280"/>
            <a:ext cx="3741738" cy="957263"/>
            <a:chOff x="3360" y="3072"/>
            <a:chExt cx="2357" cy="603"/>
          </a:xfrm>
        </p:grpSpPr>
        <p:sp>
          <p:nvSpPr>
            <p:cNvPr id="305" name="Text Box 101">
              <a:extLst>
                <a:ext uri="{FF2B5EF4-FFF2-40B4-BE49-F238E27FC236}">
                  <a16:creationId xmlns:a16="http://schemas.microsoft.com/office/drawing/2014/main" xmlns="" id="{1FF367BC-03FE-574E-BFC8-749820D374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3072"/>
              <a:ext cx="1824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600"/>
                <a:t>Array elements passed call-by-value, and cannot be modified</a:t>
              </a:r>
            </a:p>
          </p:txBody>
        </p:sp>
        <p:sp>
          <p:nvSpPr>
            <p:cNvPr id="306" name="Line 104">
              <a:extLst>
                <a:ext uri="{FF2B5EF4-FFF2-40B4-BE49-F238E27FC236}">
                  <a16:creationId xmlns:a16="http://schemas.microsoft.com/office/drawing/2014/main" xmlns="" id="{B78AB21A-37BE-FC47-9826-05D7875FDB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84" y="3273"/>
              <a:ext cx="533" cy="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6441027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reeform: Shape 49">
            <a:extLst>
              <a:ext uri="{FF2B5EF4-FFF2-40B4-BE49-F238E27FC236}">
                <a16:creationId xmlns:a16="http://schemas.microsoft.com/office/drawing/2014/main" xmlns="" id="{E862BE82-D00D-42C1-BF16-93AA37870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xmlns="" id="{F6D92C2D-1D3D-4974-918C-06579FB354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2333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lumMod val="95000"/>
              <a:lumOff val="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13A5B9-58A7-E64E-AE78-C62D55C5B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42" y="632990"/>
            <a:ext cx="4062643" cy="1043409"/>
          </a:xfrm>
        </p:spPr>
        <p:txBody>
          <a:bodyPr>
            <a:normAutofit/>
          </a:bodyPr>
          <a:lstStyle/>
          <a:p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F682F8-BF1A-5B4E-B04A-36538D0C7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74" y="1774372"/>
            <a:ext cx="4064409" cy="2754086"/>
          </a:xfrm>
        </p:spPr>
        <p:txBody>
          <a:bodyPr anchor="t">
            <a:normAutofit/>
          </a:bodyPr>
          <a:lstStyle/>
          <a:p>
            <a:endParaRPr lang="en-US" sz="1800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xmlns="" id="{506E1FF9-9277-5447-A4DB-64C572BB33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3125" y="-16822"/>
            <a:ext cx="7210299" cy="6874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34039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5CC4F9-1A94-A840-8957-E74CAE6207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Case Study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B6A2568-03A3-6D4D-A859-41AF5874D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Bubble sort</a:t>
            </a:r>
            <a:endParaRPr lang="en-US" dirty="0"/>
          </a:p>
          <a:p>
            <a:r>
              <a:rPr lang="en-US" altLang="en-US" dirty="0"/>
              <a:t>Computing Mean, Median and Mode Using Arrays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561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07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Content Placeholder 101">
            <a:extLst>
              <a:ext uri="{FF2B5EF4-FFF2-40B4-BE49-F238E27FC236}">
                <a16:creationId xmlns:a16="http://schemas.microsoft.com/office/drawing/2014/main" xmlns="" id="{D5D2B664-7FA6-DA49-8BA1-59116E8331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7183" y="643467"/>
            <a:ext cx="5417633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5962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6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4" name="Content Placeholder 100">
            <a:extLst>
              <a:ext uri="{FF2B5EF4-FFF2-40B4-BE49-F238E27FC236}">
                <a16:creationId xmlns:a16="http://schemas.microsoft.com/office/drawing/2014/main" xmlns="" id="{099FC334-A3BF-F14A-987B-4D97B4B2D2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16409" y="643467"/>
            <a:ext cx="5359182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5036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8" name="Content Placeholder 94">
            <a:extLst>
              <a:ext uri="{FF2B5EF4-FFF2-40B4-BE49-F238E27FC236}">
                <a16:creationId xmlns:a16="http://schemas.microsoft.com/office/drawing/2014/main" xmlns="" id="{4A009D26-BFA0-E44A-B597-8B87FD7036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1844" y="643467"/>
            <a:ext cx="5428312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8203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1" name="Content Placeholder 97">
            <a:extLst>
              <a:ext uri="{FF2B5EF4-FFF2-40B4-BE49-F238E27FC236}">
                <a16:creationId xmlns:a16="http://schemas.microsoft.com/office/drawing/2014/main" xmlns="" id="{CAEDCA27-9D78-D342-8ABA-8D0E0640B2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1844" y="643467"/>
            <a:ext cx="5428312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33350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Content Placeholder 17">
            <a:extLst>
              <a:ext uri="{FF2B5EF4-FFF2-40B4-BE49-F238E27FC236}">
                <a16:creationId xmlns:a16="http://schemas.microsoft.com/office/drawing/2014/main" xmlns="" id="{79B6C36A-0A08-BE43-A6B5-576B7D0D7E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9296" y="643466"/>
            <a:ext cx="5753407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67688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Content Placeholder 99">
            <a:extLst>
              <a:ext uri="{FF2B5EF4-FFF2-40B4-BE49-F238E27FC236}">
                <a16:creationId xmlns:a16="http://schemas.microsoft.com/office/drawing/2014/main" xmlns="" id="{1D1528B4-6111-214F-9268-F3CB25FA31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1377" y="643466"/>
            <a:ext cx="9629245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42613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1E1E90-7C34-274B-A7B1-006EDA48A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D2AA811-DD56-2B4F-92DC-AE1B58A211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Searching Arrays: Linear 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2843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1D0405-6E2B-5348-A0C9-1D6F179A9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Declaration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2C3E65-C8DF-FF45-B5B9-751454A08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Array</a:t>
            </a:r>
          </a:p>
          <a:p>
            <a:pPr lvl="1"/>
            <a:r>
              <a:rPr lang="en-US" altLang="en-US" dirty="0"/>
              <a:t>Group of consecutive memory locations </a:t>
            </a:r>
          </a:p>
          <a:p>
            <a:pPr lvl="1"/>
            <a:r>
              <a:rPr lang="en-US" altLang="en-US" dirty="0"/>
              <a:t>Same name and type</a:t>
            </a:r>
          </a:p>
          <a:p>
            <a:r>
              <a:rPr lang="en-US" altLang="en-US" dirty="0"/>
              <a:t>Declaration:</a:t>
            </a:r>
          </a:p>
          <a:p>
            <a:pPr lvl="2">
              <a:buFontTx/>
              <a:buNone/>
            </a:pPr>
            <a:r>
              <a:rPr lang="en-US" altLang="en-US" i="1" dirty="0"/>
              <a:t>Type </a:t>
            </a:r>
            <a:r>
              <a:rPr lang="en-US" altLang="en-US" i="1" dirty="0" err="1"/>
              <a:t>arrayname</a:t>
            </a:r>
            <a:r>
              <a:rPr lang="en-US" altLang="en-US" b="1" dirty="0">
                <a:latin typeface="Courier New" panose="02070309020205020404" pitchFamily="49" charset="0"/>
              </a:rPr>
              <a:t>[</a:t>
            </a:r>
            <a:r>
              <a:rPr lang="en-US" altLang="en-US" dirty="0"/>
              <a:t> </a:t>
            </a:r>
            <a:r>
              <a:rPr lang="en-US" altLang="en-US" i="1" dirty="0"/>
              <a:t>size</a:t>
            </a:r>
            <a:r>
              <a:rPr lang="en-US" altLang="en-US" b="1" dirty="0">
                <a:latin typeface="Courier New" panose="02070309020205020404" pitchFamily="49" charset="0"/>
              </a:rPr>
              <a:t>]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c[11];</a:t>
            </a:r>
          </a:p>
          <a:p>
            <a:pPr lvl="1"/>
            <a:r>
              <a:rPr lang="en-US" dirty="0"/>
              <a:t>char a[2];</a:t>
            </a:r>
          </a:p>
          <a:p>
            <a:pPr lvl="1"/>
            <a:r>
              <a:rPr lang="en-US" dirty="0"/>
              <a:t>double </a:t>
            </a:r>
            <a:r>
              <a:rPr lang="en-US" dirty="0" err="1"/>
              <a:t>arrayD</a:t>
            </a:r>
            <a:r>
              <a:rPr lang="en-US" dirty="0"/>
              <a:t>[5];</a:t>
            </a:r>
          </a:p>
          <a:p>
            <a:pPr lvl="1"/>
            <a:endParaRPr lang="en-US" dirty="0"/>
          </a:p>
        </p:txBody>
      </p:sp>
      <p:grpSp>
        <p:nvGrpSpPr>
          <p:cNvPr id="4" name="Group 64">
            <a:extLst>
              <a:ext uri="{FF2B5EF4-FFF2-40B4-BE49-F238E27FC236}">
                <a16:creationId xmlns:a16="http://schemas.microsoft.com/office/drawing/2014/main" xmlns="" id="{676DF0B2-CDF0-9A4F-82F2-6D554D38096E}"/>
              </a:ext>
            </a:extLst>
          </p:cNvPr>
          <p:cNvGrpSpPr>
            <a:grpSpLocks/>
          </p:cNvGrpSpPr>
          <p:nvPr/>
        </p:nvGrpSpPr>
        <p:grpSpPr bwMode="auto">
          <a:xfrm>
            <a:off x="7167716" y="365125"/>
            <a:ext cx="3770671" cy="5813425"/>
            <a:chOff x="3936" y="220"/>
            <a:chExt cx="1728" cy="3662"/>
          </a:xfrm>
        </p:grpSpPr>
        <p:sp>
          <p:nvSpPr>
            <p:cNvPr id="5" name="Rectangle 32">
              <a:extLst>
                <a:ext uri="{FF2B5EF4-FFF2-40B4-BE49-F238E27FC236}">
                  <a16:creationId xmlns:a16="http://schemas.microsoft.com/office/drawing/2014/main" xmlns="" id="{C194B00F-20CE-334A-981F-31D3DF117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5" y="220"/>
              <a:ext cx="1609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en-US" sz="1800" dirty="0">
                  <a:latin typeface="Courier New" panose="02070309020205020404" pitchFamily="49" charset="0"/>
                </a:rPr>
                <a:t>Name of array (Note that all elements of this array have the same name, </a:t>
              </a:r>
              <a:r>
                <a:rPr lang="en-US" altLang="en-US" sz="1800" b="1" dirty="0">
                  <a:latin typeface="Courier New" panose="02070309020205020404" pitchFamily="49" charset="0"/>
                </a:rPr>
                <a:t>c</a:t>
              </a:r>
              <a:r>
                <a:rPr lang="en-US" altLang="en-US" sz="1800" dirty="0">
                  <a:latin typeface="Courier New" panose="02070309020205020404" pitchFamily="49" charset="0"/>
                </a:rPr>
                <a:t>)</a:t>
              </a:r>
            </a:p>
            <a:p>
              <a:pPr>
                <a:spcBef>
                  <a:spcPct val="0"/>
                </a:spcBef>
              </a:pPr>
              <a:endParaRPr lang="en-US" altLang="en-US" sz="1800" dirty="0">
                <a:solidFill>
                  <a:schemeClr val="tx1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6" name="Rectangle 45">
              <a:extLst>
                <a:ext uri="{FF2B5EF4-FFF2-40B4-BE49-F238E27FC236}">
                  <a16:creationId xmlns:a16="http://schemas.microsoft.com/office/drawing/2014/main" xmlns="" id="{53011C56-5D51-614E-8924-249DD28E14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3675"/>
              <a:ext cx="1513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en-US" sz="1800" dirty="0">
                  <a:latin typeface="Courier New" panose="02070309020205020404" pitchFamily="49" charset="0"/>
                </a:rPr>
                <a:t>Position number of the element within array </a:t>
              </a:r>
              <a:r>
                <a:rPr lang="en-US" altLang="en-US" sz="1800" b="1" dirty="0">
                  <a:latin typeface="Courier New" panose="02070309020205020404" pitchFamily="49" charset="0"/>
                </a:rPr>
                <a:t>c</a:t>
              </a:r>
              <a:endParaRPr lang="en-US" altLang="en-US" sz="1800" dirty="0">
                <a:solidFill>
                  <a:schemeClr val="tx1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7" name="Freeform 46">
              <a:extLst>
                <a:ext uri="{FF2B5EF4-FFF2-40B4-BE49-F238E27FC236}">
                  <a16:creationId xmlns:a16="http://schemas.microsoft.com/office/drawing/2014/main" xmlns="" id="{A33224B8-106E-7A46-9883-5DDF1E859A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3408"/>
              <a:ext cx="0" cy="231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19958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0" y="1995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63">
              <a:extLst>
                <a:ext uri="{FF2B5EF4-FFF2-40B4-BE49-F238E27FC236}">
                  <a16:creationId xmlns:a16="http://schemas.microsoft.com/office/drawing/2014/main" xmlns="" id="{671B8854-3305-2A43-94AB-471471E6F3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32" y="1070"/>
              <a:ext cx="1308" cy="2290"/>
              <a:chOff x="4032" y="1304"/>
              <a:chExt cx="1308" cy="2290"/>
            </a:xfrm>
          </p:grpSpPr>
          <p:grpSp>
            <p:nvGrpSpPr>
              <p:cNvPr id="9" name="Group 5">
                <a:extLst>
                  <a:ext uri="{FF2B5EF4-FFF2-40B4-BE49-F238E27FC236}">
                    <a16:creationId xmlns:a16="http://schemas.microsoft.com/office/drawing/2014/main" xmlns="" id="{2F4BB955-DAD0-EB41-B22F-38E7D4365D1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28" y="1514"/>
                <a:ext cx="812" cy="2080"/>
                <a:chOff x="0" y="-2"/>
                <a:chExt cx="20000" cy="20004"/>
              </a:xfrm>
            </p:grpSpPr>
            <p:sp>
              <p:nvSpPr>
                <p:cNvPr id="49" name="Freeform 6">
                  <a:extLst>
                    <a:ext uri="{FF2B5EF4-FFF2-40B4-BE49-F238E27FC236}">
                      <a16:creationId xmlns:a16="http://schemas.microsoft.com/office/drawing/2014/main" xmlns="" id="{39589CA8-1FEA-7342-BB5A-9A92608783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1000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0" name="Group 7">
                  <a:extLst>
                    <a:ext uri="{FF2B5EF4-FFF2-40B4-BE49-F238E27FC236}">
                      <a16:creationId xmlns:a16="http://schemas.microsoft.com/office/drawing/2014/main" xmlns="" id="{AC0E5A02-D3F2-EA42-9A58-9733E7297E3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-2"/>
                  <a:ext cx="20000" cy="20004"/>
                  <a:chOff x="0" y="0"/>
                  <a:chExt cx="20000" cy="20004"/>
                </a:xfrm>
              </p:grpSpPr>
              <p:sp>
                <p:nvSpPr>
                  <p:cNvPr id="51" name="Freeform 8">
                    <a:extLst>
                      <a:ext uri="{FF2B5EF4-FFF2-40B4-BE49-F238E27FC236}">
                        <a16:creationId xmlns:a16="http://schemas.microsoft.com/office/drawing/2014/main" xmlns="" id="{DDB72134-7B34-5849-B751-B53734A7556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" name="Freeform 9">
                    <a:extLst>
                      <a:ext uri="{FF2B5EF4-FFF2-40B4-BE49-F238E27FC236}">
                        <a16:creationId xmlns:a16="http://schemas.microsoft.com/office/drawing/2014/main" xmlns="" id="{41F86703-BE3A-D447-9C5A-272D1677AA7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66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" name="Freeform 10">
                    <a:extLst>
                      <a:ext uri="{FF2B5EF4-FFF2-40B4-BE49-F238E27FC236}">
                        <a16:creationId xmlns:a16="http://schemas.microsoft.com/office/drawing/2014/main" xmlns="" id="{8BF21FF4-BAC9-DB4D-93A7-6F43640DF1A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3334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" name="Freeform 11">
                    <a:extLst>
                      <a:ext uri="{FF2B5EF4-FFF2-40B4-BE49-F238E27FC236}">
                        <a16:creationId xmlns:a16="http://schemas.microsoft.com/office/drawing/2014/main" xmlns="" id="{951224A4-1BD4-574C-AEBE-EF54B3E4544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5001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12">
                    <a:extLst>
                      <a:ext uri="{FF2B5EF4-FFF2-40B4-BE49-F238E27FC236}">
                        <a16:creationId xmlns:a16="http://schemas.microsoft.com/office/drawing/2014/main" xmlns="" id="{11303E9F-B330-2E49-A6AE-27D69A28E54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6668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" name="Freeform 13">
                    <a:extLst>
                      <a:ext uri="{FF2B5EF4-FFF2-40B4-BE49-F238E27FC236}">
                        <a16:creationId xmlns:a16="http://schemas.microsoft.com/office/drawing/2014/main" xmlns="" id="{CE4A83FF-222A-414E-8B1A-4A9C250728B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8335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14">
                    <a:extLst>
                      <a:ext uri="{FF2B5EF4-FFF2-40B4-BE49-F238E27FC236}">
                        <a16:creationId xmlns:a16="http://schemas.microsoft.com/office/drawing/2014/main" xmlns="" id="{F8C6B63A-8691-5249-A630-5D77B3C7ADE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1669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" name="Freeform 15">
                    <a:extLst>
                      <a:ext uri="{FF2B5EF4-FFF2-40B4-BE49-F238E27FC236}">
                        <a16:creationId xmlns:a16="http://schemas.microsoft.com/office/drawing/2014/main" xmlns="" id="{5014CD49-B192-F246-8D00-18B0171181D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3336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" name="Freeform 16">
                    <a:extLst>
                      <a:ext uri="{FF2B5EF4-FFF2-40B4-BE49-F238E27FC236}">
                        <a16:creationId xmlns:a16="http://schemas.microsoft.com/office/drawing/2014/main" xmlns="" id="{4A968434-F108-AE40-9939-EFC4981379F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5003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" name="Freeform 17">
                    <a:extLst>
                      <a:ext uri="{FF2B5EF4-FFF2-40B4-BE49-F238E27FC236}">
                        <a16:creationId xmlns:a16="http://schemas.microsoft.com/office/drawing/2014/main" xmlns="" id="{87898B0F-FDD9-9B49-AC32-F407DE6BFF6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667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" name="Freeform 18">
                    <a:extLst>
                      <a:ext uri="{FF2B5EF4-FFF2-40B4-BE49-F238E27FC236}">
                        <a16:creationId xmlns:a16="http://schemas.microsoft.com/office/drawing/2014/main" xmlns="" id="{898F23C4-13A5-4F4E-B283-31A98428B74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833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0" name="Rectangle 19">
                <a:extLst>
                  <a:ext uri="{FF2B5EF4-FFF2-40B4-BE49-F238E27FC236}">
                    <a16:creationId xmlns:a16="http://schemas.microsoft.com/office/drawing/2014/main" xmlns="" id="{D5A8664B-711C-E847-BC93-B3F807EB40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57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c[6]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1" name="Rectangle 20">
                <a:extLst>
                  <a:ext uri="{FF2B5EF4-FFF2-40B4-BE49-F238E27FC236}">
                    <a16:creationId xmlns:a16="http://schemas.microsoft.com/office/drawing/2014/main" xmlns="" id="{6E8155A9-C1F4-2140-B4A6-6A8B9F7D3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539"/>
                <a:ext cx="225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-45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2" name="Rectangle 21">
                <a:extLst>
                  <a:ext uri="{FF2B5EF4-FFF2-40B4-BE49-F238E27FC236}">
                    <a16:creationId xmlns:a16="http://schemas.microsoft.com/office/drawing/2014/main" xmlns="" id="{1534B000-B9AB-AF40-A290-BE2849B331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5" y="1712"/>
                <a:ext cx="90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6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3" name="Rectangle 22">
                <a:extLst>
                  <a:ext uri="{FF2B5EF4-FFF2-40B4-BE49-F238E27FC236}">
                    <a16:creationId xmlns:a16="http://schemas.microsoft.com/office/drawing/2014/main" xmlns="" id="{813A8734-7043-194E-AA38-0305093CB4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5" y="1886"/>
                <a:ext cx="90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0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4" name="Rectangle 23">
                <a:extLst>
                  <a:ext uri="{FF2B5EF4-FFF2-40B4-BE49-F238E27FC236}">
                    <a16:creationId xmlns:a16="http://schemas.microsoft.com/office/drawing/2014/main" xmlns="" id="{3049AC4F-18D2-A042-A86D-5DD92B4274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2059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72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5" name="Rectangle 24">
                <a:extLst>
                  <a:ext uri="{FF2B5EF4-FFF2-40B4-BE49-F238E27FC236}">
                    <a16:creationId xmlns:a16="http://schemas.microsoft.com/office/drawing/2014/main" xmlns="" id="{06B28939-E4B7-3A4F-83D8-D26D7A23E4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32" y="223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1543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6" name="Rectangle 25">
                <a:extLst>
                  <a:ext uri="{FF2B5EF4-FFF2-40B4-BE49-F238E27FC236}">
                    <a16:creationId xmlns:a16="http://schemas.microsoft.com/office/drawing/2014/main" xmlns="" id="{AD327EBF-07A0-6B4C-A03A-2DB20F10D2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2406"/>
                <a:ext cx="225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-89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7" name="Rectangle 26">
                <a:extLst>
                  <a:ext uri="{FF2B5EF4-FFF2-40B4-BE49-F238E27FC236}">
                    <a16:creationId xmlns:a16="http://schemas.microsoft.com/office/drawing/2014/main" xmlns="" id="{D5C88FDB-8E2C-C746-B0C1-71408A20F2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5" y="2579"/>
                <a:ext cx="90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0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8" name="Rectangle 27">
                <a:extLst>
                  <a:ext uri="{FF2B5EF4-FFF2-40B4-BE49-F238E27FC236}">
                    <a16:creationId xmlns:a16="http://schemas.microsoft.com/office/drawing/2014/main" xmlns="" id="{3FD3CFD3-1226-FA42-91BB-5CA2A32F52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2752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62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9" name="Rectangle 28">
                <a:extLst>
                  <a:ext uri="{FF2B5EF4-FFF2-40B4-BE49-F238E27FC236}">
                    <a16:creationId xmlns:a16="http://schemas.microsoft.com/office/drawing/2014/main" xmlns="" id="{5A77BAC7-B2C8-2448-A1D2-D61282FDEC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2926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-3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0" name="Rectangle 29">
                <a:extLst>
                  <a:ext uri="{FF2B5EF4-FFF2-40B4-BE49-F238E27FC236}">
                    <a16:creationId xmlns:a16="http://schemas.microsoft.com/office/drawing/2014/main" xmlns="" id="{71675A75-3140-E84E-BE4C-1948D9D4D6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5" y="3099"/>
                <a:ext cx="90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1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1" name="Rectangle 30">
                <a:extLst>
                  <a:ext uri="{FF2B5EF4-FFF2-40B4-BE49-F238E27FC236}">
                    <a16:creationId xmlns:a16="http://schemas.microsoft.com/office/drawing/2014/main" xmlns="" id="{D36D1D37-665C-D348-BB67-E7F65062D3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32" y="327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6453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2" name="Rectangle 31">
                <a:extLst>
                  <a:ext uri="{FF2B5EF4-FFF2-40B4-BE49-F238E27FC236}">
                    <a16:creationId xmlns:a16="http://schemas.microsoft.com/office/drawing/2014/main" xmlns="" id="{38E07A0B-DCF6-7143-8D36-36F216F00E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3446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78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3" name="Freeform 33">
                <a:extLst>
                  <a:ext uri="{FF2B5EF4-FFF2-40B4-BE49-F238E27FC236}">
                    <a16:creationId xmlns:a16="http://schemas.microsoft.com/office/drawing/2014/main" xmlns="" id="{39E9B2F2-B59A-4041-82E0-AAE3D2F14E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3" y="1304"/>
                <a:ext cx="0" cy="231"/>
              </a:xfrm>
              <a:custGeom>
                <a:avLst/>
                <a:gdLst>
                  <a:gd name="T0" fmla="*/ 0 w 20000"/>
                  <a:gd name="T1" fmla="*/ 19958 h 20000"/>
                  <a:gd name="T2" fmla="*/ 0 w 20000"/>
                  <a:gd name="T3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000" h="20000">
                    <a:moveTo>
                      <a:pt x="0" y="19958"/>
                    </a:move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 type="triangle" w="med" len="sm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Rectangle 34">
                <a:extLst>
                  <a:ext uri="{FF2B5EF4-FFF2-40B4-BE49-F238E27FC236}">
                    <a16:creationId xmlns:a16="http://schemas.microsoft.com/office/drawing/2014/main" xmlns="" id="{7D93C172-3131-8240-993C-EE2368F916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153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c[0]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5" name="Rectangle 35">
                <a:extLst>
                  <a:ext uri="{FF2B5EF4-FFF2-40B4-BE49-F238E27FC236}">
                    <a16:creationId xmlns:a16="http://schemas.microsoft.com/office/drawing/2014/main" xmlns="" id="{DED6A215-4672-A94A-8B5F-44D9E85B94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171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c[1]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6" name="Rectangle 36">
                <a:extLst>
                  <a:ext uri="{FF2B5EF4-FFF2-40B4-BE49-F238E27FC236}">
                    <a16:creationId xmlns:a16="http://schemas.microsoft.com/office/drawing/2014/main" xmlns="" id="{CAC9BE65-E8C7-1148-AA5E-E0500FD01D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1886"/>
                <a:ext cx="29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c[2]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7" name="Rectangle 37">
                <a:extLst>
                  <a:ext uri="{FF2B5EF4-FFF2-40B4-BE49-F238E27FC236}">
                    <a16:creationId xmlns:a16="http://schemas.microsoft.com/office/drawing/2014/main" xmlns="" id="{344632A9-0649-6E48-BDB1-133EFBFED0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05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c[3]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8" name="Rectangle 38">
                <a:extLst>
                  <a:ext uri="{FF2B5EF4-FFF2-40B4-BE49-F238E27FC236}">
                    <a16:creationId xmlns:a16="http://schemas.microsoft.com/office/drawing/2014/main" xmlns="" id="{A84F7158-2D96-9A41-BB4B-32D7C82289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3446"/>
                <a:ext cx="361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c[11]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9" name="Rectangle 39">
                <a:extLst>
                  <a:ext uri="{FF2B5EF4-FFF2-40B4-BE49-F238E27FC236}">
                    <a16:creationId xmlns:a16="http://schemas.microsoft.com/office/drawing/2014/main" xmlns="" id="{0F0470A0-3AF0-5F4F-91AB-BAC30FD7A6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3272"/>
                <a:ext cx="361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c[10]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0" name="Rectangle 40">
                <a:extLst>
                  <a:ext uri="{FF2B5EF4-FFF2-40B4-BE49-F238E27FC236}">
                    <a16:creationId xmlns:a16="http://schemas.microsoft.com/office/drawing/2014/main" xmlns="" id="{D52EBC61-F782-144D-8231-585F35C592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309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c[9]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1" name="Rectangle 41">
                <a:extLst>
                  <a:ext uri="{FF2B5EF4-FFF2-40B4-BE49-F238E27FC236}">
                    <a16:creationId xmlns:a16="http://schemas.microsoft.com/office/drawing/2014/main" xmlns="" id="{1160208E-4F63-B943-8338-DB8AFADD3A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926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c[8]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2" name="Rectangle 42">
                <a:extLst>
                  <a:ext uri="{FF2B5EF4-FFF2-40B4-BE49-F238E27FC236}">
                    <a16:creationId xmlns:a16="http://schemas.microsoft.com/office/drawing/2014/main" xmlns="" id="{932A403D-CB13-C340-B522-407FE98507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75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c[7]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3" name="Rectangle 43">
                <a:extLst>
                  <a:ext uri="{FF2B5EF4-FFF2-40B4-BE49-F238E27FC236}">
                    <a16:creationId xmlns:a16="http://schemas.microsoft.com/office/drawing/2014/main" xmlns="" id="{09978CF7-E0E5-D440-9A9F-2AC8D57F98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406"/>
                <a:ext cx="29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c[5]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4" name="Rectangle 44">
                <a:extLst>
                  <a:ext uri="{FF2B5EF4-FFF2-40B4-BE49-F238E27FC236}">
                    <a16:creationId xmlns:a16="http://schemas.microsoft.com/office/drawing/2014/main" xmlns="" id="{0CFD21C3-6750-144D-AC52-1500931BDC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23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c[4]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grpSp>
            <p:nvGrpSpPr>
              <p:cNvPr id="35" name="Group 47">
                <a:extLst>
                  <a:ext uri="{FF2B5EF4-FFF2-40B4-BE49-F238E27FC236}">
                    <a16:creationId xmlns:a16="http://schemas.microsoft.com/office/drawing/2014/main" xmlns="" id="{379FBFBB-AAA0-284A-8A63-3B740ED585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28" y="1514"/>
                <a:ext cx="812" cy="2080"/>
                <a:chOff x="0" y="-2"/>
                <a:chExt cx="20000" cy="20004"/>
              </a:xfrm>
            </p:grpSpPr>
            <p:sp>
              <p:nvSpPr>
                <p:cNvPr id="36" name="Freeform 48">
                  <a:extLst>
                    <a:ext uri="{FF2B5EF4-FFF2-40B4-BE49-F238E27FC236}">
                      <a16:creationId xmlns:a16="http://schemas.microsoft.com/office/drawing/2014/main" xmlns="" id="{EC914BFA-9B16-A54F-BC96-C2FB29C7A0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1000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7" name="Group 49">
                  <a:extLst>
                    <a:ext uri="{FF2B5EF4-FFF2-40B4-BE49-F238E27FC236}">
                      <a16:creationId xmlns:a16="http://schemas.microsoft.com/office/drawing/2014/main" xmlns="" id="{20F26F8B-930B-504C-BADB-F531EF15A9A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-2"/>
                  <a:ext cx="20000" cy="20004"/>
                  <a:chOff x="0" y="0"/>
                  <a:chExt cx="20000" cy="20004"/>
                </a:xfrm>
              </p:grpSpPr>
              <p:sp>
                <p:nvSpPr>
                  <p:cNvPr id="38" name="Freeform 50">
                    <a:extLst>
                      <a:ext uri="{FF2B5EF4-FFF2-40B4-BE49-F238E27FC236}">
                        <a16:creationId xmlns:a16="http://schemas.microsoft.com/office/drawing/2014/main" xmlns="" id="{26DED0EF-7FB1-2B4F-AF49-35C69F4228B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" name="Freeform 51">
                    <a:extLst>
                      <a:ext uri="{FF2B5EF4-FFF2-40B4-BE49-F238E27FC236}">
                        <a16:creationId xmlns:a16="http://schemas.microsoft.com/office/drawing/2014/main" xmlns="" id="{94D9A2E7-FBBD-694A-BBEC-3944F97EF8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66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" name="Freeform 52">
                    <a:extLst>
                      <a:ext uri="{FF2B5EF4-FFF2-40B4-BE49-F238E27FC236}">
                        <a16:creationId xmlns:a16="http://schemas.microsoft.com/office/drawing/2014/main" xmlns="" id="{03F9105B-DD5F-AF42-AA68-962FE738362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3334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" name="Freeform 53">
                    <a:extLst>
                      <a:ext uri="{FF2B5EF4-FFF2-40B4-BE49-F238E27FC236}">
                        <a16:creationId xmlns:a16="http://schemas.microsoft.com/office/drawing/2014/main" xmlns="" id="{5D0D863D-BC56-8649-8034-24BDB0A129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5001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" name="Freeform 54">
                    <a:extLst>
                      <a:ext uri="{FF2B5EF4-FFF2-40B4-BE49-F238E27FC236}">
                        <a16:creationId xmlns:a16="http://schemas.microsoft.com/office/drawing/2014/main" xmlns="" id="{E337BAC3-0E3A-C849-AB67-FB1DD472058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6668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" name="Freeform 55">
                    <a:extLst>
                      <a:ext uri="{FF2B5EF4-FFF2-40B4-BE49-F238E27FC236}">
                        <a16:creationId xmlns:a16="http://schemas.microsoft.com/office/drawing/2014/main" xmlns="" id="{C131FDD6-681A-E940-8F5D-EE8B60009AA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8335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" name="Freeform 56">
                    <a:extLst>
                      <a:ext uri="{FF2B5EF4-FFF2-40B4-BE49-F238E27FC236}">
                        <a16:creationId xmlns:a16="http://schemas.microsoft.com/office/drawing/2014/main" xmlns="" id="{71037518-8EDB-ED4B-A480-6D2C83B1868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1669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" name="Freeform 57">
                    <a:extLst>
                      <a:ext uri="{FF2B5EF4-FFF2-40B4-BE49-F238E27FC236}">
                        <a16:creationId xmlns:a16="http://schemas.microsoft.com/office/drawing/2014/main" xmlns="" id="{07E436C3-F631-FA44-B441-57DE5BE6AE6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3336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" name="Freeform 58">
                    <a:extLst>
                      <a:ext uri="{FF2B5EF4-FFF2-40B4-BE49-F238E27FC236}">
                        <a16:creationId xmlns:a16="http://schemas.microsoft.com/office/drawing/2014/main" xmlns="" id="{C60D117F-576C-344D-B2BA-A8B1D8A0631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5003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" name="Freeform 59">
                    <a:extLst>
                      <a:ext uri="{FF2B5EF4-FFF2-40B4-BE49-F238E27FC236}">
                        <a16:creationId xmlns:a16="http://schemas.microsoft.com/office/drawing/2014/main" xmlns="" id="{35A5FF0B-ACDC-EB42-AB02-393DD35BCCE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667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" name="Freeform 60">
                    <a:extLst>
                      <a:ext uri="{FF2B5EF4-FFF2-40B4-BE49-F238E27FC236}">
                        <a16:creationId xmlns:a16="http://schemas.microsoft.com/office/drawing/2014/main" xmlns="" id="{6F7F6FDB-5CA4-9A41-8B8C-BC2FEA894EE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833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xmlns="" val="31060755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1E1E90-7C34-274B-A7B1-006EDA48A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-767991"/>
            <a:ext cx="10515600" cy="2852737"/>
          </a:xfrm>
        </p:spPr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D2AA811-DD56-2B4F-92DC-AE1B58A21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084747"/>
            <a:ext cx="10515600" cy="4004904"/>
          </a:xfrm>
        </p:spPr>
        <p:txBody>
          <a:bodyPr>
            <a:normAutofit/>
          </a:bodyPr>
          <a:lstStyle/>
          <a:p>
            <a:pPr algn="l"/>
            <a:r>
              <a:rPr lang="en-US" altLang="en-US" sz="2800" dirty="0"/>
              <a:t>Write loops that perform each of the following one-dimensional array operations:</a:t>
            </a:r>
          </a:p>
          <a:p>
            <a:pPr algn="l"/>
            <a:r>
              <a:rPr lang="en-US" altLang="en-US" sz="2800" dirty="0"/>
              <a:t>a) Read the 20 elements of double array sales from the keyboard.</a:t>
            </a:r>
          </a:p>
          <a:p>
            <a:pPr algn="l"/>
            <a:r>
              <a:rPr lang="en-US" altLang="en-US" sz="2800" dirty="0"/>
              <a:t>b) Add 1000 to each of the 75 elements of double array allowance.</a:t>
            </a:r>
          </a:p>
          <a:p>
            <a:pPr algn="l"/>
            <a:r>
              <a:rPr lang="en-US" altLang="en-US" sz="2800" dirty="0" smtClean="0"/>
              <a:t>c</a:t>
            </a:r>
            <a:r>
              <a:rPr lang="en-US" altLang="en-US" sz="2800" dirty="0"/>
              <a:t>) Initialize the 50 elements of integer array numbers to zero.</a:t>
            </a:r>
          </a:p>
          <a:p>
            <a:pPr algn="l"/>
            <a:r>
              <a:rPr lang="en-US" altLang="en-US" sz="2800" dirty="0"/>
              <a:t>d) Print the 10 values of integer array GPA in column format</a:t>
            </a:r>
            <a:r>
              <a:rPr lang="en-US" altLang="en-US" sz="2800" dirty="0" smtClean="0"/>
              <a:t>.</a:t>
            </a:r>
          </a:p>
          <a:p>
            <a:pPr algn="l"/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229088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D8AC20-BD6B-4A49-B671-97C77435C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7211FFB-A25F-E74F-95A7-042A552D34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Chapter </a:t>
            </a:r>
            <a:r>
              <a:rPr lang="en-US" altLang="en-US" dirty="0" smtClean="0"/>
              <a:t>6 C Arrays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986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xmlns="" id="{B00B79E4-02D0-0040-847F-66E8F7A5A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Array Initialization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5A2344-005C-9548-9F43-1A4E61EAB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After declaration, array contains some garbage value.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Static initialization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/>
          </a:p>
          <a:p>
            <a:pPr>
              <a:buFont typeface="Arial" panose="020B0604020202020204" pitchFamily="34" charset="0"/>
              <a:buNone/>
            </a:pPr>
            <a:endParaRPr lang="en-US" altLang="en-US" dirty="0"/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Run time initialization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26AAAC5-F631-284A-948D-B312A7DC0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 Course, Programming club, Fall 2008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C05E673-42AA-F243-91D8-754EEE5FD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31DB354-B559-2643-9026-C80886A03FC8}" type="slidenum">
              <a:rPr lang="en-US" altLang="en-US">
                <a:solidFill>
                  <a:srgbClr val="898989"/>
                </a:solidFill>
              </a:rPr>
              <a:pPr/>
              <a:t>3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F67C7A5-D086-804E-AE86-6D4B55DC9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8639" y="2862509"/>
            <a:ext cx="6236579" cy="92333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month_days</a:t>
            </a:r>
            <a:r>
              <a:rPr lang="en-US" altLang="en-US" dirty="0"/>
              <a:t>[] = {31, 28, 31, 30, 31, 30, 31, 31, 30, 31, 30, 31},</a:t>
            </a:r>
          </a:p>
          <a:p>
            <a:r>
              <a:rPr lang="en-US" altLang="en-US" dirty="0"/>
              <a:t>      n [5] = {0},</a:t>
            </a:r>
          </a:p>
          <a:p>
            <a:r>
              <a:rPr lang="en-US" altLang="en-US" dirty="0"/>
              <a:t>     d [] ={1,2,3,4,5};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17B6DF5-2BBC-BB4D-8743-5AE94BAB3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8638" y="4466432"/>
            <a:ext cx="6236579" cy="12001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;</a:t>
            </a:r>
          </a:p>
          <a:p>
            <a:r>
              <a:rPr lang="en-US" altLang="en-US" dirty="0" err="1"/>
              <a:t>int</a:t>
            </a:r>
            <a:r>
              <a:rPr lang="en-US" altLang="en-US" dirty="0"/>
              <a:t> A[6];</a:t>
            </a:r>
          </a:p>
          <a:p>
            <a:r>
              <a:rPr lang="en-US" altLang="en-US" dirty="0"/>
              <a:t>for(</a:t>
            </a:r>
            <a:r>
              <a:rPr lang="en-US" altLang="en-US" dirty="0" err="1"/>
              <a:t>i</a:t>
            </a:r>
            <a:r>
              <a:rPr lang="en-US" altLang="en-US" dirty="0"/>
              <a:t> = 0; </a:t>
            </a:r>
            <a:r>
              <a:rPr lang="en-US" altLang="en-US" dirty="0" err="1"/>
              <a:t>i</a:t>
            </a:r>
            <a:r>
              <a:rPr lang="en-US" altLang="en-US" dirty="0"/>
              <a:t> &lt; 6; </a:t>
            </a:r>
            <a:r>
              <a:rPr lang="en-US" altLang="en-US" dirty="0" err="1"/>
              <a:t>i</a:t>
            </a:r>
            <a:r>
              <a:rPr lang="en-US" altLang="en-US" dirty="0"/>
              <a:t>++)</a:t>
            </a:r>
            <a:br>
              <a:rPr lang="en-US" altLang="en-US" dirty="0"/>
            </a:br>
            <a:r>
              <a:rPr lang="en-US" altLang="en-US" dirty="0"/>
              <a:t>	A[</a:t>
            </a:r>
            <a:r>
              <a:rPr lang="en-US" altLang="en-US" dirty="0" err="1"/>
              <a:t>i</a:t>
            </a:r>
            <a:r>
              <a:rPr lang="en-US" altLang="en-US" dirty="0"/>
              <a:t>] = 6 - </a:t>
            </a:r>
            <a:r>
              <a:rPr lang="en-US" altLang="en-US" dirty="0" err="1"/>
              <a:t>i</a:t>
            </a:r>
            <a:r>
              <a:rPr lang="en-US" alt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346373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59403D-41E3-2E4D-B9FE-33DDA7420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Accessing an element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D8DFAA-5CF6-1C4B-B4AE-AEB46ACC3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Format of calling an element of an array:</a:t>
            </a:r>
          </a:p>
          <a:p>
            <a:pPr lvl="2">
              <a:buFontTx/>
              <a:buNone/>
            </a:pPr>
            <a:r>
              <a:rPr lang="en-US" altLang="en-US" i="1" dirty="0" err="1"/>
              <a:t>arrayname</a:t>
            </a:r>
            <a:r>
              <a:rPr lang="en-US" altLang="en-US" b="1" dirty="0">
                <a:latin typeface="Courier New" panose="02070309020205020404" pitchFamily="49" charset="0"/>
              </a:rPr>
              <a:t>[</a:t>
            </a:r>
            <a:r>
              <a:rPr lang="en-US" altLang="en-US" dirty="0"/>
              <a:t> </a:t>
            </a:r>
            <a:r>
              <a:rPr lang="en-US" altLang="en-US" i="1" dirty="0" err="1"/>
              <a:t>position_number</a:t>
            </a:r>
            <a:r>
              <a:rPr lang="en-US" altLang="en-US" dirty="0"/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]</a:t>
            </a:r>
          </a:p>
          <a:p>
            <a:pPr lvl="1"/>
            <a:r>
              <a:rPr lang="en-US" altLang="en-US" dirty="0"/>
              <a:t>First element at position </a:t>
            </a:r>
            <a:r>
              <a:rPr lang="en-US" altLang="en-US" b="1" dirty="0">
                <a:latin typeface="Courier New" panose="02070309020205020404" pitchFamily="49" charset="0"/>
              </a:rPr>
              <a:t>0</a:t>
            </a:r>
          </a:p>
          <a:p>
            <a:pPr lvl="1"/>
            <a:r>
              <a:rPr lang="en-US" altLang="en-US" b="1" dirty="0">
                <a:latin typeface="Courier New" panose="02070309020205020404" pitchFamily="49" charset="0"/>
              </a:rPr>
              <a:t>n</a:t>
            </a:r>
            <a:r>
              <a:rPr lang="en-US" altLang="en-US" dirty="0"/>
              <a:t> element array named </a:t>
            </a:r>
            <a:r>
              <a:rPr lang="en-US" altLang="en-US" b="1" dirty="0">
                <a:latin typeface="Courier New" panose="02070309020205020404" pitchFamily="49" charset="0"/>
              </a:rPr>
              <a:t>c</a:t>
            </a:r>
            <a:r>
              <a:rPr lang="en-US" altLang="en-US" dirty="0"/>
              <a:t>:</a:t>
            </a:r>
          </a:p>
          <a:p>
            <a:pPr lvl="2"/>
            <a:r>
              <a:rPr lang="en-US" altLang="en-US" b="1" dirty="0">
                <a:latin typeface="Courier New" panose="02070309020205020404" pitchFamily="49" charset="0"/>
              </a:rPr>
              <a:t>c[ 0 ]</a:t>
            </a:r>
            <a:r>
              <a:rPr lang="en-US" altLang="en-US" dirty="0"/>
              <a:t>, </a:t>
            </a:r>
            <a:r>
              <a:rPr lang="en-US" altLang="en-US" b="1" dirty="0">
                <a:latin typeface="Courier New" panose="02070309020205020404" pitchFamily="49" charset="0"/>
              </a:rPr>
              <a:t>c[ 1 ]</a:t>
            </a:r>
            <a:r>
              <a:rPr lang="en-US" altLang="en-US" dirty="0"/>
              <a:t>...</a:t>
            </a:r>
            <a:r>
              <a:rPr lang="en-US" altLang="en-US" b="1" dirty="0">
                <a:latin typeface="Courier New" panose="02070309020205020404" pitchFamily="49" charset="0"/>
              </a:rPr>
              <a:t>c[ n – 1 ]</a:t>
            </a:r>
          </a:p>
          <a:p>
            <a:r>
              <a:rPr lang="en-US" altLang="en-US" dirty="0"/>
              <a:t>Array elements are like normal variables</a:t>
            </a:r>
          </a:p>
          <a:p>
            <a:pPr lvl="2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	c[ 0 ] =  3;</a:t>
            </a:r>
          </a:p>
          <a:p>
            <a:pPr lvl="2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	</a:t>
            </a:r>
            <a:r>
              <a:rPr lang="en-US" altLang="en-US" b="1" dirty="0" err="1">
                <a:latin typeface="Courier New" panose="02070309020205020404" pitchFamily="49" charset="0"/>
              </a:rPr>
              <a:t>printf</a:t>
            </a:r>
            <a:r>
              <a:rPr lang="en-US" altLang="en-US" b="1" dirty="0">
                <a:latin typeface="Courier New" panose="02070309020205020404" pitchFamily="49" charset="0"/>
              </a:rPr>
              <a:t>( "%d", c[ 0 ] );</a:t>
            </a:r>
          </a:p>
          <a:p>
            <a:pPr lvl="2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</a:rPr>
              <a:t>int</a:t>
            </a:r>
            <a:r>
              <a:rPr lang="en-US" altLang="en-US" b="1" dirty="0">
                <a:latin typeface="Courier New" panose="02070309020205020404" pitchFamily="49" charset="0"/>
              </a:rPr>
              <a:t> a = c[2];</a:t>
            </a:r>
          </a:p>
          <a:p>
            <a:pPr lvl="1"/>
            <a:r>
              <a:rPr lang="en-US" altLang="en-US" dirty="0"/>
              <a:t>Perform operations in subscript.  If  </a:t>
            </a:r>
            <a:r>
              <a:rPr lang="en-US" altLang="en-US" b="1" dirty="0">
                <a:latin typeface="Courier New" panose="02070309020205020404" pitchFamily="49" charset="0"/>
              </a:rPr>
              <a:t>x</a:t>
            </a:r>
            <a:r>
              <a:rPr lang="en-US" altLang="en-US" dirty="0"/>
              <a:t> equals </a:t>
            </a:r>
            <a:r>
              <a:rPr lang="en-US" altLang="en-US" b="1" dirty="0">
                <a:latin typeface="Courier New" panose="02070309020205020404" pitchFamily="49" charset="0"/>
              </a:rPr>
              <a:t>3</a:t>
            </a:r>
          </a:p>
          <a:p>
            <a:pPr lvl="2">
              <a:buFontTx/>
              <a:buNone/>
            </a:pPr>
            <a:r>
              <a:rPr lang="en-US" altLang="en-US" dirty="0"/>
              <a:t>	</a:t>
            </a:r>
            <a:r>
              <a:rPr lang="en-US" altLang="en-US" b="1" dirty="0">
                <a:latin typeface="Courier New" panose="02070309020205020404" pitchFamily="49" charset="0"/>
              </a:rPr>
              <a:t>c[ 5 - 2 ] == c[ 3 ] == c[ x ]</a:t>
            </a:r>
          </a:p>
          <a:p>
            <a:endParaRPr lang="en-US" dirty="0"/>
          </a:p>
        </p:txBody>
      </p:sp>
      <p:grpSp>
        <p:nvGrpSpPr>
          <p:cNvPr id="4" name="Group 64">
            <a:extLst>
              <a:ext uri="{FF2B5EF4-FFF2-40B4-BE49-F238E27FC236}">
                <a16:creationId xmlns:a16="http://schemas.microsoft.com/office/drawing/2014/main" xmlns="" id="{2170AF09-B650-1543-B0FB-4A3567952969}"/>
              </a:ext>
            </a:extLst>
          </p:cNvPr>
          <p:cNvGrpSpPr>
            <a:grpSpLocks/>
          </p:cNvGrpSpPr>
          <p:nvPr/>
        </p:nvGrpSpPr>
        <p:grpSpPr bwMode="auto">
          <a:xfrm>
            <a:off x="7698662" y="365125"/>
            <a:ext cx="3770671" cy="5813425"/>
            <a:chOff x="3936" y="220"/>
            <a:chExt cx="1728" cy="3662"/>
          </a:xfrm>
        </p:grpSpPr>
        <p:sp>
          <p:nvSpPr>
            <p:cNvPr id="5" name="Rectangle 32">
              <a:extLst>
                <a:ext uri="{FF2B5EF4-FFF2-40B4-BE49-F238E27FC236}">
                  <a16:creationId xmlns:a16="http://schemas.microsoft.com/office/drawing/2014/main" xmlns="" id="{EA83DF54-DED8-4F48-B8E3-7BD9AA6D0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5" y="220"/>
              <a:ext cx="1609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en-US" sz="1800" dirty="0">
                  <a:latin typeface="Courier New" panose="02070309020205020404" pitchFamily="49" charset="0"/>
                </a:rPr>
                <a:t>Name of array (Note that all elements of this array have the same name, </a:t>
              </a:r>
              <a:r>
                <a:rPr lang="en-US" altLang="en-US" sz="1800" b="1" dirty="0">
                  <a:latin typeface="Courier New" panose="02070309020205020404" pitchFamily="49" charset="0"/>
                </a:rPr>
                <a:t>c</a:t>
              </a:r>
              <a:r>
                <a:rPr lang="en-US" altLang="en-US" sz="1800" dirty="0">
                  <a:latin typeface="Courier New" panose="02070309020205020404" pitchFamily="49" charset="0"/>
                </a:rPr>
                <a:t>)</a:t>
              </a:r>
            </a:p>
            <a:p>
              <a:pPr>
                <a:spcBef>
                  <a:spcPct val="0"/>
                </a:spcBef>
              </a:pPr>
              <a:endParaRPr lang="en-US" altLang="en-US" sz="1800" dirty="0">
                <a:solidFill>
                  <a:schemeClr val="tx1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6" name="Rectangle 45">
              <a:extLst>
                <a:ext uri="{FF2B5EF4-FFF2-40B4-BE49-F238E27FC236}">
                  <a16:creationId xmlns:a16="http://schemas.microsoft.com/office/drawing/2014/main" xmlns="" id="{A218819E-DD12-4042-9359-01845D2137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3675"/>
              <a:ext cx="1513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en-US" sz="1800" dirty="0">
                  <a:latin typeface="Courier New" panose="02070309020205020404" pitchFamily="49" charset="0"/>
                </a:rPr>
                <a:t>Position number of the element within array </a:t>
              </a:r>
              <a:r>
                <a:rPr lang="en-US" altLang="en-US" sz="1800" b="1" dirty="0">
                  <a:latin typeface="Courier New" panose="02070309020205020404" pitchFamily="49" charset="0"/>
                </a:rPr>
                <a:t>c</a:t>
              </a:r>
              <a:endParaRPr lang="en-US" altLang="en-US" sz="1800" dirty="0">
                <a:solidFill>
                  <a:schemeClr val="tx1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7" name="Freeform 46">
              <a:extLst>
                <a:ext uri="{FF2B5EF4-FFF2-40B4-BE49-F238E27FC236}">
                  <a16:creationId xmlns:a16="http://schemas.microsoft.com/office/drawing/2014/main" xmlns="" id="{87A5C9D2-65E3-3142-A7B2-E710BA951C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3408"/>
              <a:ext cx="0" cy="231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19958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0" y="1995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63">
              <a:extLst>
                <a:ext uri="{FF2B5EF4-FFF2-40B4-BE49-F238E27FC236}">
                  <a16:creationId xmlns:a16="http://schemas.microsoft.com/office/drawing/2014/main" xmlns="" id="{F2150C30-DE48-6A45-8AB5-0032100543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32" y="1070"/>
              <a:ext cx="1308" cy="2290"/>
              <a:chOff x="4032" y="1304"/>
              <a:chExt cx="1308" cy="2290"/>
            </a:xfrm>
          </p:grpSpPr>
          <p:grpSp>
            <p:nvGrpSpPr>
              <p:cNvPr id="9" name="Group 5">
                <a:extLst>
                  <a:ext uri="{FF2B5EF4-FFF2-40B4-BE49-F238E27FC236}">
                    <a16:creationId xmlns:a16="http://schemas.microsoft.com/office/drawing/2014/main" xmlns="" id="{EBB5C800-A7CA-AC47-8E0C-3F74677F07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28" y="1514"/>
                <a:ext cx="812" cy="2080"/>
                <a:chOff x="0" y="-2"/>
                <a:chExt cx="20000" cy="20004"/>
              </a:xfrm>
            </p:grpSpPr>
            <p:sp>
              <p:nvSpPr>
                <p:cNvPr id="49" name="Freeform 6">
                  <a:extLst>
                    <a:ext uri="{FF2B5EF4-FFF2-40B4-BE49-F238E27FC236}">
                      <a16:creationId xmlns:a16="http://schemas.microsoft.com/office/drawing/2014/main" xmlns="" id="{CDF1BDA0-267D-D441-8809-197930955A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1000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0" name="Group 7">
                  <a:extLst>
                    <a:ext uri="{FF2B5EF4-FFF2-40B4-BE49-F238E27FC236}">
                      <a16:creationId xmlns:a16="http://schemas.microsoft.com/office/drawing/2014/main" xmlns="" id="{E52F50E9-7C7B-E543-BEBE-129209903AB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-2"/>
                  <a:ext cx="20000" cy="20004"/>
                  <a:chOff x="0" y="0"/>
                  <a:chExt cx="20000" cy="20004"/>
                </a:xfrm>
              </p:grpSpPr>
              <p:sp>
                <p:nvSpPr>
                  <p:cNvPr id="51" name="Freeform 8">
                    <a:extLst>
                      <a:ext uri="{FF2B5EF4-FFF2-40B4-BE49-F238E27FC236}">
                        <a16:creationId xmlns:a16="http://schemas.microsoft.com/office/drawing/2014/main" xmlns="" id="{4F845F14-DE14-1A49-BFBF-F060B5A544E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" name="Freeform 9">
                    <a:extLst>
                      <a:ext uri="{FF2B5EF4-FFF2-40B4-BE49-F238E27FC236}">
                        <a16:creationId xmlns:a16="http://schemas.microsoft.com/office/drawing/2014/main" xmlns="" id="{8E280FBF-2A37-DA4C-A298-CFDC518173C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66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" name="Freeform 10">
                    <a:extLst>
                      <a:ext uri="{FF2B5EF4-FFF2-40B4-BE49-F238E27FC236}">
                        <a16:creationId xmlns:a16="http://schemas.microsoft.com/office/drawing/2014/main" xmlns="" id="{E0C0E3C8-2670-164E-9331-D8322339612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3334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" name="Freeform 11">
                    <a:extLst>
                      <a:ext uri="{FF2B5EF4-FFF2-40B4-BE49-F238E27FC236}">
                        <a16:creationId xmlns:a16="http://schemas.microsoft.com/office/drawing/2014/main" xmlns="" id="{BAB62DB6-4BDA-9548-8390-905DCE386B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5001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12">
                    <a:extLst>
                      <a:ext uri="{FF2B5EF4-FFF2-40B4-BE49-F238E27FC236}">
                        <a16:creationId xmlns:a16="http://schemas.microsoft.com/office/drawing/2014/main" xmlns="" id="{1A9D686E-207B-3347-9F1E-7286B9986A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6668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" name="Freeform 13">
                    <a:extLst>
                      <a:ext uri="{FF2B5EF4-FFF2-40B4-BE49-F238E27FC236}">
                        <a16:creationId xmlns:a16="http://schemas.microsoft.com/office/drawing/2014/main" xmlns="" id="{A96C1E6D-8ED0-BA4D-96EF-A047F4C4066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8335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14">
                    <a:extLst>
                      <a:ext uri="{FF2B5EF4-FFF2-40B4-BE49-F238E27FC236}">
                        <a16:creationId xmlns:a16="http://schemas.microsoft.com/office/drawing/2014/main" xmlns="" id="{D8FFE385-87EF-1944-8F41-74F6B1B453A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1669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" name="Freeform 15">
                    <a:extLst>
                      <a:ext uri="{FF2B5EF4-FFF2-40B4-BE49-F238E27FC236}">
                        <a16:creationId xmlns:a16="http://schemas.microsoft.com/office/drawing/2014/main" xmlns="" id="{F3B8CEAD-628B-8944-9ECB-31B4E55FD8D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3336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" name="Freeform 16">
                    <a:extLst>
                      <a:ext uri="{FF2B5EF4-FFF2-40B4-BE49-F238E27FC236}">
                        <a16:creationId xmlns:a16="http://schemas.microsoft.com/office/drawing/2014/main" xmlns="" id="{FCFE87A8-1A96-8B49-B2F6-B9AEDF25CA8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5003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" name="Freeform 17">
                    <a:extLst>
                      <a:ext uri="{FF2B5EF4-FFF2-40B4-BE49-F238E27FC236}">
                        <a16:creationId xmlns:a16="http://schemas.microsoft.com/office/drawing/2014/main" xmlns="" id="{3F95771A-B25A-9D4D-8E1B-B35607022D0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667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" name="Freeform 18">
                    <a:extLst>
                      <a:ext uri="{FF2B5EF4-FFF2-40B4-BE49-F238E27FC236}">
                        <a16:creationId xmlns:a16="http://schemas.microsoft.com/office/drawing/2014/main" xmlns="" id="{F3A1D691-8BDA-2045-99C3-96CB387E917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833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0" name="Rectangle 19">
                <a:extLst>
                  <a:ext uri="{FF2B5EF4-FFF2-40B4-BE49-F238E27FC236}">
                    <a16:creationId xmlns:a16="http://schemas.microsoft.com/office/drawing/2014/main" xmlns="" id="{0D18B4D3-4C99-2E4D-AC44-907CE4AE66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57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c[6]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1" name="Rectangle 20">
                <a:extLst>
                  <a:ext uri="{FF2B5EF4-FFF2-40B4-BE49-F238E27FC236}">
                    <a16:creationId xmlns:a16="http://schemas.microsoft.com/office/drawing/2014/main" xmlns="" id="{B3A6C203-0DA4-1A48-81C4-164D9A78E8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539"/>
                <a:ext cx="225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-45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2" name="Rectangle 21">
                <a:extLst>
                  <a:ext uri="{FF2B5EF4-FFF2-40B4-BE49-F238E27FC236}">
                    <a16:creationId xmlns:a16="http://schemas.microsoft.com/office/drawing/2014/main" xmlns="" id="{8B9092D8-327E-0545-8B40-50EE62B4D5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5" y="1712"/>
                <a:ext cx="90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6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3" name="Rectangle 22">
                <a:extLst>
                  <a:ext uri="{FF2B5EF4-FFF2-40B4-BE49-F238E27FC236}">
                    <a16:creationId xmlns:a16="http://schemas.microsoft.com/office/drawing/2014/main" xmlns="" id="{D821C477-CCD8-C64E-A8E9-542CCCB390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5" y="1886"/>
                <a:ext cx="90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0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4" name="Rectangle 23">
                <a:extLst>
                  <a:ext uri="{FF2B5EF4-FFF2-40B4-BE49-F238E27FC236}">
                    <a16:creationId xmlns:a16="http://schemas.microsoft.com/office/drawing/2014/main" xmlns="" id="{C72574CB-3ED8-964C-A504-70DBB59BAC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2059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72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5" name="Rectangle 24">
                <a:extLst>
                  <a:ext uri="{FF2B5EF4-FFF2-40B4-BE49-F238E27FC236}">
                    <a16:creationId xmlns:a16="http://schemas.microsoft.com/office/drawing/2014/main" xmlns="" id="{E4EF46F4-4075-1242-B8D7-076886869B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32" y="223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1543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6" name="Rectangle 25">
                <a:extLst>
                  <a:ext uri="{FF2B5EF4-FFF2-40B4-BE49-F238E27FC236}">
                    <a16:creationId xmlns:a16="http://schemas.microsoft.com/office/drawing/2014/main" xmlns="" id="{73B0F666-2608-6F43-80F4-06E2C0A94A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2406"/>
                <a:ext cx="225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-89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7" name="Rectangle 26">
                <a:extLst>
                  <a:ext uri="{FF2B5EF4-FFF2-40B4-BE49-F238E27FC236}">
                    <a16:creationId xmlns:a16="http://schemas.microsoft.com/office/drawing/2014/main" xmlns="" id="{3C0A2E1F-BD81-B348-93C1-2D7D41806E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5" y="2579"/>
                <a:ext cx="90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0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8" name="Rectangle 27">
                <a:extLst>
                  <a:ext uri="{FF2B5EF4-FFF2-40B4-BE49-F238E27FC236}">
                    <a16:creationId xmlns:a16="http://schemas.microsoft.com/office/drawing/2014/main" xmlns="" id="{BF9BBEFD-6ED4-E14B-B6B5-7572C828A4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2752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62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9" name="Rectangle 28">
                <a:extLst>
                  <a:ext uri="{FF2B5EF4-FFF2-40B4-BE49-F238E27FC236}">
                    <a16:creationId xmlns:a16="http://schemas.microsoft.com/office/drawing/2014/main" xmlns="" id="{EAA8BB5E-C536-F147-8AB0-B59980ACBB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2926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-3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0" name="Rectangle 29">
                <a:extLst>
                  <a:ext uri="{FF2B5EF4-FFF2-40B4-BE49-F238E27FC236}">
                    <a16:creationId xmlns:a16="http://schemas.microsoft.com/office/drawing/2014/main" xmlns="" id="{6B4B1E3F-3685-D044-A31E-79FEB121B8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5" y="3099"/>
                <a:ext cx="90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1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1" name="Rectangle 30">
                <a:extLst>
                  <a:ext uri="{FF2B5EF4-FFF2-40B4-BE49-F238E27FC236}">
                    <a16:creationId xmlns:a16="http://schemas.microsoft.com/office/drawing/2014/main" xmlns="" id="{30CA31E7-B446-E941-9595-662F460A68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32" y="327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6453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2" name="Rectangle 31">
                <a:extLst>
                  <a:ext uri="{FF2B5EF4-FFF2-40B4-BE49-F238E27FC236}">
                    <a16:creationId xmlns:a16="http://schemas.microsoft.com/office/drawing/2014/main" xmlns="" id="{010855A4-A2B7-D045-8481-5ABB5BFE84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3446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78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3" name="Freeform 33">
                <a:extLst>
                  <a:ext uri="{FF2B5EF4-FFF2-40B4-BE49-F238E27FC236}">
                    <a16:creationId xmlns:a16="http://schemas.microsoft.com/office/drawing/2014/main" xmlns="" id="{524D7FF1-E0E6-124B-B1A5-CF4D57F209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3" y="1304"/>
                <a:ext cx="0" cy="231"/>
              </a:xfrm>
              <a:custGeom>
                <a:avLst/>
                <a:gdLst>
                  <a:gd name="T0" fmla="*/ 0 w 20000"/>
                  <a:gd name="T1" fmla="*/ 19958 h 20000"/>
                  <a:gd name="T2" fmla="*/ 0 w 20000"/>
                  <a:gd name="T3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000" h="20000">
                    <a:moveTo>
                      <a:pt x="0" y="19958"/>
                    </a:move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 type="triangle" w="med" len="sm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Rectangle 34">
                <a:extLst>
                  <a:ext uri="{FF2B5EF4-FFF2-40B4-BE49-F238E27FC236}">
                    <a16:creationId xmlns:a16="http://schemas.microsoft.com/office/drawing/2014/main" xmlns="" id="{6B52A63F-AD5D-3F4F-93B0-FF278FEAB6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153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c[0]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5" name="Rectangle 35">
                <a:extLst>
                  <a:ext uri="{FF2B5EF4-FFF2-40B4-BE49-F238E27FC236}">
                    <a16:creationId xmlns:a16="http://schemas.microsoft.com/office/drawing/2014/main" xmlns="" id="{6CD81CFC-773A-1142-88FA-B92E216FB7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171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c[1]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6" name="Rectangle 36">
                <a:extLst>
                  <a:ext uri="{FF2B5EF4-FFF2-40B4-BE49-F238E27FC236}">
                    <a16:creationId xmlns:a16="http://schemas.microsoft.com/office/drawing/2014/main" xmlns="" id="{8AC47F28-F897-6048-88BA-D3E6192422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1886"/>
                <a:ext cx="29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c[2]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7" name="Rectangle 37">
                <a:extLst>
                  <a:ext uri="{FF2B5EF4-FFF2-40B4-BE49-F238E27FC236}">
                    <a16:creationId xmlns:a16="http://schemas.microsoft.com/office/drawing/2014/main" xmlns="" id="{D4CF5F37-A637-4545-BF61-A2926A604B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05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c[3]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8" name="Rectangle 38">
                <a:extLst>
                  <a:ext uri="{FF2B5EF4-FFF2-40B4-BE49-F238E27FC236}">
                    <a16:creationId xmlns:a16="http://schemas.microsoft.com/office/drawing/2014/main" xmlns="" id="{39251CF8-9F5D-B143-925B-B01A9D435E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3446"/>
                <a:ext cx="361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c[11]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9" name="Rectangle 39">
                <a:extLst>
                  <a:ext uri="{FF2B5EF4-FFF2-40B4-BE49-F238E27FC236}">
                    <a16:creationId xmlns:a16="http://schemas.microsoft.com/office/drawing/2014/main" xmlns="" id="{DA6193FE-1FDC-A149-8438-1AE4B316C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3272"/>
                <a:ext cx="361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c[10]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0" name="Rectangle 40">
                <a:extLst>
                  <a:ext uri="{FF2B5EF4-FFF2-40B4-BE49-F238E27FC236}">
                    <a16:creationId xmlns:a16="http://schemas.microsoft.com/office/drawing/2014/main" xmlns="" id="{F993933D-587A-D24F-95EE-979480F71E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309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c[9]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1" name="Rectangle 41">
                <a:extLst>
                  <a:ext uri="{FF2B5EF4-FFF2-40B4-BE49-F238E27FC236}">
                    <a16:creationId xmlns:a16="http://schemas.microsoft.com/office/drawing/2014/main" xmlns="" id="{1D929A3B-5C0A-4C4B-8CA8-8B6326F0B3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926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c[8]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2" name="Rectangle 42">
                <a:extLst>
                  <a:ext uri="{FF2B5EF4-FFF2-40B4-BE49-F238E27FC236}">
                    <a16:creationId xmlns:a16="http://schemas.microsoft.com/office/drawing/2014/main" xmlns="" id="{2FF0ADF4-8370-A846-8509-A9078EA1B9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75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c[7]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3" name="Rectangle 43">
                <a:extLst>
                  <a:ext uri="{FF2B5EF4-FFF2-40B4-BE49-F238E27FC236}">
                    <a16:creationId xmlns:a16="http://schemas.microsoft.com/office/drawing/2014/main" xmlns="" id="{78CC74E0-B676-2A48-A3BD-8C224FD6FB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406"/>
                <a:ext cx="29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c[5]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4" name="Rectangle 44">
                <a:extLst>
                  <a:ext uri="{FF2B5EF4-FFF2-40B4-BE49-F238E27FC236}">
                    <a16:creationId xmlns:a16="http://schemas.microsoft.com/office/drawing/2014/main" xmlns="" id="{5D801606-957E-8C45-B315-C5DC7BB1BC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23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c[4]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grpSp>
            <p:nvGrpSpPr>
              <p:cNvPr id="35" name="Group 47">
                <a:extLst>
                  <a:ext uri="{FF2B5EF4-FFF2-40B4-BE49-F238E27FC236}">
                    <a16:creationId xmlns:a16="http://schemas.microsoft.com/office/drawing/2014/main" xmlns="" id="{0380B691-D66F-C142-8FF9-D83F098926B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28" y="1514"/>
                <a:ext cx="812" cy="2080"/>
                <a:chOff x="0" y="-2"/>
                <a:chExt cx="20000" cy="20004"/>
              </a:xfrm>
            </p:grpSpPr>
            <p:sp>
              <p:nvSpPr>
                <p:cNvPr id="36" name="Freeform 48">
                  <a:extLst>
                    <a:ext uri="{FF2B5EF4-FFF2-40B4-BE49-F238E27FC236}">
                      <a16:creationId xmlns:a16="http://schemas.microsoft.com/office/drawing/2014/main" xmlns="" id="{2136239B-399D-9A4C-A346-FFD0D8CABD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1000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7" name="Group 49">
                  <a:extLst>
                    <a:ext uri="{FF2B5EF4-FFF2-40B4-BE49-F238E27FC236}">
                      <a16:creationId xmlns:a16="http://schemas.microsoft.com/office/drawing/2014/main" xmlns="" id="{6C69EB36-B052-674E-B142-3F350DC8816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-2"/>
                  <a:ext cx="20000" cy="20004"/>
                  <a:chOff x="0" y="0"/>
                  <a:chExt cx="20000" cy="20004"/>
                </a:xfrm>
              </p:grpSpPr>
              <p:sp>
                <p:nvSpPr>
                  <p:cNvPr id="38" name="Freeform 50">
                    <a:extLst>
                      <a:ext uri="{FF2B5EF4-FFF2-40B4-BE49-F238E27FC236}">
                        <a16:creationId xmlns:a16="http://schemas.microsoft.com/office/drawing/2014/main" xmlns="" id="{C70B2641-14A0-594C-9F91-2FFD8F4571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" name="Freeform 51">
                    <a:extLst>
                      <a:ext uri="{FF2B5EF4-FFF2-40B4-BE49-F238E27FC236}">
                        <a16:creationId xmlns:a16="http://schemas.microsoft.com/office/drawing/2014/main" xmlns="" id="{7DB728D5-96CB-2F49-99E9-E8C830457C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66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" name="Freeform 52">
                    <a:extLst>
                      <a:ext uri="{FF2B5EF4-FFF2-40B4-BE49-F238E27FC236}">
                        <a16:creationId xmlns:a16="http://schemas.microsoft.com/office/drawing/2014/main" xmlns="" id="{C13135F5-E29D-2042-8611-1DBCC858B87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3334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" name="Freeform 53">
                    <a:extLst>
                      <a:ext uri="{FF2B5EF4-FFF2-40B4-BE49-F238E27FC236}">
                        <a16:creationId xmlns:a16="http://schemas.microsoft.com/office/drawing/2014/main" xmlns="" id="{61C7E5AD-2FCE-114F-B56F-B620EC8B8EF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5001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" name="Freeform 54">
                    <a:extLst>
                      <a:ext uri="{FF2B5EF4-FFF2-40B4-BE49-F238E27FC236}">
                        <a16:creationId xmlns:a16="http://schemas.microsoft.com/office/drawing/2014/main" xmlns="" id="{2F73939C-8F9E-934F-8FA1-25CFD4EC997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6668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" name="Freeform 55">
                    <a:extLst>
                      <a:ext uri="{FF2B5EF4-FFF2-40B4-BE49-F238E27FC236}">
                        <a16:creationId xmlns:a16="http://schemas.microsoft.com/office/drawing/2014/main" xmlns="" id="{F5AC58E2-72EF-B94D-B3F9-40BB040EC81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8335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" name="Freeform 56">
                    <a:extLst>
                      <a:ext uri="{FF2B5EF4-FFF2-40B4-BE49-F238E27FC236}">
                        <a16:creationId xmlns:a16="http://schemas.microsoft.com/office/drawing/2014/main" xmlns="" id="{79923E59-CEE6-4341-BB35-6B17A789AD9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1669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" name="Freeform 57">
                    <a:extLst>
                      <a:ext uri="{FF2B5EF4-FFF2-40B4-BE49-F238E27FC236}">
                        <a16:creationId xmlns:a16="http://schemas.microsoft.com/office/drawing/2014/main" xmlns="" id="{B11ADE5B-0A0D-0449-8587-B0537E573D0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3336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" name="Freeform 58">
                    <a:extLst>
                      <a:ext uri="{FF2B5EF4-FFF2-40B4-BE49-F238E27FC236}">
                        <a16:creationId xmlns:a16="http://schemas.microsoft.com/office/drawing/2014/main" xmlns="" id="{CE903560-7FBB-C34B-AE97-1E7460D1704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5003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" name="Freeform 59">
                    <a:extLst>
                      <a:ext uri="{FF2B5EF4-FFF2-40B4-BE49-F238E27FC236}">
                        <a16:creationId xmlns:a16="http://schemas.microsoft.com/office/drawing/2014/main" xmlns="" id="{1EC99F85-C34E-0749-BDCB-A4305885D2B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667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" name="Freeform 60">
                    <a:extLst>
                      <a:ext uri="{FF2B5EF4-FFF2-40B4-BE49-F238E27FC236}">
                        <a16:creationId xmlns:a16="http://schemas.microsoft.com/office/drawing/2014/main" xmlns="" id="{12AABA6D-BE79-7F42-A148-EB4DA2FB14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833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xmlns="" val="4229944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7871F43A-C570-254B-AD98-3C965CB8BF01}"/>
              </a:ext>
            </a:extLst>
          </p:cNvPr>
          <p:cNvSpPr txBox="1">
            <a:spLocks noChangeArrowheads="1"/>
          </p:cNvSpPr>
          <p:nvPr/>
        </p:nvSpPr>
        <p:spPr>
          <a:xfrm>
            <a:off x="7622461" y="0"/>
            <a:ext cx="2543682" cy="59634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21CF3F3-2281-DD49-B6C6-D6AE9BF12CEB}" type="slidenum">
              <a:rPr lang="en-US" altLang="en-US" sz="1650" smtClean="0"/>
              <a:pPr/>
              <a:t>5</a:t>
            </a:fld>
            <a:endParaRPr lang="en-US" altLang="en-US" sz="165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B858AD87-0C50-0A45-A722-96A1E5DBE2E1}"/>
              </a:ext>
            </a:extLst>
          </p:cNvPr>
          <p:cNvSpPr txBox="1">
            <a:spLocks noChangeArrowheads="1"/>
          </p:cNvSpPr>
          <p:nvPr/>
        </p:nvSpPr>
        <p:spPr>
          <a:xfrm>
            <a:off x="10195639" y="462874"/>
            <a:ext cx="2418736" cy="7951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800" b="1" dirty="0"/>
              <a:t>1. Initialize array</a:t>
            </a:r>
          </a:p>
          <a:p>
            <a:endParaRPr lang="en-US" altLang="en-US" sz="1800" b="1" dirty="0"/>
          </a:p>
          <a:p>
            <a:r>
              <a:rPr lang="en-US" altLang="en-US" sz="1800" b="1" dirty="0"/>
              <a:t>2.  Loop</a:t>
            </a:r>
          </a:p>
          <a:p>
            <a:endParaRPr lang="en-US" altLang="en-US" sz="1800" b="1" dirty="0"/>
          </a:p>
          <a:p>
            <a:r>
              <a:rPr lang="en-US" altLang="en-US" sz="1800" b="1" dirty="0"/>
              <a:t>3. Print</a:t>
            </a:r>
          </a:p>
        </p:txBody>
      </p:sp>
      <p:grpSp>
        <p:nvGrpSpPr>
          <p:cNvPr id="76" name="Group 3">
            <a:extLst>
              <a:ext uri="{FF2B5EF4-FFF2-40B4-BE49-F238E27FC236}">
                <a16:creationId xmlns:a16="http://schemas.microsoft.com/office/drawing/2014/main" xmlns="" id="{90B21717-07E1-1E45-AC7C-24A01C53EFBE}"/>
              </a:ext>
            </a:extLst>
          </p:cNvPr>
          <p:cNvGrpSpPr>
            <a:grpSpLocks/>
          </p:cNvGrpSpPr>
          <p:nvPr/>
        </p:nvGrpSpPr>
        <p:grpSpPr bwMode="auto">
          <a:xfrm>
            <a:off x="29496" y="26782"/>
            <a:ext cx="10166143" cy="6777858"/>
            <a:chOff x="0" y="-34"/>
            <a:chExt cx="3072" cy="8671"/>
          </a:xfrm>
        </p:grpSpPr>
        <p:grpSp>
          <p:nvGrpSpPr>
            <p:cNvPr id="77" name="Group 4">
              <a:extLst>
                <a:ext uri="{FF2B5EF4-FFF2-40B4-BE49-F238E27FC236}">
                  <a16:creationId xmlns:a16="http://schemas.microsoft.com/office/drawing/2014/main" xmlns="" id="{760B6F79-AE62-3C48-945D-394509DAE3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34"/>
              <a:ext cx="3072" cy="443"/>
              <a:chOff x="0" y="-34"/>
              <a:chExt cx="3072" cy="443"/>
            </a:xfrm>
          </p:grpSpPr>
          <p:sp>
            <p:nvSpPr>
              <p:cNvPr id="144" name="Rectangle 5">
                <a:extLst>
                  <a:ext uri="{FF2B5EF4-FFF2-40B4-BE49-F238E27FC236}">
                    <a16:creationId xmlns:a16="http://schemas.microsoft.com/office/drawing/2014/main" xmlns="" id="{C2AECEA9-ED89-404B-9BAC-4C031A9490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-34"/>
                <a:ext cx="3072" cy="443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sz="1650"/>
              </a:p>
            </p:txBody>
          </p:sp>
          <p:sp>
            <p:nvSpPr>
              <p:cNvPr id="145" name="Rectangle 6">
                <a:extLst>
                  <a:ext uri="{FF2B5EF4-FFF2-40B4-BE49-F238E27FC236}">
                    <a16:creationId xmlns:a16="http://schemas.microsoft.com/office/drawing/2014/main" xmlns="" id="{C2EF1022-6D0F-874E-89A0-F114571F2A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650" b="1">
                    <a:solidFill>
                      <a:srgbClr val="4D8DFF"/>
                    </a:solidFill>
                    <a:latin typeface="Courier New" panose="02070309020205020404" pitchFamily="49" charset="0"/>
                  </a:rPr>
                  <a:t>	1	</a:t>
                </a:r>
                <a:r>
                  <a:rPr lang="en-US" altLang="en-US" sz="1650" b="1">
                    <a:solidFill>
                      <a:srgbClr val="33CC33"/>
                    </a:solidFill>
                    <a:latin typeface="Courier New" panose="02070309020205020404" pitchFamily="49" charset="0"/>
                  </a:rPr>
                  <a:t>/* Fig. 6.8: fig06_08.c</a:t>
                </a:r>
                <a:endParaRPr lang="en-US" altLang="en-US" sz="1650" b="1">
                  <a:solidFill>
                    <a:srgbClr val="000000"/>
                  </a:solidFill>
                  <a:latin typeface="Courier New" panose="02070309020205020404" pitchFamily="49" charset="0"/>
                </a:endParaRPr>
              </a:p>
              <a:p>
                <a:endParaRPr lang="en-US" altLang="en-US" sz="1650" b="1">
                  <a:latin typeface="Courier New" panose="02070309020205020404" pitchFamily="49" charset="0"/>
                </a:endParaRPr>
              </a:p>
            </p:txBody>
          </p:sp>
        </p:grpSp>
        <p:grpSp>
          <p:nvGrpSpPr>
            <p:cNvPr id="78" name="Group 7">
              <a:extLst>
                <a:ext uri="{FF2B5EF4-FFF2-40B4-BE49-F238E27FC236}">
                  <a16:creationId xmlns:a16="http://schemas.microsoft.com/office/drawing/2014/main" xmlns="" id="{04BA5670-4493-D446-B558-D41265A394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340"/>
              <a:ext cx="3072" cy="443"/>
              <a:chOff x="0" y="340"/>
              <a:chExt cx="3072" cy="443"/>
            </a:xfrm>
          </p:grpSpPr>
          <p:sp>
            <p:nvSpPr>
              <p:cNvPr id="142" name="Rectangle 8">
                <a:extLst>
                  <a:ext uri="{FF2B5EF4-FFF2-40B4-BE49-F238E27FC236}">
                    <a16:creationId xmlns:a16="http://schemas.microsoft.com/office/drawing/2014/main" xmlns="" id="{D2CB334F-1685-C24B-8C20-4A64A1C4EC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340"/>
                <a:ext cx="3072" cy="443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sz="1650"/>
              </a:p>
            </p:txBody>
          </p:sp>
          <p:sp>
            <p:nvSpPr>
              <p:cNvPr id="143" name="Rectangle 9">
                <a:extLst>
                  <a:ext uri="{FF2B5EF4-FFF2-40B4-BE49-F238E27FC236}">
                    <a16:creationId xmlns:a16="http://schemas.microsoft.com/office/drawing/2014/main" xmlns="" id="{57A3C5B8-B5A0-8A42-8DFD-E057DFB681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650" b="1">
                    <a:solidFill>
                      <a:srgbClr val="4D8DFF"/>
                    </a:solidFill>
                    <a:latin typeface="Courier New" panose="02070309020205020404" pitchFamily="49" charset="0"/>
                  </a:rPr>
                  <a:t>	2	</a:t>
                </a:r>
                <a:r>
                  <a:rPr lang="en-US" altLang="en-US" sz="1650" b="1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   </a:t>
                </a:r>
                <a:r>
                  <a:rPr lang="en-US" altLang="en-US" sz="1650" b="1">
                    <a:solidFill>
                      <a:srgbClr val="33CC33"/>
                    </a:solidFill>
                    <a:latin typeface="Courier New" panose="02070309020205020404" pitchFamily="49" charset="0"/>
                  </a:rPr>
                  <a:t>Histogram printing program */</a:t>
                </a:r>
                <a:endParaRPr lang="en-US" altLang="en-US" sz="1650" b="1">
                  <a:solidFill>
                    <a:srgbClr val="000000"/>
                  </a:solidFill>
                  <a:latin typeface="Courier New" panose="02070309020205020404" pitchFamily="49" charset="0"/>
                </a:endParaRPr>
              </a:p>
              <a:p>
                <a:endParaRPr lang="en-US" altLang="en-US" sz="1650" b="1">
                  <a:latin typeface="Courier New" panose="02070309020205020404" pitchFamily="49" charset="0"/>
                </a:endParaRPr>
              </a:p>
            </p:txBody>
          </p:sp>
        </p:grpSp>
        <p:grpSp>
          <p:nvGrpSpPr>
            <p:cNvPr id="79" name="Group 10">
              <a:extLst>
                <a:ext uri="{FF2B5EF4-FFF2-40B4-BE49-F238E27FC236}">
                  <a16:creationId xmlns:a16="http://schemas.microsoft.com/office/drawing/2014/main" xmlns="" id="{17092E90-DDD9-BC4F-9F80-9204CEFF9C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714"/>
              <a:ext cx="3072" cy="443"/>
              <a:chOff x="0" y="714"/>
              <a:chExt cx="3072" cy="443"/>
            </a:xfrm>
          </p:grpSpPr>
          <p:sp>
            <p:nvSpPr>
              <p:cNvPr id="140" name="Rectangle 11">
                <a:extLst>
                  <a:ext uri="{FF2B5EF4-FFF2-40B4-BE49-F238E27FC236}">
                    <a16:creationId xmlns:a16="http://schemas.microsoft.com/office/drawing/2014/main" xmlns="" id="{6FBCE4F9-64D1-3044-B533-214E83EDB1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714"/>
                <a:ext cx="3072" cy="443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sz="1650"/>
              </a:p>
            </p:txBody>
          </p:sp>
          <p:sp>
            <p:nvSpPr>
              <p:cNvPr id="141" name="Rectangle 12">
                <a:extLst>
                  <a:ext uri="{FF2B5EF4-FFF2-40B4-BE49-F238E27FC236}">
                    <a16:creationId xmlns:a16="http://schemas.microsoft.com/office/drawing/2014/main" xmlns="" id="{31F10092-5380-D04C-86ED-B9E5233843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650" b="1">
                    <a:solidFill>
                      <a:srgbClr val="4D8DFF"/>
                    </a:solidFill>
                    <a:latin typeface="Courier New" panose="02070309020205020404" pitchFamily="49" charset="0"/>
                  </a:rPr>
                  <a:t>	3	</a:t>
                </a:r>
                <a:r>
                  <a:rPr lang="en-US" altLang="en-US" sz="1650" b="1">
                    <a:solidFill>
                      <a:srgbClr val="275AFF"/>
                    </a:solidFill>
                    <a:latin typeface="Courier New" panose="02070309020205020404" pitchFamily="49" charset="0"/>
                  </a:rPr>
                  <a:t>#include</a:t>
                </a:r>
                <a:r>
                  <a:rPr lang="en-US" altLang="en-US" sz="1650" b="1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 &lt;stdio.h&gt;</a:t>
                </a:r>
              </a:p>
              <a:p>
                <a:endParaRPr lang="en-US" altLang="en-US" sz="1650" b="1">
                  <a:latin typeface="Courier New" panose="02070309020205020404" pitchFamily="49" charset="0"/>
                </a:endParaRPr>
              </a:p>
            </p:txBody>
          </p:sp>
        </p:grpSp>
        <p:grpSp>
          <p:nvGrpSpPr>
            <p:cNvPr id="80" name="Group 13">
              <a:extLst>
                <a:ext uri="{FF2B5EF4-FFF2-40B4-BE49-F238E27FC236}">
                  <a16:creationId xmlns:a16="http://schemas.microsoft.com/office/drawing/2014/main" xmlns="" id="{4C0C7EF2-47A3-3542-BC84-A362330F34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088"/>
              <a:ext cx="3072" cy="443"/>
              <a:chOff x="0" y="1088"/>
              <a:chExt cx="3072" cy="443"/>
            </a:xfrm>
          </p:grpSpPr>
          <p:sp>
            <p:nvSpPr>
              <p:cNvPr id="138" name="Rectangle 14">
                <a:extLst>
                  <a:ext uri="{FF2B5EF4-FFF2-40B4-BE49-F238E27FC236}">
                    <a16:creationId xmlns:a16="http://schemas.microsoft.com/office/drawing/2014/main" xmlns="" id="{4AB32B8B-5DC6-384F-ADC4-A566E58E45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088"/>
                <a:ext cx="3072" cy="443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sz="1650"/>
              </a:p>
            </p:txBody>
          </p:sp>
          <p:sp>
            <p:nvSpPr>
              <p:cNvPr id="139" name="Rectangle 15">
                <a:extLst>
                  <a:ext uri="{FF2B5EF4-FFF2-40B4-BE49-F238E27FC236}">
                    <a16:creationId xmlns:a16="http://schemas.microsoft.com/office/drawing/2014/main" xmlns="" id="{743ACBA2-1B33-5447-8C58-3A9B28E07D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650" b="1" dirty="0">
                    <a:solidFill>
                      <a:srgbClr val="4D8DFF"/>
                    </a:solidFill>
                    <a:latin typeface="Courier New" panose="02070309020205020404" pitchFamily="49" charset="0"/>
                  </a:rPr>
                  <a:t>	4	</a:t>
                </a:r>
                <a:r>
                  <a:rPr lang="en-US" altLang="en-US" sz="1650" b="1" dirty="0">
                    <a:solidFill>
                      <a:srgbClr val="275AFF"/>
                    </a:solidFill>
                    <a:latin typeface="Courier New" panose="02070309020205020404" pitchFamily="49" charset="0"/>
                  </a:rPr>
                  <a:t>#define</a:t>
                </a:r>
                <a:r>
                  <a:rPr lang="en-US" altLang="en-US" sz="1650" b="1" dirty="0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 SIZE 10</a:t>
                </a:r>
              </a:p>
              <a:p>
                <a:endParaRPr lang="en-US" altLang="en-US" sz="1650" b="1" dirty="0">
                  <a:latin typeface="Courier New" panose="02070309020205020404" pitchFamily="49" charset="0"/>
                </a:endParaRPr>
              </a:p>
            </p:txBody>
          </p:sp>
        </p:grpSp>
        <p:grpSp>
          <p:nvGrpSpPr>
            <p:cNvPr id="81" name="Group 16">
              <a:extLst>
                <a:ext uri="{FF2B5EF4-FFF2-40B4-BE49-F238E27FC236}">
                  <a16:creationId xmlns:a16="http://schemas.microsoft.com/office/drawing/2014/main" xmlns="" id="{E7CACDB5-A381-CC49-9D96-D958C293D1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462"/>
              <a:ext cx="3072" cy="443"/>
              <a:chOff x="0" y="1462"/>
              <a:chExt cx="3072" cy="443"/>
            </a:xfrm>
          </p:grpSpPr>
          <p:sp>
            <p:nvSpPr>
              <p:cNvPr id="136" name="Rectangle 17">
                <a:extLst>
                  <a:ext uri="{FF2B5EF4-FFF2-40B4-BE49-F238E27FC236}">
                    <a16:creationId xmlns:a16="http://schemas.microsoft.com/office/drawing/2014/main" xmlns="" id="{9E735E87-3A1F-8643-A867-77EF9EBE0B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462"/>
                <a:ext cx="3072" cy="443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sz="1650"/>
              </a:p>
            </p:txBody>
          </p:sp>
          <p:sp>
            <p:nvSpPr>
              <p:cNvPr id="137" name="Rectangle 18">
                <a:extLst>
                  <a:ext uri="{FF2B5EF4-FFF2-40B4-BE49-F238E27FC236}">
                    <a16:creationId xmlns:a16="http://schemas.microsoft.com/office/drawing/2014/main" xmlns="" id="{6AAB9B94-8915-D240-8DBE-9A6DB92A98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650" b="1">
                    <a:solidFill>
                      <a:srgbClr val="4D8DFF"/>
                    </a:solidFill>
                    <a:latin typeface="Courier New" panose="02070309020205020404" pitchFamily="49" charset="0"/>
                  </a:rPr>
                  <a:t>	5	</a:t>
                </a:r>
                <a:endParaRPr lang="en-US" altLang="en-US" sz="1650" b="1">
                  <a:solidFill>
                    <a:srgbClr val="000000"/>
                  </a:solidFill>
                  <a:latin typeface="Courier New" panose="02070309020205020404" pitchFamily="49" charset="0"/>
                </a:endParaRPr>
              </a:p>
              <a:p>
                <a:endParaRPr lang="en-US" altLang="en-US" sz="1650" b="1">
                  <a:latin typeface="Courier New" panose="02070309020205020404" pitchFamily="49" charset="0"/>
                </a:endParaRPr>
              </a:p>
            </p:txBody>
          </p:sp>
        </p:grpSp>
        <p:grpSp>
          <p:nvGrpSpPr>
            <p:cNvPr id="82" name="Group 19">
              <a:extLst>
                <a:ext uri="{FF2B5EF4-FFF2-40B4-BE49-F238E27FC236}">
                  <a16:creationId xmlns:a16="http://schemas.microsoft.com/office/drawing/2014/main" xmlns="" id="{949068D3-86AB-E648-B9C9-11AEF81966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836"/>
              <a:ext cx="3072" cy="443"/>
              <a:chOff x="0" y="1836"/>
              <a:chExt cx="3072" cy="443"/>
            </a:xfrm>
          </p:grpSpPr>
          <p:sp>
            <p:nvSpPr>
              <p:cNvPr id="134" name="Rectangle 20">
                <a:extLst>
                  <a:ext uri="{FF2B5EF4-FFF2-40B4-BE49-F238E27FC236}">
                    <a16:creationId xmlns:a16="http://schemas.microsoft.com/office/drawing/2014/main" xmlns="" id="{0834E784-2D2A-7349-8FD5-C75BA48257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836"/>
                <a:ext cx="3072" cy="443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sz="1650"/>
              </a:p>
            </p:txBody>
          </p:sp>
          <p:sp>
            <p:nvSpPr>
              <p:cNvPr id="135" name="Rectangle 21">
                <a:extLst>
                  <a:ext uri="{FF2B5EF4-FFF2-40B4-BE49-F238E27FC236}">
                    <a16:creationId xmlns:a16="http://schemas.microsoft.com/office/drawing/2014/main" xmlns="" id="{B815A233-9E27-C24A-A404-C6C53822F7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650" b="1">
                    <a:solidFill>
                      <a:srgbClr val="4D8DFF"/>
                    </a:solidFill>
                    <a:latin typeface="Courier New" panose="02070309020205020404" pitchFamily="49" charset="0"/>
                  </a:rPr>
                  <a:t>	6	</a:t>
                </a:r>
                <a:r>
                  <a:rPr lang="en-US" altLang="en-US" sz="1650" b="1">
                    <a:solidFill>
                      <a:srgbClr val="275AFF"/>
                    </a:solidFill>
                    <a:latin typeface="Courier New" panose="02070309020205020404" pitchFamily="49" charset="0"/>
                  </a:rPr>
                  <a:t>int</a:t>
                </a:r>
                <a:r>
                  <a:rPr lang="en-US" altLang="en-US" sz="1650" b="1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 main()</a:t>
                </a:r>
              </a:p>
              <a:p>
                <a:endParaRPr lang="en-US" altLang="en-US" sz="1650" b="1">
                  <a:latin typeface="Courier New" panose="02070309020205020404" pitchFamily="49" charset="0"/>
                </a:endParaRPr>
              </a:p>
            </p:txBody>
          </p:sp>
        </p:grpSp>
        <p:grpSp>
          <p:nvGrpSpPr>
            <p:cNvPr id="83" name="Group 22">
              <a:extLst>
                <a:ext uri="{FF2B5EF4-FFF2-40B4-BE49-F238E27FC236}">
                  <a16:creationId xmlns:a16="http://schemas.microsoft.com/office/drawing/2014/main" xmlns="" id="{8B691298-6F53-514A-B43D-43CBF4C4B5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2210"/>
              <a:ext cx="3072" cy="443"/>
              <a:chOff x="0" y="2210"/>
              <a:chExt cx="3072" cy="443"/>
            </a:xfrm>
          </p:grpSpPr>
          <p:sp>
            <p:nvSpPr>
              <p:cNvPr id="132" name="Rectangle 23">
                <a:extLst>
                  <a:ext uri="{FF2B5EF4-FFF2-40B4-BE49-F238E27FC236}">
                    <a16:creationId xmlns:a16="http://schemas.microsoft.com/office/drawing/2014/main" xmlns="" id="{5E8E4E86-FC75-2E45-B0CB-167635C9BA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2210"/>
                <a:ext cx="3072" cy="443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sz="1650"/>
              </a:p>
            </p:txBody>
          </p:sp>
          <p:sp>
            <p:nvSpPr>
              <p:cNvPr id="133" name="Rectangle 24">
                <a:extLst>
                  <a:ext uri="{FF2B5EF4-FFF2-40B4-BE49-F238E27FC236}">
                    <a16:creationId xmlns:a16="http://schemas.microsoft.com/office/drawing/2014/main" xmlns="" id="{97572C06-998D-8C4A-B4CF-220D621096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650" b="1">
                    <a:solidFill>
                      <a:srgbClr val="4D8DFF"/>
                    </a:solidFill>
                    <a:latin typeface="Courier New" panose="02070309020205020404" pitchFamily="49" charset="0"/>
                  </a:rPr>
                  <a:t>	7	</a:t>
                </a:r>
                <a:r>
                  <a:rPr lang="en-US" altLang="en-US" sz="1650" b="1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{</a:t>
                </a:r>
              </a:p>
              <a:p>
                <a:endParaRPr lang="en-US" altLang="en-US" sz="1650" b="1">
                  <a:latin typeface="Courier New" panose="02070309020205020404" pitchFamily="49" charset="0"/>
                </a:endParaRPr>
              </a:p>
            </p:txBody>
          </p:sp>
        </p:grpSp>
        <p:grpSp>
          <p:nvGrpSpPr>
            <p:cNvPr id="84" name="Group 25">
              <a:extLst>
                <a:ext uri="{FF2B5EF4-FFF2-40B4-BE49-F238E27FC236}">
                  <a16:creationId xmlns:a16="http://schemas.microsoft.com/office/drawing/2014/main" xmlns="" id="{9A6EBDD0-C48F-6B46-B33A-F1B21E2EB5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2584"/>
              <a:ext cx="3072" cy="443"/>
              <a:chOff x="0" y="2584"/>
              <a:chExt cx="3072" cy="443"/>
            </a:xfrm>
          </p:grpSpPr>
          <p:sp>
            <p:nvSpPr>
              <p:cNvPr id="130" name="Rectangle 26">
                <a:extLst>
                  <a:ext uri="{FF2B5EF4-FFF2-40B4-BE49-F238E27FC236}">
                    <a16:creationId xmlns:a16="http://schemas.microsoft.com/office/drawing/2014/main" xmlns="" id="{27BDE4C2-CC2C-B74E-B207-7654B03DEA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2584"/>
                <a:ext cx="3072" cy="443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sz="1650"/>
              </a:p>
            </p:txBody>
          </p:sp>
          <p:sp>
            <p:nvSpPr>
              <p:cNvPr id="131" name="Rectangle 27">
                <a:extLst>
                  <a:ext uri="{FF2B5EF4-FFF2-40B4-BE49-F238E27FC236}">
                    <a16:creationId xmlns:a16="http://schemas.microsoft.com/office/drawing/2014/main" xmlns="" id="{CEDE53F2-0B23-094F-B509-B68D069783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650" b="1">
                    <a:solidFill>
                      <a:srgbClr val="4D8DFF"/>
                    </a:solidFill>
                    <a:latin typeface="Courier New" panose="02070309020205020404" pitchFamily="49" charset="0"/>
                  </a:rPr>
                  <a:t>	8	</a:t>
                </a:r>
                <a:r>
                  <a:rPr lang="en-US" altLang="en-US" sz="1650" b="1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   </a:t>
                </a:r>
                <a:r>
                  <a:rPr lang="en-US" altLang="en-US" sz="1650" b="1">
                    <a:solidFill>
                      <a:srgbClr val="275AFF"/>
                    </a:solidFill>
                    <a:latin typeface="Courier New" panose="02070309020205020404" pitchFamily="49" charset="0"/>
                  </a:rPr>
                  <a:t>int</a:t>
                </a:r>
                <a:r>
                  <a:rPr lang="en-US" altLang="en-US" sz="1650" b="1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 n[ SIZE ] = { 19, 3, 15, 7, 11, 9, 13, 5, 17, 1 };</a:t>
                </a:r>
              </a:p>
              <a:p>
                <a:endParaRPr lang="en-US" altLang="en-US" sz="1650" b="1">
                  <a:latin typeface="Courier New" panose="02070309020205020404" pitchFamily="49" charset="0"/>
                </a:endParaRPr>
              </a:p>
            </p:txBody>
          </p:sp>
        </p:grpSp>
        <p:grpSp>
          <p:nvGrpSpPr>
            <p:cNvPr id="85" name="Group 28">
              <a:extLst>
                <a:ext uri="{FF2B5EF4-FFF2-40B4-BE49-F238E27FC236}">
                  <a16:creationId xmlns:a16="http://schemas.microsoft.com/office/drawing/2014/main" xmlns="" id="{E2B9CEE3-646F-6E4A-9635-8138649F08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2958"/>
              <a:ext cx="3072" cy="443"/>
              <a:chOff x="0" y="2958"/>
              <a:chExt cx="3072" cy="443"/>
            </a:xfrm>
          </p:grpSpPr>
          <p:sp>
            <p:nvSpPr>
              <p:cNvPr id="128" name="Rectangle 29">
                <a:extLst>
                  <a:ext uri="{FF2B5EF4-FFF2-40B4-BE49-F238E27FC236}">
                    <a16:creationId xmlns:a16="http://schemas.microsoft.com/office/drawing/2014/main" xmlns="" id="{E0A782F9-FA19-C24E-8A7D-C2067438CE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2958"/>
                <a:ext cx="3072" cy="443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sz="1650"/>
              </a:p>
            </p:txBody>
          </p:sp>
          <p:sp>
            <p:nvSpPr>
              <p:cNvPr id="129" name="Rectangle 30">
                <a:extLst>
                  <a:ext uri="{FF2B5EF4-FFF2-40B4-BE49-F238E27FC236}">
                    <a16:creationId xmlns:a16="http://schemas.microsoft.com/office/drawing/2014/main" xmlns="" id="{C5A7655F-D353-4A48-B640-D367EA8EC4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650" b="1" dirty="0">
                    <a:solidFill>
                      <a:srgbClr val="4D8DFF"/>
                    </a:solidFill>
                    <a:latin typeface="Courier New" panose="02070309020205020404" pitchFamily="49" charset="0"/>
                  </a:rPr>
                  <a:t>	9	</a:t>
                </a:r>
                <a:r>
                  <a:rPr lang="en-US" altLang="en-US" sz="1650" b="1" dirty="0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   </a:t>
                </a:r>
                <a:r>
                  <a:rPr lang="en-US" altLang="en-US" sz="1650" b="1" dirty="0" err="1">
                    <a:solidFill>
                      <a:srgbClr val="275AFF"/>
                    </a:solidFill>
                    <a:latin typeface="Courier New" panose="02070309020205020404" pitchFamily="49" charset="0"/>
                  </a:rPr>
                  <a:t>int</a:t>
                </a:r>
                <a:r>
                  <a:rPr lang="en-US" altLang="en-US" sz="1650" b="1" dirty="0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 </a:t>
                </a:r>
                <a:r>
                  <a:rPr lang="en-US" altLang="en-US" sz="1650" b="1" dirty="0" err="1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i</a:t>
                </a:r>
                <a:r>
                  <a:rPr lang="en-US" altLang="en-US" sz="1650" b="1" dirty="0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, j;</a:t>
                </a:r>
              </a:p>
              <a:p>
                <a:endParaRPr lang="en-US" altLang="en-US" sz="1650" b="1" dirty="0">
                  <a:latin typeface="Courier New" panose="02070309020205020404" pitchFamily="49" charset="0"/>
                </a:endParaRPr>
              </a:p>
            </p:txBody>
          </p:sp>
        </p:grpSp>
        <p:grpSp>
          <p:nvGrpSpPr>
            <p:cNvPr id="86" name="Group 31">
              <a:extLst>
                <a:ext uri="{FF2B5EF4-FFF2-40B4-BE49-F238E27FC236}">
                  <a16:creationId xmlns:a16="http://schemas.microsoft.com/office/drawing/2014/main" xmlns="" id="{9B1A771D-1A55-8247-93BE-61F34666D4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3332"/>
              <a:ext cx="3072" cy="443"/>
              <a:chOff x="0" y="3332"/>
              <a:chExt cx="3072" cy="443"/>
            </a:xfrm>
          </p:grpSpPr>
          <p:sp>
            <p:nvSpPr>
              <p:cNvPr id="126" name="Rectangle 32">
                <a:extLst>
                  <a:ext uri="{FF2B5EF4-FFF2-40B4-BE49-F238E27FC236}">
                    <a16:creationId xmlns:a16="http://schemas.microsoft.com/office/drawing/2014/main" xmlns="" id="{271A9C7E-63E6-534A-ADDF-C064238A8F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3332"/>
                <a:ext cx="3072" cy="443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sz="1650"/>
              </a:p>
            </p:txBody>
          </p:sp>
          <p:sp>
            <p:nvSpPr>
              <p:cNvPr id="127" name="Rectangle 33">
                <a:extLst>
                  <a:ext uri="{FF2B5EF4-FFF2-40B4-BE49-F238E27FC236}">
                    <a16:creationId xmlns:a16="http://schemas.microsoft.com/office/drawing/2014/main" xmlns="" id="{DA9232FB-D087-3849-B517-360F99AAFA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650" b="1">
                    <a:solidFill>
                      <a:srgbClr val="4D8DFF"/>
                    </a:solidFill>
                    <a:latin typeface="Courier New" panose="02070309020205020404" pitchFamily="49" charset="0"/>
                  </a:rPr>
                  <a:t>	10	</a:t>
                </a:r>
                <a:endParaRPr lang="en-US" altLang="en-US" sz="1650" b="1">
                  <a:solidFill>
                    <a:srgbClr val="000000"/>
                  </a:solidFill>
                  <a:latin typeface="Courier New" panose="02070309020205020404" pitchFamily="49" charset="0"/>
                </a:endParaRPr>
              </a:p>
              <a:p>
                <a:endParaRPr lang="en-US" altLang="en-US" sz="1650" b="1">
                  <a:latin typeface="Courier New" panose="02070309020205020404" pitchFamily="49" charset="0"/>
                </a:endParaRPr>
              </a:p>
            </p:txBody>
          </p:sp>
        </p:grpSp>
        <p:grpSp>
          <p:nvGrpSpPr>
            <p:cNvPr id="87" name="Group 34">
              <a:extLst>
                <a:ext uri="{FF2B5EF4-FFF2-40B4-BE49-F238E27FC236}">
                  <a16:creationId xmlns:a16="http://schemas.microsoft.com/office/drawing/2014/main" xmlns="" id="{ACDF71EC-F695-534F-B0F9-397DC46242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3706"/>
              <a:ext cx="3072" cy="443"/>
              <a:chOff x="0" y="3706"/>
              <a:chExt cx="3072" cy="443"/>
            </a:xfrm>
          </p:grpSpPr>
          <p:sp>
            <p:nvSpPr>
              <p:cNvPr id="124" name="Rectangle 35">
                <a:extLst>
                  <a:ext uri="{FF2B5EF4-FFF2-40B4-BE49-F238E27FC236}">
                    <a16:creationId xmlns:a16="http://schemas.microsoft.com/office/drawing/2014/main" xmlns="" id="{8ADF6C64-8A6C-D448-A690-01018E4934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3706"/>
                <a:ext cx="3072" cy="443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sz="1650"/>
              </a:p>
            </p:txBody>
          </p:sp>
          <p:sp>
            <p:nvSpPr>
              <p:cNvPr id="125" name="Rectangle 36">
                <a:extLst>
                  <a:ext uri="{FF2B5EF4-FFF2-40B4-BE49-F238E27FC236}">
                    <a16:creationId xmlns:a16="http://schemas.microsoft.com/office/drawing/2014/main" xmlns="" id="{936593E7-D63A-8E4D-94A8-CCDEAA58A6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650" b="1">
                    <a:solidFill>
                      <a:srgbClr val="4D8DFF"/>
                    </a:solidFill>
                    <a:latin typeface="Courier New" panose="02070309020205020404" pitchFamily="49" charset="0"/>
                  </a:rPr>
                  <a:t>	11	</a:t>
                </a:r>
                <a:r>
                  <a:rPr lang="en-US" altLang="en-US" sz="1650" b="1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   printf( "%s%13s%17s\n", "Element", "Value", "Histogram" );</a:t>
                </a:r>
              </a:p>
              <a:p>
                <a:endParaRPr lang="en-US" altLang="en-US" sz="1650" b="1">
                  <a:latin typeface="Courier New" panose="02070309020205020404" pitchFamily="49" charset="0"/>
                </a:endParaRPr>
              </a:p>
            </p:txBody>
          </p:sp>
        </p:grpSp>
        <p:grpSp>
          <p:nvGrpSpPr>
            <p:cNvPr id="88" name="Group 37">
              <a:extLst>
                <a:ext uri="{FF2B5EF4-FFF2-40B4-BE49-F238E27FC236}">
                  <a16:creationId xmlns:a16="http://schemas.microsoft.com/office/drawing/2014/main" xmlns="" id="{870811D1-B57B-9A43-A32E-F926C67F58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4080"/>
              <a:ext cx="3072" cy="443"/>
              <a:chOff x="0" y="4080"/>
              <a:chExt cx="3072" cy="443"/>
            </a:xfrm>
          </p:grpSpPr>
          <p:sp>
            <p:nvSpPr>
              <p:cNvPr id="122" name="Rectangle 38">
                <a:extLst>
                  <a:ext uri="{FF2B5EF4-FFF2-40B4-BE49-F238E27FC236}">
                    <a16:creationId xmlns:a16="http://schemas.microsoft.com/office/drawing/2014/main" xmlns="" id="{48D72221-67B4-0941-BD1C-47DE823AD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4080"/>
                <a:ext cx="3072" cy="443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sz="1650"/>
              </a:p>
            </p:txBody>
          </p:sp>
          <p:sp>
            <p:nvSpPr>
              <p:cNvPr id="123" name="Rectangle 39">
                <a:extLst>
                  <a:ext uri="{FF2B5EF4-FFF2-40B4-BE49-F238E27FC236}">
                    <a16:creationId xmlns:a16="http://schemas.microsoft.com/office/drawing/2014/main" xmlns="" id="{A3867FB5-438B-EC43-8DC8-30282974DC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650" b="1">
                    <a:solidFill>
                      <a:srgbClr val="4D8DFF"/>
                    </a:solidFill>
                    <a:latin typeface="Courier New" panose="02070309020205020404" pitchFamily="49" charset="0"/>
                  </a:rPr>
                  <a:t>	12	</a:t>
                </a:r>
                <a:endParaRPr lang="en-US" altLang="en-US" sz="1650" b="1">
                  <a:solidFill>
                    <a:srgbClr val="000000"/>
                  </a:solidFill>
                  <a:latin typeface="Courier New" panose="02070309020205020404" pitchFamily="49" charset="0"/>
                </a:endParaRPr>
              </a:p>
              <a:p>
                <a:endParaRPr lang="en-US" altLang="en-US" sz="1650" b="1">
                  <a:latin typeface="Courier New" panose="02070309020205020404" pitchFamily="49" charset="0"/>
                </a:endParaRPr>
              </a:p>
            </p:txBody>
          </p:sp>
        </p:grpSp>
        <p:grpSp>
          <p:nvGrpSpPr>
            <p:cNvPr id="89" name="Group 40">
              <a:extLst>
                <a:ext uri="{FF2B5EF4-FFF2-40B4-BE49-F238E27FC236}">
                  <a16:creationId xmlns:a16="http://schemas.microsoft.com/office/drawing/2014/main" xmlns="" id="{F63B651F-383A-E34C-B34A-BE4F69A0CF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4454"/>
              <a:ext cx="3072" cy="443"/>
              <a:chOff x="0" y="4454"/>
              <a:chExt cx="3072" cy="443"/>
            </a:xfrm>
          </p:grpSpPr>
          <p:sp>
            <p:nvSpPr>
              <p:cNvPr id="120" name="Rectangle 41">
                <a:extLst>
                  <a:ext uri="{FF2B5EF4-FFF2-40B4-BE49-F238E27FC236}">
                    <a16:creationId xmlns:a16="http://schemas.microsoft.com/office/drawing/2014/main" xmlns="" id="{795068A8-2914-9F4F-8BD2-EA37BCDDEB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4454"/>
                <a:ext cx="3072" cy="443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sz="1650"/>
              </a:p>
            </p:txBody>
          </p:sp>
          <p:sp>
            <p:nvSpPr>
              <p:cNvPr id="121" name="Rectangle 42">
                <a:extLst>
                  <a:ext uri="{FF2B5EF4-FFF2-40B4-BE49-F238E27FC236}">
                    <a16:creationId xmlns:a16="http://schemas.microsoft.com/office/drawing/2014/main" xmlns="" id="{E43F9C10-E81C-FF46-9B80-FF29980196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650" b="1">
                    <a:solidFill>
                      <a:srgbClr val="4D8DFF"/>
                    </a:solidFill>
                    <a:latin typeface="Courier New" panose="02070309020205020404" pitchFamily="49" charset="0"/>
                  </a:rPr>
                  <a:t>	13	</a:t>
                </a:r>
                <a:r>
                  <a:rPr lang="en-US" altLang="en-US" sz="1650" b="1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   </a:t>
                </a:r>
                <a:r>
                  <a:rPr lang="en-US" altLang="en-US" sz="1650" b="1">
                    <a:solidFill>
                      <a:srgbClr val="275AFF"/>
                    </a:solidFill>
                    <a:latin typeface="Courier New" panose="02070309020205020404" pitchFamily="49" charset="0"/>
                  </a:rPr>
                  <a:t>for</a:t>
                </a:r>
                <a:r>
                  <a:rPr lang="en-US" altLang="en-US" sz="1650" b="1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 ( i = 0; i &lt;= SIZE - 1; i++ ) {</a:t>
                </a:r>
              </a:p>
              <a:p>
                <a:endParaRPr lang="en-US" altLang="en-US" sz="1650" b="1">
                  <a:latin typeface="Courier New" panose="02070309020205020404" pitchFamily="49" charset="0"/>
                </a:endParaRPr>
              </a:p>
            </p:txBody>
          </p:sp>
        </p:grpSp>
        <p:grpSp>
          <p:nvGrpSpPr>
            <p:cNvPr id="90" name="Group 43">
              <a:extLst>
                <a:ext uri="{FF2B5EF4-FFF2-40B4-BE49-F238E27FC236}">
                  <a16:creationId xmlns:a16="http://schemas.microsoft.com/office/drawing/2014/main" xmlns="" id="{393B8D1F-7C1D-BF44-AFF3-1E5026967D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4828"/>
              <a:ext cx="3072" cy="443"/>
              <a:chOff x="0" y="4828"/>
              <a:chExt cx="3072" cy="443"/>
            </a:xfrm>
          </p:grpSpPr>
          <p:sp>
            <p:nvSpPr>
              <p:cNvPr id="118" name="Rectangle 44">
                <a:extLst>
                  <a:ext uri="{FF2B5EF4-FFF2-40B4-BE49-F238E27FC236}">
                    <a16:creationId xmlns:a16="http://schemas.microsoft.com/office/drawing/2014/main" xmlns="" id="{3D5747A9-AA68-0E41-9852-00715D826E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4828"/>
                <a:ext cx="3072" cy="443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sz="1650"/>
              </a:p>
            </p:txBody>
          </p:sp>
          <p:sp>
            <p:nvSpPr>
              <p:cNvPr id="119" name="Rectangle 45">
                <a:extLst>
                  <a:ext uri="{FF2B5EF4-FFF2-40B4-BE49-F238E27FC236}">
                    <a16:creationId xmlns:a16="http://schemas.microsoft.com/office/drawing/2014/main" xmlns="" id="{7FAB9A70-BFDF-7B47-993E-541B1EC9AC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650" b="1">
                    <a:solidFill>
                      <a:srgbClr val="4D8DFF"/>
                    </a:solidFill>
                    <a:latin typeface="Courier New" panose="02070309020205020404" pitchFamily="49" charset="0"/>
                  </a:rPr>
                  <a:t>	14	</a:t>
                </a:r>
                <a:r>
                  <a:rPr lang="en-US" altLang="en-US" sz="1650" b="1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      printf( "%7d%13d        ", i, n[ i ]) ;</a:t>
                </a:r>
              </a:p>
              <a:p>
                <a:endParaRPr lang="en-US" altLang="en-US" sz="1650" b="1">
                  <a:latin typeface="Courier New" panose="02070309020205020404" pitchFamily="49" charset="0"/>
                </a:endParaRPr>
              </a:p>
            </p:txBody>
          </p:sp>
        </p:grpSp>
        <p:grpSp>
          <p:nvGrpSpPr>
            <p:cNvPr id="91" name="Group 46">
              <a:extLst>
                <a:ext uri="{FF2B5EF4-FFF2-40B4-BE49-F238E27FC236}">
                  <a16:creationId xmlns:a16="http://schemas.microsoft.com/office/drawing/2014/main" xmlns="" id="{C9410C73-7B56-C541-AF88-54A05CD99A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5202"/>
              <a:ext cx="3072" cy="443"/>
              <a:chOff x="0" y="5202"/>
              <a:chExt cx="3072" cy="443"/>
            </a:xfrm>
          </p:grpSpPr>
          <p:sp>
            <p:nvSpPr>
              <p:cNvPr id="116" name="Rectangle 47">
                <a:extLst>
                  <a:ext uri="{FF2B5EF4-FFF2-40B4-BE49-F238E27FC236}">
                    <a16:creationId xmlns:a16="http://schemas.microsoft.com/office/drawing/2014/main" xmlns="" id="{58CA05E1-5A28-3946-9F6B-6853CB6D7C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5202"/>
                <a:ext cx="3072" cy="443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sz="1650"/>
              </a:p>
            </p:txBody>
          </p:sp>
          <p:sp>
            <p:nvSpPr>
              <p:cNvPr id="117" name="Rectangle 48">
                <a:extLst>
                  <a:ext uri="{FF2B5EF4-FFF2-40B4-BE49-F238E27FC236}">
                    <a16:creationId xmlns:a16="http://schemas.microsoft.com/office/drawing/2014/main" xmlns="" id="{5F17498C-5B1E-F344-8AF2-F739556904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650" b="1">
                    <a:solidFill>
                      <a:srgbClr val="4D8DFF"/>
                    </a:solidFill>
                    <a:latin typeface="Courier New" panose="02070309020205020404" pitchFamily="49" charset="0"/>
                  </a:rPr>
                  <a:t>	15	</a:t>
                </a:r>
                <a:endParaRPr lang="en-US" altLang="en-US" sz="1650" b="1">
                  <a:solidFill>
                    <a:srgbClr val="000000"/>
                  </a:solidFill>
                  <a:latin typeface="Courier New" panose="02070309020205020404" pitchFamily="49" charset="0"/>
                </a:endParaRPr>
              </a:p>
              <a:p>
                <a:endParaRPr lang="en-US" altLang="en-US" sz="1650" b="1">
                  <a:latin typeface="Courier New" panose="02070309020205020404" pitchFamily="49" charset="0"/>
                </a:endParaRPr>
              </a:p>
            </p:txBody>
          </p:sp>
        </p:grpSp>
        <p:grpSp>
          <p:nvGrpSpPr>
            <p:cNvPr id="92" name="Group 49">
              <a:extLst>
                <a:ext uri="{FF2B5EF4-FFF2-40B4-BE49-F238E27FC236}">
                  <a16:creationId xmlns:a16="http://schemas.microsoft.com/office/drawing/2014/main" xmlns="" id="{3A9214AF-DA04-0B4D-A64D-F37F735274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5576"/>
              <a:ext cx="3072" cy="443"/>
              <a:chOff x="0" y="5576"/>
              <a:chExt cx="3072" cy="443"/>
            </a:xfrm>
          </p:grpSpPr>
          <p:sp>
            <p:nvSpPr>
              <p:cNvPr id="114" name="Rectangle 50">
                <a:extLst>
                  <a:ext uri="{FF2B5EF4-FFF2-40B4-BE49-F238E27FC236}">
                    <a16:creationId xmlns:a16="http://schemas.microsoft.com/office/drawing/2014/main" xmlns="" id="{1C3E947B-BDE8-964D-B67C-704DE9E4AB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5576"/>
                <a:ext cx="3072" cy="443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sz="1650"/>
              </a:p>
            </p:txBody>
          </p:sp>
          <p:sp>
            <p:nvSpPr>
              <p:cNvPr id="115" name="Rectangle 51">
                <a:extLst>
                  <a:ext uri="{FF2B5EF4-FFF2-40B4-BE49-F238E27FC236}">
                    <a16:creationId xmlns:a16="http://schemas.microsoft.com/office/drawing/2014/main" xmlns="" id="{8626836E-36AE-4840-A152-BC5543498B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650" b="1" dirty="0">
                    <a:solidFill>
                      <a:srgbClr val="4D8DFF"/>
                    </a:solidFill>
                    <a:latin typeface="Courier New" panose="02070309020205020404" pitchFamily="49" charset="0"/>
                  </a:rPr>
                  <a:t>	16	</a:t>
                </a:r>
                <a:r>
                  <a:rPr lang="en-US" altLang="en-US" sz="1650" b="1" dirty="0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      </a:t>
                </a:r>
                <a:r>
                  <a:rPr lang="en-US" altLang="en-US" sz="1650" b="1" dirty="0">
                    <a:solidFill>
                      <a:srgbClr val="275AFF"/>
                    </a:solidFill>
                    <a:latin typeface="Courier New" panose="02070309020205020404" pitchFamily="49" charset="0"/>
                  </a:rPr>
                  <a:t>for</a:t>
                </a:r>
                <a:r>
                  <a:rPr lang="en-US" altLang="en-US" sz="1650" b="1" dirty="0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 ( j = 1; j &lt;= n[ </a:t>
                </a:r>
                <a:r>
                  <a:rPr lang="en-US" altLang="en-US" sz="1650" b="1" dirty="0" err="1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i</a:t>
                </a:r>
                <a:r>
                  <a:rPr lang="en-US" altLang="en-US" sz="1650" b="1" dirty="0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 ]; </a:t>
                </a:r>
                <a:r>
                  <a:rPr lang="en-US" altLang="en-US" sz="1650" b="1" dirty="0" err="1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j++</a:t>
                </a:r>
                <a:r>
                  <a:rPr lang="en-US" altLang="en-US" sz="1650" b="1" dirty="0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 )   </a:t>
                </a:r>
                <a:r>
                  <a:rPr lang="en-US" altLang="en-US" sz="1650" b="1" dirty="0">
                    <a:solidFill>
                      <a:srgbClr val="33CC33"/>
                    </a:solidFill>
                    <a:latin typeface="Courier New" panose="02070309020205020404" pitchFamily="49" charset="0"/>
                  </a:rPr>
                  <a:t>/* print one bar */</a:t>
                </a:r>
                <a:endParaRPr lang="en-US" altLang="en-US" sz="1650" b="1" dirty="0">
                  <a:solidFill>
                    <a:srgbClr val="000000"/>
                  </a:solidFill>
                  <a:latin typeface="Courier New" panose="02070309020205020404" pitchFamily="49" charset="0"/>
                </a:endParaRPr>
              </a:p>
              <a:p>
                <a:endParaRPr lang="en-US" altLang="en-US" sz="1650" b="1" dirty="0">
                  <a:latin typeface="Courier New" panose="02070309020205020404" pitchFamily="49" charset="0"/>
                </a:endParaRPr>
              </a:p>
            </p:txBody>
          </p:sp>
        </p:grpSp>
        <p:grpSp>
          <p:nvGrpSpPr>
            <p:cNvPr id="93" name="Group 52">
              <a:extLst>
                <a:ext uri="{FF2B5EF4-FFF2-40B4-BE49-F238E27FC236}">
                  <a16:creationId xmlns:a16="http://schemas.microsoft.com/office/drawing/2014/main" xmlns="" id="{04D471B1-1A62-8C47-94C0-A92A08CD3B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5950"/>
              <a:ext cx="3072" cy="443"/>
              <a:chOff x="0" y="5950"/>
              <a:chExt cx="3072" cy="443"/>
            </a:xfrm>
          </p:grpSpPr>
          <p:sp>
            <p:nvSpPr>
              <p:cNvPr id="112" name="Rectangle 53">
                <a:extLst>
                  <a:ext uri="{FF2B5EF4-FFF2-40B4-BE49-F238E27FC236}">
                    <a16:creationId xmlns:a16="http://schemas.microsoft.com/office/drawing/2014/main" xmlns="" id="{2ABDD3B5-51EA-9040-9815-C1DEB25F87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5950"/>
                <a:ext cx="3072" cy="443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sz="1650"/>
              </a:p>
            </p:txBody>
          </p:sp>
          <p:sp>
            <p:nvSpPr>
              <p:cNvPr id="113" name="Rectangle 54">
                <a:extLst>
                  <a:ext uri="{FF2B5EF4-FFF2-40B4-BE49-F238E27FC236}">
                    <a16:creationId xmlns:a16="http://schemas.microsoft.com/office/drawing/2014/main" xmlns="" id="{883AB973-1413-CE45-8E84-A7568DE879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650" b="1">
                    <a:solidFill>
                      <a:srgbClr val="4D8DFF"/>
                    </a:solidFill>
                    <a:latin typeface="Courier New" panose="02070309020205020404" pitchFamily="49" charset="0"/>
                  </a:rPr>
                  <a:t>	17	</a:t>
                </a:r>
                <a:r>
                  <a:rPr lang="en-US" altLang="en-US" sz="1650" b="1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         printf( "%c", '*' );</a:t>
                </a:r>
              </a:p>
              <a:p>
                <a:endParaRPr lang="en-US" altLang="en-US" sz="1650" b="1">
                  <a:latin typeface="Courier New" panose="02070309020205020404" pitchFamily="49" charset="0"/>
                </a:endParaRPr>
              </a:p>
            </p:txBody>
          </p:sp>
        </p:grpSp>
        <p:grpSp>
          <p:nvGrpSpPr>
            <p:cNvPr id="94" name="Group 55">
              <a:extLst>
                <a:ext uri="{FF2B5EF4-FFF2-40B4-BE49-F238E27FC236}">
                  <a16:creationId xmlns:a16="http://schemas.microsoft.com/office/drawing/2014/main" xmlns="" id="{ABFBBC63-01CC-DB4A-AD74-2C9C3A9AD7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324"/>
              <a:ext cx="3072" cy="443"/>
              <a:chOff x="0" y="6324"/>
              <a:chExt cx="3072" cy="443"/>
            </a:xfrm>
          </p:grpSpPr>
          <p:sp>
            <p:nvSpPr>
              <p:cNvPr id="110" name="Rectangle 56">
                <a:extLst>
                  <a:ext uri="{FF2B5EF4-FFF2-40B4-BE49-F238E27FC236}">
                    <a16:creationId xmlns:a16="http://schemas.microsoft.com/office/drawing/2014/main" xmlns="" id="{4231B467-284B-AC44-9273-5BECDA5743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324"/>
                <a:ext cx="3072" cy="443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sz="1650"/>
              </a:p>
            </p:txBody>
          </p:sp>
          <p:sp>
            <p:nvSpPr>
              <p:cNvPr id="111" name="Rectangle 57">
                <a:extLst>
                  <a:ext uri="{FF2B5EF4-FFF2-40B4-BE49-F238E27FC236}">
                    <a16:creationId xmlns:a16="http://schemas.microsoft.com/office/drawing/2014/main" xmlns="" id="{8C349099-C422-D54C-8534-9BF6A28495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650" b="1">
                    <a:solidFill>
                      <a:srgbClr val="4D8DFF"/>
                    </a:solidFill>
                    <a:latin typeface="Courier New" panose="02070309020205020404" pitchFamily="49" charset="0"/>
                  </a:rPr>
                  <a:t>	18	</a:t>
                </a:r>
                <a:endParaRPr lang="en-US" altLang="en-US" sz="1650" b="1">
                  <a:solidFill>
                    <a:srgbClr val="000000"/>
                  </a:solidFill>
                  <a:latin typeface="Courier New" panose="02070309020205020404" pitchFamily="49" charset="0"/>
                </a:endParaRPr>
              </a:p>
              <a:p>
                <a:endParaRPr lang="en-US" altLang="en-US" sz="1650" b="1">
                  <a:latin typeface="Courier New" panose="02070309020205020404" pitchFamily="49" charset="0"/>
                </a:endParaRPr>
              </a:p>
            </p:txBody>
          </p:sp>
        </p:grpSp>
        <p:grpSp>
          <p:nvGrpSpPr>
            <p:cNvPr id="95" name="Group 58">
              <a:extLst>
                <a:ext uri="{FF2B5EF4-FFF2-40B4-BE49-F238E27FC236}">
                  <a16:creationId xmlns:a16="http://schemas.microsoft.com/office/drawing/2014/main" xmlns="" id="{406468F8-9747-2D47-8BD0-40838019D5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698"/>
              <a:ext cx="3072" cy="443"/>
              <a:chOff x="0" y="6698"/>
              <a:chExt cx="3072" cy="443"/>
            </a:xfrm>
          </p:grpSpPr>
          <p:sp>
            <p:nvSpPr>
              <p:cNvPr id="108" name="Rectangle 59">
                <a:extLst>
                  <a:ext uri="{FF2B5EF4-FFF2-40B4-BE49-F238E27FC236}">
                    <a16:creationId xmlns:a16="http://schemas.microsoft.com/office/drawing/2014/main" xmlns="" id="{6BF7787F-F4E7-6749-8BD6-FEB43CDB03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698"/>
                <a:ext cx="3072" cy="443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sz="1650"/>
              </a:p>
            </p:txBody>
          </p:sp>
          <p:sp>
            <p:nvSpPr>
              <p:cNvPr id="109" name="Rectangle 60">
                <a:extLst>
                  <a:ext uri="{FF2B5EF4-FFF2-40B4-BE49-F238E27FC236}">
                    <a16:creationId xmlns:a16="http://schemas.microsoft.com/office/drawing/2014/main" xmlns="" id="{563DA308-445A-BA43-B126-9B8919A41B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650" b="1">
                    <a:solidFill>
                      <a:srgbClr val="4D8DFF"/>
                    </a:solidFill>
                    <a:latin typeface="Courier New" panose="02070309020205020404" pitchFamily="49" charset="0"/>
                  </a:rPr>
                  <a:t>	19	</a:t>
                </a:r>
                <a:r>
                  <a:rPr lang="en-US" altLang="en-US" sz="1650" b="1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      printf( "\n" );</a:t>
                </a:r>
              </a:p>
              <a:p>
                <a:endParaRPr lang="en-US" altLang="en-US" sz="1650" b="1">
                  <a:latin typeface="Courier New" panose="02070309020205020404" pitchFamily="49" charset="0"/>
                </a:endParaRPr>
              </a:p>
            </p:txBody>
          </p:sp>
        </p:grpSp>
        <p:grpSp>
          <p:nvGrpSpPr>
            <p:cNvPr id="96" name="Group 61">
              <a:extLst>
                <a:ext uri="{FF2B5EF4-FFF2-40B4-BE49-F238E27FC236}">
                  <a16:creationId xmlns:a16="http://schemas.microsoft.com/office/drawing/2014/main" xmlns="" id="{2A2330F1-1B44-A74B-96E1-AE85C3CF35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7072"/>
              <a:ext cx="3072" cy="443"/>
              <a:chOff x="0" y="7072"/>
              <a:chExt cx="3072" cy="443"/>
            </a:xfrm>
          </p:grpSpPr>
          <p:sp>
            <p:nvSpPr>
              <p:cNvPr id="106" name="Rectangle 62">
                <a:extLst>
                  <a:ext uri="{FF2B5EF4-FFF2-40B4-BE49-F238E27FC236}">
                    <a16:creationId xmlns:a16="http://schemas.microsoft.com/office/drawing/2014/main" xmlns="" id="{20B5F880-F19B-8744-8B00-B1F41C22EE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7072"/>
                <a:ext cx="3072" cy="443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sz="1650"/>
              </a:p>
            </p:txBody>
          </p:sp>
          <p:sp>
            <p:nvSpPr>
              <p:cNvPr id="107" name="Rectangle 63">
                <a:extLst>
                  <a:ext uri="{FF2B5EF4-FFF2-40B4-BE49-F238E27FC236}">
                    <a16:creationId xmlns:a16="http://schemas.microsoft.com/office/drawing/2014/main" xmlns="" id="{978F7848-D8CB-5F41-8416-29E5D49AFA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650" b="1">
                    <a:solidFill>
                      <a:srgbClr val="4D8DFF"/>
                    </a:solidFill>
                    <a:latin typeface="Courier New" panose="02070309020205020404" pitchFamily="49" charset="0"/>
                  </a:rPr>
                  <a:t>	20	</a:t>
                </a:r>
                <a:r>
                  <a:rPr lang="en-US" altLang="en-US" sz="1650" b="1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   }</a:t>
                </a:r>
              </a:p>
              <a:p>
                <a:endParaRPr lang="en-US" altLang="en-US" sz="1650" b="1">
                  <a:latin typeface="Courier New" panose="02070309020205020404" pitchFamily="49" charset="0"/>
                </a:endParaRPr>
              </a:p>
            </p:txBody>
          </p:sp>
        </p:grpSp>
        <p:grpSp>
          <p:nvGrpSpPr>
            <p:cNvPr id="97" name="Group 64">
              <a:extLst>
                <a:ext uri="{FF2B5EF4-FFF2-40B4-BE49-F238E27FC236}">
                  <a16:creationId xmlns:a16="http://schemas.microsoft.com/office/drawing/2014/main" xmlns="" id="{3D464F32-BB0A-F448-85EF-6C83008B2D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7446"/>
              <a:ext cx="3072" cy="443"/>
              <a:chOff x="0" y="7446"/>
              <a:chExt cx="3072" cy="443"/>
            </a:xfrm>
          </p:grpSpPr>
          <p:sp>
            <p:nvSpPr>
              <p:cNvPr id="104" name="Rectangle 65">
                <a:extLst>
                  <a:ext uri="{FF2B5EF4-FFF2-40B4-BE49-F238E27FC236}">
                    <a16:creationId xmlns:a16="http://schemas.microsoft.com/office/drawing/2014/main" xmlns="" id="{FA9204CD-1A9F-5646-BE0A-58FBAA20E4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7446"/>
                <a:ext cx="3072" cy="443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sz="1650"/>
              </a:p>
            </p:txBody>
          </p:sp>
          <p:sp>
            <p:nvSpPr>
              <p:cNvPr id="105" name="Rectangle 66">
                <a:extLst>
                  <a:ext uri="{FF2B5EF4-FFF2-40B4-BE49-F238E27FC236}">
                    <a16:creationId xmlns:a16="http://schemas.microsoft.com/office/drawing/2014/main" xmlns="" id="{41C0801C-6300-C94A-B898-CC109149D2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650" b="1" dirty="0">
                    <a:solidFill>
                      <a:srgbClr val="4D8DFF"/>
                    </a:solidFill>
                    <a:latin typeface="Courier New" panose="02070309020205020404" pitchFamily="49" charset="0"/>
                  </a:rPr>
                  <a:t>	21	</a:t>
                </a:r>
                <a:endParaRPr lang="en-US" altLang="en-US" sz="1650" b="1" dirty="0">
                  <a:solidFill>
                    <a:srgbClr val="000000"/>
                  </a:solidFill>
                  <a:latin typeface="Courier New" panose="02070309020205020404" pitchFamily="49" charset="0"/>
                </a:endParaRPr>
              </a:p>
              <a:p>
                <a:endParaRPr lang="en-US" altLang="en-US" sz="1650" b="1" dirty="0">
                  <a:latin typeface="Courier New" panose="02070309020205020404" pitchFamily="49" charset="0"/>
                </a:endParaRPr>
              </a:p>
            </p:txBody>
          </p:sp>
        </p:grpSp>
        <p:grpSp>
          <p:nvGrpSpPr>
            <p:cNvPr id="98" name="Group 67">
              <a:extLst>
                <a:ext uri="{FF2B5EF4-FFF2-40B4-BE49-F238E27FC236}">
                  <a16:creationId xmlns:a16="http://schemas.microsoft.com/office/drawing/2014/main" xmlns="" id="{65A830A1-A9F6-8A41-A59C-60DF47DF92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7820"/>
              <a:ext cx="3072" cy="443"/>
              <a:chOff x="0" y="7820"/>
              <a:chExt cx="3072" cy="443"/>
            </a:xfrm>
          </p:grpSpPr>
          <p:sp>
            <p:nvSpPr>
              <p:cNvPr id="102" name="Rectangle 68">
                <a:extLst>
                  <a:ext uri="{FF2B5EF4-FFF2-40B4-BE49-F238E27FC236}">
                    <a16:creationId xmlns:a16="http://schemas.microsoft.com/office/drawing/2014/main" xmlns="" id="{55E8F029-241D-884B-AABF-6FC67CDCB9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7820"/>
                <a:ext cx="3072" cy="443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sz="1650"/>
              </a:p>
            </p:txBody>
          </p:sp>
          <p:sp>
            <p:nvSpPr>
              <p:cNvPr id="103" name="Rectangle 69">
                <a:extLst>
                  <a:ext uri="{FF2B5EF4-FFF2-40B4-BE49-F238E27FC236}">
                    <a16:creationId xmlns:a16="http://schemas.microsoft.com/office/drawing/2014/main" xmlns="" id="{CCFF360B-6BFC-9644-8EB2-F8AC42B663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650" b="1">
                    <a:solidFill>
                      <a:srgbClr val="4D8DFF"/>
                    </a:solidFill>
                    <a:latin typeface="Courier New" panose="02070309020205020404" pitchFamily="49" charset="0"/>
                  </a:rPr>
                  <a:t>	22	</a:t>
                </a:r>
                <a:r>
                  <a:rPr lang="en-US" altLang="en-US" sz="1650" b="1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   </a:t>
                </a:r>
                <a:r>
                  <a:rPr lang="en-US" altLang="en-US" sz="1650" b="1">
                    <a:solidFill>
                      <a:srgbClr val="275AFF"/>
                    </a:solidFill>
                    <a:latin typeface="Courier New" panose="02070309020205020404" pitchFamily="49" charset="0"/>
                  </a:rPr>
                  <a:t>return</a:t>
                </a:r>
                <a:r>
                  <a:rPr lang="en-US" altLang="en-US" sz="1650" b="1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 0;</a:t>
                </a:r>
              </a:p>
              <a:p>
                <a:endParaRPr lang="en-US" altLang="en-US" sz="1650" b="1">
                  <a:latin typeface="Courier New" panose="02070309020205020404" pitchFamily="49" charset="0"/>
                </a:endParaRPr>
              </a:p>
            </p:txBody>
          </p:sp>
        </p:grpSp>
        <p:grpSp>
          <p:nvGrpSpPr>
            <p:cNvPr id="99" name="Group 70">
              <a:extLst>
                <a:ext uri="{FF2B5EF4-FFF2-40B4-BE49-F238E27FC236}">
                  <a16:creationId xmlns:a16="http://schemas.microsoft.com/office/drawing/2014/main" xmlns="" id="{156B4AE6-C419-7248-9AF1-5C637E32E8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8194"/>
              <a:ext cx="3072" cy="443"/>
              <a:chOff x="0" y="8194"/>
              <a:chExt cx="3072" cy="443"/>
            </a:xfrm>
          </p:grpSpPr>
          <p:sp>
            <p:nvSpPr>
              <p:cNvPr id="100" name="Rectangle 71">
                <a:extLst>
                  <a:ext uri="{FF2B5EF4-FFF2-40B4-BE49-F238E27FC236}">
                    <a16:creationId xmlns:a16="http://schemas.microsoft.com/office/drawing/2014/main" xmlns="" id="{81F57C4C-9236-B540-BAD3-6CE6BF8A54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8194"/>
                <a:ext cx="3072" cy="443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sz="1650"/>
              </a:p>
            </p:txBody>
          </p:sp>
          <p:sp>
            <p:nvSpPr>
              <p:cNvPr id="101" name="Rectangle 72">
                <a:extLst>
                  <a:ext uri="{FF2B5EF4-FFF2-40B4-BE49-F238E27FC236}">
                    <a16:creationId xmlns:a16="http://schemas.microsoft.com/office/drawing/2014/main" xmlns="" id="{CCF48F8B-4ACA-2341-B887-9E592942B4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39700" algn="r"/>
                    <a:tab pos="2921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650" b="1">
                    <a:solidFill>
                      <a:srgbClr val="4D8DFF"/>
                    </a:solidFill>
                    <a:latin typeface="Courier New" panose="02070309020205020404" pitchFamily="49" charset="0"/>
                  </a:rPr>
                  <a:t>	23	</a:t>
                </a:r>
                <a:r>
                  <a:rPr lang="en-US" altLang="en-US" sz="1650" b="1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}</a:t>
                </a:r>
              </a:p>
              <a:p>
                <a:endParaRPr lang="en-US" altLang="en-US" sz="1650" b="1">
                  <a:latin typeface="Courier New" panose="02070309020205020404" pitchFamily="49" charset="0"/>
                </a:endParaRPr>
              </a:p>
            </p:txBody>
          </p:sp>
        </p:grpSp>
      </p:grpSp>
      <p:pic>
        <p:nvPicPr>
          <p:cNvPr id="218" name="Picture 217">
            <a:extLst>
              <a:ext uri="{FF2B5EF4-FFF2-40B4-BE49-F238E27FC236}">
                <a16:creationId xmlns:a16="http://schemas.microsoft.com/office/drawing/2014/main" xmlns="" id="{E75A00DC-AD6A-014E-9E5E-C049AB8F20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4730871"/>
            <a:ext cx="6781800" cy="2127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2369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xmlns="" id="{862BE6AE-5E84-A64A-82E7-228C343B9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Strings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FD8F27-E4A8-054E-8071-9A695D77C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5181600"/>
          </a:xfrm>
        </p:spPr>
        <p:txBody>
          <a:bodyPr/>
          <a:lstStyle/>
          <a:p>
            <a:r>
              <a:rPr lang="en-US" altLang="en-US"/>
              <a:t>No “Strings” keyword</a:t>
            </a:r>
          </a:p>
          <a:p>
            <a:r>
              <a:rPr lang="en-US" altLang="en-US"/>
              <a:t>A string is an array of characters.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/>
              <a:t>					</a:t>
            </a:r>
            <a:r>
              <a:rPr lang="en-US" altLang="en-US" sz="2400"/>
              <a:t>OR</a:t>
            </a:r>
          </a:p>
        </p:txBody>
      </p:sp>
      <p:pic>
        <p:nvPicPr>
          <p:cNvPr id="4" name="Picture 3" descr="5_string.jpg">
            <a:extLst>
              <a:ext uri="{FF2B5EF4-FFF2-40B4-BE49-F238E27FC236}">
                <a16:creationId xmlns:a16="http://schemas.microsoft.com/office/drawing/2014/main" xmlns="" id="{33BFEEEC-E2CC-9A49-B4F0-927572431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486150"/>
            <a:ext cx="7310438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6A1F01-CC91-304A-8A39-5F736D0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 Course, Programming club,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A5D111-7CA4-7D46-BFB4-23DAA8A08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27C64D0-FA2E-A44E-ADC4-E365B376AE81}" type="slidenum">
              <a:rPr lang="en-US" altLang="en-US">
                <a:solidFill>
                  <a:srgbClr val="898989"/>
                </a:solidFill>
              </a:rPr>
              <a:pPr/>
              <a:t>6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207BE97-8062-8F49-B47B-22361982C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514601"/>
            <a:ext cx="2954338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/>
              <a:t>char string[] = “hello world”;</a:t>
            </a:r>
          </a:p>
          <a:p>
            <a:r>
              <a:rPr lang="en-US" altLang="en-US"/>
              <a:t>char *string = “hello world”;</a:t>
            </a:r>
          </a:p>
        </p:txBody>
      </p:sp>
    </p:spTree>
    <p:extLst>
      <p:ext uri="{BB962C8B-B14F-4D97-AF65-F5344CB8AC3E}">
        <p14:creationId xmlns:p14="http://schemas.microsoft.com/office/powerpoint/2010/main" xmlns="" val="21832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xmlns="" id="{2F8BED22-8484-5B4C-AAEE-5DAAFB652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Character arrays initialization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3673A4-2118-9B48-B946-E6D8F8DC9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0655"/>
            <a:ext cx="10515600" cy="4351338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altLang="en-US" dirty="0"/>
              <a:t>Static initialization</a:t>
            </a:r>
          </a:p>
          <a:p>
            <a:pPr>
              <a:buNone/>
              <a:defRPr/>
            </a:pPr>
            <a:endParaRPr lang="en-US" dirty="0"/>
          </a:p>
          <a:p>
            <a:pPr>
              <a:buNone/>
              <a:defRPr/>
            </a:pPr>
            <a:endParaRPr lang="en-US" dirty="0"/>
          </a:p>
          <a:p>
            <a:pPr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‘\0’ denotes the end of string</a:t>
            </a:r>
          </a:p>
          <a:p>
            <a:pPr marL="0" indent="0">
              <a:buNone/>
              <a:defRPr/>
            </a:pPr>
            <a:r>
              <a:rPr lang="en-US" altLang="en-US" dirty="0"/>
              <a:t>Run time initialization</a:t>
            </a:r>
          </a:p>
          <a:p>
            <a:pPr marL="0" indent="0">
              <a:buNone/>
              <a:defRPr/>
            </a:pPr>
            <a:endParaRPr lang="en-US" altLang="en-US" dirty="0"/>
          </a:p>
          <a:p>
            <a:pPr marL="457200" lvl="1" indent="0">
              <a:buNone/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4DFF7ED-9161-5745-A067-1D1D4DE73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 Course, Programming club, Fall 2008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060E143-4200-C74E-BE45-537E41A94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D457EF7-BA5C-FC48-B0A1-2ADD585B5BCB}" type="slidenum">
              <a:rPr lang="en-US" altLang="en-US">
                <a:solidFill>
                  <a:srgbClr val="898989"/>
                </a:solidFill>
              </a:rPr>
              <a:pPr/>
              <a:t>7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1CCF227-245D-BA48-A320-6ECFA2123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459" y="2026929"/>
            <a:ext cx="10589341" cy="193899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 dirty="0">
                <a:latin typeface="Courier" pitchFamily="2" charset="0"/>
              </a:rPr>
              <a:t>char string1[] = “hello world”;</a:t>
            </a:r>
          </a:p>
          <a:p>
            <a:r>
              <a:rPr lang="en-US" altLang="en-US" sz="2400" b="1" dirty="0">
                <a:latin typeface="Courier" pitchFamily="2" charset="0"/>
              </a:rPr>
              <a:t>char string1[6] = “world”;</a:t>
            </a:r>
          </a:p>
          <a:p>
            <a:r>
              <a:rPr lang="en-US" altLang="en-US" sz="2400" b="1" dirty="0">
                <a:latin typeface="Courier" pitchFamily="2" charset="0"/>
              </a:rPr>
              <a:t>char string2[] = { 'f', '</a:t>
            </a:r>
            <a:r>
              <a:rPr lang="en-US" altLang="en-US" sz="2400" b="1" dirty="0" err="1">
                <a:latin typeface="Courier" pitchFamily="2" charset="0"/>
              </a:rPr>
              <a:t>i</a:t>
            </a:r>
            <a:r>
              <a:rPr lang="en-US" altLang="en-US" sz="2400" b="1" dirty="0">
                <a:latin typeface="Courier" pitchFamily="2" charset="0"/>
              </a:rPr>
              <a:t>', 'r', 's', 't', '\0’ };</a:t>
            </a:r>
          </a:p>
          <a:p>
            <a:r>
              <a:rPr lang="en-US" altLang="en-US" sz="2400" b="1" dirty="0">
                <a:latin typeface="Courier" pitchFamily="2" charset="0"/>
              </a:rPr>
              <a:t>Char string3[4]= {’</a:t>
            </a:r>
            <a:r>
              <a:rPr lang="en-US" altLang="en-US" sz="2400" b="1" dirty="0" err="1">
                <a:latin typeface="Courier" pitchFamily="2" charset="0"/>
              </a:rPr>
              <a:t>w’,’o’,’w</a:t>
            </a:r>
            <a:r>
              <a:rPr lang="en-US" altLang="en-US" sz="2400" b="1" dirty="0">
                <a:latin typeface="Courier" pitchFamily="2" charset="0"/>
              </a:rPr>
              <a:t>’,’\0’};</a:t>
            </a:r>
          </a:p>
          <a:p>
            <a:endParaRPr lang="en-US" altLang="en-US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4D3410F-FDF0-FD4B-93C2-B01779FD5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1" y="5015545"/>
            <a:ext cx="10515600" cy="193899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 dirty="0">
                <a:latin typeface="Courier" pitchFamily="2" charset="0"/>
              </a:rPr>
              <a:t>char string1[];</a:t>
            </a:r>
          </a:p>
          <a:p>
            <a:r>
              <a:rPr lang="en-US" altLang="en-US" sz="2400" b="1" dirty="0" err="1">
                <a:latin typeface="Courier New" panose="02070309020205020404" pitchFamily="49" charset="0"/>
              </a:rPr>
              <a:t>scanf</a:t>
            </a:r>
            <a:r>
              <a:rPr lang="en-US" altLang="en-US" sz="2400" b="1" dirty="0">
                <a:latin typeface="Courier New" panose="02070309020205020404" pitchFamily="49" charset="0"/>
              </a:rPr>
              <a:t>(</a:t>
            </a:r>
            <a:r>
              <a:rPr lang="en-US" altLang="en-US" sz="2400" b="1" dirty="0"/>
              <a:t> </a:t>
            </a:r>
            <a:r>
              <a:rPr lang="en-US" altLang="en-US" sz="2400" b="1" dirty="0">
                <a:latin typeface="Courier New" panose="02070309020205020404" pitchFamily="49" charset="0"/>
              </a:rPr>
              <a:t>"%s",</a:t>
            </a:r>
            <a:r>
              <a:rPr lang="en-US" altLang="en-US" sz="2400" b="1" dirty="0"/>
              <a:t> </a:t>
            </a:r>
            <a:r>
              <a:rPr lang="en-US" altLang="en-US" sz="2400" b="1" dirty="0">
                <a:latin typeface="Courier New" panose="02070309020205020404" pitchFamily="49" charset="0"/>
              </a:rPr>
              <a:t>string2</a:t>
            </a:r>
            <a:r>
              <a:rPr lang="en-US" altLang="en-US" sz="2400" b="1" dirty="0"/>
              <a:t> </a:t>
            </a:r>
            <a:r>
              <a:rPr lang="en-US" altLang="en-US" sz="2400" b="1" dirty="0">
                <a:latin typeface="Courier New" panose="02070309020205020404" pitchFamily="49" charset="0"/>
              </a:rPr>
              <a:t>); </a:t>
            </a:r>
            <a:r>
              <a:rPr lang="en-US" altLang="en-US" sz="2000" dirty="0"/>
              <a:t>//Reads characters until whitespace encountered</a:t>
            </a:r>
            <a:endParaRPr lang="en-US" altLang="en-US" dirty="0"/>
          </a:p>
          <a:p>
            <a:r>
              <a:rPr lang="en-US" altLang="en-US" sz="2000" dirty="0"/>
              <a:t>				      // Can write beyond end of array, be careful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endParaRPr lang="en-US" altLang="en-US" sz="2400" b="1" dirty="0">
              <a:latin typeface="Courier New" panose="02070309020205020404" pitchFamily="49" charset="0"/>
            </a:endParaRPr>
          </a:p>
          <a:p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72414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reeform: Shape 77">
            <a:extLst>
              <a:ext uri="{FF2B5EF4-FFF2-40B4-BE49-F238E27FC236}">
                <a16:creationId xmlns:a16="http://schemas.microsoft.com/office/drawing/2014/main" xmlns="" id="{E862BE82-D00D-42C1-BF16-93AA37870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xmlns="" id="{F6D92C2D-1D3D-4974-918C-06579FB354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2333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lumMod val="95000"/>
              <a:lumOff val="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CC5D5D-3CF5-7B43-B292-43D410E4F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42" y="632990"/>
            <a:ext cx="4062643" cy="1043409"/>
          </a:xfrm>
        </p:spPr>
        <p:txBody>
          <a:bodyPr>
            <a:normAutofit/>
          </a:bodyPr>
          <a:lstStyle/>
          <a:p>
            <a:endParaRPr lang="en-US" sz="3600"/>
          </a:p>
        </p:txBody>
      </p:sp>
      <p:sp>
        <p:nvSpPr>
          <p:cNvPr id="75" name="Content Placeholder 74">
            <a:extLst>
              <a:ext uri="{FF2B5EF4-FFF2-40B4-BE49-F238E27FC236}">
                <a16:creationId xmlns:a16="http://schemas.microsoft.com/office/drawing/2014/main" xmlns="" id="{5091C36D-3F42-459F-95E7-DC74D7C1F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74" y="1774372"/>
            <a:ext cx="4064409" cy="2754086"/>
          </a:xfrm>
        </p:spPr>
        <p:txBody>
          <a:bodyPr anchor="t">
            <a:normAutofit/>
          </a:bodyPr>
          <a:lstStyle/>
          <a:p>
            <a:endParaRPr lang="en-US" sz="1800"/>
          </a:p>
        </p:txBody>
      </p:sp>
      <p:pic>
        <p:nvPicPr>
          <p:cNvPr id="73" name="Content Placeholder 69">
            <a:extLst>
              <a:ext uri="{FF2B5EF4-FFF2-40B4-BE49-F238E27FC236}">
                <a16:creationId xmlns:a16="http://schemas.microsoft.com/office/drawing/2014/main" xmlns="" id="{06FBB087-6620-5D4B-9563-B1A0BB881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0351" y="148085"/>
            <a:ext cx="6874333" cy="6707458"/>
          </a:xfrm>
          <a:prstGeom prst="rect">
            <a:avLst/>
          </a:prstGeom>
        </p:spPr>
      </p:pic>
      <p:sp>
        <p:nvSpPr>
          <p:cNvPr id="70" name="Rectangle 69">
            <a:extLst>
              <a:ext uri="{FF2B5EF4-FFF2-40B4-BE49-F238E27FC236}">
                <a16:creationId xmlns:a16="http://schemas.microsoft.com/office/drawing/2014/main" xmlns="" id="{E2052ED7-78D4-D74F-996C-79C6E92A8975}"/>
              </a:ext>
            </a:extLst>
          </p:cNvPr>
          <p:cNvSpPr/>
          <p:nvPr/>
        </p:nvSpPr>
        <p:spPr>
          <a:xfrm>
            <a:off x="2476373" y="1676399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dirty="0">
                <a:cs typeface="Times New Roman" panose="02020603050405020304" pitchFamily="18" charset="0"/>
              </a:rPr>
              <a:t>1.  Initialize strings</a:t>
            </a: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>
                <a:cs typeface="Times New Roman" panose="02020603050405020304" pitchFamily="18" charset="0"/>
              </a:rPr>
              <a:t>2.  Print strings</a:t>
            </a: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>
                <a:cs typeface="Times New Roman" panose="02020603050405020304" pitchFamily="18" charset="0"/>
              </a:rPr>
              <a:t>2.1  Define loop</a:t>
            </a: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>
                <a:cs typeface="Times New Roman" panose="02020603050405020304" pitchFamily="18" charset="0"/>
              </a:rPr>
              <a:t>2.2  Print characters </a:t>
            </a:r>
          </a:p>
          <a:p>
            <a:r>
              <a:rPr lang="en-US" altLang="en-US" dirty="0">
                <a:cs typeface="Times New Roman" panose="02020603050405020304" pitchFamily="18" charset="0"/>
              </a:rPr>
              <a:t>individually</a:t>
            </a: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>
                <a:cs typeface="Times New Roman" panose="02020603050405020304" pitchFamily="18" charset="0"/>
              </a:rPr>
              <a:t>2.3  Input string</a:t>
            </a: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>
                <a:cs typeface="Times New Roman" panose="02020603050405020304" pitchFamily="18" charset="0"/>
              </a:rPr>
              <a:t>3.  Print string </a:t>
            </a: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/>
              <a:t>Program Output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18354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F54C9B-38D1-4641-8C3F-1361A3D30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Passing Arrays to Functions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563E16-B67F-E043-955E-ABB464C51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57564" cy="4351338"/>
          </a:xfrm>
        </p:spPr>
        <p:txBody>
          <a:bodyPr>
            <a:normAutofit/>
          </a:bodyPr>
          <a:lstStyle/>
          <a:p>
            <a:r>
              <a:rPr lang="en-US" altLang="en-US" dirty="0"/>
              <a:t>Passing arrays</a:t>
            </a:r>
          </a:p>
          <a:p>
            <a:pPr lvl="3">
              <a:buFontTx/>
              <a:buNone/>
            </a:pPr>
            <a:r>
              <a:rPr lang="en-US" altLang="en-US" b="1" dirty="0" err="1">
                <a:latin typeface="Courier New" panose="02070309020205020404" pitchFamily="49" charset="0"/>
              </a:rPr>
              <a:t>int</a:t>
            </a:r>
            <a:r>
              <a:rPr lang="en-US" altLang="en-US" b="1" dirty="0"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</a:rPr>
              <a:t>myArray</a:t>
            </a:r>
            <a:r>
              <a:rPr lang="en-US" altLang="en-US" b="1" dirty="0">
                <a:latin typeface="Courier New" panose="02070309020205020404" pitchFamily="49" charset="0"/>
              </a:rPr>
              <a:t>[</a:t>
            </a:r>
            <a:r>
              <a:rPr lang="en-US" altLang="en-US" b="1" dirty="0"/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24</a:t>
            </a:r>
            <a:r>
              <a:rPr lang="en-US" altLang="en-US" b="1" dirty="0"/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];</a:t>
            </a:r>
          </a:p>
          <a:p>
            <a:pPr lvl="3">
              <a:buFontTx/>
              <a:buNone/>
            </a:pPr>
            <a:r>
              <a:rPr lang="en-US" altLang="en-US" b="1" dirty="0" err="1">
                <a:latin typeface="Courier New" panose="02070309020205020404" pitchFamily="49" charset="0"/>
              </a:rPr>
              <a:t>myFunction</a:t>
            </a:r>
            <a:r>
              <a:rPr lang="en-US" altLang="en-US" b="1" dirty="0">
                <a:latin typeface="Courier New" panose="02070309020205020404" pitchFamily="49" charset="0"/>
              </a:rPr>
              <a:t>(</a:t>
            </a:r>
            <a:r>
              <a:rPr lang="en-US" altLang="en-US" b="1" dirty="0"/>
              <a:t> </a:t>
            </a:r>
            <a:r>
              <a:rPr lang="en-US" altLang="en-US" b="1" dirty="0" err="1">
                <a:latin typeface="Courier New" panose="02070309020205020404" pitchFamily="49" charset="0"/>
              </a:rPr>
              <a:t>myArray</a:t>
            </a:r>
            <a:r>
              <a:rPr lang="en-US" altLang="en-US" b="1" dirty="0">
                <a:latin typeface="Courier New" panose="02070309020205020404" pitchFamily="49" charset="0"/>
              </a:rPr>
              <a:t>,</a:t>
            </a:r>
            <a:r>
              <a:rPr lang="en-US" altLang="en-US" b="1" dirty="0"/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24</a:t>
            </a:r>
            <a:r>
              <a:rPr lang="en-US" altLang="en-US" b="1" dirty="0"/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);</a:t>
            </a:r>
          </a:p>
          <a:p>
            <a:pPr lvl="1"/>
            <a:r>
              <a:rPr lang="en-US" altLang="en-US" dirty="0"/>
              <a:t>Arrays passed call-by-reference </a:t>
            </a:r>
          </a:p>
          <a:p>
            <a:pPr lvl="1"/>
            <a:r>
              <a:rPr lang="en-US" altLang="en-US" dirty="0"/>
              <a:t>Name of array is address of first element</a:t>
            </a:r>
          </a:p>
          <a:p>
            <a:r>
              <a:rPr lang="en-US" altLang="en-US" dirty="0"/>
              <a:t>Passing array elements </a:t>
            </a:r>
          </a:p>
          <a:p>
            <a:pPr lvl="1"/>
            <a:r>
              <a:rPr lang="en-US" altLang="en-US" dirty="0"/>
              <a:t>Passed by call-by-value</a:t>
            </a:r>
          </a:p>
          <a:p>
            <a:pPr lvl="1"/>
            <a:r>
              <a:rPr lang="en-US" altLang="en-US" dirty="0"/>
              <a:t>Pass subscripted name (i.e., </a:t>
            </a:r>
            <a:r>
              <a:rPr lang="en-US" altLang="en-US" b="1" dirty="0" err="1">
                <a:latin typeface="Courier New" panose="02070309020205020404" pitchFamily="49" charset="0"/>
              </a:rPr>
              <a:t>myArray</a:t>
            </a:r>
            <a:r>
              <a:rPr lang="en-US" altLang="en-US" b="1" dirty="0">
                <a:latin typeface="Courier New" panose="02070309020205020404" pitchFamily="49" charset="0"/>
              </a:rPr>
              <a:t>[</a:t>
            </a:r>
            <a:r>
              <a:rPr lang="en-US" altLang="en-US" b="1" dirty="0"/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3</a:t>
            </a:r>
            <a:r>
              <a:rPr lang="en-US" altLang="en-US" b="1" dirty="0"/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]</a:t>
            </a:r>
            <a:r>
              <a:rPr lang="en-US" altLang="en-US" dirty="0"/>
              <a:t>) to function</a:t>
            </a:r>
          </a:p>
          <a:p>
            <a:pPr lvl="1"/>
            <a:r>
              <a:rPr lang="en-US" altLang="en-US" b="1" dirty="0" err="1">
                <a:latin typeface="Courier New" panose="02070309020205020404" pitchFamily="49" charset="0"/>
              </a:rPr>
              <a:t>myFunction</a:t>
            </a:r>
            <a:r>
              <a:rPr lang="en-US" altLang="en-US" b="1" dirty="0">
                <a:latin typeface="Courier New" panose="02070309020205020404" pitchFamily="49" charset="0"/>
              </a:rPr>
              <a:t>(</a:t>
            </a:r>
            <a:r>
              <a:rPr lang="en-US" altLang="en-US" b="1" dirty="0"/>
              <a:t> </a:t>
            </a:r>
            <a:r>
              <a:rPr lang="en-US" altLang="en-US" b="1" dirty="0" err="1">
                <a:latin typeface="Courier New" panose="02070309020205020404" pitchFamily="49" charset="0"/>
              </a:rPr>
              <a:t>myArray</a:t>
            </a:r>
            <a:r>
              <a:rPr lang="en-US" altLang="en-US" b="1" dirty="0">
                <a:latin typeface="Courier New" panose="02070309020205020404" pitchFamily="49" charset="0"/>
              </a:rPr>
              <a:t>[3]);</a:t>
            </a:r>
          </a:p>
          <a:p>
            <a:pPr lvl="1"/>
            <a:endParaRPr lang="en-US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39E930A-8D5E-5546-AE10-CCB5173C4B74}"/>
              </a:ext>
            </a:extLst>
          </p:cNvPr>
          <p:cNvSpPr/>
          <p:nvPr/>
        </p:nvSpPr>
        <p:spPr>
          <a:xfrm>
            <a:off x="6695764" y="1825625"/>
            <a:ext cx="5397909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/>
              <a:t>Function prototype</a:t>
            </a:r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void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myFunction</a:t>
            </a:r>
            <a:r>
              <a:rPr lang="en-US" altLang="en-US" sz="2000" b="1" dirty="0">
                <a:latin typeface="Courier New" panose="02070309020205020404" pitchFamily="49" charset="0"/>
              </a:rPr>
              <a:t>(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000" b="1" dirty="0">
                <a:latin typeface="Courier New" panose="02070309020205020404" pitchFamily="49" charset="0"/>
              </a:rPr>
              <a:t> b[],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arraySize</a:t>
            </a:r>
            <a:r>
              <a:rPr lang="en-US" altLang="en-US" sz="2000" b="1" dirty="0">
                <a:latin typeface="Courier New" panose="02070309020205020404" pitchFamily="49" charset="0"/>
              </a:rPr>
              <a:t> );</a:t>
            </a:r>
          </a:p>
          <a:p>
            <a:r>
              <a:rPr lang="en-US" altLang="en-US" sz="2000" dirty="0"/>
              <a:t>Parameter names optional in prototype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000" b="1" dirty="0">
                <a:latin typeface="Courier New" panose="02070309020205020404" pitchFamily="49" charset="0"/>
              </a:rPr>
              <a:t> b[]</a:t>
            </a:r>
            <a:r>
              <a:rPr lang="en-US" altLang="en-US" sz="2000" dirty="0"/>
              <a:t> could be written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000" b="1" dirty="0">
                <a:latin typeface="Courier New" panose="02070309020205020404" pitchFamily="49" charset="0"/>
              </a:rPr>
              <a:t> []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arraySize</a:t>
            </a:r>
            <a:r>
              <a:rPr lang="en-US" altLang="en-US" sz="2000" dirty="0"/>
              <a:t> could be simply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int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000" b="1" dirty="0">
              <a:latin typeface="Courier New" panose="02070309020205020404" pitchFamily="49" charset="0"/>
            </a:endParaRPr>
          </a:p>
          <a:p>
            <a:pPr lvl="1"/>
            <a:endParaRPr lang="en-US" altLang="en-US" sz="2000" b="1" dirty="0">
              <a:latin typeface="Courier New" panose="02070309020205020404" pitchFamily="49" charset="0"/>
            </a:endParaRPr>
          </a:p>
          <a:p>
            <a:r>
              <a:rPr lang="en-US" altLang="en-US" sz="2400" b="1" dirty="0"/>
              <a:t>Function prototype</a:t>
            </a:r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void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myFunction</a:t>
            </a:r>
            <a:r>
              <a:rPr lang="en-US" altLang="en-US" sz="2000" b="1" dirty="0">
                <a:latin typeface="Courier New" panose="02070309020205020404" pitchFamily="49" charset="0"/>
              </a:rPr>
              <a:t>(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000" b="1" dirty="0">
                <a:latin typeface="Courier New" panose="02070309020205020404" pitchFamily="49" charset="0"/>
              </a:rPr>
              <a:t> b );</a:t>
            </a:r>
          </a:p>
          <a:p>
            <a:endParaRPr lang="en-US" altLang="en-US" sz="2000" b="1" dirty="0">
              <a:latin typeface="Courier New" panose="02070309020205020404" pitchFamily="49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000" b="1" dirty="0">
              <a:latin typeface="Courier New" panose="02070309020205020404" pitchFamily="49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0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3544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678</Words>
  <Application>Microsoft Office PowerPoint</Application>
  <PresentationFormat>Custom</PresentationFormat>
  <Paragraphs>203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Arrays</vt:lpstr>
      <vt:lpstr>Arrays Declaration</vt:lpstr>
      <vt:lpstr>Array Initialization</vt:lpstr>
      <vt:lpstr>Array Accessing an element</vt:lpstr>
      <vt:lpstr>Slide 5</vt:lpstr>
      <vt:lpstr>Strings in C</vt:lpstr>
      <vt:lpstr>Character arrays initialization</vt:lpstr>
      <vt:lpstr>Slide 8</vt:lpstr>
      <vt:lpstr>Passing Arrays to Functions</vt:lpstr>
      <vt:lpstr>Slide 10</vt:lpstr>
      <vt:lpstr>Slide 11</vt:lpstr>
      <vt:lpstr>Case Study</vt:lpstr>
      <vt:lpstr>Slide 13</vt:lpstr>
      <vt:lpstr>Slide 14</vt:lpstr>
      <vt:lpstr>Slide 15</vt:lpstr>
      <vt:lpstr>Slide 16</vt:lpstr>
      <vt:lpstr>Slide 17</vt:lpstr>
      <vt:lpstr>Slide 18</vt:lpstr>
      <vt:lpstr>Exercise</vt:lpstr>
      <vt:lpstr>Exercise</vt:lpstr>
      <vt:lpstr>Any 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Arrays</dc:title>
  <dc:creator>Nouf Aljaffan</dc:creator>
  <cp:lastModifiedBy>huda</cp:lastModifiedBy>
  <cp:revision>21</cp:revision>
  <dcterms:created xsi:type="dcterms:W3CDTF">2018-10-29T10:07:37Z</dcterms:created>
  <dcterms:modified xsi:type="dcterms:W3CDTF">2018-11-06T07:44:52Z</dcterms:modified>
</cp:coreProperties>
</file>