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1"/>
  </p:notesMasterIdLst>
  <p:sldIdLst>
    <p:sldId id="293" r:id="rId2"/>
    <p:sldId id="315" r:id="rId3"/>
    <p:sldId id="304" r:id="rId4"/>
    <p:sldId id="316" r:id="rId5"/>
    <p:sldId id="294" r:id="rId6"/>
    <p:sldId id="320" r:id="rId7"/>
    <p:sldId id="319" r:id="rId8"/>
    <p:sldId id="321" r:id="rId9"/>
    <p:sldId id="306" r:id="rId10"/>
    <p:sldId id="303" r:id="rId11"/>
    <p:sldId id="305" r:id="rId12"/>
    <p:sldId id="322" r:id="rId13"/>
    <p:sldId id="301" r:id="rId14"/>
    <p:sldId id="317" r:id="rId15"/>
    <p:sldId id="311" r:id="rId16"/>
    <p:sldId id="312" r:id="rId17"/>
    <p:sldId id="313" r:id="rId18"/>
    <p:sldId id="314" r:id="rId19"/>
    <p:sldId id="323" r:id="rId20"/>
    <p:sldId id="296" r:id="rId21"/>
    <p:sldId id="297" r:id="rId22"/>
    <p:sldId id="299" r:id="rId23"/>
    <p:sldId id="307" r:id="rId24"/>
    <p:sldId id="300" r:id="rId25"/>
    <p:sldId id="324" r:id="rId26"/>
    <p:sldId id="325" r:id="rId27"/>
    <p:sldId id="326" r:id="rId28"/>
    <p:sldId id="327" r:id="rId29"/>
    <p:sldId id="328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550" autoAdjust="0"/>
  </p:normalViewPr>
  <p:slideViewPr>
    <p:cSldViewPr snapToGrid="0" snapToObjects="1">
      <p:cViewPr>
        <p:scale>
          <a:sx n="75" d="100"/>
          <a:sy n="75" d="100"/>
        </p:scale>
        <p:origin x="-510" y="-4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496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248897-4937-8149-8624-6B93F9DE3E15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D96631-FEEC-4B40-8BE4-A4D97F5ABB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580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D96631-FEEC-4B40-8BE4-A4D97F5ABBC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5187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D96631-FEEC-4B40-8BE4-A4D97F5ABBC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2881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D96631-FEEC-4B40-8BE4-A4D97F5ABBC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4891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D96631-FEEC-4B40-8BE4-A4D97F5ABBC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5440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B3A3C0-15C6-4C21-952C-F4E93A9DED6F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D96631-FEEC-4B40-8BE4-A4D97F5ABBC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7995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D96631-FEEC-4B40-8BE4-A4D97F5ABBC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2792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D96631-FEEC-4B40-8BE4-A4D97F5ABBC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0413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D96631-FEEC-4B40-8BE4-A4D97F5ABBC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9283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D96631-FEEC-4B40-8BE4-A4D97F5ABBC2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1211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CFAC40-F93C-4689-B82A-2FD15CFB39A9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D96631-FEEC-4B40-8BE4-A4D97F5ABBC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5440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9B7B0E-2E53-462E-A638-2873E8C5E329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D96631-FEEC-4B40-8BE4-A4D97F5ABBC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544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D96631-FEEC-4B40-8BE4-A4D97F5ABBC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606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3077A-74F1-4665-A771-D1FD7FF35A5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D96631-FEEC-4B40-8BE4-A4D97F5ABBC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4517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D96631-FEEC-4B40-8BE4-A4D97F5ABBC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4225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D96631-FEEC-4B40-8BE4-A4D97F5ABBC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2881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D96631-FEEC-4B40-8BE4-A4D97F5ABBC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439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AD571-67A1-3E40-8F3E-A2FFF69F6C1F}" type="datetime1">
              <a:rPr lang="en-GB" smtClean="0"/>
              <a:pPr/>
              <a:t>11/02/2019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Nouf Aljaffan (C)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B9B9-4268-6C48-9B75-D083A7737A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891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AFFE7-5117-B241-9A7B-7070606B7C82}" type="datetime1">
              <a:rPr lang="en-GB" smtClean="0"/>
              <a:pPr/>
              <a:t>11/02/2019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Nouf Aljaffan (C)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B9B9-4268-6C48-9B75-D083A7737A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453414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AFFE7-5117-B241-9A7B-7070606B7C82}" type="datetime1">
              <a:rPr lang="en-GB" smtClean="0"/>
              <a:pPr/>
              <a:t>11/02/2019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Nouf Aljaffan (C)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B9B9-4268-6C48-9B75-D083A7737A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4571864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AFFE7-5117-B241-9A7B-7070606B7C82}" type="datetime1">
              <a:rPr lang="en-GB" smtClean="0"/>
              <a:pPr/>
              <a:t>11/02/2019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Nouf Aljaffan (C)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B9B9-4268-6C48-9B75-D083A7737A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734271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AFFE7-5117-B241-9A7B-7070606B7C82}" type="datetime1">
              <a:rPr lang="en-GB" smtClean="0"/>
              <a:pPr/>
              <a:t>11/02/2019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Nouf Aljaffan (C)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B9B9-4268-6C48-9B75-D083A7737A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88763565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AFFE7-5117-B241-9A7B-7070606B7C82}" type="datetime1">
              <a:rPr lang="en-GB" smtClean="0"/>
              <a:pPr/>
              <a:t>11/02/2019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Nouf Aljaffan (C)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B9B9-4268-6C48-9B75-D083A7737A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788399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C45EC-F1C2-BE47-A4AE-6318C9A472C4}" type="datetime1">
              <a:rPr lang="en-GB" smtClean="0"/>
              <a:pPr/>
              <a:t>11/02/2019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Nouf Aljaffan (C)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B9B9-4268-6C48-9B75-D083A7737A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6052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CA70-A1FB-9442-8807-13F4BBE76640}" type="datetime1">
              <a:rPr lang="en-GB" smtClean="0"/>
              <a:pPr/>
              <a:t>11/02/2019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Nouf Aljaffan (C)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B9B9-4268-6C48-9B75-D083A7737A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892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C92B-E081-8E42-B5C0-F25CEF9E7124}" type="datetime1">
              <a:rPr lang="en-GB" smtClean="0"/>
              <a:pPr/>
              <a:t>11/02/2019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Nouf Aljaffan (C)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B9B9-4268-6C48-9B75-D083A7737A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943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F2A91-02C9-8241-81C6-3FF234E3A6AE}" type="datetime1">
              <a:rPr lang="en-GB" smtClean="0"/>
              <a:pPr/>
              <a:t>11/02/2019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Nouf Aljaffan (C)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B9B9-4268-6C48-9B75-D083A7737A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024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7B24E-A15F-494B-B817-0CB57B228700}" type="datetime1">
              <a:rPr lang="en-GB" smtClean="0"/>
              <a:pPr/>
              <a:t>11/02/2019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Nouf Aljaffan (C)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B9B9-4268-6C48-9B75-D083A7737A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799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742C5-CFE9-A849-80E4-8E6C92F3E99F}" type="datetime1">
              <a:rPr lang="en-GB" smtClean="0"/>
              <a:pPr/>
              <a:t>11/02/2019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Nouf Aljaffan (C) 2018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B9B9-4268-6C48-9B75-D083A7737A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221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7510-D195-874D-B9D6-52912DC31E54}" type="datetime1">
              <a:rPr lang="en-GB" smtClean="0"/>
              <a:pPr/>
              <a:t>11/02/2019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Nouf Aljaffan (C)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B9B9-4268-6C48-9B75-D083A7737A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72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D813-E310-6246-B32E-4CC4B82ED48D}" type="datetime1">
              <a:rPr lang="en-GB" smtClean="0"/>
              <a:pPr/>
              <a:t>11/02/2019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Nouf Aljaffan (C)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B9B9-4268-6C48-9B75-D083A7737A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580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C3D97-BE81-EB4E-A1C8-82FADC270594}" type="datetime1">
              <a:rPr lang="en-GB" smtClean="0"/>
              <a:pPr/>
              <a:t>11/02/2019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Nouf Aljaffan (C)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B9B9-4268-6C48-9B75-D083A7737A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811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4E9C3-F57B-6E4B-8052-46656A59B1AA}" type="datetime1">
              <a:rPr lang="en-GB" smtClean="0"/>
              <a:pPr/>
              <a:t>11/02/2019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Nouf Aljaffan (C)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B9B9-4268-6C48-9B75-D083A7737A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878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AFFE7-5117-B241-9A7B-7070606B7C82}" type="datetime1">
              <a:rPr lang="en-GB" smtClean="0"/>
              <a:pPr/>
              <a:t>11/02/2019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Nouf Aljaffan (C)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3FCB9B9-4268-6C48-9B75-D083A7737A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834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15399F29-5C84-1B4E-9B53-001B546BC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Iteration &amp; Looping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A89F265-5291-8147-9F69-4164ED8972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Edited by : </a:t>
            </a:r>
            <a:r>
              <a:rPr lang="en-US" dirty="0" err="1" smtClean="0"/>
              <a:t>Nouf</a:t>
            </a:r>
            <a:r>
              <a:rPr lang="en-US" dirty="0" smtClean="0"/>
              <a:t> </a:t>
            </a:r>
            <a:r>
              <a:rPr lang="en-US" dirty="0" err="1"/>
              <a:t>A</a:t>
            </a:r>
            <a:r>
              <a:rPr lang="en-US" dirty="0" err="1" smtClean="0"/>
              <a:t>lmunyif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8A64159C-F158-8F4F-AB5C-D641CA698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Nouf Aljaffan (C) 2018</a:t>
            </a:r>
          </a:p>
        </p:txBody>
      </p:sp>
    </p:spTree>
    <p:extLst>
      <p:ext uri="{BB962C8B-B14F-4D97-AF65-F5344CB8AC3E}">
        <p14:creationId xmlns:p14="http://schemas.microsoft.com/office/powerpoint/2010/main" val="128962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F7B912A-56F1-584D-BE95-BF4814CC4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164"/>
            <a:ext cx="8596668" cy="1320800"/>
          </a:xfrm>
        </p:spPr>
        <p:txBody>
          <a:bodyPr/>
          <a:lstStyle/>
          <a:p>
            <a:r>
              <a:rPr lang="en-US" dirty="0"/>
              <a:t>While Iteration Statements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5001892-6C96-B144-A756-3F4AD0CDD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Nouf Aljaffan (C) 2018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A0C2083-D5CF-2649-BB53-6ADDD0F22B96}"/>
              </a:ext>
            </a:extLst>
          </p:cNvPr>
          <p:cNvSpPr txBox="1"/>
          <p:nvPr/>
        </p:nvSpPr>
        <p:spPr>
          <a:xfrm>
            <a:off x="6580841" y="1876942"/>
            <a:ext cx="77574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Initialization</a:t>
            </a:r>
          </a:p>
          <a:p>
            <a:r>
              <a:rPr lang="en-US" dirty="0">
                <a:solidFill>
                  <a:srgbClr val="0070C0"/>
                </a:solidFill>
              </a:rPr>
              <a:t>While</a:t>
            </a:r>
            <a:r>
              <a:rPr lang="en-US" dirty="0"/>
              <a:t>( condition){</a:t>
            </a:r>
          </a:p>
          <a:p>
            <a:r>
              <a:rPr lang="en-US" dirty="0"/>
              <a:t>	statements </a:t>
            </a:r>
            <a:endParaRPr lang="en-US" dirty="0" smtClean="0"/>
          </a:p>
          <a:p>
            <a:r>
              <a:rPr lang="en-US" dirty="0" smtClean="0"/>
              <a:t>update</a:t>
            </a:r>
            <a:endParaRPr lang="en-US" dirty="0"/>
          </a:p>
          <a:p>
            <a:r>
              <a:rPr lang="en-US" dirty="0"/>
              <a:t>}</a:t>
            </a:r>
          </a:p>
          <a:p>
            <a:endParaRPr lang="en-US" dirty="0"/>
          </a:p>
        </p:txBody>
      </p:sp>
      <p:pic>
        <p:nvPicPr>
          <p:cNvPr id="7" name="Content Placeholder 7">
            <a:extLst>
              <a:ext uri="{FF2B5EF4-FFF2-40B4-BE49-F238E27FC236}">
                <a16:creationId xmlns="" xmlns:a16="http://schemas.microsoft.com/office/drawing/2014/main" id="{D75CC207-5A3C-1243-996F-7D8D7D5229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566" r="67507" b="35579"/>
          <a:stretch/>
        </p:blipFill>
        <p:spPr>
          <a:xfrm>
            <a:off x="165099" y="1147553"/>
            <a:ext cx="5453831" cy="4364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98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2BA795A-BECD-5548-8D73-BC740120C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700"/>
            <a:ext cx="9550400" cy="1320800"/>
          </a:xfrm>
        </p:spPr>
        <p:txBody>
          <a:bodyPr>
            <a:normAutofit fontScale="90000"/>
          </a:bodyPr>
          <a:lstStyle/>
          <a:p>
            <a:r>
              <a:rPr lang="en-US" dirty="0"/>
              <a:t>While </a:t>
            </a:r>
            <a:r>
              <a:rPr lang="en-US" dirty="0" smtClean="0"/>
              <a:t>Statements  : </a:t>
            </a:r>
            <a:r>
              <a:rPr lang="en-GB" dirty="0"/>
              <a:t>print numbers from 1 to 10</a:t>
            </a:r>
            <a:br>
              <a:rPr lang="en-GB" dirty="0"/>
            </a:b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16638E7F-1395-8049-AE23-E49A8E8DDA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31010" b="6183"/>
          <a:stretch/>
        </p:blipFill>
        <p:spPr>
          <a:xfrm>
            <a:off x="6806205" y="1070346"/>
            <a:ext cx="4877795" cy="4644654"/>
          </a:xfrm>
        </p:spPr>
      </p:pic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CA0E11D-F9D1-CF47-AD13-4408191DC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Nouf Aljaffan (C) 2018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C765E3F-D99A-264E-9E75-B5766C6EE72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935" b="13759"/>
          <a:stretch/>
        </p:blipFill>
        <p:spPr>
          <a:xfrm>
            <a:off x="0" y="714746"/>
            <a:ext cx="6493976" cy="310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14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F7B912A-56F1-584D-BE95-BF4814CC4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164"/>
            <a:ext cx="8596668" cy="721836"/>
          </a:xfrm>
        </p:spPr>
        <p:txBody>
          <a:bodyPr/>
          <a:lstStyle/>
          <a:p>
            <a:r>
              <a:rPr lang="en-US" dirty="0"/>
              <a:t>While </a:t>
            </a:r>
            <a:r>
              <a:rPr lang="en-US" dirty="0" smtClean="0"/>
              <a:t>Statements 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5001892-6C96-B144-A756-3F4AD0CDD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Nouf Aljaffan (C) 2018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88F4E5C-D8A5-6543-8978-33D8FE4E8D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769" t="2245" r="20085" b="14920"/>
          <a:stretch/>
        </p:blipFill>
        <p:spPr>
          <a:xfrm>
            <a:off x="677334" y="1214771"/>
            <a:ext cx="4285835" cy="2152223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4CEE0E7C-0F8B-5641-A44C-64E681768B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667129" y="1994347"/>
            <a:ext cx="5776408" cy="2120453"/>
          </a:xfrm>
        </p:spPr>
      </p:pic>
    </p:spTree>
    <p:extLst>
      <p:ext uri="{BB962C8B-B14F-4D97-AF65-F5344CB8AC3E}">
        <p14:creationId xmlns:p14="http://schemas.microsoft.com/office/powerpoint/2010/main" val="144173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221A16D6-A55E-9B49-BA66-3CE99A4000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456" b="14694"/>
          <a:stretch/>
        </p:blipFill>
        <p:spPr>
          <a:xfrm>
            <a:off x="368299" y="2593740"/>
            <a:ext cx="3860141" cy="34476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E097C5B-4D82-954B-A992-E6560860C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9894" y="-25400"/>
            <a:ext cx="8596668" cy="685800"/>
          </a:xfrm>
        </p:spPr>
        <p:txBody>
          <a:bodyPr/>
          <a:lstStyle/>
          <a:p>
            <a:r>
              <a:rPr lang="en-GB" dirty="0"/>
              <a:t>do…while Iteration Statement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51F5665B-4093-1440-A8AB-ECCAE25045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916699" y="1700953"/>
            <a:ext cx="7465801" cy="1174689"/>
          </a:xfrm>
        </p:spPr>
      </p:pic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D338917-A16B-5D45-9CD8-B81F145D4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Nouf Aljaffan (C) 2018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0295A76-E0BD-6746-885C-4B925D4760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4260" y="3061677"/>
            <a:ext cx="8791901" cy="16342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6E3315EA-ADB7-9A4A-B6EE-AFE026115B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4590" y="4569372"/>
            <a:ext cx="8916023" cy="25858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777623"/>
            <a:ext cx="68595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There are some situations, generally involving interactive input</a:t>
            </a:r>
            <a:r>
              <a:rPr lang="en-US" dirty="0" smtClean="0">
                <a:solidFill>
                  <a:srgbClr val="0033CC"/>
                </a:solidFill>
              </a:rPr>
              <a:t>,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 </a:t>
            </a:r>
            <a:r>
              <a:rPr lang="en-US" dirty="0">
                <a:solidFill>
                  <a:srgbClr val="0033CC"/>
                </a:solidFill>
              </a:rPr>
              <a:t>when we know that a loop must execute at least one time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53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="" xmlns:a16="http://schemas.microsoft.com/office/drawing/2014/main" id="{7115D2E5-08DC-C24A-BCE9-6A0CA6D72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749300"/>
          </a:xfrm>
        </p:spPr>
        <p:txBody>
          <a:bodyPr>
            <a:normAutofit fontScale="90000"/>
          </a:bodyPr>
          <a:lstStyle/>
          <a:p>
            <a:r>
              <a:rPr lang="en-GB" dirty="0"/>
              <a:t>iteration: </a:t>
            </a:r>
            <a:r>
              <a:rPr lang="en-GB" dirty="0" smtClean="0"/>
              <a:t>2- </a:t>
            </a:r>
            <a:r>
              <a:rPr lang="en-GB" dirty="0"/>
              <a:t>Sentinel-controlled iteration</a:t>
            </a:r>
            <a:br>
              <a:rPr lang="en-GB" dirty="0"/>
            </a:b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858797F5-E375-C042-B7DD-92EF37907A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0" y="612577"/>
            <a:ext cx="8907017" cy="832245"/>
          </a:xfrm>
        </p:spPr>
        <p:txBody>
          <a:bodyPr/>
          <a:lstStyle/>
          <a:p>
            <a:r>
              <a:rPr lang="en-US" dirty="0"/>
              <a:t>the number of repetitions is not fixed. In many cases, the number of repetitions </a:t>
            </a:r>
            <a:r>
              <a:rPr lang="en-US" dirty="0" smtClean="0"/>
              <a:t>depends </a:t>
            </a:r>
            <a:r>
              <a:rPr lang="en-US" dirty="0"/>
              <a:t>on user input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197C5D4-C337-034D-A7F1-752C4F471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Nouf Aljaffan (C) 2018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2100" y="1444822"/>
            <a:ext cx="9067800" cy="4850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600" dirty="0"/>
              <a:t>the user uses a special value called a sentinel value to indicate “end of data entry.”</a:t>
            </a:r>
          </a:p>
          <a:p>
            <a:r>
              <a:rPr lang="en-US" sz="2400" dirty="0"/>
              <a:t>The sentinel value must be chosen so that it’s not confused with an acceptable input value.</a:t>
            </a:r>
            <a:endParaRPr lang="en-US" sz="2600" dirty="0"/>
          </a:p>
          <a:p>
            <a:pPr>
              <a:lnSpc>
                <a:spcPct val="80000"/>
              </a:lnSpc>
            </a:pPr>
            <a:r>
              <a:rPr lang="en-US" sz="2600" dirty="0"/>
              <a:t>General form:</a:t>
            </a:r>
          </a:p>
          <a:p>
            <a:pPr>
              <a:lnSpc>
                <a:spcPct val="80000"/>
              </a:lnSpc>
              <a:buNone/>
            </a:pPr>
            <a:endParaRPr lang="en-US" sz="1000" dirty="0">
              <a:latin typeface="Courier New" pitchFamily="49" charset="0"/>
              <a:cs typeface="Times New Roman" pitchFamily="18" charset="0"/>
            </a:endParaRPr>
          </a:p>
          <a:p>
            <a:pPr lvl="1">
              <a:lnSpc>
                <a:spcPct val="80000"/>
              </a:lnSpc>
              <a:buNone/>
            </a:pPr>
            <a:r>
              <a:rPr lang="en-US" dirty="0">
                <a:latin typeface="Courier New" pitchFamily="49" charset="0"/>
                <a:cs typeface="Times New Roman" pitchFamily="18" charset="0"/>
              </a:rPr>
              <a:t>Input the first data item into </a:t>
            </a:r>
            <a:r>
              <a:rPr lang="en-US" dirty="0">
                <a:solidFill>
                  <a:srgbClr val="0070C0"/>
                </a:solidFill>
                <a:latin typeface="Courier New" pitchFamily="49" charset="0"/>
                <a:cs typeface="Times New Roman" pitchFamily="18" charset="0"/>
              </a:rPr>
              <a:t>variable</a:t>
            </a:r>
            <a:r>
              <a:rPr lang="en-US" dirty="0">
                <a:latin typeface="Courier New" pitchFamily="49" charset="0"/>
                <a:cs typeface="Times New Roman" pitchFamily="18" charset="0"/>
              </a:rPr>
              <a:t>;</a:t>
            </a:r>
          </a:p>
          <a:p>
            <a:pPr lvl="1">
              <a:lnSpc>
                <a:spcPct val="80000"/>
              </a:lnSpc>
              <a:buNone/>
            </a:pPr>
            <a:endParaRPr lang="en-US" dirty="0">
              <a:latin typeface="Courier New" pitchFamily="49" charset="0"/>
              <a:cs typeface="Times New Roman" pitchFamily="18" charset="0"/>
            </a:endParaRPr>
          </a:p>
          <a:p>
            <a:pPr lvl="1">
              <a:lnSpc>
                <a:spcPct val="80000"/>
              </a:lnSpc>
              <a:buNone/>
            </a:pPr>
            <a:r>
              <a:rPr lang="en-US" dirty="0">
                <a:solidFill>
                  <a:schemeClr val="accent2"/>
                </a:solidFill>
                <a:latin typeface="Courier New" pitchFamily="49" charset="0"/>
                <a:cs typeface="Times New Roman" pitchFamily="18" charset="0"/>
              </a:rPr>
              <a:t>while</a:t>
            </a:r>
            <a:r>
              <a:rPr lang="en-US" dirty="0">
                <a:latin typeface="Courier New" pitchFamily="49" charset="0"/>
                <a:cs typeface="Times New Roman" pitchFamily="18" charset="0"/>
              </a:rPr>
              <a:t> (</a:t>
            </a:r>
            <a:r>
              <a:rPr lang="en-US" dirty="0">
                <a:solidFill>
                  <a:srgbClr val="0070C0"/>
                </a:solidFill>
                <a:latin typeface="Courier New" pitchFamily="49" charset="0"/>
                <a:cs typeface="Times New Roman" pitchFamily="18" charset="0"/>
              </a:rPr>
              <a:t>variable</a:t>
            </a:r>
            <a:r>
              <a:rPr lang="en-US" dirty="0">
                <a:latin typeface="Courier New" pitchFamily="49" charset="0"/>
                <a:cs typeface="Times New Roman" pitchFamily="18" charset="0"/>
              </a:rPr>
              <a:t> != </a:t>
            </a:r>
            <a:r>
              <a:rPr lang="en-US" dirty="0">
                <a:solidFill>
                  <a:srgbClr val="00B050"/>
                </a:solidFill>
                <a:latin typeface="Courier New" pitchFamily="49" charset="0"/>
                <a:cs typeface="Times New Roman" pitchFamily="18" charset="0"/>
              </a:rPr>
              <a:t>sentinel</a:t>
            </a:r>
            <a:r>
              <a:rPr lang="en-US" dirty="0">
                <a:latin typeface="Courier New" pitchFamily="49" charset="0"/>
                <a:cs typeface="Times New Roman" pitchFamily="18" charset="0"/>
              </a:rPr>
              <a:t>)</a:t>
            </a:r>
          </a:p>
          <a:p>
            <a:pPr lvl="1">
              <a:lnSpc>
                <a:spcPct val="80000"/>
              </a:lnSpc>
              <a:buNone/>
            </a:pPr>
            <a:r>
              <a:rPr lang="en-US" dirty="0">
                <a:latin typeface="Courier New" pitchFamily="49" charset="0"/>
                <a:cs typeface="Times New Roman" pitchFamily="18" charset="0"/>
              </a:rPr>
              <a:t>{</a:t>
            </a:r>
          </a:p>
          <a:p>
            <a:pPr lvl="1">
              <a:lnSpc>
                <a:spcPct val="80000"/>
              </a:lnSpc>
              <a:buNone/>
            </a:pPr>
            <a:r>
              <a:rPr lang="en-US" dirty="0">
                <a:latin typeface="Courier New" pitchFamily="49" charset="0"/>
                <a:cs typeface="Times New Roman" pitchFamily="18" charset="0"/>
              </a:rPr>
              <a:t>	  .</a:t>
            </a:r>
          </a:p>
          <a:p>
            <a:pPr lvl="1">
              <a:lnSpc>
                <a:spcPct val="80000"/>
              </a:lnSpc>
              <a:buNone/>
            </a:pPr>
            <a:r>
              <a:rPr lang="en-US" dirty="0">
                <a:latin typeface="Courier New" pitchFamily="49" charset="0"/>
                <a:cs typeface="Times New Roman" pitchFamily="18" charset="0"/>
              </a:rPr>
              <a:t>    .</a:t>
            </a:r>
          </a:p>
          <a:p>
            <a:pPr lvl="1">
              <a:lnSpc>
                <a:spcPct val="80000"/>
              </a:lnSpc>
              <a:buNone/>
            </a:pPr>
            <a:r>
              <a:rPr lang="en-US" dirty="0">
                <a:latin typeface="Courier New" pitchFamily="49" charset="0"/>
                <a:cs typeface="Times New Roman" pitchFamily="18" charset="0"/>
              </a:rPr>
              <a:t>    .</a:t>
            </a:r>
          </a:p>
          <a:p>
            <a:pPr lvl="1">
              <a:lnSpc>
                <a:spcPct val="80000"/>
              </a:lnSpc>
              <a:buNone/>
            </a:pPr>
            <a:r>
              <a:rPr lang="en-US" dirty="0">
                <a:latin typeface="Courier New" pitchFamily="49" charset="0"/>
                <a:cs typeface="Times New Roman" pitchFamily="18" charset="0"/>
              </a:rPr>
              <a:t>    input a data item into </a:t>
            </a:r>
            <a:r>
              <a:rPr lang="en-US" dirty="0">
                <a:solidFill>
                  <a:srgbClr val="0070C0"/>
                </a:solidFill>
                <a:latin typeface="Courier New" pitchFamily="49" charset="0"/>
                <a:cs typeface="Times New Roman" pitchFamily="18" charset="0"/>
              </a:rPr>
              <a:t>variable</a:t>
            </a:r>
            <a:r>
              <a:rPr lang="en-US" dirty="0">
                <a:latin typeface="Courier New" pitchFamily="49" charset="0"/>
                <a:cs typeface="Times New Roman" pitchFamily="18" charset="0"/>
              </a:rPr>
              <a:t>;</a:t>
            </a:r>
          </a:p>
          <a:p>
            <a:pPr lvl="1">
              <a:lnSpc>
                <a:spcPct val="80000"/>
              </a:lnSpc>
              <a:buNone/>
            </a:pPr>
            <a:r>
              <a:rPr lang="en-US" dirty="0">
                <a:latin typeface="Courier New" pitchFamily="49" charset="0"/>
                <a:cs typeface="Times New Roman" pitchFamily="18" charset="0"/>
              </a:rPr>
              <a:t>    .</a:t>
            </a:r>
          </a:p>
          <a:p>
            <a:pPr lvl="1">
              <a:lnSpc>
                <a:spcPct val="80000"/>
              </a:lnSpc>
              <a:buNone/>
            </a:pPr>
            <a:r>
              <a:rPr lang="en-US" dirty="0">
                <a:latin typeface="Courier New" pitchFamily="49" charset="0"/>
                <a:cs typeface="Times New Roman" pitchFamily="18" charset="0"/>
              </a:rPr>
              <a:t>    .</a:t>
            </a:r>
          </a:p>
          <a:p>
            <a:pPr lvl="1">
              <a:lnSpc>
                <a:spcPct val="80000"/>
              </a:lnSpc>
              <a:buNone/>
            </a:pPr>
            <a:r>
              <a:rPr lang="en-US" dirty="0">
                <a:latin typeface="Courier New" pitchFamily="49" charset="0"/>
                <a:cs typeface="Times New Roman" pitchFamily="18" charset="0"/>
              </a:rPr>
              <a:t>    .</a:t>
            </a:r>
          </a:p>
          <a:p>
            <a:pPr lvl="1">
              <a:lnSpc>
                <a:spcPct val="80000"/>
              </a:lnSpc>
              <a:buNone/>
            </a:pPr>
            <a:r>
              <a:rPr lang="en-US" dirty="0">
                <a:latin typeface="Courier New" pitchFamily="49" charset="0"/>
                <a:cs typeface="Times New Roman" pitchFamily="18" charset="0"/>
              </a:rPr>
              <a:t>}</a:t>
            </a:r>
            <a:endParaRPr lang="en-US" dirty="0">
              <a:latin typeface="Courier New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16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Sentinel-Controlled while Loop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963611"/>
          </a:xfrm>
        </p:spPr>
        <p:txBody>
          <a:bodyPr/>
          <a:lstStyle/>
          <a:p>
            <a:r>
              <a:rPr lang="en-US" b="1" dirty="0"/>
              <a:t>Program to compute the product of entered </a:t>
            </a:r>
            <a:r>
              <a:rPr lang="en-US" b="1" dirty="0" smtClean="0"/>
              <a:t>numbers 0 to stop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Nouf Aljaffan (C)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0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Sentinel-Controlled while Loop</a:t>
            </a:r>
            <a:br>
              <a:rPr lang="en-US" dirty="0"/>
            </a:br>
            <a:r>
              <a:rPr lang="en-US" dirty="0"/>
              <a:t>example1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Nouf Aljaffan (C) 2018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90" y="1930400"/>
            <a:ext cx="8520112" cy="4120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212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Sentinel-Controlled while Loop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963611"/>
          </a:xfrm>
        </p:spPr>
        <p:txBody>
          <a:bodyPr/>
          <a:lstStyle/>
          <a:p>
            <a:r>
              <a:rPr lang="en-US" b="1" dirty="0"/>
              <a:t>Compute the sum of a list of exam scores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Nouf Aljaffan (C)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64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083800" cy="1320800"/>
          </a:xfrm>
        </p:spPr>
        <p:txBody>
          <a:bodyPr/>
          <a:lstStyle/>
          <a:p>
            <a:r>
              <a:rPr lang="en-US" dirty="0"/>
              <a:t>Sentinel-Controlled while Loop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Nouf Aljaffan (C) 2018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820738"/>
            <a:ext cx="8369300" cy="5097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41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"/>
            <a:ext cx="11298766" cy="20193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rgbClr val="FF3300"/>
                </a:solidFill>
                <a:ea typeface="+mn-ea"/>
                <a:cs typeface="Arial" pitchFamily="34" charset="0"/>
              </a:rPr>
              <a:t>do while </a:t>
            </a:r>
            <a:r>
              <a:rPr lang="en-US" dirty="0" smtClean="0">
                <a:solidFill>
                  <a:schemeClr val="accent2"/>
                </a:solidFill>
                <a:ea typeface="+mn-ea"/>
                <a:cs typeface="Arial" pitchFamily="34" charset="0"/>
              </a:rPr>
              <a:t>Example1 :</a:t>
            </a:r>
            <a:br>
              <a:rPr lang="en-US" dirty="0" smtClean="0">
                <a:solidFill>
                  <a:schemeClr val="accent2"/>
                </a:solidFill>
                <a:ea typeface="+mn-ea"/>
                <a:cs typeface="Arial" pitchFamily="34" charset="0"/>
              </a:rPr>
            </a:br>
            <a:r>
              <a:rPr lang="en-US" dirty="0" smtClean="0">
                <a:solidFill>
                  <a:srgbClr val="0033CC"/>
                </a:solidFill>
              </a:rPr>
              <a:t> converts miles to kilometers – repeatedly</a:t>
            </a:r>
            <a:br>
              <a:rPr lang="en-US" dirty="0" smtClean="0">
                <a:solidFill>
                  <a:srgbClr val="0033CC"/>
                </a:solidFill>
              </a:rPr>
            </a:br>
            <a:r>
              <a:rPr lang="en-US" dirty="0" smtClean="0">
                <a:solidFill>
                  <a:srgbClr val="0033CC"/>
                </a:solidFill>
              </a:rPr>
              <a:t>hint :</a:t>
            </a:r>
            <a:r>
              <a:rPr lang="en-US" dirty="0"/>
              <a:t> </a:t>
            </a:r>
            <a:r>
              <a:rPr lang="en-US" dirty="0">
                <a:solidFill>
                  <a:srgbClr val="0033CC"/>
                </a:solidFill>
              </a:rPr>
              <a:t>kilometers </a:t>
            </a:r>
            <a:r>
              <a:rPr lang="en-US" dirty="0" smtClean="0"/>
              <a:t>= 1.609 * </a:t>
            </a:r>
            <a:r>
              <a:rPr lang="en-US" dirty="0"/>
              <a:t>miles;     </a:t>
            </a:r>
            <a:br>
              <a:rPr lang="en-US" dirty="0"/>
            </a:br>
            <a:endParaRPr lang="en-US" dirty="0" smtClean="0">
              <a:solidFill>
                <a:schemeClr val="accent2"/>
              </a:solidFill>
              <a:ea typeface="+mn-ea"/>
              <a:cs typeface="Arial" pitchFamily="34" charset="0"/>
            </a:endParaRPr>
          </a:p>
        </p:txBody>
      </p:sp>
      <p:sp>
        <p:nvSpPr>
          <p:cNvPr id="3174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3ACA08D8-9461-4323-9FB0-F888FB90A3C5}" type="slidenum">
              <a:rPr lang="en-US"/>
              <a:pPr>
                <a:defRPr/>
              </a:pPr>
              <a:t>19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1844675"/>
            <a:ext cx="7630036" cy="456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8480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en-US" dirty="0" smtClean="0"/>
              <a:t>Flow of execution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Nouf Aljaffan (C) 2018</a:t>
            </a:r>
            <a:endParaRPr lang="en-US"/>
          </a:p>
        </p:txBody>
      </p:sp>
      <p:pic>
        <p:nvPicPr>
          <p:cNvPr id="7" name="Picture 2" descr="Fig04-01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b="9313"/>
          <a:stretch/>
        </p:blipFill>
        <p:spPr bwMode="auto">
          <a:xfrm>
            <a:off x="677334" y="796469"/>
            <a:ext cx="9604596" cy="504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8641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2A84F3-9361-054B-98FF-4302184D2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break and continue Statements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C0744EF-9E7E-F94A-B7D5-8A10E5A4C4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GB" sz="1800" dirty="0"/>
              <a:t>break and continue are used to alter the flow of control.</a:t>
            </a:r>
          </a:p>
          <a:p>
            <a:endParaRPr lang="en-GB" sz="1800" dirty="0"/>
          </a:p>
          <a:p>
            <a:endParaRPr lang="en-GB" sz="1800" dirty="0"/>
          </a:p>
          <a:p>
            <a:endParaRPr lang="en-US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96DEB87-1EC6-C04C-A233-56FA87736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Nouf Aljaffan (C) 2018</a:t>
            </a:r>
          </a:p>
        </p:txBody>
      </p:sp>
    </p:spTree>
    <p:extLst>
      <p:ext uri="{BB962C8B-B14F-4D97-AF65-F5344CB8AC3E}">
        <p14:creationId xmlns:p14="http://schemas.microsoft.com/office/powerpoint/2010/main" val="213376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9E01D98E-BFFC-9A44-9558-1411FFD9A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break Statement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93EB812F-AB55-4B4F-A506-EFC70ADC658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break can be used in a while, for, do…while or switch statement</a:t>
            </a:r>
            <a:endParaRPr lang="en-US" dirty="0"/>
          </a:p>
          <a:p>
            <a:r>
              <a:rPr lang="en-GB" dirty="0"/>
              <a:t>causes an immediate exit from that statement.</a:t>
            </a:r>
          </a:p>
          <a:p>
            <a:pPr lvl="1"/>
            <a:r>
              <a:rPr lang="en-GB" dirty="0"/>
              <a:t>Program execution continues with the next statement after that while, for, do…while or switch.</a:t>
            </a:r>
          </a:p>
          <a:p>
            <a:pPr lvl="1"/>
            <a:endParaRPr lang="en-GB" dirty="0"/>
          </a:p>
          <a:p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="" xmlns:a16="http://schemas.microsoft.com/office/drawing/2014/main" id="{7CF24204-C7E9-6B47-AB1B-5AE1985C472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84379" y="717727"/>
            <a:ext cx="7431158" cy="5201810"/>
          </a:xfrm>
        </p:spPr>
      </p:pic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287BD3C-7F06-FD49-B033-69A1BCF7A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Nouf Aljaffan (C) 2018</a:t>
            </a:r>
          </a:p>
        </p:txBody>
      </p:sp>
    </p:spTree>
    <p:extLst>
      <p:ext uri="{BB962C8B-B14F-4D97-AF65-F5344CB8AC3E}">
        <p14:creationId xmlns:p14="http://schemas.microsoft.com/office/powerpoint/2010/main" val="312048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9E01D98E-BFFC-9A44-9558-1411FFD9A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continue Statement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93EB812F-AB55-4B4F-A506-EFC70ADC658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continue can be used in a while, for or do…while </a:t>
            </a:r>
          </a:p>
          <a:p>
            <a:r>
              <a:rPr lang="en-GB" dirty="0"/>
              <a:t>Cause skipping the remaining statements in that control statement’s body </a:t>
            </a:r>
          </a:p>
          <a:p>
            <a:r>
              <a:rPr lang="en-GB" dirty="0"/>
              <a:t>and performs the next iteration of the loop.</a:t>
            </a:r>
          </a:p>
          <a:p>
            <a:pPr marL="457200" lvl="1" indent="0">
              <a:buNone/>
            </a:pPr>
            <a:endParaRPr lang="en-GB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287BD3C-7F06-FD49-B033-69A1BCF7A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Nouf Aljaffan (C) 2018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="" xmlns:a16="http://schemas.microsoft.com/office/drawing/2014/main" id="{5AB7C005-CD6B-5342-8556-795B1DDC342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57406" y="4113737"/>
            <a:ext cx="6757696" cy="1629335"/>
          </a:xfr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5E8E755F-E770-AD48-9459-FF240960F1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1364" y="1171074"/>
            <a:ext cx="6777792" cy="297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89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2A8B87C2-45B1-5642-AB8D-50E817D07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977654" cy="1407459"/>
          </a:xfrm>
        </p:spPr>
        <p:txBody>
          <a:bodyPr>
            <a:normAutofit fontScale="90000"/>
          </a:bodyPr>
          <a:lstStyle/>
          <a:p>
            <a:r>
              <a:rPr lang="en-GB" dirty="0"/>
              <a:t>Confusing Equality (==) and Assignment (=)</a:t>
            </a:r>
            <a:br>
              <a:rPr lang="en-GB" dirty="0"/>
            </a:br>
            <a:r>
              <a:rPr lang="en-GB" dirty="0"/>
              <a:t>Operators</a:t>
            </a:r>
            <a:br>
              <a:rPr lang="en-GB" dirty="0"/>
            </a:b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="" xmlns:a16="http://schemas.microsoft.com/office/drawing/2014/main" id="{9751C65C-1429-424E-B62F-7EAEC2B782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" y="2393576"/>
            <a:ext cx="12266383" cy="2324801"/>
          </a:xfrm>
        </p:spPr>
      </p:pic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D47DB06-7353-AC47-AB16-F69510B9D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Nouf Aljaffan (C) 2018</a:t>
            </a:r>
          </a:p>
        </p:txBody>
      </p:sp>
    </p:spTree>
    <p:extLst>
      <p:ext uri="{BB962C8B-B14F-4D97-AF65-F5344CB8AC3E}">
        <p14:creationId xmlns:p14="http://schemas.microsoft.com/office/powerpoint/2010/main" val="186132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0985E6-3D03-DA41-9C42-EBFED4BD3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71DD97A-723E-9243-96BD-C5367C7295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Sum the odd integers between 1 and 99 using a for statement. </a:t>
            </a:r>
            <a:endParaRPr lang="en-GB" sz="2400" dirty="0" smtClean="0"/>
          </a:p>
          <a:p>
            <a:endParaRPr lang="en-GB" sz="2400" dirty="0"/>
          </a:p>
          <a:p>
            <a:r>
              <a:rPr lang="en-GB" sz="2400" dirty="0" smtClean="0"/>
              <a:t>Print </a:t>
            </a:r>
            <a:r>
              <a:rPr lang="en-GB" sz="2400" dirty="0"/>
              <a:t>the integers from 1 to 20 using a while loop and the counter variable x. Print only five integers per line. </a:t>
            </a: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[</a:t>
            </a:r>
            <a:r>
              <a:rPr lang="en-GB" sz="2400" dirty="0">
                <a:solidFill>
                  <a:srgbClr val="FF0000"/>
                </a:solidFill>
              </a:rPr>
              <a:t>Hint</a:t>
            </a:r>
            <a:r>
              <a:rPr lang="en-GB" sz="2400" dirty="0"/>
              <a:t>: Use the calculation x % 5. When the value of this is 0, print a newline character, otherwise print a tab character.]</a:t>
            </a:r>
          </a:p>
          <a:p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1BCD126-636B-D240-9D59-BCAA6059D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Nouf Aljaffan (C) 2018</a:t>
            </a:r>
          </a:p>
        </p:txBody>
      </p:sp>
    </p:spTree>
    <p:extLst>
      <p:ext uri="{BB962C8B-B14F-4D97-AF65-F5344CB8AC3E}">
        <p14:creationId xmlns:p14="http://schemas.microsoft.com/office/powerpoint/2010/main" val="421612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en-US" dirty="0">
                <a:solidFill>
                  <a:srgbClr val="FF3300"/>
                </a:solidFill>
                <a:cs typeface="Arial" pitchFamily="34" charset="0"/>
              </a:rPr>
              <a:t>do while </a:t>
            </a:r>
            <a:r>
              <a:rPr lang="en-US" dirty="0" smtClean="0">
                <a:solidFill>
                  <a:schemeClr val="accent2"/>
                </a:solidFill>
                <a:cs typeface="Arial" pitchFamily="34" charset="0"/>
              </a:rPr>
              <a:t>Example2 :check input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698500"/>
            <a:ext cx="9302713" cy="586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131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131233" y="215900"/>
            <a:ext cx="10871200" cy="9906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2"/>
                </a:solidFill>
                <a:ea typeface="+mn-ea"/>
                <a:cs typeface="Arial" pitchFamily="34" charset="0"/>
              </a:rPr>
              <a:t>Nested Loops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17033" y="1600200"/>
            <a:ext cx="10871200" cy="4495800"/>
          </a:xfrm>
        </p:spPr>
        <p:txBody>
          <a:bodyPr/>
          <a:lstStyle/>
          <a:p>
            <a:r>
              <a:rPr lang="en-US" sz="2800" dirty="0" smtClean="0"/>
              <a:t>Nested loops consist of an outer loop with one or more inner loops.</a:t>
            </a:r>
          </a:p>
          <a:p>
            <a:r>
              <a:rPr lang="en-US" sz="2800" dirty="0" smtClean="0"/>
              <a:t>Each time the outer loop is repeated, the inner loops are reentered</a:t>
            </a:r>
          </a:p>
          <a:p>
            <a:pPr lvl="1"/>
            <a:r>
              <a:rPr lang="en-US" dirty="0" smtClean="0"/>
              <a:t>Their loop control expressions are reevaluated</a:t>
            </a:r>
          </a:p>
          <a:p>
            <a:pPr lvl="1"/>
            <a:r>
              <a:rPr lang="en-US" dirty="0" smtClean="0"/>
              <a:t>All required iterations are performed again.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22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698500" y="2231206"/>
            <a:ext cx="10972800" cy="1179785"/>
          </a:xfrm>
        </p:spPr>
        <p:txBody>
          <a:bodyPr>
            <a:noAutofit/>
          </a:bodyPr>
          <a:lstStyle/>
          <a:p>
            <a:pPr marL="320040" indent="-320040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accent2"/>
                </a:solidFill>
                <a:ea typeface="+mn-ea"/>
                <a:cs typeface="Arial" pitchFamily="34" charset="0"/>
              </a:rPr>
              <a:t>Example: Sum of Scores of 3 sections</a:t>
            </a:r>
            <a:br>
              <a:rPr lang="en-US" sz="2400" dirty="0" smtClean="0">
                <a:solidFill>
                  <a:schemeClr val="accent2"/>
                </a:solidFill>
                <a:ea typeface="+mn-ea"/>
                <a:cs typeface="Arial" pitchFamily="34" charset="0"/>
              </a:rPr>
            </a:br>
            <a:r>
              <a:rPr lang="en-US" sz="2400" dirty="0" smtClean="0">
                <a:solidFill>
                  <a:srgbClr val="FF3300"/>
                </a:solidFill>
              </a:rPr>
              <a:t>calculate the total scores in each section for 3 sections.</a:t>
            </a:r>
            <a:br>
              <a:rPr lang="en-US" sz="2400" dirty="0" smtClean="0">
                <a:solidFill>
                  <a:srgbClr val="FF3300"/>
                </a:solidFill>
              </a:rPr>
            </a:br>
            <a:r>
              <a:rPr lang="en-US" sz="2400" dirty="0">
                <a:solidFill>
                  <a:srgbClr val="FF3300"/>
                </a:solidFill>
              </a:rPr>
              <a:t/>
            </a:r>
            <a:br>
              <a:rPr lang="en-US" sz="2400" dirty="0">
                <a:solidFill>
                  <a:srgbClr val="FF3300"/>
                </a:solidFill>
              </a:rPr>
            </a:br>
            <a:r>
              <a:rPr lang="en-US" sz="2400" dirty="0" smtClean="0">
                <a:solidFill>
                  <a:srgbClr val="FF3300"/>
                </a:solidFill>
              </a:rPr>
              <a:t> Each section's  * scores are terminated by the sentinel -99. */</a:t>
            </a:r>
            <a:br>
              <a:rPr lang="en-US" sz="2400" dirty="0" smtClean="0">
                <a:solidFill>
                  <a:srgbClr val="FF3300"/>
                </a:solidFill>
              </a:rPr>
            </a:br>
            <a:endParaRPr lang="en-US" sz="2400" dirty="0" smtClean="0">
              <a:solidFill>
                <a:schemeClr val="accent2"/>
              </a:solidFill>
              <a:ea typeface="+mn-ea"/>
              <a:cs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7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9838266" cy="1550989"/>
          </a:xfrm>
        </p:spPr>
        <p:txBody>
          <a:bodyPr/>
          <a:lstStyle/>
          <a:p>
            <a:r>
              <a:rPr lang="en-US" dirty="0" smtClean="0"/>
              <a:t>Draw  a square :the side is input from the user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13" y="1334058"/>
            <a:ext cx="7113587" cy="5072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618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en-US" dirty="0" smtClean="0"/>
              <a:t>Try this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Nouf Aljaffan (C) 2018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732513"/>
            <a:ext cx="4165131" cy="382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111" y="0"/>
            <a:ext cx="4555006" cy="3827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3937000"/>
            <a:ext cx="4096105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8760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="" xmlns:a16="http://schemas.microsoft.com/office/drawing/2014/main" id="{7115D2E5-08DC-C24A-BCE9-6A0CA6D72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en-GB" dirty="0"/>
              <a:t>Means of iteration:</a:t>
            </a:r>
            <a:br>
              <a:rPr lang="en-GB" dirty="0"/>
            </a:b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197C5D4-C337-034D-A7F1-752C4F471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Nouf Aljaffan (C) 2018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034" y="915989"/>
            <a:ext cx="10447866" cy="1446211"/>
          </a:xfrm>
        </p:spPr>
        <p:txBody>
          <a:bodyPr/>
          <a:lstStyle/>
          <a:p>
            <a:r>
              <a:rPr lang="en-US" dirty="0"/>
              <a:t>Loop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Group of instructions that a computer executes </a:t>
            </a:r>
            <a:r>
              <a:rPr lang="en-US" dirty="0">
                <a:solidFill>
                  <a:srgbClr val="FF0000"/>
                </a:solidFill>
              </a:rPr>
              <a:t>repeatedly</a:t>
            </a:r>
            <a:r>
              <a:rPr lang="en-US" dirty="0"/>
              <a:t> </a:t>
            </a:r>
            <a:r>
              <a:rPr lang="en-US" b="1" dirty="0">
                <a:solidFill>
                  <a:srgbClr val="0070C0"/>
                </a:solidFill>
              </a:rPr>
              <a:t>while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some condition remains true</a:t>
            </a:r>
          </a:p>
          <a:p>
            <a:endParaRPr lang="en-US" dirty="0"/>
          </a:p>
        </p:txBody>
      </p:sp>
      <p:pic>
        <p:nvPicPr>
          <p:cNvPr id="12" name="Picture 2" descr="Fig04-01"/>
          <p:cNvPicPr>
            <a:picLocks noChangeAspect="1" noChangeArrowheads="1"/>
          </p:cNvPicPr>
          <p:nvPr/>
        </p:nvPicPr>
        <p:blipFill rotWithShape="1">
          <a:blip r:embed="rId3" cstate="print"/>
          <a:srcRect l="61310" b="39901"/>
          <a:stretch/>
        </p:blipFill>
        <p:spPr bwMode="auto">
          <a:xfrm>
            <a:off x="2828284" y="1888669"/>
            <a:ext cx="4613915" cy="4151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2496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="" xmlns:a16="http://schemas.microsoft.com/office/drawing/2014/main" id="{7115D2E5-08DC-C24A-BCE9-6A0CA6D72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iteration: 1- Counter-Controlled Iteration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DC683699-FDEC-F74F-83ED-74130A174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It </a:t>
            </a:r>
            <a:r>
              <a:rPr lang="en-GB" dirty="0"/>
              <a:t>requires</a:t>
            </a:r>
          </a:p>
          <a:p>
            <a:pPr lvl="1">
              <a:buFont typeface="+mj-lt"/>
              <a:buAutoNum type="arabicPeriod"/>
            </a:pPr>
            <a:r>
              <a:rPr lang="en-GB" dirty="0" smtClean="0"/>
              <a:t>control </a:t>
            </a:r>
            <a:r>
              <a:rPr lang="en-GB" dirty="0"/>
              <a:t>variable (or loop counter).</a:t>
            </a:r>
          </a:p>
          <a:p>
            <a:pPr lvl="1">
              <a:buFont typeface="+mj-lt"/>
              <a:buAutoNum type="arabicPeriod"/>
            </a:pPr>
            <a:r>
              <a:rPr lang="en-GB" dirty="0"/>
              <a:t>The </a:t>
            </a:r>
            <a:r>
              <a:rPr lang="en-GB" b="1" dirty="0"/>
              <a:t>initial</a:t>
            </a:r>
            <a:r>
              <a:rPr lang="en-GB" dirty="0"/>
              <a:t> value of the control variable.</a:t>
            </a:r>
          </a:p>
          <a:p>
            <a:pPr lvl="1">
              <a:buFont typeface="+mj-lt"/>
              <a:buAutoNum type="arabicPeriod"/>
            </a:pPr>
            <a:r>
              <a:rPr lang="en-GB" b="1" dirty="0" smtClean="0"/>
              <a:t>Updating</a:t>
            </a:r>
            <a:r>
              <a:rPr lang="en-GB" dirty="0" smtClean="0"/>
              <a:t> the counter ( </a:t>
            </a:r>
            <a:r>
              <a:rPr lang="en-GB" b="1" dirty="0"/>
              <a:t>increment</a:t>
            </a:r>
            <a:r>
              <a:rPr lang="en-GB" dirty="0"/>
              <a:t> </a:t>
            </a:r>
            <a:r>
              <a:rPr lang="en-GB" dirty="0" smtClean="0"/>
              <a:t>or </a:t>
            </a:r>
            <a:r>
              <a:rPr lang="en-GB" b="1" dirty="0"/>
              <a:t>decrement</a:t>
            </a:r>
            <a:r>
              <a:rPr lang="en-GB" dirty="0"/>
              <a:t>) by which the control variable is modified each time through the loop.</a:t>
            </a:r>
          </a:p>
          <a:p>
            <a:pPr lvl="1">
              <a:buFont typeface="+mj-lt"/>
              <a:buAutoNum type="arabicPeriod"/>
            </a:pPr>
            <a:r>
              <a:rPr lang="en-GB" dirty="0"/>
              <a:t>The </a:t>
            </a:r>
            <a:r>
              <a:rPr lang="en-GB" b="1" dirty="0"/>
              <a:t>condition</a:t>
            </a:r>
            <a:r>
              <a:rPr lang="en-GB" dirty="0"/>
              <a:t> that tests for the final value of the control variable (i.e., whether looping should continue).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197C5D4-C337-034D-A7F1-752C4F471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Nouf Aljaffan (C) 2018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F463F5DF-0654-A849-9F10-348E0FDBF6A1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355600" y="1642269"/>
            <a:ext cx="9131300" cy="576262"/>
          </a:xfrm>
        </p:spPr>
        <p:txBody>
          <a:bodyPr>
            <a:normAutofit/>
          </a:bodyPr>
          <a:lstStyle/>
          <a:p>
            <a:r>
              <a:rPr lang="en-GB" dirty="0"/>
              <a:t>Counter-Controlled </a:t>
            </a:r>
            <a:r>
              <a:rPr lang="en-GB" dirty="0" smtClean="0"/>
              <a:t>Iteration : </a:t>
            </a:r>
            <a:r>
              <a:rPr lang="en-US" dirty="0"/>
              <a:t>when the number of repetitions is </a:t>
            </a:r>
            <a:r>
              <a:rPr lang="en-US" dirty="0" smtClean="0"/>
              <a:t>fixed ( known ) 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990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B1AAFD0B-92B9-794B-A7C9-403A8B908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8100"/>
            <a:ext cx="8596668" cy="1320800"/>
          </a:xfrm>
        </p:spPr>
        <p:txBody>
          <a:bodyPr/>
          <a:lstStyle/>
          <a:p>
            <a:r>
              <a:rPr lang="en-US" dirty="0"/>
              <a:t>Iteration &amp; Looping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="" xmlns:a16="http://schemas.microsoft.com/office/drawing/2014/main" id="{D75CC207-5A3C-1243-996F-7D8D7D5229E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55159" b="17235"/>
          <a:stretch/>
        </p:blipFill>
        <p:spPr>
          <a:xfrm>
            <a:off x="0" y="626572"/>
            <a:ext cx="4318001" cy="3645029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264543" y="4161401"/>
            <a:ext cx="5262117" cy="576262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General Form of </a:t>
            </a:r>
            <a:r>
              <a:rPr lang="en-US" dirty="0">
                <a:solidFill>
                  <a:srgbClr val="FF0000"/>
                </a:solidFill>
                <a:cs typeface="Arial" pitchFamily="34" charset="0"/>
              </a:rPr>
              <a:t>for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 statement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8842" y="4826563"/>
            <a:ext cx="7660258" cy="1214799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rgbClr val="FF3300"/>
                </a:solidFill>
                <a:latin typeface="Courier New" pitchFamily="49" charset="0"/>
              </a:rPr>
              <a:t>for</a:t>
            </a:r>
            <a:r>
              <a:rPr lang="en-US" dirty="0">
                <a:latin typeface="Courier New" pitchFamily="49" charset="0"/>
              </a:rPr>
              <a:t> (</a:t>
            </a:r>
            <a:r>
              <a:rPr lang="en-US" dirty="0">
                <a:solidFill>
                  <a:srgbClr val="0033CC"/>
                </a:solidFill>
                <a:latin typeface="Courier New" pitchFamily="49" charset="0"/>
              </a:rPr>
              <a:t>initialize</a:t>
            </a:r>
            <a:r>
              <a:rPr lang="en-US" dirty="0">
                <a:latin typeface="Courier New" pitchFamily="49" charset="0"/>
              </a:rPr>
              <a:t>; </a:t>
            </a:r>
            <a:r>
              <a:rPr lang="en-US" dirty="0">
                <a:solidFill>
                  <a:srgbClr val="0033CC"/>
                </a:solidFill>
                <a:latin typeface="Courier New" pitchFamily="49" charset="0"/>
              </a:rPr>
              <a:t>loop repetition condition </a:t>
            </a:r>
            <a:r>
              <a:rPr lang="en-US" dirty="0">
                <a:latin typeface="Courier New" pitchFamily="49" charset="0"/>
              </a:rPr>
              <a:t>; </a:t>
            </a:r>
            <a:r>
              <a:rPr lang="en-US" dirty="0">
                <a:solidFill>
                  <a:srgbClr val="0033CC"/>
                </a:solidFill>
                <a:latin typeface="Courier New" pitchFamily="49" charset="0"/>
              </a:rPr>
              <a:t>update</a:t>
            </a:r>
            <a:r>
              <a:rPr lang="en-US" dirty="0">
                <a:latin typeface="Courier New" pitchFamily="49" charset="0"/>
              </a:rPr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rgbClr val="FF3300"/>
                </a:solidFill>
                <a:latin typeface="Courier New" pitchFamily="49" charset="0"/>
              </a:rPr>
              <a:t>{</a:t>
            </a:r>
            <a:r>
              <a:rPr lang="en-US" dirty="0">
                <a:latin typeface="Courier New" pitchFamily="49" charset="0"/>
              </a:rPr>
              <a:t>	//Steps to perform each </a:t>
            </a:r>
            <a:r>
              <a:rPr lang="en-US" dirty="0" smtClean="0">
                <a:latin typeface="Courier New" pitchFamily="49" charset="0"/>
              </a:rPr>
              <a:t>iteration  </a:t>
            </a:r>
            <a:r>
              <a:rPr lang="en-US" dirty="0" smtClean="0">
                <a:solidFill>
                  <a:srgbClr val="FF3300"/>
                </a:solidFill>
                <a:latin typeface="Courier New" pitchFamily="49" charset="0"/>
              </a:rPr>
              <a:t>}</a:t>
            </a:r>
            <a:endParaRPr lang="en-US" dirty="0">
              <a:solidFill>
                <a:srgbClr val="FF3300"/>
              </a:solidFill>
              <a:latin typeface="Courier New" pitchFamily="49" charset="0"/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7DE32C4-62E3-9243-8FA6-D47E6260E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Nouf Aljaffan (C) 2018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53001" y="1414102"/>
            <a:ext cx="7023100" cy="289002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First, the initialization expression is executed.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Then, the loop repetition condition is tested.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If the condition is true, the statement enclosed in { } are executed.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After that the update expression is evaluated.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Then the loop repetition condition is retested.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The statement is repeated as long as the condition is true.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For loop can be used to count up or down by any interval.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If there’s more than one statement in the body of the for, braces are required to enclose the body of the loop.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62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228600"/>
            <a:ext cx="10871200" cy="990600"/>
          </a:xfrm>
        </p:spPr>
        <p:txBody>
          <a:bodyPr/>
          <a:lstStyle/>
          <a:p>
            <a:r>
              <a:rPr lang="en-US" noProof="1" smtClean="0"/>
              <a:t>	The </a:t>
            </a:r>
            <a:r>
              <a:rPr lang="en-US" noProof="1" smtClean="0">
                <a:solidFill>
                  <a:srgbClr val="FF0000"/>
                </a:solidFill>
                <a:latin typeface="Lucida Console" pitchFamily="49" charset="0"/>
              </a:rPr>
              <a:t>for</a:t>
            </a:r>
            <a:r>
              <a:rPr lang="en-US" noProof="1" smtClean="0"/>
              <a:t> </a:t>
            </a:r>
            <a:r>
              <a:rPr lang="en-US" dirty="0" smtClean="0"/>
              <a:t>Statement</a:t>
            </a:r>
          </a:p>
        </p:txBody>
      </p:sp>
      <p:sp>
        <p:nvSpPr>
          <p:cNvPr id="25602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8128000" y="6248401"/>
            <a:ext cx="3556000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l"/>
            <a:fld id="{CAD6A935-500A-4B92-94B4-6FDC1C1EEA1B}" type="slidenum">
              <a:rPr lang="en-US" b="0">
                <a:solidFill>
                  <a:schemeClr val="tx2"/>
                </a:solidFill>
              </a:rPr>
              <a:pPr algn="l"/>
              <a:t>6</a:t>
            </a:fld>
            <a:endParaRPr lang="en-US" b="0">
              <a:solidFill>
                <a:schemeClr val="tx2"/>
              </a:solidFill>
            </a:endParaRPr>
          </a:p>
        </p:txBody>
      </p:sp>
      <p:pic>
        <p:nvPicPr>
          <p:cNvPr id="25604" name="Picture 3" descr="C:\Documents and Settings\burke\My Documents\C_HTP\betas\fo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999" y="1175843"/>
            <a:ext cx="10298557" cy="178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A.AlOsaimi</a:t>
            </a:r>
            <a:endParaRPr lang="en-US"/>
          </a:p>
        </p:txBody>
      </p:sp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60204"/>
            <a:ext cx="1232694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1435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A923159-AE82-C04F-848F-23F585FF4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n-GB" dirty="0"/>
              <a:t>for </a:t>
            </a:r>
            <a:r>
              <a:rPr lang="en-GB" dirty="0" smtClean="0"/>
              <a:t>Statement : print numbers from 1 to 10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DDF8D59-CE65-1545-9373-C02972D0B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Nouf Aljaffan (C) 2018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950DF260-C82D-D14C-854B-DFD0BD5100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838"/>
          <a:stretch/>
        </p:blipFill>
        <p:spPr>
          <a:xfrm>
            <a:off x="0" y="717603"/>
            <a:ext cx="5568423" cy="2584397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187AFFE0-97A0-A844-93C7-C4B5C5D8CC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784211" y="3060700"/>
            <a:ext cx="9265372" cy="3632200"/>
          </a:xfrm>
        </p:spPr>
      </p:pic>
    </p:spTree>
    <p:extLst>
      <p:ext uri="{BB962C8B-B14F-4D97-AF65-F5344CB8AC3E}">
        <p14:creationId xmlns:p14="http://schemas.microsoft.com/office/powerpoint/2010/main" val="23345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Exercises </a:t>
            </a:r>
            <a:r>
              <a:rPr lang="en-US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Print numbers from 10 to 100 ;</a:t>
            </a:r>
          </a:p>
          <a:p>
            <a:r>
              <a:rPr lang="en-US" dirty="0" smtClean="0"/>
              <a:t>Print the sum of numbers from 1 to 6</a:t>
            </a:r>
          </a:p>
          <a:p>
            <a:r>
              <a:rPr lang="en-US" dirty="0" smtClean="0"/>
              <a:t>Print the sum and product of even numbers from 1 to 10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Nouf Aljaffan (C)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16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811DEC7-23A8-744F-83B1-FA9A89133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 Iteration Statement</a:t>
            </a:r>
            <a:br>
              <a:rPr lang="en-GB" dirty="0"/>
            </a:b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EFD31E5B-5C7C-3F45-9F21-AC491F93A8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7335" y="1288257"/>
            <a:ext cx="7928782" cy="4935667"/>
          </a:xfrm>
        </p:spPr>
      </p:pic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5257C87-AF7D-C54B-A962-A5E057959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Nouf Aljaffan (C) 2018</a:t>
            </a:r>
          </a:p>
        </p:txBody>
      </p:sp>
    </p:spTree>
    <p:extLst>
      <p:ext uri="{BB962C8B-B14F-4D97-AF65-F5344CB8AC3E}">
        <p14:creationId xmlns:p14="http://schemas.microsoft.com/office/powerpoint/2010/main" val="278575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{05AC3711-35FE-774C-83D1-DF56B42A53D0}tf10001060</Template>
  <TotalTime>1577</TotalTime>
  <Words>817</Words>
  <Application>Microsoft Office PowerPoint</Application>
  <PresentationFormat>Custom</PresentationFormat>
  <Paragraphs>140</Paragraphs>
  <Slides>29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Facet</vt:lpstr>
      <vt:lpstr>Iteration &amp; Looping</vt:lpstr>
      <vt:lpstr>Flow of execution</vt:lpstr>
      <vt:lpstr>Means of iteration: </vt:lpstr>
      <vt:lpstr>iteration: 1- Counter-Controlled Iteration  </vt:lpstr>
      <vt:lpstr>Iteration &amp; Looping</vt:lpstr>
      <vt:lpstr> The for Statement</vt:lpstr>
      <vt:lpstr>for Statement : print numbers from 1 to 10 </vt:lpstr>
      <vt:lpstr>Exercises :</vt:lpstr>
      <vt:lpstr>for Iteration Statement </vt:lpstr>
      <vt:lpstr>While Iteration Statements </vt:lpstr>
      <vt:lpstr>While Statements  : print numbers from 1 to 10 </vt:lpstr>
      <vt:lpstr>While Statements </vt:lpstr>
      <vt:lpstr>do…while Iteration Statement</vt:lpstr>
      <vt:lpstr>iteration: 2- Sentinel-controlled iteration </vt:lpstr>
      <vt:lpstr>Sentinel-Controlled while Loop </vt:lpstr>
      <vt:lpstr>Sentinel-Controlled while Loop example1</vt:lpstr>
      <vt:lpstr>Sentinel-Controlled while Loop </vt:lpstr>
      <vt:lpstr>Sentinel-Controlled while Loop </vt:lpstr>
      <vt:lpstr>do while Example1 :  converts miles to kilometers – repeatedly hint : kilometers = 1.609 * miles;      </vt:lpstr>
      <vt:lpstr>break and continue Statements</vt:lpstr>
      <vt:lpstr>break Statement</vt:lpstr>
      <vt:lpstr>continue Statement</vt:lpstr>
      <vt:lpstr>Confusing Equality (==) and Assignment (=) Operators </vt:lpstr>
      <vt:lpstr>Exercises</vt:lpstr>
      <vt:lpstr>do while Example2 :check input</vt:lpstr>
      <vt:lpstr>Nested Loops</vt:lpstr>
      <vt:lpstr>Example: Sum of Scores of 3 sections calculate the total scores in each section for 3 sections.   Each section's  * scores are terminated by the sentinel -99. */ </vt:lpstr>
      <vt:lpstr>Draw  a square :the side is input from the user </vt:lpstr>
      <vt:lpstr>Try this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Nouf Aljaffan</dc:creator>
  <cp:lastModifiedBy>Nouf</cp:lastModifiedBy>
  <cp:revision>146</cp:revision>
  <cp:lastPrinted>2018-10-03T12:59:35Z</cp:lastPrinted>
  <dcterms:created xsi:type="dcterms:W3CDTF">2018-09-29T21:24:25Z</dcterms:created>
  <dcterms:modified xsi:type="dcterms:W3CDTF">2019-02-11T11:18:14Z</dcterms:modified>
</cp:coreProperties>
</file>