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66" r:id="rId4"/>
    <p:sldId id="269" r:id="rId5"/>
    <p:sldId id="270" r:id="rId6"/>
    <p:sldId id="300" r:id="rId7"/>
    <p:sldId id="271" r:id="rId8"/>
    <p:sldId id="272" r:id="rId9"/>
    <p:sldId id="273" r:id="rId10"/>
    <p:sldId id="276" r:id="rId11"/>
    <p:sldId id="258" r:id="rId12"/>
    <p:sldId id="281" r:id="rId13"/>
    <p:sldId id="260" r:id="rId14"/>
    <p:sldId id="262" r:id="rId15"/>
    <p:sldId id="263" r:id="rId16"/>
    <p:sldId id="265" r:id="rId17"/>
    <p:sldId id="285" r:id="rId18"/>
    <p:sldId id="284" r:id="rId19"/>
    <p:sldId id="286" r:id="rId20"/>
    <p:sldId id="277" r:id="rId21"/>
    <p:sldId id="288" r:id="rId22"/>
    <p:sldId id="278" r:id="rId23"/>
    <p:sldId id="296" r:id="rId24"/>
    <p:sldId id="298" r:id="rId25"/>
    <p:sldId id="29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2934"/>
  </p:normalViewPr>
  <p:slideViewPr>
    <p:cSldViewPr snapToGrid="0" snapToObjects="1">
      <p:cViewPr varScale="1">
        <p:scale>
          <a:sx n="54" d="100"/>
          <a:sy n="54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7CCC-D970-7847-A9DB-35565D0A627B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FE08-B8D3-1D42-BD9D-0A482537D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142163-E548-134E-99BC-CD1227FA6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45D8E-DD5C-1545-BA0E-10E09B5236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9666" name="Rectangle 7">
            <a:extLst>
              <a:ext uri="{FF2B5EF4-FFF2-40B4-BE49-F238E27FC236}">
                <a16:creationId xmlns:a16="http://schemas.microsoft.com/office/drawing/2014/main" id="{958EFE1A-620E-7246-AC5A-1EB3211083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34CE49C-61E3-A746-921C-7A5146DCABD5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69667" name="Rectangle 2">
            <a:extLst>
              <a:ext uri="{FF2B5EF4-FFF2-40B4-BE49-F238E27FC236}">
                <a16:creationId xmlns:a16="http://schemas.microsoft.com/office/drawing/2014/main" id="{1DA8ACE0-ABF2-F644-B5B0-3BE874D1D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69668" name="Rectangle 3">
            <a:extLst>
              <a:ext uri="{FF2B5EF4-FFF2-40B4-BE49-F238E27FC236}">
                <a16:creationId xmlns:a16="http://schemas.microsoft.com/office/drawing/2014/main" id="{B103B498-F582-064E-9ADA-6B27FFBFC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5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1D2338-B6D7-0E4B-8969-83891E08F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6BD6-3B97-C54A-95B9-ECAAF9ADF7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3762" name="Rectangle 7">
            <a:extLst>
              <a:ext uri="{FF2B5EF4-FFF2-40B4-BE49-F238E27FC236}">
                <a16:creationId xmlns:a16="http://schemas.microsoft.com/office/drawing/2014/main" id="{8B961689-3E15-DE49-B084-72D07E0A58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46DEE29-B501-534A-A729-BCCF1B21F99C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73763" name="Rectangle 2">
            <a:extLst>
              <a:ext uri="{FF2B5EF4-FFF2-40B4-BE49-F238E27FC236}">
                <a16:creationId xmlns:a16="http://schemas.microsoft.com/office/drawing/2014/main" id="{6170E744-3C3D-5846-8AF0-010D1747B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3764" name="Rectangle 3">
            <a:extLst>
              <a:ext uri="{FF2B5EF4-FFF2-40B4-BE49-F238E27FC236}">
                <a16:creationId xmlns:a16="http://schemas.microsoft.com/office/drawing/2014/main" id="{F71FA13C-2283-9B4A-BCED-BC3AF27BE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0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26860F1-1C0C-0342-9AC5-4DA860760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9783E-FAC2-E747-BBEE-0238672F910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7858" name="Rectangle 7">
            <a:extLst>
              <a:ext uri="{FF2B5EF4-FFF2-40B4-BE49-F238E27FC236}">
                <a16:creationId xmlns:a16="http://schemas.microsoft.com/office/drawing/2014/main" id="{DB39C672-D774-3A48-829F-1D2FCBAB4E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B5CBBD0-83D1-3948-AE09-AED415AC07EE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77859" name="Rectangle 2">
            <a:extLst>
              <a:ext uri="{FF2B5EF4-FFF2-40B4-BE49-F238E27FC236}">
                <a16:creationId xmlns:a16="http://schemas.microsoft.com/office/drawing/2014/main" id="{CE43834C-0E91-E242-929C-7B17B7045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7860" name="Rectangle 3">
            <a:extLst>
              <a:ext uri="{FF2B5EF4-FFF2-40B4-BE49-F238E27FC236}">
                <a16:creationId xmlns:a16="http://schemas.microsoft.com/office/drawing/2014/main" id="{6E57C736-E8E7-6A44-B570-AC88D3195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9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5AB1404-D60D-9149-8B2C-654E860D6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5B163-8648-B942-9A25-156D76F3934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9906" name="Rectangle 7">
            <a:extLst>
              <a:ext uri="{FF2B5EF4-FFF2-40B4-BE49-F238E27FC236}">
                <a16:creationId xmlns:a16="http://schemas.microsoft.com/office/drawing/2014/main" id="{737C8E00-A22C-AA4B-8AC9-138B14FE246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4439FD-C6AA-7443-9217-D440D667DAD0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79907" name="Rectangle 2">
            <a:extLst>
              <a:ext uri="{FF2B5EF4-FFF2-40B4-BE49-F238E27FC236}">
                <a16:creationId xmlns:a16="http://schemas.microsoft.com/office/drawing/2014/main" id="{CB6F7F28-A7D6-8345-AA80-4B59D46319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9908" name="Rectangle 3">
            <a:extLst>
              <a:ext uri="{FF2B5EF4-FFF2-40B4-BE49-F238E27FC236}">
                <a16:creationId xmlns:a16="http://schemas.microsoft.com/office/drawing/2014/main" id="{80FE6590-0FFB-2A40-89CF-9C5624AB1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68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3C1E96-25DF-D94F-A325-8D0549B55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C2C11-1BBE-E848-B90E-7C22D8B5E4D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78FFDCDD-2EFE-7646-8F99-47167EDDC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082205F8-E7D5-734F-9B28-38E35901D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866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045DB-0EAD-FC41-B76F-553B3138A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AEB7E-B1F3-9246-93A4-3E9800BC174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56005FEA-47D8-024F-97FF-F8F9D4851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9B59C71-1366-0946-8324-4CA7EFC4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994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B5A0F7-6C8F-2E4D-B90B-0085B9C6A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54542-D69B-7A46-A95A-58A0FDAF11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6530" name="Rectangle 7">
            <a:extLst>
              <a:ext uri="{FF2B5EF4-FFF2-40B4-BE49-F238E27FC236}">
                <a16:creationId xmlns:a16="http://schemas.microsoft.com/office/drawing/2014/main" id="{B8313ADF-424E-2D4A-B1B6-783CD58881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8F04164-0CDF-1C44-895F-7B071BBA1FDD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406531" name="Rectangle 2">
            <a:extLst>
              <a:ext uri="{FF2B5EF4-FFF2-40B4-BE49-F238E27FC236}">
                <a16:creationId xmlns:a16="http://schemas.microsoft.com/office/drawing/2014/main" id="{99C8A12C-BF77-7746-9DD8-A1975D3C1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6532" name="Rectangle 3">
            <a:extLst>
              <a:ext uri="{FF2B5EF4-FFF2-40B4-BE49-F238E27FC236}">
                <a16:creationId xmlns:a16="http://schemas.microsoft.com/office/drawing/2014/main" id="{68465506-9072-AB48-8C2E-9AFA0ECD8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641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8F34-3950-D843-94B1-4FFD91A45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57706-C43B-CB48-A609-844848C1E4A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08578" name="Rectangle 7">
            <a:extLst>
              <a:ext uri="{FF2B5EF4-FFF2-40B4-BE49-F238E27FC236}">
                <a16:creationId xmlns:a16="http://schemas.microsoft.com/office/drawing/2014/main" id="{8449D607-57CF-3A4C-AEF1-AC851961E1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19E211-3149-F844-A6E0-331FF209149D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408579" name="Rectangle 2">
            <a:extLst>
              <a:ext uri="{FF2B5EF4-FFF2-40B4-BE49-F238E27FC236}">
                <a16:creationId xmlns:a16="http://schemas.microsoft.com/office/drawing/2014/main" id="{7AD26601-09CA-774A-A04C-ACC7A55D5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8580" name="Rectangle 3">
            <a:extLst>
              <a:ext uri="{FF2B5EF4-FFF2-40B4-BE49-F238E27FC236}">
                <a16:creationId xmlns:a16="http://schemas.microsoft.com/office/drawing/2014/main" id="{46879C7F-CFEA-DA41-8664-FA2908E1D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05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A9CC-DA6E-7641-93CB-AE78E5C7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D670C-A01E-4C41-8641-D05E33BD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BDA-C01A-3341-AC9A-9EDB62A2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F576A-F584-874D-A5BB-9C4D351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E7EF6-9F61-DC4C-AFDB-3FBD9AA1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9698-32D6-4F4E-829E-05F8D87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90F03-4B27-3243-98F7-A5FF4EB7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9962A-8ECD-504E-94E4-E7DC8F3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60ED6-38DB-324F-937F-1F82CFA8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4BF2-A4AA-D74F-B507-E15822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48CE2-2299-8B4F-8CBF-BC1072D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B56A1-D97C-C44E-A63E-EFF49170C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D871-6577-E14D-B083-BAE6CFF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B811-41B3-AA49-8CFD-67BA2877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88CA-B0CD-EE41-A24B-48ECD325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52D9-4BDB-A645-ACB9-2A9A3E7A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4033-FA2A-AD41-B912-2538D16F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3064-35C9-9845-9FC9-55C5ED8B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5861D-909D-F84F-9B09-432E1A97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A65E-304E-5F4E-9BE9-D3DD1CEF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8E92-14F6-AE4A-987E-2F60B114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7BCE-D493-1A40-B179-4311E6C0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D1BF2-D989-AE45-9D2F-04266A4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79AF-9A9C-554F-8921-B5AEF6AC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B8C5F-131E-B948-BC02-10E7CA95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3EF-53E9-5747-A22F-072AB892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8378C-824A-084C-82C6-BDBDE96E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6CE9F-502A-AD40-B352-C0A6B83C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972B5-AA5B-4242-B7F0-A9B5E9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D0AE1-744E-CA46-A30C-D52D9127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32CB9-2104-5D4B-B5E9-EB81754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2905-EE2C-544E-840C-DD5BC0B7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AA1C-0B6D-D046-A805-F615F34CE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E4290-CAEC-B943-8BD6-C79D2463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DB37A-1042-C54B-9F37-7E7696C4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51E4A-93E1-CD44-B0DB-CB81A924A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C88E7-4A02-1F4E-88EC-9206DFF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CADD2-9251-F149-9B96-408BCCD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C8B27-8071-4D48-8756-10FA4CEC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6587-057B-AD4A-87C9-5AAE16DA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5D3B8-A8BF-9E42-A0C4-D7CF0B6E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158E-4495-8543-AA37-C09095A3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5D0D8-8FBA-FE4D-8B62-A4079FA5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00DF7-BD72-5F45-BC41-F91706F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B752B-6C86-6B45-89A5-CD41113C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24DA1-A3CF-7E4C-BA43-E95EBB9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1563-625B-D64C-AC5D-F7B2A66C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F480-B753-614E-9CC9-E90A6A1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0B571-B4B7-EC43-9969-7C316F7E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E90B4-6158-C44D-87CA-6187AFE2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CC166-9D58-C547-B5DF-622CA88A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33A41-3F81-DD46-9FC0-9941B03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C255-2465-0F4C-AC08-5D5739AF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F3AA6-A8BF-ED40-A3B3-A7A5FA77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0B85-191C-3C42-8888-D70933523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BBF6-D581-9F49-A19D-0A9A6495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AEEFE-FF2B-FB42-BF1E-4FCA792B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E88AB-2B1C-FE49-9A13-7E0A6C1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8E5A1-92F9-6243-9B21-E9DE278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6390-40B7-C54F-9C2F-DA4A769D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36A06-DC0F-3C48-8B47-1D9255BF0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539C-ACE6-0046-8D99-A93F9546278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1A13-3A28-B142-AF55-D94204B4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C1C6-785E-0648-AF88-23DBE2AD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984C-2F79-DE4A-A485-209A6B15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4ECA-E22A-3446-A1C1-0E5CBEB5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17E49-DBF8-D643-B3D8-2819AD040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0464-ACCA-B44E-BADF-B4602A84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FB1D8-53B1-7248-9FA2-81802DB9F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0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860F673-6C11-7648-A60D-EA4E762D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57CFB1C-2A92-6C4C-B6E0-3D822494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60CC108-3D82-024B-BA73-E83A52BE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7103-7EBC-974C-867C-808CB1DB42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C74688E3-7DDC-7446-BB3A-C6EBD28452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Definition – </a:t>
            </a:r>
            <a:r>
              <a:rPr lang="en-US" altLang="en-US" i="1"/>
              <a:t>Function</a:t>
            </a:r>
            <a:endParaRPr lang="en-US" altLang="en-US"/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E5513DC7-3F0C-CD4C-8C3E-E53A87FF1A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altLang="en-US"/>
              <a:t>A fragment of code that accepts zero or more </a:t>
            </a:r>
            <a:r>
              <a:rPr lang="en-US" altLang="en-US" i="1"/>
              <a:t>argument values</a:t>
            </a:r>
            <a:r>
              <a:rPr lang="en-US" altLang="en-US"/>
              <a:t>, produces a </a:t>
            </a:r>
            <a:r>
              <a:rPr lang="en-US" altLang="en-US" i="1"/>
              <a:t>result</a:t>
            </a:r>
            <a:r>
              <a:rPr lang="en-US" altLang="en-US"/>
              <a:t> </a:t>
            </a:r>
            <a:r>
              <a:rPr lang="en-US" altLang="en-US" i="1"/>
              <a:t>value</a:t>
            </a:r>
            <a:r>
              <a:rPr lang="en-US" altLang="en-US"/>
              <a:t>, and has zero or more </a:t>
            </a:r>
            <a:r>
              <a:rPr lang="en-US" altLang="en-US" i="1"/>
              <a:t>side effects.</a:t>
            </a:r>
          </a:p>
          <a:p>
            <a:endParaRPr lang="en-US" altLang="en-US"/>
          </a:p>
          <a:p>
            <a:r>
              <a:rPr lang="en-US" altLang="en-US"/>
              <a:t>A method of </a:t>
            </a:r>
            <a:r>
              <a:rPr lang="en-US" altLang="en-US" i="1"/>
              <a:t>encapsulating</a:t>
            </a:r>
            <a:r>
              <a:rPr lang="en-US" altLang="en-US"/>
              <a:t> a subset of a program or a system</a:t>
            </a:r>
          </a:p>
          <a:p>
            <a:pPr lvl="2"/>
            <a:r>
              <a:rPr lang="en-US" altLang="en-US"/>
              <a:t>To hide details</a:t>
            </a:r>
          </a:p>
          <a:p>
            <a:pPr lvl="2"/>
            <a:r>
              <a:rPr lang="en-US" altLang="en-US"/>
              <a:t>To be invoked from multiple places</a:t>
            </a:r>
          </a:p>
          <a:p>
            <a:pPr lvl="2"/>
            <a:r>
              <a:rPr lang="en-US" altLang="en-US"/>
              <a:t>To share with others</a:t>
            </a:r>
          </a:p>
        </p:txBody>
      </p:sp>
    </p:spTree>
    <p:extLst>
      <p:ext uri="{BB962C8B-B14F-4D97-AF65-F5344CB8AC3E}">
        <p14:creationId xmlns:p14="http://schemas.microsoft.com/office/powerpoint/2010/main" val="35355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17EF-3731-2E4C-B816-EF08F181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730A-32B4-834F-AF24-BDB9DEB1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Predefined functions: </a:t>
            </a:r>
            <a:r>
              <a:rPr lang="en-US" sz="2800" dirty="0"/>
              <a:t>available in C / C++ standard library such as </a:t>
            </a:r>
            <a:r>
              <a:rPr lang="en-US" sz="2800" dirty="0" err="1"/>
              <a:t>stdio.h</a:t>
            </a:r>
            <a:r>
              <a:rPr lang="en-US" sz="2800" dirty="0"/>
              <a:t>, </a:t>
            </a:r>
            <a:r>
              <a:rPr lang="en-US" sz="2800" dirty="0" err="1"/>
              <a:t>math.h</a:t>
            </a:r>
            <a:r>
              <a:rPr lang="en-US" sz="2800" dirty="0"/>
              <a:t>, </a:t>
            </a:r>
            <a:r>
              <a:rPr lang="en-US" sz="2800" dirty="0" err="1"/>
              <a:t>string.h</a:t>
            </a:r>
            <a:r>
              <a:rPr lang="en-US" sz="2800" dirty="0"/>
              <a:t> etc.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User-defined functions</a:t>
            </a:r>
            <a:r>
              <a:rPr lang="en-US" sz="2800" dirty="0"/>
              <a:t>: functions that programmers create for specialized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5D0A5F4E-972F-4E46-A98A-1716B167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3F7B3ED-0D5A-D64F-82C8-4390B2C5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9F7F59F-8C53-544E-BFEA-A2641A3B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56D1-462C-A149-AD2A-F8B26DCB4A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3329B13C-BF4E-D94E-AB58-8C4B185898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</a:t>
            </a:r>
          </a:p>
        </p:txBody>
      </p:sp>
      <p:sp>
        <p:nvSpPr>
          <p:cNvPr id="372739" name="Rectangle 4">
            <a:extLst>
              <a:ext uri="{FF2B5EF4-FFF2-40B4-BE49-F238E27FC236}">
                <a16:creationId xmlns:a16="http://schemas.microsoft.com/office/drawing/2014/main" id="{49F9ADCB-A3D3-FF48-AF87-5C054537406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math.h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sin(x)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cos(x)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tan(x) // radians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atan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atan2(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y,x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altLang="en-US" sz="2000" b="1" dirty="0"/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exp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e</a:t>
            </a:r>
            <a:r>
              <a:rPr lang="en-US" altLang="en-US" sz="2000" i="1" baseline="30000" dirty="0"/>
              <a:t>x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e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endParaRPr lang="en-US" altLang="en-US" sz="2000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log10(x)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sqrt(x)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x </a:t>
            </a:r>
            <a:r>
              <a:rPr lang="en-US" altLang="en-US" sz="2000" dirty="0">
                <a:sym typeface="Symbol" pitchFamily="2" charset="2"/>
              </a:rPr>
              <a:t></a:t>
            </a:r>
            <a:r>
              <a:rPr lang="en-US" altLang="en-US" sz="2000" i="1" dirty="0">
                <a:sym typeface="Symbol" pitchFamily="2" charset="2"/>
              </a:rPr>
              <a:t> 0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pow(x, y) </a:t>
            </a:r>
            <a:r>
              <a:rPr lang="en-US" altLang="en-US" sz="2000" dirty="0"/>
              <a:t>// </a:t>
            </a:r>
            <a:r>
              <a:rPr lang="en-US" altLang="en-US" sz="2000" i="1" dirty="0" err="1"/>
              <a:t>x</a:t>
            </a:r>
            <a:r>
              <a:rPr lang="en-US" altLang="en-US" sz="2000" i="1" baseline="30000" dirty="0" err="1"/>
              <a:t>y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372740" name="Rectangle 5">
            <a:extLst>
              <a:ext uri="{FF2B5EF4-FFF2-40B4-BE49-F238E27FC236}">
                <a16:creationId xmlns:a16="http://schemas.microsoft.com/office/drawing/2014/main" id="{A2ABE80F-F52F-564F-B112-8E2CB6AD80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fprintf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string.h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strcat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strcmp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strlen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AFCF26-D3E9-7A43-9CFD-A3E72875AB0F}"/>
              </a:ext>
            </a:extLst>
          </p:cNvPr>
          <p:cNvSpPr/>
          <p:nvPr/>
        </p:nvSpPr>
        <p:spPr>
          <a:xfrm>
            <a:off x="3854116" y="2854371"/>
            <a:ext cx="4098561" cy="100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Functions called by writing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i="1" dirty="0" err="1">
                <a:cs typeface="Times New Roman" panose="02020603050405020304" pitchFamily="18" charset="0"/>
              </a:rPr>
              <a:t>functionName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argument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416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3E8D6DE-06B5-E543-B499-B8282325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B1F7DCD5-0367-8740-9CF4-1CF263A8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C5CF35-F458-7445-B889-6F4E3340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9D5-1B24-2841-8BF3-D762EAC9E47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BE36CA99-059C-404A-8DBA-97E3829D97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 </a:t>
            </a:r>
            <a:r>
              <a:rPr lang="en-US" altLang="en-US" sz="2800" dirty="0"/>
              <a:t>(continued)</a:t>
            </a:r>
            <a:endParaRPr lang="en-US" altLang="en-US" dirty="0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23484EC8-B4F6-F44F-AC62-6B86A4EFB8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5642" y="1690688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See also  things like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pthread.h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// concurrent execution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socket.h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	// network communications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... </a:t>
            </a:r>
            <a:r>
              <a:rPr lang="en-US" altLang="en-US" dirty="0"/>
              <a:t>			// many, many other facilities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Fundamental Rule:</a:t>
            </a:r>
            <a:r>
              <a:rPr lang="en-US" altLang="en-US" dirty="0"/>
              <a:t> if there is a chance that someone else had same problem as you, 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… there is probably a package of functions to solve it!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579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7D7F380-30D9-0E49-8B00-1474EBE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54AF5B-12C0-9349-93FF-0FD2C2D6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ECBD03-DBA0-4C49-82B4-BEF1626D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13C3-98C3-AF46-BEDD-6FF306DA81B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F98695B9-DF3D-3C42-876F-124E99710C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User-defined Functions</a:t>
            </a:r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5AC0621C-E9BB-894B-B4A7-5EFE5F1E34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3453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i="1" dirty="0" err="1"/>
              <a:t>resultType</a:t>
            </a:r>
            <a:r>
              <a:rPr lang="en-US" altLang="en-US" i="1" dirty="0"/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functionName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i="1" dirty="0"/>
              <a:t>type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param1,</a:t>
            </a:r>
            <a:r>
              <a:rPr lang="en-US" altLang="en-US" i="1" dirty="0"/>
              <a:t> type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param2, …) {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…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i="1" dirty="0"/>
              <a:t>body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	…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}</a:t>
            </a:r>
          </a:p>
          <a:p>
            <a:r>
              <a:rPr lang="en-US" altLang="en-US" dirty="0"/>
              <a:t>If no result, </a:t>
            </a:r>
            <a:r>
              <a:rPr lang="en-US" altLang="en-US" i="1" dirty="0" err="1"/>
              <a:t>resultType</a:t>
            </a:r>
            <a:r>
              <a:rPr lang="en-US" altLang="en-US" dirty="0"/>
              <a:t> should be </a:t>
            </a:r>
            <a:r>
              <a:rPr lang="en-US" altLang="en-US" b="1" dirty="0">
                <a:latin typeface="Courier New" panose="02070309020205020404" pitchFamily="49" charset="0"/>
              </a:rPr>
              <a:t>void</a:t>
            </a:r>
          </a:p>
          <a:p>
            <a:pPr lvl="2"/>
            <a:r>
              <a:rPr lang="en-US" altLang="en-US" dirty="0"/>
              <a:t>Warning if not!</a:t>
            </a:r>
          </a:p>
          <a:p>
            <a:r>
              <a:rPr lang="en-US" altLang="en-US" dirty="0"/>
              <a:t>If there is a result,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keyword to return a value.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The return value must match the return data type.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A function can contain multiple return statements.</a:t>
            </a:r>
            <a:endParaRPr lang="en-US" altLang="en-US" sz="1900" dirty="0">
              <a:latin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9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If no parameters, use </a:t>
            </a:r>
            <a:r>
              <a:rPr lang="en-US" altLang="en-US" b="1" dirty="0">
                <a:latin typeface="Courier New" panose="02070309020205020404" pitchFamily="49" charset="0"/>
              </a:rPr>
              <a:t>void</a:t>
            </a:r>
            <a:r>
              <a:rPr lang="en-US" altLang="en-US" dirty="0"/>
              <a:t> between </a:t>
            </a:r>
            <a:r>
              <a:rPr lang="en-US" altLang="en-US" b="1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73224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>
            <a:extLst>
              <a:ext uri="{FF2B5EF4-FFF2-40B4-BE49-F238E27FC236}">
                <a16:creationId xmlns:a16="http://schemas.microsoft.com/office/drawing/2014/main" id="{DF54D47C-A290-224A-BC98-DBD5BFF8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</a:t>
            </a:r>
          </a:p>
        </p:txBody>
      </p:sp>
      <p:sp>
        <p:nvSpPr>
          <p:cNvPr id="382980" name="Rectangle 4">
            <a:extLst>
              <a:ext uri="{FF2B5EF4-FFF2-40B4-BE49-F238E27FC236}">
                <a16:creationId xmlns:a16="http://schemas.microsoft.com/office/drawing/2014/main" id="{0C29B1C7-C74D-2B41-BB49-D80853FF25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f(double 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>
                <a:latin typeface="Courier New" panose="02070309020205020404" pitchFamily="49" charset="0"/>
              </a:rPr>
              <a:t>f(expr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</a:t>
            </a:r>
            <a:r>
              <a:rPr lang="en-US" altLang="en-US" i="1" dirty="0"/>
              <a:t>value</a:t>
            </a:r>
            <a:r>
              <a:rPr lang="en-US" altLang="en-US" dirty="0"/>
              <a:t>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 = 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f(pi*pow(r,2), </a:t>
            </a:r>
            <a:r>
              <a:rPr lang="en-US" altLang="en-US" b="1" dirty="0" err="1">
                <a:highlight>
                  <a:srgbClr val="FFFF00"/>
                </a:highlight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)</a:t>
            </a:r>
            <a:r>
              <a:rPr lang="en-US" altLang="en-US" b="1" dirty="0">
                <a:latin typeface="Courier New" panose="02070309020205020404" pitchFamily="49" charset="0"/>
              </a:rPr>
              <a:t>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5EB4144-F55F-954A-8898-B94A5247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D0B715B-80BF-CA4F-8C59-7C906B9E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CD1E39-D9B4-484A-9210-A7CA54B8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D7D-9AE9-7048-A8A9-84A185513F1B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36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>
            <a:extLst>
              <a:ext uri="{FF2B5EF4-FFF2-40B4-BE49-F238E27FC236}">
                <a16:creationId xmlns:a16="http://schemas.microsoft.com/office/drawing/2014/main" id="{D79E0CF1-002C-B446-BC9C-83C2AA694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30008BFC-3EA4-ED4E-8BAB-FFE633B312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f(double 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>
                <a:latin typeface="Courier New" panose="02070309020205020404" pitchFamily="49" charset="0"/>
              </a:rPr>
              <a:t>f(expr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value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 = f(pi*pow(r,2), </a:t>
            </a:r>
            <a:r>
              <a:rPr lang="en-US" altLang="en-US" b="1" dirty="0" err="1"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latin typeface="Courier New" panose="02070309020205020404" pitchFamily="49" charset="0"/>
              </a:rPr>
              <a:t>)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965FCD03-F5DA-0C46-A875-BD9E74D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B10A283D-9337-7D44-958D-96DA7B4F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846379-60DB-2847-9941-4EB86EB2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FE9-209B-654A-830C-89AC3A50695E}" type="slidenum">
              <a:rPr lang="en-US" altLang="en-US"/>
              <a:pPr/>
              <a:t>17</a:t>
            </a:fld>
            <a:endParaRPr lang="en-US" altLang="en-US"/>
          </a:p>
        </p:txBody>
      </p:sp>
      <p:grpSp>
        <p:nvGrpSpPr>
          <p:cNvPr id="385028" name="Group 4">
            <a:extLst>
              <a:ext uri="{FF2B5EF4-FFF2-40B4-BE49-F238E27FC236}">
                <a16:creationId xmlns:a16="http://schemas.microsoft.com/office/drawing/2014/main" id="{156D0C18-E51F-6C44-8BD8-B1125D4BE189}"/>
              </a:ext>
            </a:extLst>
          </p:cNvPr>
          <p:cNvGrpSpPr>
            <a:grpSpLocks/>
          </p:cNvGrpSpPr>
          <p:nvPr/>
        </p:nvGrpSpPr>
        <p:grpSpPr bwMode="auto">
          <a:xfrm>
            <a:off x="1244183" y="1323975"/>
            <a:ext cx="4419600" cy="644525"/>
            <a:chOff x="144" y="624"/>
            <a:chExt cx="2784" cy="406"/>
          </a:xfrm>
        </p:grpSpPr>
        <p:sp>
          <p:nvSpPr>
            <p:cNvPr id="385029" name="Text Box 5">
              <a:extLst>
                <a:ext uri="{FF2B5EF4-FFF2-40B4-BE49-F238E27FC236}">
                  <a16:creationId xmlns:a16="http://schemas.microsoft.com/office/drawing/2014/main" id="{9B518B0D-370E-1C46-A9D6-50B5038E2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624"/>
              <a:ext cx="1536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parameter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0" name="Group 6">
              <a:extLst>
                <a:ext uri="{FF2B5EF4-FFF2-40B4-BE49-F238E27FC236}">
                  <a16:creationId xmlns:a16="http://schemas.microsoft.com/office/drawing/2014/main" id="{674368CD-8AC3-5142-94CB-3C6D5DE53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742"/>
              <a:ext cx="1248" cy="288"/>
              <a:chOff x="1680" y="720"/>
              <a:chExt cx="1248" cy="288"/>
            </a:xfrm>
          </p:grpSpPr>
          <p:sp>
            <p:nvSpPr>
              <p:cNvPr id="385031" name="Line 7">
                <a:extLst>
                  <a:ext uri="{FF2B5EF4-FFF2-40B4-BE49-F238E27FC236}">
                    <a16:creationId xmlns:a16="http://schemas.microsoft.com/office/drawing/2014/main" id="{53DBAE1A-3219-2747-8297-DE80CB5AE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720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2" name="Line 8">
                <a:extLst>
                  <a:ext uri="{FF2B5EF4-FFF2-40B4-BE49-F238E27FC236}">
                    <a16:creationId xmlns:a16="http://schemas.microsoft.com/office/drawing/2014/main" id="{D0B9089D-A507-AD40-AB45-6C9731DF36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72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3" name="Group 9">
            <a:extLst>
              <a:ext uri="{FF2B5EF4-FFF2-40B4-BE49-F238E27FC236}">
                <a16:creationId xmlns:a16="http://schemas.microsoft.com/office/drawing/2014/main" id="{99600808-04E0-4742-A472-FCF5A8230D3C}"/>
              </a:ext>
            </a:extLst>
          </p:cNvPr>
          <p:cNvGrpSpPr>
            <a:grpSpLocks/>
          </p:cNvGrpSpPr>
          <p:nvPr/>
        </p:nvGrpSpPr>
        <p:grpSpPr bwMode="auto">
          <a:xfrm>
            <a:off x="7543799" y="4241799"/>
            <a:ext cx="3733800" cy="642938"/>
            <a:chOff x="2640" y="3216"/>
            <a:chExt cx="2352" cy="405"/>
          </a:xfrm>
        </p:grpSpPr>
        <p:sp>
          <p:nvSpPr>
            <p:cNvPr id="385034" name="Text Box 10">
              <a:extLst>
                <a:ext uri="{FF2B5EF4-FFF2-40B4-BE49-F238E27FC236}">
                  <a16:creationId xmlns:a16="http://schemas.microsoft.com/office/drawing/2014/main" id="{8163D2EB-7064-C541-8F5A-6B41BB54A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385"/>
              <a:ext cx="1632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5" name="Group 11">
              <a:extLst>
                <a:ext uri="{FF2B5EF4-FFF2-40B4-BE49-F238E27FC236}">
                  <a16:creationId xmlns:a16="http://schemas.microsoft.com/office/drawing/2014/main" id="{A7ECA3D8-458C-1948-871F-E2B22C9E6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3216"/>
              <a:ext cx="720" cy="288"/>
              <a:chOff x="1968" y="3041"/>
              <a:chExt cx="720" cy="288"/>
            </a:xfrm>
          </p:grpSpPr>
          <p:sp>
            <p:nvSpPr>
              <p:cNvPr id="385036" name="Line 12">
                <a:extLst>
                  <a:ext uri="{FF2B5EF4-FFF2-40B4-BE49-F238E27FC236}">
                    <a16:creationId xmlns:a16="http://schemas.microsoft.com/office/drawing/2014/main" id="{0714CA50-230C-314F-B8C1-DF5B3CACB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7" name="Line 13">
                <a:extLst>
                  <a:ext uri="{FF2B5EF4-FFF2-40B4-BE49-F238E27FC236}">
                    <a16:creationId xmlns:a16="http://schemas.microsoft.com/office/drawing/2014/main" id="{C6FBA55F-D50D-434A-92BB-CA2C09371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8" name="Group 14">
            <a:extLst>
              <a:ext uri="{FF2B5EF4-FFF2-40B4-BE49-F238E27FC236}">
                <a16:creationId xmlns:a16="http://schemas.microsoft.com/office/drawing/2014/main" id="{FDB78338-CA4E-2143-8C35-0A138B377FBB}"/>
              </a:ext>
            </a:extLst>
          </p:cNvPr>
          <p:cNvGrpSpPr>
            <a:grpSpLocks/>
          </p:cNvGrpSpPr>
          <p:nvPr/>
        </p:nvGrpSpPr>
        <p:grpSpPr bwMode="auto">
          <a:xfrm>
            <a:off x="5663783" y="4826000"/>
            <a:ext cx="2667000" cy="825500"/>
            <a:chOff x="2928" y="3312"/>
            <a:chExt cx="1680" cy="520"/>
          </a:xfrm>
        </p:grpSpPr>
        <p:sp>
          <p:nvSpPr>
            <p:cNvPr id="385039" name="Text Box 15">
              <a:extLst>
                <a:ext uri="{FF2B5EF4-FFF2-40B4-BE49-F238E27FC236}">
                  <a16:creationId xmlns:a16="http://schemas.microsoft.com/office/drawing/2014/main" id="{7F49AABD-4B0E-DE4C-A269-0AC359E91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366"/>
              <a:ext cx="1152" cy="46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also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40" name="Group 16">
              <a:extLst>
                <a:ext uri="{FF2B5EF4-FFF2-40B4-BE49-F238E27FC236}">
                  <a16:creationId xmlns:a16="http://schemas.microsoft.com/office/drawing/2014/main" id="{B163D939-67B4-BE42-A021-9353A42D3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3312"/>
              <a:ext cx="508" cy="288"/>
              <a:chOff x="1968" y="3041"/>
              <a:chExt cx="720" cy="288"/>
            </a:xfrm>
          </p:grpSpPr>
          <p:sp>
            <p:nvSpPr>
              <p:cNvPr id="385041" name="Line 17">
                <a:extLst>
                  <a:ext uri="{FF2B5EF4-FFF2-40B4-BE49-F238E27FC236}">
                    <a16:creationId xmlns:a16="http://schemas.microsoft.com/office/drawing/2014/main" id="{B6BF10CA-0AFE-374A-A01D-3B1476A02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42" name="Line 18">
                <a:extLst>
                  <a:ext uri="{FF2B5EF4-FFF2-40B4-BE49-F238E27FC236}">
                    <a16:creationId xmlns:a16="http://schemas.microsoft.com/office/drawing/2014/main" id="{9D479A99-8B31-A145-88B5-18D1021F9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09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15833 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639159-4F96-0148-9FA7-577B7AEEC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315" y="643466"/>
            <a:ext cx="810337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33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A34F3C8-A5EB-5E4E-ADBD-8DF2E005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1FD67E8-EBB6-FE44-AE2E-20B28755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DA05C33-06DC-B542-A5F6-68EC7C64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5738-81D3-8646-B364-B3C91EBB666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87C5046D-DEBC-2742-B4CC-D9D0F17ADE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ED3BAAE5-5B71-4C4B-B36E-B9E3A1D873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altLang="en-US"/>
              <a:t>There are </a:t>
            </a:r>
            <a:r>
              <a:rPr lang="en-US" altLang="en-US" i="1"/>
              <a:t>many, many</a:t>
            </a:r>
            <a:r>
              <a:rPr lang="en-US" altLang="en-US"/>
              <a:t> situations in which a function must be used separate from where it is defined –</a:t>
            </a:r>
          </a:p>
          <a:p>
            <a:pPr lvl="2"/>
            <a:r>
              <a:rPr lang="en-US" altLang="en-US" i="1"/>
              <a:t>before</a:t>
            </a:r>
            <a:r>
              <a:rPr lang="en-US" altLang="en-US"/>
              <a:t> its definition in the same </a:t>
            </a:r>
            <a:r>
              <a:rPr lang="en-US" altLang="en-US" i="1"/>
              <a:t>C</a:t>
            </a:r>
            <a:r>
              <a:rPr lang="en-US" altLang="en-US"/>
              <a:t> program</a:t>
            </a:r>
          </a:p>
          <a:p>
            <a:pPr lvl="2"/>
            <a:r>
              <a:rPr lang="en-US" altLang="en-US"/>
              <a:t>In one or more completely separate </a:t>
            </a:r>
            <a:r>
              <a:rPr lang="en-US" altLang="en-US" i="1"/>
              <a:t>C</a:t>
            </a:r>
            <a:r>
              <a:rPr lang="en-US" altLang="en-US"/>
              <a:t> programs</a:t>
            </a:r>
          </a:p>
          <a:p>
            <a:r>
              <a:rPr lang="en-US" altLang="en-US"/>
              <a:t>This is actually the normal case!</a:t>
            </a:r>
          </a:p>
          <a:p>
            <a:r>
              <a:rPr lang="en-US" altLang="en-US"/>
              <a:t>Therefore, we need some way to </a:t>
            </a:r>
            <a:r>
              <a:rPr lang="en-US" altLang="en-US" i="1"/>
              <a:t>declare</a:t>
            </a:r>
            <a:r>
              <a:rPr lang="en-US" altLang="en-US"/>
              <a:t> a function separate from </a:t>
            </a:r>
            <a:r>
              <a:rPr lang="en-US" altLang="en-US" i="1"/>
              <a:t>defining</a:t>
            </a:r>
            <a:r>
              <a:rPr lang="en-US" altLang="en-US"/>
              <a:t> its body.</a:t>
            </a:r>
          </a:p>
          <a:p>
            <a:pPr lvl="2"/>
            <a:r>
              <a:rPr lang="en-US" altLang="en-US"/>
              <a:t>Called a </a:t>
            </a:r>
            <a:r>
              <a:rPr lang="en-US" altLang="en-US" i="1"/>
              <a:t>Function Prototype</a:t>
            </a:r>
          </a:p>
        </p:txBody>
      </p:sp>
    </p:spTree>
    <p:extLst>
      <p:ext uri="{BB962C8B-B14F-4D97-AF65-F5344CB8AC3E}">
        <p14:creationId xmlns:p14="http://schemas.microsoft.com/office/powerpoint/2010/main" val="15140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3171-5ADB-3442-8C1B-6670C879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8C1B-7DEA-EE43-B9E8-557B3D754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GLOBAL</a:t>
            </a:r>
          </a:p>
        </p:txBody>
      </p:sp>
    </p:spTree>
    <p:extLst>
      <p:ext uri="{BB962C8B-B14F-4D97-AF65-F5344CB8AC3E}">
        <p14:creationId xmlns:p14="http://schemas.microsoft.com/office/powerpoint/2010/main" val="3716380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59FCB46-E97B-B741-AE18-2FDEB6F2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4CAAE01D-D935-BB45-9423-C8C00DC8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5227C4-302C-2D46-B761-AEAF8F20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7564-AA1F-9C43-8361-42ADBBCF69D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EB6BD3C0-5F37-BE4D-97B5-E3EE2D1293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 </a:t>
            </a:r>
            <a:r>
              <a:rPr lang="en-US" altLang="en-US" sz="2800"/>
              <a:t> (continued)</a:t>
            </a:r>
            <a:endParaRPr lang="en-US" altLang="en-US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F1B4371A-8DFA-3D4A-8824-EBF59F7B63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074" y="1690688"/>
            <a:ext cx="10515600" cy="4351338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altLang="en-US" dirty="0">
                <a:solidFill>
                  <a:schemeClr val="folHlink"/>
                </a:solidFill>
              </a:rPr>
              <a:t>Definition:–</a:t>
            </a:r>
            <a:r>
              <a:rPr lang="en-US" altLang="en-US" dirty="0"/>
              <a:t> a </a:t>
            </a:r>
            <a:r>
              <a:rPr lang="en-US" altLang="en-US" i="1" dirty="0">
                <a:solidFill>
                  <a:schemeClr val="folHlink"/>
                </a:solidFill>
              </a:rPr>
              <a:t>Function Prototype</a:t>
            </a:r>
            <a:r>
              <a:rPr lang="en-US" altLang="en-US" dirty="0"/>
              <a:t> in </a:t>
            </a:r>
            <a:r>
              <a:rPr lang="en-US" altLang="en-US" i="1" dirty="0"/>
              <a:t>C </a:t>
            </a:r>
            <a:r>
              <a:rPr lang="en-US" altLang="en-US" dirty="0"/>
              <a:t>is a language construct of the form:–</a:t>
            </a:r>
          </a:p>
          <a:p>
            <a:pPr lvl="2"/>
            <a:endParaRPr lang="en-US" altLang="en-US" dirty="0"/>
          </a:p>
          <a:p>
            <a:pPr>
              <a:buFontTx/>
              <a:buNone/>
            </a:pPr>
            <a:r>
              <a:rPr lang="en-US" altLang="en-US" i="1" dirty="0"/>
              <a:t>return-type function-name </a:t>
            </a:r>
            <a:r>
              <a:rPr lang="en-US" altLang="en-US" dirty="0"/>
              <a:t>(</a:t>
            </a:r>
            <a:r>
              <a:rPr lang="en-US" altLang="en-US" i="1" dirty="0"/>
              <a:t>parameter declarations</a:t>
            </a:r>
            <a:r>
              <a:rPr lang="en-US" altLang="en-US" dirty="0"/>
              <a:t>) ;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I.e., exactly like a function definition, except with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dirty="0"/>
              <a:t> instead of a </a:t>
            </a:r>
            <a:r>
              <a:rPr lang="en-US" altLang="en-US" i="1" dirty="0"/>
              <a:t>body</a:t>
            </a:r>
            <a:r>
              <a:rPr lang="en-US" altLang="en-US" dirty="0"/>
              <a:t> in curly brackets</a:t>
            </a:r>
          </a:p>
        </p:txBody>
      </p:sp>
    </p:spTree>
    <p:extLst>
      <p:ext uri="{BB962C8B-B14F-4D97-AF65-F5344CB8AC3E}">
        <p14:creationId xmlns:p14="http://schemas.microsoft.com/office/powerpoint/2010/main" val="23238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AC1D69A-5D16-ED45-B423-4CE8E778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Header Files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8B761F1-536C-884E-B978-AAEBE0D1A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Header files</a:t>
            </a:r>
          </a:p>
          <a:p>
            <a:pPr lvl="1"/>
            <a:r>
              <a:rPr lang="en-US" altLang="en-US" dirty="0"/>
              <a:t>Contain function prototypes for library functions</a:t>
            </a:r>
          </a:p>
          <a:p>
            <a:pPr lvl="2"/>
            <a:r>
              <a:rPr lang="en-US" altLang="en-US" dirty="0"/>
              <a:t>&lt;</a:t>
            </a:r>
            <a:r>
              <a:rPr lang="en-US" altLang="en-US" dirty="0" err="1"/>
              <a:t>cstdlib</a:t>
            </a:r>
            <a:r>
              <a:rPr lang="en-US" altLang="en-US" dirty="0"/>
              <a:t>&gt; , &lt;</a:t>
            </a:r>
            <a:r>
              <a:rPr lang="en-US" altLang="en-US" dirty="0" err="1"/>
              <a:t>cmath</a:t>
            </a:r>
            <a:r>
              <a:rPr lang="en-US" altLang="en-US" dirty="0"/>
              <a:t>&gt;, etc.</a:t>
            </a:r>
          </a:p>
          <a:p>
            <a:pPr lvl="1"/>
            <a:r>
              <a:rPr lang="en-US" altLang="en-US" dirty="0"/>
              <a:t>Load with #include &lt;filename&gt;</a:t>
            </a:r>
          </a:p>
          <a:p>
            <a:pPr lvl="2"/>
            <a:r>
              <a:rPr lang="en-US" altLang="en-US" dirty="0"/>
              <a:t>Example:   #include &lt;</a:t>
            </a:r>
            <a:r>
              <a:rPr lang="en-US" altLang="en-US" dirty="0" err="1"/>
              <a:t>cmath.h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Custom header files</a:t>
            </a:r>
          </a:p>
          <a:p>
            <a:pPr lvl="1"/>
            <a:r>
              <a:rPr lang="en-US" altLang="en-US" dirty="0"/>
              <a:t>Defined by the programmer</a:t>
            </a:r>
          </a:p>
          <a:p>
            <a:pPr lvl="1"/>
            <a:r>
              <a:rPr lang="en-US" altLang="en-US" dirty="0"/>
              <a:t>Save as </a:t>
            </a:r>
            <a:r>
              <a:rPr lang="en-US" altLang="en-US" dirty="0" err="1"/>
              <a:t>filename.h</a:t>
            </a:r>
            <a:endParaRPr lang="en-US" altLang="en-US" dirty="0"/>
          </a:p>
          <a:p>
            <a:pPr lvl="1"/>
            <a:r>
              <a:rPr lang="en-US" altLang="en-US" dirty="0"/>
              <a:t>Loaded into program using</a:t>
            </a:r>
          </a:p>
          <a:p>
            <a:pPr lvl="3"/>
            <a:r>
              <a:rPr lang="en-US" altLang="en-US" dirty="0"/>
              <a:t>#include "</a:t>
            </a:r>
            <a:r>
              <a:rPr lang="en-US" altLang="en-US" dirty="0" err="1"/>
              <a:t>filename.h</a:t>
            </a:r>
            <a:r>
              <a:rPr lang="en-US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84131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8CC-D0CB-CE41-8AE3-56BE70E6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Passing Arguments By Value and By 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3029-F7E8-5E43-AADC-088E8D2D3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arguments are </a:t>
            </a:r>
            <a:r>
              <a:rPr lang="en-GB" b="1" dirty="0"/>
              <a:t>passed by value</a:t>
            </a:r>
            <a:r>
              <a:rPr lang="en-GB" dirty="0"/>
              <a:t>, a copy of the argument’s value is made and passed to the called function. </a:t>
            </a:r>
          </a:p>
          <a:p>
            <a:pPr lvl="1"/>
            <a:r>
              <a:rPr lang="en-GB" b="1" dirty="0"/>
              <a:t>Changes to the copy do not affect an original variable’s value in the caller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 void f(</a:t>
            </a:r>
            <a:r>
              <a:rPr lang="en-GB" dirty="0" err="1"/>
              <a:t>int</a:t>
            </a:r>
            <a:r>
              <a:rPr lang="en-GB" dirty="0"/>
              <a:t> x)	</a:t>
            </a:r>
          </a:p>
          <a:p>
            <a:endParaRPr lang="en-GB" dirty="0"/>
          </a:p>
          <a:p>
            <a:r>
              <a:rPr lang="en-GB" dirty="0"/>
              <a:t> When an </a:t>
            </a:r>
            <a:r>
              <a:rPr lang="en-GB" b="1" dirty="0"/>
              <a:t>argument is passed by reference</a:t>
            </a:r>
            <a:r>
              <a:rPr lang="en-GB" dirty="0"/>
              <a:t>, the caller </a:t>
            </a:r>
            <a:r>
              <a:rPr lang="en-GB" b="1" dirty="0"/>
              <a:t>allows</a:t>
            </a:r>
            <a:r>
              <a:rPr lang="en-GB" dirty="0"/>
              <a:t> the called </a:t>
            </a:r>
            <a:r>
              <a:rPr lang="en-GB" b="1" dirty="0"/>
              <a:t>function</a:t>
            </a:r>
            <a:r>
              <a:rPr lang="en-GB" dirty="0"/>
              <a:t> to </a:t>
            </a:r>
            <a:r>
              <a:rPr lang="en-GB" b="1" dirty="0"/>
              <a:t>modify the original variable’s value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void f(</a:t>
            </a:r>
            <a:r>
              <a:rPr lang="en-GB" dirty="0" err="1"/>
              <a:t>int</a:t>
            </a:r>
            <a:r>
              <a:rPr lang="en-GB" dirty="0"/>
              <a:t>&amp; x)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49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2D5AAC4-4F32-CF45-8F39-E9E09E933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Recursion	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5498062-F55E-9541-8F66-F5CF3D87C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Recursive functions </a:t>
            </a:r>
          </a:p>
          <a:p>
            <a:pPr lvl="1"/>
            <a:r>
              <a:rPr lang="en-US" altLang="en-US" dirty="0"/>
              <a:t>Are functions that calls themselves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Example: factorial</a:t>
            </a:r>
          </a:p>
          <a:p>
            <a:pPr lvl="2"/>
            <a:r>
              <a:rPr lang="en-US" altLang="en-US" dirty="0"/>
              <a:t>	n! = n * ( n – 1 ) * ( n – 2 ) * … * 1</a:t>
            </a:r>
          </a:p>
          <a:p>
            <a:pPr lvl="1"/>
            <a:r>
              <a:rPr lang="en-US" altLang="en-US" dirty="0"/>
              <a:t>Recursive relationship ( n! = n * ( n – 1 )! )</a:t>
            </a:r>
          </a:p>
          <a:p>
            <a:pPr lvl="2"/>
            <a:r>
              <a:rPr lang="en-US" altLang="en-US" dirty="0"/>
              <a:t>	5! = 5 * 4!</a:t>
            </a:r>
          </a:p>
          <a:p>
            <a:pPr lvl="2"/>
            <a:r>
              <a:rPr lang="en-US" altLang="en-US" dirty="0"/>
              <a:t>	4! = 4 * 3!…</a:t>
            </a:r>
          </a:p>
          <a:p>
            <a:pPr lvl="1"/>
            <a:r>
              <a:rPr lang="en-US" altLang="en-US" dirty="0"/>
              <a:t>Base case (1! = 0! = 1)</a:t>
            </a:r>
          </a:p>
          <a:p>
            <a:pPr lvl="1"/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7D4547-699F-2148-9BFC-2FD109EEC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601" y="0"/>
            <a:ext cx="51464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20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A338771-8455-8B4A-A7B7-96D0C4E96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Fibonacci Series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5DD5F14-072F-FA44-BF89-D675DC71F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Fibonacci series: 0, 1, 1, 2, 3, 5, 8...</a:t>
            </a:r>
          </a:p>
          <a:p>
            <a:pPr lvl="1"/>
            <a:r>
              <a:rPr lang="en-US" altLang="en-US" dirty="0"/>
              <a:t>Each number sum of two previous ones</a:t>
            </a:r>
          </a:p>
          <a:p>
            <a:pPr lvl="1"/>
            <a:r>
              <a:rPr lang="en-US" altLang="en-US" dirty="0"/>
              <a:t>Example of a recursive formula:</a:t>
            </a:r>
          </a:p>
          <a:p>
            <a:pPr lvl="3"/>
            <a:r>
              <a:rPr lang="en-US" altLang="en-US" dirty="0"/>
              <a:t>fib(n) = fib(n-1) + fib(n-2)</a:t>
            </a:r>
          </a:p>
          <a:p>
            <a:r>
              <a:rPr lang="en-US" altLang="en-US" dirty="0"/>
              <a:t>C code for </a:t>
            </a:r>
            <a:r>
              <a:rPr lang="en-US" altLang="en-US" dirty="0" err="1"/>
              <a:t>fibonacci</a:t>
            </a:r>
            <a:r>
              <a:rPr lang="en-US" altLang="en-US" dirty="0"/>
              <a:t> function</a:t>
            </a:r>
          </a:p>
          <a:p>
            <a:pPr marL="0" indent="0">
              <a:buNone/>
            </a:pPr>
            <a:r>
              <a:rPr lang="en-US" altLang="en-US" dirty="0"/>
              <a:t> long </a:t>
            </a:r>
            <a:r>
              <a:rPr lang="en-US" altLang="en-US" dirty="0" err="1"/>
              <a:t>fibonacci</a:t>
            </a:r>
            <a:r>
              <a:rPr lang="en-US" altLang="en-US" dirty="0"/>
              <a:t>( long n )</a:t>
            </a:r>
          </a:p>
          <a:p>
            <a:pPr marL="0" indent="0">
              <a:buNone/>
            </a:pPr>
            <a:r>
              <a:rPr lang="en-US" altLang="en-US" dirty="0"/>
              <a:t>   {</a:t>
            </a:r>
          </a:p>
          <a:p>
            <a:pPr marL="0" indent="0">
              <a:buNone/>
            </a:pPr>
            <a:r>
              <a:rPr lang="en-US" altLang="en-US" dirty="0"/>
              <a:t>      if ( n == 0 || n == 1 )  // base case</a:t>
            </a:r>
          </a:p>
          <a:p>
            <a:pPr marL="1371600" lvl="3" indent="0">
              <a:buNone/>
            </a:pPr>
            <a:r>
              <a:rPr lang="en-US" altLang="en-US" dirty="0"/>
              <a:t>	return n;</a:t>
            </a:r>
          </a:p>
          <a:p>
            <a:pPr marL="457200" lvl="1" indent="0">
              <a:buNone/>
            </a:pPr>
            <a:r>
              <a:rPr lang="en-US" altLang="en-US" dirty="0"/>
              <a:t>   else if ( n &lt; 0 )</a:t>
            </a:r>
          </a:p>
          <a:p>
            <a:pPr marL="457200" lvl="1" indent="0">
              <a:buNone/>
            </a:pPr>
            <a:r>
              <a:rPr lang="en-US" altLang="en-US" dirty="0"/>
              <a:t>		     return –1;</a:t>
            </a:r>
          </a:p>
          <a:p>
            <a:pPr marL="457200" lvl="1" indent="0">
              <a:buNone/>
            </a:pPr>
            <a:r>
              <a:rPr lang="en-US" altLang="en-US" dirty="0"/>
              <a:t>   else </a:t>
            </a:r>
          </a:p>
          <a:p>
            <a:pPr marL="457200" lvl="1" indent="0">
              <a:buNone/>
            </a:pPr>
            <a:r>
              <a:rPr lang="en-US" altLang="en-US" dirty="0"/>
              <a:t>         return </a:t>
            </a:r>
            <a:r>
              <a:rPr lang="en-US" altLang="en-US" dirty="0" err="1"/>
              <a:t>fibonacci</a:t>
            </a:r>
            <a:r>
              <a:rPr lang="en-US" altLang="en-US" dirty="0"/>
              <a:t>( n - 1 ) + </a:t>
            </a:r>
            <a:r>
              <a:rPr lang="en-US" altLang="en-US" dirty="0" err="1"/>
              <a:t>fibonacci</a:t>
            </a:r>
            <a:r>
              <a:rPr lang="en-US" altLang="en-US" dirty="0"/>
              <a:t>( n – 2 );</a:t>
            </a:r>
          </a:p>
          <a:p>
            <a:pPr marL="457200" lvl="1" indent="0">
              <a:buNone/>
            </a:pPr>
            <a:r>
              <a:rPr lang="en-US" altLang="en-US" dirty="0"/>
              <a:t>}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02C00758-C931-C846-9C5A-E3511A08C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619250"/>
            <a:ext cx="548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3CDDB9D7-F9C8-8047-8194-618080169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00375"/>
            <a:ext cx="548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endParaRPr lang="en-US" altLang="en-US"/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6A93BCA5-00A9-D94C-85D6-26AEE705E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96240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br>
              <a:rPr lang="en-US" altLang="en-US" sz="1400">
                <a:cs typeface="Times New Roman" panose="02020603050405020304" pitchFamily="18" charset="0"/>
              </a:rPr>
            </a:br>
            <a:endParaRPr lang="en-US" altLang="en-US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8C8E8352-08EE-8C47-87DD-97278192A52A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1449730"/>
            <a:ext cx="6019800" cy="3173412"/>
            <a:chOff x="542" y="2069"/>
            <a:chExt cx="1762" cy="123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44F02B5B-CDCB-DA4A-B3F8-DA9CBDAE8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A53D9CA-A0E5-3B4B-B3A3-1D03CD718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" y="3116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F1C5167-CBAD-694D-96B7-C145FF7E7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764"/>
              <a:ext cx="480" cy="48"/>
            </a:xfrm>
            <a:custGeom>
              <a:avLst/>
              <a:gdLst>
                <a:gd name="T0" fmla="*/ 19983 w 20000"/>
                <a:gd name="T1" fmla="*/ 19833 h 20000"/>
                <a:gd name="T2" fmla="*/ 1998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83" y="19833"/>
                  </a:moveTo>
                  <a:lnTo>
                    <a:pt x="1998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8D3893F9-D466-FA44-8AFA-BCBEE3F4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2764"/>
              <a:ext cx="1104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13FBBFE1-0667-7546-B41C-FBC58EDD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" y="2417"/>
              <a:ext cx="1152" cy="48"/>
            </a:xfrm>
            <a:custGeom>
              <a:avLst/>
              <a:gdLst>
                <a:gd name="T0" fmla="*/ 19993 w 20000"/>
                <a:gd name="T1" fmla="*/ 19833 h 20000"/>
                <a:gd name="T2" fmla="*/ 19993 w 20000"/>
                <a:gd name="T3" fmla="*/ 0 h 20000"/>
                <a:gd name="T4" fmla="*/ 0 w 20000"/>
                <a:gd name="T5" fmla="*/ 0 h 20000"/>
                <a:gd name="T6" fmla="*/ 0 w 20000"/>
                <a:gd name="T7" fmla="*/ 19833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00" h="20000">
                  <a:moveTo>
                    <a:pt x="19993" y="19833"/>
                  </a:moveTo>
                  <a:lnTo>
                    <a:pt x="19993" y="0"/>
                  </a:lnTo>
                  <a:lnTo>
                    <a:pt x="0" y="0"/>
                  </a:lnTo>
                  <a:lnTo>
                    <a:pt x="0" y="198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7A78EFCC-8158-234A-B8CF-79E044D1F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2" y="2069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75BE748E-C5A9-1B47-B645-2D69272BA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755FD96B-F79E-3F4A-82BA-2600AD3A1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453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05714D8-CB41-4A47-974B-8600C70FB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2804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DEC651FC-3CC6-3944-BEFE-F134683ED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1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AFA6EFD6-3B28-8C44-99AC-EF5D6D059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804"/>
              <a:ext cx="288" cy="144"/>
            </a:xfrm>
            <a:custGeom>
              <a:avLst/>
              <a:gdLst>
                <a:gd name="T0" fmla="*/ 19972 w 20000"/>
                <a:gd name="T1" fmla="*/ 0 h 20000"/>
                <a:gd name="T2" fmla="*/ 19972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2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2" y="0"/>
                  </a:moveTo>
                  <a:lnTo>
                    <a:pt x="19972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2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EBD3C39A-E2C6-9D41-A5C6-525E30DCA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894EB67B-EB2C-E446-B373-75FF04273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5" y="3156"/>
              <a:ext cx="384" cy="144"/>
            </a:xfrm>
            <a:custGeom>
              <a:avLst/>
              <a:gdLst>
                <a:gd name="T0" fmla="*/ 19979 w 20000"/>
                <a:gd name="T1" fmla="*/ 0 h 20000"/>
                <a:gd name="T2" fmla="*/ 19979 w 20000"/>
                <a:gd name="T3" fmla="*/ 19944 h 20000"/>
                <a:gd name="T4" fmla="*/ 0 w 20000"/>
                <a:gd name="T5" fmla="*/ 19944 h 20000"/>
                <a:gd name="T6" fmla="*/ 0 w 20000"/>
                <a:gd name="T7" fmla="*/ 0 h 20000"/>
                <a:gd name="T8" fmla="*/ 19979 w 20000"/>
                <a:gd name="T9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0" h="20000">
                  <a:moveTo>
                    <a:pt x="19979" y="0"/>
                  </a:moveTo>
                  <a:lnTo>
                    <a:pt x="19979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79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FEF46F23-EACB-5243-BBF2-1C3F9B8C8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" y="2217"/>
              <a:ext cx="0" cy="200"/>
            </a:xfrm>
            <a:custGeom>
              <a:avLst/>
              <a:gdLst>
                <a:gd name="T0" fmla="*/ 0 w 20000"/>
                <a:gd name="T1" fmla="*/ 19960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6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4104FAC-08CB-384E-B7EB-0308F85BF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9" y="2601"/>
              <a:ext cx="163" cy="163"/>
            </a:xfrm>
            <a:custGeom>
              <a:avLst/>
              <a:gdLst>
                <a:gd name="T0" fmla="*/ 0 w 20000"/>
                <a:gd name="T1" fmla="*/ 19951 h 20000"/>
                <a:gd name="T2" fmla="*/ 19951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1"/>
                  </a:moveTo>
                  <a:lnTo>
                    <a:pt x="1995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45717B27-7A41-AA4C-A4B1-796C2DF2D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" y="2599"/>
              <a:ext cx="104" cy="165"/>
            </a:xfrm>
            <a:custGeom>
              <a:avLst/>
              <a:gdLst>
                <a:gd name="T0" fmla="*/ 19923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19923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3A2762DB-85B0-EC4A-AE66-26DD5F0A6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562222A-3F93-5B44-821E-70D087E3E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0" y="2949"/>
              <a:ext cx="0" cy="167"/>
            </a:xfrm>
            <a:custGeom>
              <a:avLst/>
              <a:gdLst>
                <a:gd name="T0" fmla="*/ 0 w 20000"/>
                <a:gd name="T1" fmla="*/ 19952 h 20000"/>
                <a:gd name="T2" fmla="*/ 0 w 20000"/>
                <a:gd name="T3" fmla="*/ 0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19952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4000"/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E0C7070-F31F-044B-BF5D-BF673ABA0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2087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f( 3 )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4771CEF0-C4A5-E942-A40B-0785564CB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2473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8651131E-9490-D74E-BFD7-252166F60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2472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f( 2 )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934F39C8-1279-0543-BD9D-CC207416B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f( 1 )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17BE46FB-5F36-3A40-8551-7156E38F8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f( 0 )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799B539E-947A-EA4E-8BE4-CFB555D4E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" y="2825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 dirty="0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 dirty="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 dirty="0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0D08A8A5-65E6-1F45-91C4-B9CDEE8F8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1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id="{13F5FBD9-86EE-0A4C-B97F-04FC05EC9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" y="3181"/>
              <a:ext cx="400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 0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2A24F2D6-B849-D140-9BB6-203242C49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825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5C6C5E59-8CEA-EF4B-B860-A3AFD11B0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828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id="{002AFD21-57E0-E649-AD3A-C1A43E3B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473"/>
              <a:ext cx="6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+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BCAB85E6-1E95-704D-8A35-CFC3A3B67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2471"/>
              <a:ext cx="30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en-US" b="1">
                  <a:latin typeface="Courier" pitchFamily="2" charset="0"/>
                  <a:cs typeface="Times New Roman" panose="02020603050405020304" pitchFamily="18" charset="0"/>
                </a:rPr>
                <a:t>return</a:t>
              </a:r>
              <a:endParaRPr lang="en-US" altLang="en-US" sz="2800"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4000"/>
            </a:p>
          </p:txBody>
        </p:sp>
      </p:grpSp>
    </p:spTree>
    <p:extLst>
      <p:ext uri="{BB962C8B-B14F-4D97-AF65-F5344CB8AC3E}">
        <p14:creationId xmlns:p14="http://schemas.microsoft.com/office/powerpoint/2010/main" val="2618731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B005D-B1A0-2E47-9A33-2E20C8146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CE747B-852F-764A-96DE-19E40FC79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2944" y="445303"/>
            <a:ext cx="6933796" cy="4804015"/>
          </a:xfr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766FF176-1BCB-5040-A232-98D3D5B9D7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660" b="4756"/>
          <a:stretch/>
        </p:blipFill>
        <p:spPr>
          <a:xfrm>
            <a:off x="0" y="104941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27300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6717-F5BF-6D4A-AAE7-23CF5A86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Recursion vs. Iteration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04EF-3997-F84B-ACC4-FB306D64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Repetition</a:t>
            </a:r>
          </a:p>
          <a:p>
            <a:pPr lvl="1"/>
            <a:r>
              <a:rPr lang="en-US" altLang="en-US" sz="2200" dirty="0"/>
              <a:t>Iteration: explicit loop</a:t>
            </a:r>
          </a:p>
          <a:p>
            <a:pPr lvl="1"/>
            <a:r>
              <a:rPr lang="en-US" altLang="en-US" sz="2200" dirty="0"/>
              <a:t>Recursion: repeated function calls</a:t>
            </a:r>
          </a:p>
          <a:p>
            <a:r>
              <a:rPr lang="en-US" altLang="en-US" sz="2400" dirty="0"/>
              <a:t>Termination</a:t>
            </a:r>
          </a:p>
          <a:p>
            <a:pPr lvl="1"/>
            <a:r>
              <a:rPr lang="en-US" altLang="en-US" sz="2200" dirty="0"/>
              <a:t>Iteration: loop condition fails</a:t>
            </a:r>
          </a:p>
          <a:p>
            <a:pPr lvl="1"/>
            <a:r>
              <a:rPr lang="en-US" altLang="en-US" sz="2200" dirty="0"/>
              <a:t>Recursion: base case recognized</a:t>
            </a:r>
          </a:p>
          <a:p>
            <a:r>
              <a:rPr lang="en-US" altLang="en-US" sz="2400" dirty="0"/>
              <a:t>Both can have infinite loops</a:t>
            </a:r>
          </a:p>
          <a:p>
            <a:r>
              <a:rPr lang="en-US" altLang="en-US" sz="2400" dirty="0"/>
              <a:t>Balance between performance (iteration) and good software engineering (recursion)</a:t>
            </a:r>
          </a:p>
        </p:txBody>
      </p:sp>
    </p:spTree>
    <p:extLst>
      <p:ext uri="{BB962C8B-B14F-4D97-AF65-F5344CB8AC3E}">
        <p14:creationId xmlns:p14="http://schemas.microsoft.com/office/powerpoint/2010/main" val="273253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E4067D2-8155-844F-B102-A9BC9AFA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local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16132B-83B4-D044-AEB9-C4ABD7F3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scope of a variable starts when it is declared in a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block {} </a:t>
            </a:r>
            <a:r>
              <a:rPr lang="en-US" altLang="en-US" dirty="0"/>
              <a:t>and,</a:t>
            </a:r>
          </a:p>
          <a:p>
            <a:r>
              <a:rPr lang="en-US" altLang="en-US" dirty="0"/>
              <a:t> it only </a:t>
            </a:r>
            <a:r>
              <a:rPr lang="en-US" altLang="en-US" b="1" dirty="0"/>
              <a:t>stays</a:t>
            </a:r>
            <a:r>
              <a:rPr lang="en-US" altLang="en-US" dirty="0"/>
              <a:t> alive </a:t>
            </a:r>
            <a:r>
              <a:rPr lang="en-US" altLang="en-US" b="1" dirty="0"/>
              <a:t>until the end of the block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Example If the block defines:</a:t>
            </a:r>
          </a:p>
          <a:p>
            <a:pPr lvl="2"/>
            <a:r>
              <a:rPr lang="en-US" altLang="en-US" dirty="0"/>
              <a:t>A function body, the variable is alive from where it is declared until the end of the function.</a:t>
            </a:r>
          </a:p>
          <a:p>
            <a:pPr lvl="2"/>
            <a:r>
              <a:rPr lang="en-US" altLang="en-US" dirty="0"/>
              <a:t>a loop body or if-statement body, the variable only lives till the end of loop/if</a:t>
            </a:r>
          </a:p>
          <a:p>
            <a:r>
              <a:rPr lang="en-US" altLang="en-US" dirty="0"/>
              <a:t>You can add a block anywhere you want in the code, and it will define the scope for any variables declared within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D7F2-C2B8-4A4B-B28A-202560CA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 scopes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B8CB71-6193-5B43-BBBC-3F1703E55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endParaRPr lang="en-US" altLang="en-US" sz="28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DA573CA-80A8-CE41-A248-FB3A5788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1890713"/>
            <a:ext cx="41084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main ( )  {</a:t>
            </a:r>
          </a:p>
          <a:p>
            <a:endParaRPr lang="en-US" altLang="en-US" sz="1600" b="1" dirty="0">
              <a:latin typeface="Times New Roman" panose="02020603050405020304" pitchFamily="18" charset="0"/>
            </a:endParaRP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b="1" dirty="0">
                <a:latin typeface="Times New Roman" panose="02020603050405020304" pitchFamily="18" charset="0"/>
              </a:rPr>
              <a:t>;</a:t>
            </a:r>
          </a:p>
          <a:p>
            <a:endParaRPr lang="en-US" altLang="en-US" sz="1600" b="1" dirty="0">
              <a:latin typeface="Times New Roman" panose="02020603050405020304" pitchFamily="18" charset="0"/>
            </a:endParaRP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for (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b="1" dirty="0">
                <a:latin typeface="Times New Roman" panose="02020603050405020304" pitchFamily="18" charset="0"/>
              </a:rPr>
              <a:t>=0;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b="1" dirty="0">
                <a:latin typeface="Times New Roman" panose="02020603050405020304" pitchFamily="18" charset="0"/>
              </a:rPr>
              <a:t> &lt; 10;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b="1" dirty="0">
                <a:latin typeface="Times New Roman" panose="02020603050405020304" pitchFamily="18" charset="0"/>
              </a:rPr>
              <a:t>++ ) {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total =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600" b="1" dirty="0">
                <a:latin typeface="Times New Roman" panose="02020603050405020304" pitchFamily="18" charset="0"/>
              </a:rPr>
              <a:t>;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}</a:t>
            </a:r>
          </a:p>
          <a:p>
            <a:endParaRPr lang="en-US" altLang="en-US" sz="1600" b="1" dirty="0">
              <a:latin typeface="Times New Roman" panose="02020603050405020304" pitchFamily="18" charset="0"/>
            </a:endParaRP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j = total;       </a:t>
            </a:r>
            <a:r>
              <a:rPr lang="en-US" altLang="en-US" sz="1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// error! </a:t>
            </a:r>
            <a:r>
              <a:rPr lang="en-US" altLang="en-US" sz="1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total</a:t>
            </a:r>
            <a:r>
              <a:rPr lang="en-US" altLang="en-US" sz="1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out of scope </a:t>
            </a:r>
          </a:p>
          <a:p>
            <a:endParaRPr lang="en-US" altLang="en-US" sz="16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{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k;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    //  use k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}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</a:t>
            </a:r>
            <a:r>
              <a:rPr lang="en-US" altLang="en-US" sz="16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600" b="1" dirty="0">
                <a:latin typeface="Times New Roman" panose="02020603050405020304" pitchFamily="18" charset="0"/>
              </a:rPr>
              <a:t> m = j;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    …</a:t>
            </a:r>
          </a:p>
          <a:p>
            <a:r>
              <a:rPr lang="en-US" altLang="en-US" sz="16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A8644B66-BBEB-2043-B121-9578AFB4A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359D1956-7B66-E049-8B07-9D5CCB9DA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352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51A926B2-B6AF-524C-8BC2-BDD2EA36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1910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22EB77CB-900C-924B-ADFC-710FFDBAE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5FCFEA4D-2C15-9541-A2E6-E8B4FF65F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264" y="2362200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i</a:t>
            </a:r>
            <a:endParaRPr lang="en-US" altLang="en-US" sz="1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512311E-0622-944B-9C4C-423AF193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3810000"/>
            <a:ext cx="252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CC0099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36C9427E-DF13-6442-A51A-45A1E5344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029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BA83A4F-C5F3-724A-9543-DF769231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25780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CC0099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71F76071-AC0C-4145-AD0B-9D74BE2FB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2971800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6E397E05-B92C-6249-BDC3-0D3F83C62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46067504-5856-9049-B01D-DD6DD2C11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44958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CC0099"/>
                </a:solidFill>
                <a:latin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95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2628-834D-B642-9F7D-0CA6C673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Variable Scope</a:t>
            </a:r>
            <a:endParaRPr lang="en-US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C28D26A-BB95-974D-B8C7-1B5A9B24C4B4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183188" y="987425"/>
            <a:ext cx="6172200" cy="49598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2400" b="1" dirty="0">
                <a:latin typeface="Times New Roman" panose="02020603050405020304" pitchFamily="18" charset="0"/>
              </a:rPr>
              <a:t> main (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5, j = 0;</a:t>
            </a:r>
          </a:p>
          <a:p>
            <a:pPr marL="514350" lvl="1" indent="0">
              <a:buNone/>
            </a:pPr>
            <a:endParaRPr lang="en-US" altLang="en-US" sz="1800" b="1" dirty="0"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	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k = 5;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doSomething</a:t>
            </a:r>
            <a:r>
              <a:rPr lang="en-US" altLang="en-US" sz="1800" b="1" dirty="0">
                <a:latin typeface="Times New Roman" panose="02020603050405020304" pitchFamily="18" charset="0"/>
              </a:rPr>
              <a:t> (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);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sum = k;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compile error, no k in scope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j =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; 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sets j to 5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yet another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0;  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 // compile error –redefined variable</a:t>
            </a:r>
          </a:p>
          <a:p>
            <a:pPr marL="0" indent="0"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A9147-5F48-1445-BDAF-89501E39D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You can reuse names, as long as they are not in overlapping scopes.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In fact, you can reuse names in a scope which is nested inside another scope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37786-B398-B948-A924-C888CB0F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00" b="1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26EC47-AA3F-5B4B-AC48-EE687C09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0855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3987B1-C6E6-6944-A6DF-2FFE61CE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variables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C44D8-B733-7946-8DE2-54DDE65F1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Local variables declared with the keyword static are still known only in the function</a:t>
            </a:r>
          </a:p>
          <a:p>
            <a:r>
              <a:rPr lang="en-GB" dirty="0"/>
              <a:t>static local variables retain their value when the function is exited.</a:t>
            </a:r>
          </a:p>
          <a:p>
            <a:r>
              <a:rPr lang="en-GB" dirty="0"/>
              <a:t>declares local variable count to be static and initializes it to 1.</a:t>
            </a:r>
          </a:p>
          <a:p>
            <a:endParaRPr lang="en-GB" dirty="0"/>
          </a:p>
          <a:p>
            <a:pPr lvl="1"/>
            <a:r>
              <a:rPr lang="en-GB" dirty="0"/>
              <a:t>static </a:t>
            </a:r>
            <a:r>
              <a:rPr lang="en-GB" dirty="0" err="1"/>
              <a:t>int</a:t>
            </a:r>
            <a:r>
              <a:rPr lang="en-GB" dirty="0"/>
              <a:t> count = 1;</a:t>
            </a:r>
          </a:p>
          <a:p>
            <a:pPr lvl="1"/>
            <a:endParaRPr lang="en-GB" dirty="0"/>
          </a:p>
          <a:p>
            <a:r>
              <a:rPr lang="en-GB" dirty="0"/>
              <a:t>All numeric variables of static storage duration are initialized to zero by default if you do not explicitly initialize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1766-457A-A74A-AAB2-4DD40C89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global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A2B3-04A6-DB42-8D5D-EBDA6C51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5;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4;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nested scope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….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sub1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total; 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set to 5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37A12-36BE-2F40-A84B-035FB014D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for variables defined outside of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Global variables have scope from the point they are defined throughout the rest of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Local variables of same name can be nested inside global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3FAB-ED01-E04C-8B64-A4F05269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6D3C-68EF-2F44-B565-FDC26AA9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10;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b="1" dirty="0">
                <a:latin typeface="Times New Roman" panose="02020603050405020304" pitchFamily="18" charset="0"/>
              </a:rPr>
              <a:t> (j = 0; j &lt; 10; </a:t>
            </a:r>
            <a:r>
              <a:rPr lang="en-US" altLang="en-US" b="1" dirty="0" err="1">
                <a:latin typeface="Times New Roman" panose="02020603050405020304" pitchFamily="18" charset="0"/>
              </a:rPr>
              <a:t>j++</a:t>
            </a:r>
            <a:r>
              <a:rPr lang="en-US" altLang="en-US" b="1" dirty="0">
                <a:latin typeface="Times New Roman" panose="02020603050405020304" pitchFamily="18" charset="0"/>
              </a:rPr>
              <a:t>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20;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30;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1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6D2D-72D9-2341-B08A-471DF2E4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Style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4DC3-4250-3D45-AB63-2F979A6ED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sz="2100" b="1" dirty="0">
                <a:solidFill>
                  <a:schemeClr val="hlink"/>
                </a:solidFill>
              </a:rPr>
              <a:t>Only use global variables if you really, really have to !!!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2 different approaches for local variables inside a function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all variables at the top of the function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This is the way you used to have to do it in C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Helps the reader to know where to look for the variable declaration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variables as they are needed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Minimizes scope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Allows you to set the value only once, rather then once at declaration and then again at first use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Either approach is OK – probably the most common in industry is to declare as needed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Don’t re-use names heavily, except for maybe </a:t>
            </a:r>
            <a:r>
              <a:rPr lang="en-US" altLang="en-US" sz="2000" b="1" dirty="0" err="1">
                <a:solidFill>
                  <a:srgbClr val="CC0099"/>
                </a:solidFill>
              </a:rPr>
              <a:t>i</a:t>
            </a:r>
            <a:r>
              <a:rPr lang="en-US" altLang="en-US" sz="2000" b="1" dirty="0">
                <a:solidFill>
                  <a:srgbClr val="CC0099"/>
                </a:solidFill>
              </a:rPr>
              <a:t>, j, k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None/>
            </a:pPr>
            <a:endParaRPr lang="en-US" altLang="en-US" sz="2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7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209</TotalTime>
  <Words>1395</Words>
  <Application>Microsoft Macintosh PowerPoint</Application>
  <PresentationFormat>Widescreen</PresentationFormat>
  <Paragraphs>291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Courier</vt:lpstr>
      <vt:lpstr>Courier New</vt:lpstr>
      <vt:lpstr>Symbol</vt:lpstr>
      <vt:lpstr>Times New Roman</vt:lpstr>
      <vt:lpstr>Wingdings</vt:lpstr>
      <vt:lpstr>Office Theme</vt:lpstr>
      <vt:lpstr>Function</vt:lpstr>
      <vt:lpstr>Variable Scope</vt:lpstr>
      <vt:lpstr>Variable Scope (local scope)</vt:lpstr>
      <vt:lpstr>Example scopes</vt:lpstr>
      <vt:lpstr>Variable Scope</vt:lpstr>
      <vt:lpstr>Static variables</vt:lpstr>
      <vt:lpstr>Variable Scope (global scope)</vt:lpstr>
      <vt:lpstr>Exercise</vt:lpstr>
      <vt:lpstr>Style rules</vt:lpstr>
      <vt:lpstr>Function</vt:lpstr>
      <vt:lpstr>Definition – Function</vt:lpstr>
      <vt:lpstr>Functions</vt:lpstr>
      <vt:lpstr>Predefined Functions</vt:lpstr>
      <vt:lpstr>Predefined Functions (continued)</vt:lpstr>
      <vt:lpstr>User-defined Functions</vt:lpstr>
      <vt:lpstr>Using Functions</vt:lpstr>
      <vt:lpstr>Using Functions (continued)</vt:lpstr>
      <vt:lpstr>PowerPoint Presentation</vt:lpstr>
      <vt:lpstr>Function Prototypes</vt:lpstr>
      <vt:lpstr>Function Prototypes  (continued)</vt:lpstr>
      <vt:lpstr>Header Files</vt:lpstr>
      <vt:lpstr>Passing Arguments By Value and By Reference</vt:lpstr>
      <vt:lpstr>Recursion </vt:lpstr>
      <vt:lpstr>The Fibonacci Series</vt:lpstr>
      <vt:lpstr>PowerPoint Presentation</vt:lpstr>
      <vt:lpstr>Recursion vs. Iteration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Nouf Aljaffan</dc:creator>
  <cp:lastModifiedBy>Nouf Aljaffan</cp:lastModifiedBy>
  <cp:revision>44</cp:revision>
  <dcterms:created xsi:type="dcterms:W3CDTF">2018-10-06T17:02:03Z</dcterms:created>
  <dcterms:modified xsi:type="dcterms:W3CDTF">2018-10-22T08:21:19Z</dcterms:modified>
</cp:coreProperties>
</file>