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1"/>
  </p:notesMasterIdLst>
  <p:sldIdLst>
    <p:sldId id="288" r:id="rId2"/>
    <p:sldId id="275" r:id="rId3"/>
    <p:sldId id="263" r:id="rId4"/>
    <p:sldId id="295" r:id="rId5"/>
    <p:sldId id="296" r:id="rId6"/>
    <p:sldId id="297" r:id="rId7"/>
    <p:sldId id="298" r:id="rId8"/>
    <p:sldId id="307" r:id="rId9"/>
    <p:sldId id="264" r:id="rId10"/>
    <p:sldId id="306" r:id="rId11"/>
    <p:sldId id="308" r:id="rId12"/>
    <p:sldId id="309" r:id="rId13"/>
    <p:sldId id="277" r:id="rId14"/>
    <p:sldId id="276" r:id="rId15"/>
    <p:sldId id="281" r:id="rId16"/>
    <p:sldId id="310" r:id="rId17"/>
    <p:sldId id="265" r:id="rId18"/>
    <p:sldId id="293" r:id="rId19"/>
    <p:sldId id="294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278" r:id="rId29"/>
    <p:sldId id="280" r:id="rId30"/>
    <p:sldId id="285" r:id="rId31"/>
    <p:sldId id="272" r:id="rId32"/>
    <p:sldId id="271" r:id="rId33"/>
    <p:sldId id="287" r:id="rId34"/>
    <p:sldId id="273" r:id="rId35"/>
    <p:sldId id="299" r:id="rId36"/>
    <p:sldId id="300" r:id="rId37"/>
    <p:sldId id="302" r:id="rId38"/>
    <p:sldId id="303" r:id="rId39"/>
    <p:sldId id="30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50"/>
    <p:restoredTop sz="95645" autoAdjust="0"/>
  </p:normalViewPr>
  <p:slideViewPr>
    <p:cSldViewPr snapToGrid="0" snapToObjects="1">
      <p:cViewPr>
        <p:scale>
          <a:sx n="80" d="100"/>
          <a:sy n="80" d="100"/>
        </p:scale>
        <p:origin x="-678" y="-3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48897-4937-8149-8624-6B93F9DE3E15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96631-FEEC-4B40-8BE4-A4D97F5AB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80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96631-FEEC-4B40-8BE4-A4D97F5ABBC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93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96631-FEEC-4B40-8BE4-A4D97F5ABBC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79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96631-FEEC-4B40-8BE4-A4D97F5ABBC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34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96631-FEEC-4B40-8BE4-A4D97F5ABBC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D571-67A1-3E40-8F3E-A2FFF69F6C1F}" type="datetime1">
              <a:rPr lang="en-GB" smtClean="0"/>
              <a:pPr/>
              <a:t>28/01/2019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91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FFE7-5117-B241-9A7B-7070606B7C82}" type="datetime1">
              <a:rPr lang="en-GB" smtClean="0"/>
              <a:pPr/>
              <a:t>28/01/2019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53414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FFE7-5117-B241-9A7B-7070606B7C82}" type="datetime1">
              <a:rPr lang="en-GB" smtClean="0"/>
              <a:pPr/>
              <a:t>28/01/2019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4571864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FFE7-5117-B241-9A7B-7070606B7C82}" type="datetime1">
              <a:rPr lang="en-GB" smtClean="0"/>
              <a:pPr/>
              <a:t>28/01/2019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3427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FFE7-5117-B241-9A7B-7070606B7C82}" type="datetime1">
              <a:rPr lang="en-GB" smtClean="0"/>
              <a:pPr/>
              <a:t>28/01/2019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876356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FFE7-5117-B241-9A7B-7070606B7C82}" type="datetime1">
              <a:rPr lang="en-GB" smtClean="0"/>
              <a:pPr/>
              <a:t>28/01/2019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88399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45EC-F1C2-BE47-A4AE-6318C9A472C4}" type="datetime1">
              <a:rPr lang="en-GB" smtClean="0"/>
              <a:pPr/>
              <a:t>28/01/2019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05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CA70-A1FB-9442-8807-13F4BBE76640}" type="datetime1">
              <a:rPr lang="en-GB" smtClean="0"/>
              <a:pPr/>
              <a:t>28/01/2019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9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C92B-E081-8E42-B5C0-F25CEF9E7124}" type="datetime1">
              <a:rPr lang="en-GB" smtClean="0"/>
              <a:pPr/>
              <a:t>28/01/2019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4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2A91-02C9-8241-81C6-3FF234E3A6AE}" type="datetime1">
              <a:rPr lang="en-GB" smtClean="0"/>
              <a:pPr/>
              <a:t>28/01/2019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24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B24E-A15F-494B-B817-0CB57B228700}" type="datetime1">
              <a:rPr lang="en-GB" smtClean="0"/>
              <a:pPr/>
              <a:t>28/01/2019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99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42C5-CFE9-A849-80E4-8E6C92F3E99F}" type="datetime1">
              <a:rPr lang="en-GB" smtClean="0"/>
              <a:pPr/>
              <a:t>28/01/2019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2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7510-D195-874D-B9D6-52912DC31E54}" type="datetime1">
              <a:rPr lang="en-GB" smtClean="0"/>
              <a:pPr/>
              <a:t>28/01/2019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D813-E310-6246-B32E-4CC4B82ED48D}" type="datetime1">
              <a:rPr lang="en-GB" smtClean="0"/>
              <a:pPr/>
              <a:t>28/01/2019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80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3D97-BE81-EB4E-A1C8-82FADC270594}" type="datetime1">
              <a:rPr lang="en-GB" smtClean="0"/>
              <a:pPr/>
              <a:t>28/01/2019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11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E9C3-F57B-6E4B-8052-46656A59B1AA}" type="datetime1">
              <a:rPr lang="en-GB" smtClean="0"/>
              <a:pPr/>
              <a:t>28/01/2019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7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AFFE7-5117-B241-9A7B-7070606B7C82}" type="datetime1">
              <a:rPr lang="en-GB" smtClean="0"/>
              <a:pPr/>
              <a:t>28/01/2019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Nouf Aljaffan (C)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3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>
            <a:extLst>
              <a:ext uri="{FF2B5EF4-FFF2-40B4-BE49-F238E27FC236}">
                <a16:creationId xmlns="" xmlns:a16="http://schemas.microsoft.com/office/drawing/2014/main" id="{28460BD8-AE3F-4AC9-9D0B-717052AA5D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54420CFE-F482-466E-9E1E-C78513C0B8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2">
              <a:extLst>
                <a:ext uri="{FF2B5EF4-FFF2-40B4-BE49-F238E27FC236}">
                  <a16:creationId xmlns="" xmlns:a16="http://schemas.microsoft.com/office/drawing/2014/main" id="{5331032B-BD21-4BDA-920C-12E3580525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="" xmlns:a16="http://schemas.microsoft.com/office/drawing/2014/main" id="{E7514DA3-59E7-409E-8A3B-AD097F6E56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5">
              <a:extLst>
                <a:ext uri="{FF2B5EF4-FFF2-40B4-BE49-F238E27FC236}">
                  <a16:creationId xmlns="" xmlns:a16="http://schemas.microsoft.com/office/drawing/2014/main" id="{57B9A2A6-3BE4-4599-9364-F71C5BFD61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="" xmlns:a16="http://schemas.microsoft.com/office/drawing/2014/main" id="{4FD744C6-4ED8-4BC9-BF68-6BDF701C5D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="" xmlns:a16="http://schemas.microsoft.com/office/drawing/2014/main" id="{092C5BAD-C911-4F8F-A1C5-470268BE66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="" xmlns:a16="http://schemas.microsoft.com/office/drawing/2014/main" id="{B133D0C8-4EC4-424F-8E70-0482D5B1B6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="" xmlns:a16="http://schemas.microsoft.com/office/drawing/2014/main" id="{7B1532A0-F4B3-4DE8-B18F-740CAAD25A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="" xmlns:a16="http://schemas.microsoft.com/office/drawing/2014/main" id="{8EFDD162-BBBA-4062-8BBF-53DBA10913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="" xmlns:a16="http://schemas.microsoft.com/office/drawing/2014/main" id="{DCFC9E65-3E19-4483-B952-25D29683CA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3" name="Rectangle 22">
            <a:extLst>
              <a:ext uri="{FF2B5EF4-FFF2-40B4-BE49-F238E27FC236}">
                <a16:creationId xmlns="" xmlns:a16="http://schemas.microsoft.com/office/drawing/2014/main" id="{9179DE42-5613-4B35-A1E6-6CCBAA13C7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EB898B32-3891-4C3A-8F58-C5969D2E90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4AE4806D-B8F9-4679-A68A-9BD21C01A3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="" xmlns:a16="http://schemas.microsoft.com/office/drawing/2014/main" id="{52FB45E9-914E-4471-AC87-E475CD5176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5">
            <a:extLst>
              <a:ext uri="{FF2B5EF4-FFF2-40B4-BE49-F238E27FC236}">
                <a16:creationId xmlns="" xmlns:a16="http://schemas.microsoft.com/office/drawing/2014/main" id="{C310626D-5743-49D4-8F7D-88C4F8F057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32">
            <a:extLst>
              <a:ext uri="{FF2B5EF4-FFF2-40B4-BE49-F238E27FC236}">
                <a16:creationId xmlns="" xmlns:a16="http://schemas.microsoft.com/office/drawing/2014/main" id="{3C195FC1-B568-4C72-9902-34CB35DDD7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7">
            <a:extLst>
              <a:ext uri="{FF2B5EF4-FFF2-40B4-BE49-F238E27FC236}">
                <a16:creationId xmlns="" xmlns:a16="http://schemas.microsoft.com/office/drawing/2014/main" id="{EF2BDF77-362C-43F0-8CBB-A969EC2AE0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36">
            <a:extLst>
              <a:ext uri="{FF2B5EF4-FFF2-40B4-BE49-F238E27FC236}">
                <a16:creationId xmlns="" xmlns:a16="http://schemas.microsoft.com/office/drawing/2014/main" id="{4BE96B01-3929-432D-B8C2-ADBCB74C2E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2A6FCDE6-CDE2-4C51-B18E-A95CFB6797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9D4A25E8-8C2F-FB4F-B733-F777AC8FB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136" y="1020871"/>
            <a:ext cx="696075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 smtClean="0">
                <a:solidFill>
                  <a:schemeClr val="tx1"/>
                </a:solidFill>
              </a:rPr>
              <a:t>Branching/ </a:t>
            </a:r>
            <a:r>
              <a:rPr lang="en-US" sz="6000" dirty="0" smtClean="0">
                <a:solidFill>
                  <a:schemeClr val="tx1"/>
                </a:solidFill>
              </a:rPr>
              <a:t>Selections</a:t>
            </a:r>
            <a:br>
              <a:rPr lang="en-US" sz="60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edited by :</a:t>
            </a:r>
            <a:r>
              <a:rPr lang="en-US" sz="2800" dirty="0" err="1" smtClean="0">
                <a:solidFill>
                  <a:schemeClr val="tx1"/>
                </a:solidFill>
              </a:rPr>
              <a:t>Nouf</a:t>
            </a:r>
            <a:r>
              <a:rPr lang="en-US" sz="2800" dirty="0" smtClean="0">
                <a:solidFill>
                  <a:schemeClr val="tx1"/>
                </a:solidFill>
              </a:rPr>
              <a:t> al </a:t>
            </a:r>
            <a:r>
              <a:rPr lang="en-US" sz="2800" dirty="0" err="1" smtClean="0">
                <a:solidFill>
                  <a:schemeClr val="tx1"/>
                </a:solidFill>
              </a:rPr>
              <a:t>munyif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41" name="Isosceles Triangle 40">
            <a:extLst>
              <a:ext uri="{FF2B5EF4-FFF2-40B4-BE49-F238E27FC236}">
                <a16:creationId xmlns="" xmlns:a16="http://schemas.microsoft.com/office/drawing/2014/main" id="{9D2E8756-2465-473A-BA2A-2DB1D62247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AC4D77F-A5AA-9F48-AA7B-60A48F7C3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19136" y="6041362"/>
            <a:ext cx="36843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Nouf Aljaffan (C) 2018</a:t>
            </a:r>
          </a:p>
        </p:txBody>
      </p:sp>
    </p:spTree>
    <p:extLst>
      <p:ext uri="{BB962C8B-B14F-4D97-AF65-F5344CB8AC3E}">
        <p14:creationId xmlns:p14="http://schemas.microsoft.com/office/powerpoint/2010/main" val="2267125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09D912FB-1992-D949-B868-A1A35EAF9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71CF0B7-5997-EC41-A81D-0B8F186C0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30" y="1318161"/>
            <a:ext cx="8596668" cy="388077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3200" dirty="0"/>
              <a:t>Test whether the value of the variable count is greater than 10. If it is, print “Count is greater than 10.”</a:t>
            </a:r>
          </a:p>
          <a:p>
            <a:endParaRPr lang="en-GB" sz="28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5FA81CD-0137-C048-9E4A-F6B38034B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7" name="Rectangle 6"/>
          <p:cNvSpPr/>
          <p:nvPr/>
        </p:nvSpPr>
        <p:spPr>
          <a:xfrm>
            <a:off x="677334" y="2933205"/>
            <a:ext cx="85966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Write a code that read x and change its value as follows:</a:t>
            </a:r>
          </a:p>
          <a:p>
            <a:pPr lvl="1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If x is even, divide x by 2. </a:t>
            </a:r>
          </a:p>
          <a:p>
            <a:pPr lvl="1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x is odd, multiply x by 3 and subtract 1.</a:t>
            </a:r>
          </a:p>
        </p:txBody>
      </p:sp>
    </p:spTree>
    <p:extLst>
      <p:ext uri="{BB962C8B-B14F-4D97-AF65-F5344CB8AC3E}">
        <p14:creationId xmlns:p14="http://schemas.microsoft.com/office/powerpoint/2010/main" val="1845709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Nouf almunyif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2B6B3-5F09-42A5-80FD-A14A596DBC8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7"/>
            <a:ext cx="10224459" cy="503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Nouf almunyif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2B6B3-5F09-42A5-80FD-A14A596DBC8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531" y="1628800"/>
            <a:ext cx="802054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3B1ED179-A2A3-3D4E-AB48-5FEFB891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Conditional operator  ?: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3717C2-0702-E445-A461-B639A503C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The</a:t>
            </a:r>
            <a:r>
              <a:rPr lang="en-GB" sz="2400" dirty="0" smtClean="0">
                <a:solidFill>
                  <a:srgbClr val="FF0000"/>
                </a:solidFill>
              </a:rPr>
              <a:t>( </a:t>
            </a:r>
            <a:r>
              <a:rPr lang="en-GB" sz="2400" dirty="0">
                <a:solidFill>
                  <a:srgbClr val="FF0000"/>
                </a:solidFill>
              </a:rPr>
              <a:t>? </a:t>
            </a:r>
            <a:r>
              <a:rPr lang="en-GB" sz="2400" dirty="0" smtClean="0">
                <a:solidFill>
                  <a:srgbClr val="FF0000"/>
                </a:solidFill>
              </a:rPr>
              <a:t>: ) </a:t>
            </a:r>
            <a:r>
              <a:rPr lang="en-GB" sz="2400" dirty="0"/>
              <a:t>operator is just like an if ... else statement except that because it is an operator you can use it within expressions.</a:t>
            </a:r>
          </a:p>
          <a:p>
            <a:r>
              <a:rPr lang="en-GB" sz="2400" b="1" dirty="0"/>
              <a:t>? :</a:t>
            </a:r>
            <a:r>
              <a:rPr lang="en-GB" sz="2400" dirty="0"/>
              <a:t> is a </a:t>
            </a:r>
            <a:r>
              <a:rPr lang="en-GB" sz="2400" dirty="0">
                <a:solidFill>
                  <a:srgbClr val="FF0000"/>
                </a:solidFill>
              </a:rPr>
              <a:t>ternary</a:t>
            </a:r>
            <a:r>
              <a:rPr lang="en-GB" sz="2400" dirty="0"/>
              <a:t> operator in that it takes three values, this is the only ternary operator C has.</a:t>
            </a:r>
            <a:endParaRPr lang="en-GB" sz="2400" b="1" dirty="0"/>
          </a:p>
          <a:p>
            <a:r>
              <a:rPr lang="en-GB" sz="2400" b="1" dirty="0"/>
              <a:t>? :</a:t>
            </a:r>
            <a:r>
              <a:rPr lang="en-GB" sz="2400" dirty="0"/>
              <a:t> takes the following form:</a:t>
            </a:r>
          </a:p>
          <a:p>
            <a:pPr marL="0" indent="0">
              <a:buNone/>
            </a:pPr>
            <a:r>
              <a:rPr lang="en-GB" sz="2400" dirty="0"/>
              <a:t/>
            </a:r>
            <a:br>
              <a:rPr lang="en-GB" sz="2400" dirty="0"/>
            </a:br>
            <a:endParaRPr lang="en-US" sz="24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B065865-655C-2F4A-9B37-5EE4F8325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F7ACA2AC-4F1B-C248-BC6F-E1D487C7F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95228"/>
              </p:ext>
            </p:extLst>
          </p:nvPr>
        </p:nvGraphicFramePr>
        <p:xfrm>
          <a:off x="508892" y="4898724"/>
          <a:ext cx="10515600" cy="52197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="" xmlns:a16="http://schemas.microsoft.com/office/drawing/2014/main" val="28782786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if condition is true </a:t>
                      </a:r>
                      <a:r>
                        <a:rPr lang="en-GB" sz="2800" dirty="0"/>
                        <a:t>? </a:t>
                      </a:r>
                      <a:r>
                        <a:rPr lang="en-GB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then X return value </a:t>
                      </a:r>
                      <a:r>
                        <a:rPr lang="en-GB" sz="2800" dirty="0"/>
                        <a:t>: </a:t>
                      </a:r>
                      <a:r>
                        <a:rPr lang="en-GB" sz="2800" dirty="0">
                          <a:solidFill>
                            <a:srgbClr val="C00000"/>
                          </a:solidFill>
                        </a:rPr>
                        <a:t>otherwise Y value</a:t>
                      </a:r>
                      <a:r>
                        <a:rPr lang="en-GB" sz="2800" dirty="0"/>
                        <a:t>; 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03590964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264D1415-3D46-7D48-93EA-F36120678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768" y="552483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111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5FB328-66EE-A74B-AA0E-29461F3C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GB" dirty="0"/>
              <a:t>Conditional operator  ?:</a:t>
            </a:r>
            <a:endParaRPr lang="en-US" dirty="0"/>
          </a:p>
        </p:txBody>
      </p:sp>
      <p:pic>
        <p:nvPicPr>
          <p:cNvPr id="14" name="Content Placeholder 7">
            <a:extLst>
              <a:ext uri="{FF2B5EF4-FFF2-40B4-BE49-F238E27FC236}">
                <a16:creationId xmlns="" xmlns:a16="http://schemas.microsoft.com/office/drawing/2014/main" id="{FDD871F2-00E0-CB4B-9E38-BD950DD401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8863" y="1067196"/>
            <a:ext cx="3248073" cy="1935022"/>
          </a:xfrm>
        </p:spPr>
      </p:pic>
      <p:pic>
        <p:nvPicPr>
          <p:cNvPr id="15" name="Content Placeholder 14">
            <a:extLst>
              <a:ext uri="{FF2B5EF4-FFF2-40B4-BE49-F238E27FC236}">
                <a16:creationId xmlns="" xmlns:a16="http://schemas.microsoft.com/office/drawing/2014/main" id="{F756F330-6726-D247-B81E-A4702688BB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340247" y="1320800"/>
            <a:ext cx="7504216" cy="789917"/>
          </a:xfrm>
          <a:prstGeom prst="rect">
            <a:avLst/>
          </a:prstGeom>
        </p:spPr>
      </p:pic>
      <p:sp>
        <p:nvSpPr>
          <p:cNvPr id="17" name="Footer Placeholder 16">
            <a:extLst>
              <a:ext uri="{FF2B5EF4-FFF2-40B4-BE49-F238E27FC236}">
                <a16:creationId xmlns="" xmlns:a16="http://schemas.microsoft.com/office/drawing/2014/main" id="{6265CDD7-69D7-BC4A-ACED-823E396CE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5E85E5C-4820-D344-AEE2-9544AD912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263" y="3002218"/>
            <a:ext cx="10665863" cy="1629999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5C780BBF-78CE-B946-A777-8C3E18287A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968214"/>
              </p:ext>
            </p:extLst>
          </p:nvPr>
        </p:nvGraphicFramePr>
        <p:xfrm>
          <a:off x="328863" y="606186"/>
          <a:ext cx="10515600" cy="46101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="" xmlns:a16="http://schemas.microsoft.com/office/drawing/2014/main" val="28782786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if condition is true </a:t>
                      </a:r>
                      <a:r>
                        <a:rPr lang="en-GB" sz="2400" dirty="0"/>
                        <a:t>? </a:t>
                      </a:r>
                      <a:r>
                        <a:rPr lang="en-GB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then X return value </a:t>
                      </a:r>
                      <a:r>
                        <a:rPr lang="en-GB" sz="2400" dirty="0"/>
                        <a:t>: </a:t>
                      </a:r>
                      <a:r>
                        <a:rPr lang="en-GB" sz="2400" dirty="0">
                          <a:solidFill>
                            <a:srgbClr val="C00000"/>
                          </a:solidFill>
                        </a:rPr>
                        <a:t>otherwise Y value</a:t>
                      </a:r>
                      <a:r>
                        <a:rPr lang="en-GB" sz="2400" dirty="0"/>
                        <a:t>; 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03590964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3263" y="4632217"/>
            <a:ext cx="8199677" cy="90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570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4B6230-4A19-334C-ADF9-CF392E4B4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If..else</a:t>
            </a:r>
            <a:r>
              <a:rPr lang="en-US" dirty="0"/>
              <a:t> vs ?: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BBE5CAB-E4EE-9E44-A59B-A1E4ED8C36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sz="2800" dirty="0"/>
          </a:p>
          <a:p>
            <a:pPr marL="0" indent="0">
              <a:buNone/>
            </a:pPr>
            <a:r>
              <a:rPr lang="en-GB" sz="2800" dirty="0">
                <a:solidFill>
                  <a:srgbClr val="FF0000"/>
                </a:solidFill>
              </a:rPr>
              <a:t>max =  </a:t>
            </a:r>
            <a:r>
              <a:rPr lang="en-GB" sz="2800" dirty="0"/>
              <a:t>x &gt;= y  ? x  :  y  ;</a:t>
            </a:r>
          </a:p>
          <a:p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233B9CC-7642-A444-92DC-72A5A261F9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en-GB" sz="2800" dirty="0"/>
              <a:t> 		if ( x &gt; = y  )</a:t>
            </a:r>
          </a:p>
          <a:p>
            <a:pPr marL="0" indent="0" hangingPunct="0">
              <a:buNone/>
            </a:pPr>
            <a:r>
              <a:rPr lang="en-GB" sz="2800" dirty="0"/>
              <a:t>			</a:t>
            </a:r>
            <a:r>
              <a:rPr lang="en-GB" sz="2800" dirty="0">
                <a:solidFill>
                  <a:srgbClr val="FF0000"/>
                </a:solidFill>
              </a:rPr>
              <a:t>max =</a:t>
            </a:r>
            <a:r>
              <a:rPr lang="en-GB" sz="2800" dirty="0"/>
              <a:t> x ;</a:t>
            </a:r>
          </a:p>
          <a:p>
            <a:pPr marL="0" indent="0" hangingPunct="0">
              <a:buNone/>
            </a:pPr>
            <a:r>
              <a:rPr lang="en-GB" sz="2800" dirty="0"/>
              <a:t>		else </a:t>
            </a:r>
          </a:p>
          <a:p>
            <a:pPr marL="0" indent="0" hangingPunct="0">
              <a:buNone/>
            </a:pPr>
            <a:r>
              <a:rPr lang="en-GB" sz="2800" dirty="0"/>
              <a:t>			</a:t>
            </a:r>
            <a:r>
              <a:rPr lang="en-GB" sz="2800" dirty="0">
                <a:solidFill>
                  <a:srgbClr val="FF0000"/>
                </a:solidFill>
              </a:rPr>
              <a:t>max = </a:t>
            </a:r>
            <a:r>
              <a:rPr lang="en-GB" sz="2800" dirty="0"/>
              <a:t>y ;</a:t>
            </a:r>
          </a:p>
          <a:p>
            <a:endParaRPr lang="en-US" sz="2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1DF18F-2FCA-9B40-9F75-E309DEF5C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</p:spTree>
    <p:extLst>
      <p:ext uri="{BB962C8B-B14F-4D97-AF65-F5344CB8AC3E}">
        <p14:creationId xmlns:p14="http://schemas.microsoft.com/office/powerpoint/2010/main" val="3305951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Nested if...else Statements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Nouf Aljaffan (C) 2018</a:t>
            </a:r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95740" y="2139767"/>
            <a:ext cx="8352928" cy="39015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79331" rIns="0" bIns="1793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252830"/>
                </a:solidFill>
                <a:effectLst/>
                <a:latin typeface="Consolas" pitchFamily="49" charset="0"/>
                <a:cs typeface="Consolas" pitchFamily="49" charset="0"/>
              </a:rPr>
              <a:t>if (testExpression1)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252830"/>
                </a:solidFill>
                <a:effectLst/>
                <a:latin typeface="Consolas" pitchFamily="49" charset="0"/>
                <a:cs typeface="Consolas" pitchFamily="49" charset="0"/>
              </a:rPr>
              <a:t>{ // statements to be executed if testExpression1 is true }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252830"/>
                </a:solidFill>
                <a:effectLst/>
                <a:latin typeface="Consolas" pitchFamily="49" charset="0"/>
                <a:cs typeface="Consolas" pitchFamily="49" charset="0"/>
              </a:rPr>
              <a:t>else if(testExpression2)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252830"/>
                </a:solidFill>
                <a:effectLst/>
                <a:latin typeface="Consolas" pitchFamily="49" charset="0"/>
                <a:cs typeface="Consolas" pitchFamily="49" charset="0"/>
              </a:rPr>
              <a:t>{ // statements to be executed if testExpression1 is false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252830"/>
                </a:solidFill>
                <a:latin typeface="Consolas" pitchFamily="49" charset="0"/>
                <a:cs typeface="Consolas" pitchFamily="49" charset="0"/>
              </a:rPr>
              <a:t>//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252830"/>
                </a:solidFill>
                <a:effectLst/>
                <a:latin typeface="Consolas" pitchFamily="49" charset="0"/>
                <a:cs typeface="Consolas" pitchFamily="49" charset="0"/>
              </a:rPr>
              <a:t> and testExpression2 is true }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252830"/>
                </a:solidFill>
                <a:effectLst/>
                <a:latin typeface="Consolas" pitchFamily="49" charset="0"/>
                <a:cs typeface="Consolas" pitchFamily="49" charset="0"/>
              </a:rPr>
              <a:t>else if (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252830"/>
                </a:solidFill>
                <a:effectLst/>
                <a:latin typeface="Consolas" pitchFamily="49" charset="0"/>
                <a:cs typeface="Consolas" pitchFamily="49" charset="0"/>
              </a:rPr>
              <a:t>testExpression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252830"/>
                </a:solidFill>
                <a:effectLst/>
                <a:latin typeface="Consolas" pitchFamily="49" charset="0"/>
                <a:cs typeface="Consolas" pitchFamily="49" charset="0"/>
              </a:rPr>
              <a:t> 3)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252830"/>
                </a:solidFill>
                <a:effectLst/>
                <a:latin typeface="Consolas" pitchFamily="49" charset="0"/>
                <a:cs typeface="Consolas" pitchFamily="49" charset="0"/>
              </a:rPr>
              <a:t> { // statements to be executed if testExpression1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252830"/>
                </a:solidFill>
                <a:latin typeface="Consolas" pitchFamily="49" charset="0"/>
                <a:cs typeface="Consolas" pitchFamily="49" charset="0"/>
              </a:rPr>
              <a:t>//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252830"/>
                </a:solidFill>
                <a:effectLst/>
                <a:latin typeface="Consolas" pitchFamily="49" charset="0"/>
                <a:cs typeface="Consolas" pitchFamily="49" charset="0"/>
              </a:rPr>
              <a:t>and testExpression2 is false and testExpression3 is true }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252830"/>
                </a:solidFill>
                <a:effectLst/>
                <a:latin typeface="Consolas" pitchFamily="49" charset="0"/>
                <a:cs typeface="Consolas" pitchFamily="49" charset="0"/>
              </a:rPr>
              <a:t>. 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252830"/>
                </a:solidFill>
                <a:effectLst/>
                <a:latin typeface="Consolas" pitchFamily="49" charset="0"/>
                <a:cs typeface="Consolas" pitchFamily="49" charset="0"/>
              </a:rPr>
              <a:t>else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rgbClr val="252830"/>
              </a:solidFill>
              <a:latin typeface="Consolas" pitchFamily="49" charset="0"/>
              <a:cs typeface="Consolas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252830"/>
                </a:solidFill>
                <a:effectLst/>
                <a:latin typeface="Consolas" pitchFamily="49" charset="0"/>
                <a:cs typeface="Consolas" pitchFamily="49" charset="0"/>
              </a:rPr>
              <a:t>{ // statements to be executed if all test expressions are false }</a:t>
            </a: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696B13-A294-6249-B07C-4FA0C4C83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0800"/>
            <a:ext cx="8596668" cy="1320800"/>
          </a:xfrm>
        </p:spPr>
        <p:txBody>
          <a:bodyPr/>
          <a:lstStyle/>
          <a:p>
            <a:r>
              <a:rPr lang="en-GB" dirty="0"/>
              <a:t>Nested if...else Statements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027CB6B3-0206-7049-9041-73447F2B58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8789" y="912864"/>
            <a:ext cx="7433953" cy="4600520"/>
          </a:xfrm>
        </p:spPr>
      </p:pic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05B01C1-F484-7941-B6DC-97C296C8C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</p:spTree>
    <p:extLst>
      <p:ext uri="{BB962C8B-B14F-4D97-AF65-F5344CB8AC3E}">
        <p14:creationId xmlns:p14="http://schemas.microsoft.com/office/powerpoint/2010/main" val="422641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696B13-A294-6249-B07C-4FA0C4C83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0800"/>
            <a:ext cx="8596668" cy="1320800"/>
          </a:xfrm>
        </p:spPr>
        <p:txBody>
          <a:bodyPr/>
          <a:lstStyle/>
          <a:p>
            <a:r>
              <a:rPr lang="en-GB" dirty="0"/>
              <a:t>Nested if...else Statements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FC493FCA-C70B-7B45-A97D-A63DA7D667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5013" y="664448"/>
            <a:ext cx="3581400" cy="4201258"/>
          </a:xfrm>
        </p:spPr>
      </p:pic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05B01C1-F484-7941-B6DC-97C296C8C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6413" y="664448"/>
            <a:ext cx="5665643" cy="504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641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696B13-A294-6249-B07C-4FA0C4C83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0800"/>
            <a:ext cx="8596668" cy="1320800"/>
          </a:xfrm>
        </p:spPr>
        <p:txBody>
          <a:bodyPr/>
          <a:lstStyle/>
          <a:p>
            <a:r>
              <a:rPr lang="en-GB" dirty="0"/>
              <a:t>Nested if...else Statements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05B01C1-F484-7941-B6DC-97C296C8C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1F78A1C-A556-7F43-BC4A-FF358A42E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90" y="1080084"/>
            <a:ext cx="3595332" cy="3898222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6380" y="1603169"/>
            <a:ext cx="5037393" cy="311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641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EBC13B-9C7D-CD42-BC3E-93D1F27F8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Branching forms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1C0365E-EA81-5643-8E58-91074F9C1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011" y="2932784"/>
            <a:ext cx="10515600" cy="2947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GB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E55F5D9A-09FD-3B41-918D-D78CC446F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Nouf </a:t>
            </a:r>
            <a:r>
              <a:rPr lang="en-US" dirty="0" err="1"/>
              <a:t>Aljaffan</a:t>
            </a:r>
            <a:r>
              <a:rPr lang="en-US" dirty="0"/>
              <a:t> (C) 2018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81D1C96-9056-5B48-8E17-DCE925B1C943}"/>
              </a:ext>
            </a:extLst>
          </p:cNvPr>
          <p:cNvSpPr/>
          <p:nvPr/>
        </p:nvSpPr>
        <p:spPr>
          <a:xfrm>
            <a:off x="4889115" y="230184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if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GB" sz="2400" i="1" dirty="0">
                <a:solidFill>
                  <a:schemeClr val="accent6">
                    <a:lumMod val="50000"/>
                  </a:schemeClr>
                </a:solidFill>
              </a:rPr>
              <a:t>expression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endParaRPr lang="en-GB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{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Block of statements; 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}</a:t>
            </a:r>
          </a:p>
          <a:p>
            <a:pPr lvl="1"/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else if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GB" sz="2400" i="1" dirty="0">
                <a:solidFill>
                  <a:schemeClr val="accent6">
                    <a:lumMod val="50000"/>
                  </a:schemeClr>
                </a:solidFill>
              </a:rPr>
              <a:t>expression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endParaRPr lang="en-GB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{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	Block of statements; 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}</a:t>
            </a:r>
          </a:p>
          <a:p>
            <a:pPr lvl="1"/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else </a:t>
            </a:r>
            <a:endParaRPr lang="en-GB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{ 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Block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of statements; }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096E9DB-A50F-2844-B8CD-EABD7309E40A}"/>
              </a:ext>
            </a:extLst>
          </p:cNvPr>
          <p:cNvSpPr/>
          <p:nvPr/>
        </p:nvSpPr>
        <p:spPr>
          <a:xfrm>
            <a:off x="560456" y="357745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if (</a:t>
            </a:r>
            <a:r>
              <a:rPr lang="en-GB" sz="2400" i="1" dirty="0">
                <a:solidFill>
                  <a:schemeClr val="accent5">
                    <a:lumMod val="50000"/>
                  </a:schemeClr>
                </a:solidFill>
              </a:rPr>
              <a:t>expression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) </a:t>
            </a:r>
            <a:endParaRPr lang="en-GB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</a:rPr>
              <a:t>{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  <a:t>Block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of statements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</a:rPr>
              <a:t> }</a:t>
            </a:r>
          </a:p>
          <a:p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else </a:t>
            </a:r>
            <a:endParaRPr lang="en-GB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</a:rPr>
              <a:t>{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  <a:t>Block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of statements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; }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FD5C191-F62A-7F41-9A29-3E92B09CD524}"/>
              </a:ext>
            </a:extLst>
          </p:cNvPr>
          <p:cNvSpPr txBox="1"/>
          <p:nvPr/>
        </p:nvSpPr>
        <p:spPr>
          <a:xfrm>
            <a:off x="766011" y="1345625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(1) If Statement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4D75269-BA77-E94F-BC4E-F83CF619AB9A}"/>
              </a:ext>
            </a:extLst>
          </p:cNvPr>
          <p:cNvSpPr txBox="1"/>
          <p:nvPr/>
        </p:nvSpPr>
        <p:spPr>
          <a:xfrm>
            <a:off x="766011" y="2932784"/>
            <a:ext cx="3886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(2) If ..else Statement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DB192E5-043F-F746-B0B9-FE2C14644B00}"/>
              </a:ext>
            </a:extLst>
          </p:cNvPr>
          <p:cNvSpPr txBox="1"/>
          <p:nvPr/>
        </p:nvSpPr>
        <p:spPr>
          <a:xfrm>
            <a:off x="5109516" y="1345625"/>
            <a:ext cx="4500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(3) Nested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If..else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 Statement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7334" y="19304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if (</a:t>
            </a:r>
            <a:r>
              <a:rPr lang="en-GB" sz="2000" i="1" dirty="0" smtClean="0">
                <a:solidFill>
                  <a:schemeClr val="accent2">
                    <a:lumMod val="75000"/>
                  </a:schemeClr>
                </a:solidFill>
              </a:rPr>
              <a:t>expression</a:t>
            </a: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 {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Block of statements;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7666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Nouf almunyif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ACFD4A-2EF5-4605-83DE-1280FB557F0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1412776"/>
            <a:ext cx="10753195" cy="520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Nouf almunyif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2B6B3-5F09-42A5-80FD-A14A596DBC8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5573" y="1628801"/>
            <a:ext cx="7296811" cy="466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be printed if x=5 y=8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Nouf almunyif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2B6B3-5F09-42A5-80FD-A14A596DBC8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10992544" cy="481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Nouf almunyif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2B6B3-5F09-42A5-80FD-A14A596DBC8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7595" y="2348880"/>
            <a:ext cx="7222557" cy="285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332656"/>
            <a:ext cx="11379200" cy="54292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Modify the previous code to produce the output shown.</a:t>
            </a:r>
            <a:endParaRPr lang="en-GB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Nouf almunyif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2B6B3-5F09-42A5-80FD-A14A596DBC8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1" y="1916832"/>
            <a:ext cx="115443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Nouf almunyif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2B6B3-5F09-42A5-80FD-A14A596DBC8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r="11538"/>
          <a:stretch>
            <a:fillRect/>
          </a:stretch>
        </p:blipFill>
        <p:spPr bwMode="auto">
          <a:xfrm>
            <a:off x="335362" y="1052736"/>
            <a:ext cx="11521279" cy="525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Nouf almunyif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2B6B3-5F09-42A5-80FD-A14A596DBC8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11664619" cy="525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Nouf almunyif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2B6B3-5F09-42A5-80FD-A14A596DBC8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24744"/>
            <a:ext cx="1170997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BFCA0E-DDFA-1149-BE2B-7EC8D26C5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switch statement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1E49499-59E6-5043-8E20-22C35BF22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366221"/>
            <a:ext cx="8596668" cy="1675141"/>
          </a:xfrm>
        </p:spPr>
        <p:txBody>
          <a:bodyPr>
            <a:normAutofit fontScale="92500" lnSpcReduction="10000"/>
          </a:bodyPr>
          <a:lstStyle/>
          <a:p>
            <a:pPr hangingPunct="0"/>
            <a:r>
              <a:rPr lang="en-GB" dirty="0" smtClean="0"/>
              <a:t>limited </a:t>
            </a:r>
            <a:r>
              <a:rPr lang="en-GB" dirty="0"/>
              <a:t>by  </a:t>
            </a:r>
          </a:p>
          <a:p>
            <a:pPr lvl="1" hangingPunct="0"/>
            <a:r>
              <a:rPr lang="en-GB" dirty="0"/>
              <a:t>The expression can be </a:t>
            </a:r>
            <a:r>
              <a:rPr lang="en-GB" dirty="0">
                <a:solidFill>
                  <a:srgbClr val="0070C0"/>
                </a:solidFill>
              </a:rPr>
              <a:t>integer</a:t>
            </a:r>
            <a:r>
              <a:rPr lang="en-GB" dirty="0"/>
              <a:t> or </a:t>
            </a:r>
            <a:r>
              <a:rPr lang="en-GB" dirty="0">
                <a:solidFill>
                  <a:srgbClr val="0070C0"/>
                </a:solidFill>
              </a:rPr>
              <a:t>char</a:t>
            </a:r>
            <a:r>
              <a:rPr lang="en-GB" dirty="0"/>
              <a:t> </a:t>
            </a:r>
            <a:endParaRPr lang="en-GB" dirty="0" smtClean="0"/>
          </a:p>
          <a:p>
            <a:pPr lvl="1" hangingPunct="0">
              <a:buNone/>
            </a:pPr>
            <a:r>
              <a:rPr lang="en-GB" dirty="0" smtClean="0"/>
              <a:t>and </a:t>
            </a:r>
            <a:r>
              <a:rPr lang="en-GB" dirty="0" smtClean="0">
                <a:solidFill>
                  <a:srgbClr val="FF0000"/>
                </a:solidFill>
              </a:rPr>
              <a:t>cannot </a:t>
            </a:r>
            <a:r>
              <a:rPr lang="en-GB" dirty="0">
                <a:solidFill>
                  <a:srgbClr val="FF0000"/>
                </a:solidFill>
              </a:rPr>
              <a:t>be float or any other data type</a:t>
            </a:r>
            <a:r>
              <a:rPr lang="en-GB" dirty="0"/>
              <a:t>.</a:t>
            </a:r>
          </a:p>
          <a:p>
            <a:pPr lvl="1" hangingPunct="0"/>
            <a:r>
              <a:rPr lang="en-GB" dirty="0"/>
              <a:t>No two case statement constants may be the same.</a:t>
            </a:r>
          </a:p>
          <a:p>
            <a:pPr lvl="1" hangingPunct="0"/>
            <a:r>
              <a:rPr lang="en-GB" dirty="0"/>
              <a:t>Character constants are automatically converted to integer.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42F91B6C-38E5-5746-91ED-634466FB8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5DF0560-D8F8-4344-9D7F-92AB43222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040" y="-1"/>
            <a:ext cx="5803702" cy="571203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91E49499-59E6-5043-8E20-22C35BF22B8B}"/>
              </a:ext>
            </a:extLst>
          </p:cNvPr>
          <p:cNvSpPr txBox="1">
            <a:spLocks/>
          </p:cNvSpPr>
          <p:nvPr/>
        </p:nvSpPr>
        <p:spPr>
          <a:xfrm>
            <a:off x="435741" y="1603169"/>
            <a:ext cx="7390098" cy="1837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switch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 expression ) {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constant-expression1:      statements1;  break;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constant-expression2:     statements2; break;]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constant-expression3:     statements3; ;break;]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default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                                      statements4;]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412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BFCA0E-DDFA-1149-BE2B-7EC8D26C5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switch statement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34CB684-D270-9144-9DAE-01071E453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173" y="1698171"/>
            <a:ext cx="9327874" cy="267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5218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AC7D3D-5B4F-B840-B086-F26E773BF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if </a:t>
            </a:r>
            <a:r>
              <a:rPr lang="en-GB" dirty="0"/>
              <a:t>Selection statement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B4F1986A-AB61-504D-8F96-9078F6E0B0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20345"/>
          <a:stretch/>
        </p:blipFill>
        <p:spPr>
          <a:xfrm>
            <a:off x="168441" y="1689716"/>
            <a:ext cx="7060863" cy="3339484"/>
          </a:xfrm>
        </p:spPr>
      </p:pic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ECAE2FCC-5580-A54A-B822-2D40D841E3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74946" y="2860227"/>
            <a:ext cx="3866120" cy="1159836"/>
          </a:xfrm>
        </p:spPr>
      </p:pic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CC708EA-AA9E-4044-86D2-8027277B2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</p:spTree>
    <p:extLst>
      <p:ext uri="{BB962C8B-B14F-4D97-AF65-F5344CB8AC3E}">
        <p14:creationId xmlns:p14="http://schemas.microsoft.com/office/powerpoint/2010/main" val="209414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19A694-F6E8-9040-8BA7-8B421D1AE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AF2AB8A-BD08-9C46-84EA-7B9CD68B82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FCC3DB1-A408-8041-9127-68B470164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</p:spTree>
    <p:extLst>
      <p:ext uri="{BB962C8B-B14F-4D97-AF65-F5344CB8AC3E}">
        <p14:creationId xmlns:p14="http://schemas.microsoft.com/office/powerpoint/2010/main" val="1841337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CB97B8-B561-DC47-84D5-F9A162D74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Assignment Operators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74782B79-2C74-5F47-9D23-0C27946B6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918" y="1883664"/>
            <a:ext cx="10356882" cy="3529584"/>
          </a:xfrm>
        </p:spPr>
      </p:pic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1E09A3-F5F2-B149-ABB0-35683E1BD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</p:spTree>
    <p:extLst>
      <p:ext uri="{BB962C8B-B14F-4D97-AF65-F5344CB8AC3E}">
        <p14:creationId xmlns:p14="http://schemas.microsoft.com/office/powerpoint/2010/main" val="277212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78FEA9-F6F4-8C46-9798-BB7E9BB9A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Increment and Decrement Operators</a:t>
            </a:r>
            <a:br>
              <a:rPr lang="en-GB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FF07C038-55A1-6644-A061-178797D9A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4143" y="1690688"/>
            <a:ext cx="9266594" cy="3978592"/>
          </a:xfrm>
        </p:spPr>
      </p:pic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741B5CC-9A65-2143-9D40-5DC51568A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</p:spTree>
    <p:extLst>
      <p:ext uri="{BB962C8B-B14F-4D97-AF65-F5344CB8AC3E}">
        <p14:creationId xmlns:p14="http://schemas.microsoft.com/office/powerpoint/2010/main" val="2613364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59AECC-5F8B-4244-83B3-2365D619A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Increment and Decrement Operators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407CE9-8544-0240-8F4E-B0FCF13D4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10945172" cy="3880773"/>
          </a:xfrm>
        </p:spPr>
        <p:txBody>
          <a:bodyPr>
            <a:normAutofit/>
          </a:bodyPr>
          <a:lstStyle/>
          <a:p>
            <a:pPr hangingPunct="0"/>
            <a:r>
              <a:rPr lang="en-GB" sz="3200" dirty="0"/>
              <a:t>For Example :-</a:t>
            </a:r>
          </a:p>
          <a:p>
            <a:pPr marL="457200" lvl="1" indent="0" hangingPunct="0">
              <a:buNone/>
            </a:pPr>
            <a:r>
              <a:rPr lang="en-GB" sz="2800" dirty="0" err="1"/>
              <a:t>int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,  j = 2 ;</a:t>
            </a:r>
          </a:p>
          <a:p>
            <a:pPr marL="457200" lvl="1" indent="0" hangingPunct="0">
              <a:buNone/>
            </a:pPr>
            <a:endParaRPr lang="en-GB" sz="2800" dirty="0"/>
          </a:p>
          <a:p>
            <a:pPr marL="457200" lvl="1" indent="0" hangingPunct="0">
              <a:buNone/>
            </a:pPr>
            <a:r>
              <a:rPr lang="en-GB" sz="2800" dirty="0" err="1"/>
              <a:t>i</a:t>
            </a:r>
            <a:r>
              <a:rPr lang="en-GB" sz="2800" dirty="0"/>
              <a:t> = ++ j  ;	/* prefix  :-   </a:t>
            </a:r>
            <a:r>
              <a:rPr lang="en-GB" sz="2800" dirty="0" err="1"/>
              <a:t>i</a:t>
            </a:r>
            <a:r>
              <a:rPr lang="en-GB" sz="2800" dirty="0"/>
              <a:t> has value 3, j has value 3  */</a:t>
            </a:r>
          </a:p>
          <a:p>
            <a:pPr marL="457200" lvl="1" indent="0" hangingPunct="0">
              <a:buNone/>
            </a:pPr>
            <a:r>
              <a:rPr lang="en-GB" sz="2800" dirty="0" err="1"/>
              <a:t>i</a:t>
            </a:r>
            <a:r>
              <a:rPr lang="en-GB" sz="2800" dirty="0"/>
              <a:t> = </a:t>
            </a:r>
            <a:r>
              <a:rPr lang="en-GB" sz="2800" dirty="0" err="1"/>
              <a:t>j++</a:t>
            </a:r>
            <a:r>
              <a:rPr lang="en-GB" sz="2800" dirty="0"/>
              <a:t> ;  	/* postfix  :-  </a:t>
            </a:r>
            <a:r>
              <a:rPr lang="en-GB" sz="2800" dirty="0" err="1"/>
              <a:t>i</a:t>
            </a:r>
            <a:r>
              <a:rPr lang="en-GB" sz="2800" dirty="0"/>
              <a:t>  has value 3, j has value 4   */</a:t>
            </a:r>
          </a:p>
          <a:p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8CBD748-341A-164B-93F1-0652908F3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</p:spTree>
    <p:extLst>
      <p:ext uri="{BB962C8B-B14F-4D97-AF65-F5344CB8AC3E}">
        <p14:creationId xmlns:p14="http://schemas.microsoft.com/office/powerpoint/2010/main" val="1906443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2B7DA1A-B6AA-1C46-9943-3B2C595A6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CEE62E1E-3F1A-A649-88F2-D83B65307C1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986589"/>
            <a:ext cx="9640122" cy="4634749"/>
          </a:xfrm>
        </p:spPr>
      </p:pic>
    </p:spTree>
    <p:extLst>
      <p:ext uri="{BB962C8B-B14F-4D97-AF65-F5344CB8AC3E}">
        <p14:creationId xmlns:p14="http://schemas.microsoft.com/office/powerpoint/2010/main" val="23172418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3A489A-F9C2-4347-AE45-A6D0CC5B6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77503E-A7E8-D14F-8291-8CF2F830A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Identify and correct the errors in each of the following statements:</a:t>
            </a:r>
          </a:p>
          <a:p>
            <a:pPr>
              <a:buFont typeface="+mj-lt"/>
              <a:buAutoNum type="alphaLcParenR"/>
            </a:pPr>
            <a:r>
              <a:rPr lang="en-GB" dirty="0" smtClean="0"/>
              <a:t>if </a:t>
            </a:r>
            <a:r>
              <a:rPr lang="en-GB" dirty="0"/>
              <a:t>( c &lt; 7 );{</a:t>
            </a:r>
          </a:p>
          <a:p>
            <a:pPr marL="457200" lvl="1" indent="0">
              <a:buNone/>
            </a:pPr>
            <a:r>
              <a:rPr lang="en-GB" dirty="0" err="1"/>
              <a:t>printf</a:t>
            </a:r>
            <a:r>
              <a:rPr lang="en-GB" dirty="0"/>
              <a:t>( "C is less than 7\n" );</a:t>
            </a:r>
          </a:p>
          <a:p>
            <a:pPr marL="457200" lvl="1" indent="0">
              <a:buNone/>
            </a:pPr>
            <a:r>
              <a:rPr lang="en-GB" dirty="0"/>
              <a:t>}</a:t>
            </a:r>
          </a:p>
          <a:p>
            <a:pPr>
              <a:buFont typeface="+mj-lt"/>
              <a:buAutoNum type="alphaLcParenR"/>
            </a:pPr>
            <a:r>
              <a:rPr lang="en-GB" dirty="0"/>
              <a:t>if ( c =&gt; 7 ) {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err="1"/>
              <a:t>printf</a:t>
            </a:r>
            <a:r>
              <a:rPr lang="en-GB" dirty="0"/>
              <a:t>( "C is greater than or equal to 7\n" );</a:t>
            </a:r>
          </a:p>
          <a:p>
            <a:pPr marL="0" indent="0">
              <a:buNone/>
            </a:pPr>
            <a:r>
              <a:rPr lang="en-GB" dirty="0"/>
              <a:t>    }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430B15-8FF8-BC43-AEEB-94E594382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</p:spTree>
    <p:extLst>
      <p:ext uri="{BB962C8B-B14F-4D97-AF65-F5344CB8AC3E}">
        <p14:creationId xmlns:p14="http://schemas.microsoft.com/office/powerpoint/2010/main" val="293695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>
            <a:extLst>
              <a:ext uri="{FF2B5EF4-FFF2-40B4-BE49-F238E27FC236}">
                <a16:creationId xmlns:a16="http://schemas.microsoft.com/office/drawing/2014/main" xmlns="" id="{A5AFB369-4673-4727-A7CD-D86AFE0AE0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xmlns="" id="{50709826-4D6B-4A97-8DB3-5DA1666262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22" name="Straight Connector 11">
              <a:extLst>
                <a:ext uri="{FF2B5EF4-FFF2-40B4-BE49-F238E27FC236}">
                  <a16:creationId xmlns:a16="http://schemas.microsoft.com/office/drawing/2014/main" xmlns="" id="{47263F58-6EE6-45B3-9BF2-C0BD5D30A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197CE03-EB81-4718-BEA1-C2D488961E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xmlns="" id="{A3451629-72D6-4E33-A99A-40FAF7445D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xmlns="" id="{E04F0FD4-BCD5-4435-A6B5-A2E69303B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15">
              <a:extLst>
                <a:ext uri="{FF2B5EF4-FFF2-40B4-BE49-F238E27FC236}">
                  <a16:creationId xmlns:a16="http://schemas.microsoft.com/office/drawing/2014/main" xmlns="" id="{DE110F09-1C81-4E73-B5E9-D857CD879F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xmlns="" id="{273A9C01-06BD-4E8E-8BBF-2E2A9ECF49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xmlns="" id="{B206C9B2-27BE-4B6F-A4D0-485FBBEB58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xmlns="" id="{2E7D673E-0C5C-4F2B-B46E-3E9286B9E8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F0F78B34-9B26-4CA9-B8F0-B9638730F9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3A489A-F9C2-4347-AE45-A6D0CC5B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56" y="1680201"/>
            <a:ext cx="3671714" cy="23675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/>
              <a:t>Exercise </a:t>
            </a:r>
            <a:r>
              <a:rPr lang="en-US" sz="5400" dirty="0" smtClean="0"/>
              <a:t>2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77503E-A7E8-D14F-8291-8CF2F830A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375" y="4047760"/>
            <a:ext cx="3179628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Convert the algorithm to  C source code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430B15-8FF8-BC43-AEEB-94E594382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552823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Nouf Aljaffan (C) 2018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xmlns="" id="{957C79A1-1292-F841-839C-C479A1843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45" y="1680201"/>
            <a:ext cx="5337729" cy="44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4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174907-5D7F-9B4B-8636-623B00AFE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Declaration of answer and assigning it a</a:t>
            </a:r>
            <a:br>
              <a:rPr lang="en-GB" dirty="0"/>
            </a:br>
            <a:r>
              <a:rPr lang="en-GB" dirty="0"/>
              <a:t>value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06C6526E-18AF-E047-86BC-895C36FF58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6497" y="1930400"/>
            <a:ext cx="8134998" cy="42457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DEF2D3D-05F6-FD48-A423-8C64312F0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D27CF6F-F5F3-C74D-8B75-EEA88809C5A2}"/>
              </a:ext>
            </a:extLst>
          </p:cNvPr>
          <p:cNvSpPr/>
          <p:nvPr/>
        </p:nvSpPr>
        <p:spPr>
          <a:xfrm>
            <a:off x="5903495" y="3667308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  <a:latin typeface="Helvetica" pitchFamily="2" charset="0"/>
              </a:rPr>
              <a:t>The general form of the assignment statement is:</a:t>
            </a:r>
          </a:p>
          <a:p>
            <a:r>
              <a:rPr lang="en-GB" b="1" dirty="0">
                <a:solidFill>
                  <a:schemeClr val="accent2"/>
                </a:solidFill>
                <a:latin typeface="Times" pitchFamily="2" charset="0"/>
              </a:rPr>
              <a:t>variable = expression;</a:t>
            </a:r>
            <a:endParaRPr lang="en-GB" b="1" dirty="0">
              <a:solidFill>
                <a:schemeClr val="accent2"/>
              </a:solidFill>
              <a:effectLst/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5462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0985E6-3D03-DA41-9C42-EBFED4BD3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71DD97A-723E-9243-96BD-C5367C729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Define the variables x, y and z to be of type </a:t>
            </a:r>
            <a:r>
              <a:rPr lang="en-GB" dirty="0" err="1"/>
              <a:t>int</a:t>
            </a:r>
            <a:r>
              <a:rPr lang="en-GB" dirty="0"/>
              <a:t> where x= 9, y=2, z=0</a:t>
            </a:r>
          </a:p>
          <a:p>
            <a:r>
              <a:rPr lang="en-GB" dirty="0"/>
              <a:t>Prompt the user to enter a float and store it in z.</a:t>
            </a:r>
          </a:p>
          <a:p>
            <a:r>
              <a:rPr lang="en-GB" dirty="0"/>
              <a:t>Define the variable result, compute the product of the numbers in the variables x, y and z, and use that product to initialize the variable result.</a:t>
            </a:r>
          </a:p>
          <a:p>
            <a:r>
              <a:rPr lang="en-GB" dirty="0"/>
              <a:t>Print "The product is" followed by the value of the integer variable result.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1BCD126-636B-D240-9D59-BCAA6059D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</p:spTree>
    <p:extLst>
      <p:ext uri="{BB962C8B-B14F-4D97-AF65-F5344CB8AC3E}">
        <p14:creationId xmlns:p14="http://schemas.microsoft.com/office/powerpoint/2010/main" val="23202250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05E0FB-9D9D-2A47-A61F-BE418017C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Operator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4280D8-838F-8746-9623-02B957910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1915"/>
            <a:ext cx="8596668" cy="4549448"/>
          </a:xfrm>
        </p:spPr>
        <p:txBody>
          <a:bodyPr/>
          <a:lstStyle/>
          <a:p>
            <a:r>
              <a:rPr lang="en-GB" dirty="0"/>
              <a:t>Logical AND (&amp;&amp;) Operator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r>
              <a:rPr lang="en-GB" dirty="0"/>
              <a:t>Logical OR (||) Operator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Logical Negation (!) Operator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6BBECC0-3DF6-064C-B41E-86E6D0B17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B8753E0-B4F0-5343-85E7-8E2CB2130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21" y="2129873"/>
            <a:ext cx="3262469" cy="6828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6E89098-725E-E84F-956A-BA479B5A9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88" y="3634976"/>
            <a:ext cx="4779892" cy="7018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9C15294-E037-084E-BB77-872BC9ADDC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115" y="5192431"/>
            <a:ext cx="4457438" cy="7397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5178A0C-26F2-E748-953D-2738F42742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271" y="4837324"/>
            <a:ext cx="3515199" cy="13323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6C7A3B6-FDF6-9942-9411-0C5DA96DFF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6272" y="3178180"/>
            <a:ext cx="3912078" cy="16725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98885C1-C77D-3F4E-9129-0F3752740E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6272" y="1491914"/>
            <a:ext cx="3982948" cy="163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3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613F5A-F720-2F48-B39A-CB7375B71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Decision Making: Equality and Relational Operators</a:t>
            </a:r>
            <a:br>
              <a:rPr lang="en-GB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AB979AF3-B8F0-A741-905D-B2DE65165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694195"/>
            <a:ext cx="9342155" cy="445875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F378C42-0C1B-1149-8475-2F52B575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</p:spTree>
    <p:extLst>
      <p:ext uri="{BB962C8B-B14F-4D97-AF65-F5344CB8AC3E}">
        <p14:creationId xmlns:p14="http://schemas.microsoft.com/office/powerpoint/2010/main" val="175531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xmlns="" id="{A4D026A2-7476-44B0-9648-BB98882F7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48F8FC21-0A44-4045-95A1-B7935DBC60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0209B962-CD29-4D46-A7B0-10F6C7CF1C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xmlns="" id="{CC8D40CF-4D47-411D-A8B7-0E4B29E983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xmlns="" id="{9B48A2AD-5257-4384-A7F5-A1EE4E6883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15">
              <a:extLst>
                <a:ext uri="{FF2B5EF4-FFF2-40B4-BE49-F238E27FC236}">
                  <a16:creationId xmlns:a16="http://schemas.microsoft.com/office/drawing/2014/main" xmlns="" id="{04C26DE3-844C-47DA-831E-E7D7BF617E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xmlns="" id="{922D975E-0684-4AA6-9FB7-929B250D53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xmlns="" id="{38ED5A9A-F0C7-4547-BC1E-22FC89BD26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xmlns="" id="{2D743765-A245-4349-A5CE-4AB5F078F9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19">
              <a:extLst>
                <a:ext uri="{FF2B5EF4-FFF2-40B4-BE49-F238E27FC236}">
                  <a16:creationId xmlns:a16="http://schemas.microsoft.com/office/drawing/2014/main" xmlns="" id="{0AF7217B-D042-44D2-9FC7-71FAB6651A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xmlns="" id="{1CC9171B-8BEB-48B1-B9BE-E9584522D0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5002F6C-0142-4BD1-B14C-B2A8BE2BC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80"/>
            <a:ext cx="12192000" cy="6858000"/>
          </a:xfrm>
          <a:prstGeom prst="rect">
            <a:avLst/>
          </a:prstGeom>
          <a:solidFill>
            <a:srgbClr val="607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89F2A4C-8C64-4700-8689-78F6039846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6075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E766B1FE-965A-5F4C-AAB0-84294E0AB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1136" y="650666"/>
            <a:ext cx="9154420" cy="565285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4E5713C-2A2B-C64A-9447-30F14F57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393051"/>
            <a:ext cx="629761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Nouf Aljaffan (C) 2018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3513" y="5349240"/>
            <a:ext cx="79914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975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Nouf Aljaffan (C) 2018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264" y="444322"/>
            <a:ext cx="11004724" cy="596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xmlns="" id="{A4D026A2-7476-44B0-9648-BB98882F7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48F8FC21-0A44-4045-95A1-B7935DBC60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0209B962-CD29-4D46-A7B0-10F6C7CF1C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xmlns="" id="{CC8D40CF-4D47-411D-A8B7-0E4B29E983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xmlns="" id="{9B48A2AD-5257-4384-A7F5-A1EE4E6883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="" id="{04C26DE3-844C-47DA-831E-E7D7BF617E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xmlns="" id="{922D975E-0684-4AA6-9FB7-929B250D53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xmlns="" id="{38ED5A9A-F0C7-4547-BC1E-22FC89BD26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xmlns="" id="{2D743765-A245-4349-A5CE-4AB5F078F9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0AF7217B-D042-44D2-9FC7-71FAB6651A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xmlns="" id="{1CC9171B-8BEB-48B1-B9BE-E9584522D0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5002F6C-0142-4BD1-B14C-B2A8BE2BC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80"/>
            <a:ext cx="12192000" cy="6858000"/>
          </a:xfrm>
          <a:prstGeom prst="rect">
            <a:avLst/>
          </a:prstGeom>
          <a:solidFill>
            <a:srgbClr val="664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89F2A4C-8C64-4700-8689-78F6039846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664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47A18CB9-E9F9-B04F-A627-794F29191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1249" y="1138638"/>
            <a:ext cx="9778379" cy="459583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87BC662-D482-7C40-B022-3B2EB13F2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393051"/>
            <a:ext cx="629761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Nouf Aljaffan (C) 2018</a:t>
            </a:r>
          </a:p>
        </p:txBody>
      </p:sp>
    </p:spTree>
    <p:extLst>
      <p:ext uri="{BB962C8B-B14F-4D97-AF65-F5344CB8AC3E}">
        <p14:creationId xmlns:p14="http://schemas.microsoft.com/office/powerpoint/2010/main" val="221602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Branching if syntax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Nouf Aljaffan (C) 2018</a:t>
            </a:r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3328" y="2104035"/>
            <a:ext cx="811603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5FB328-66EE-A74B-AA0E-29461F3C6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if…else </a:t>
            </a:r>
            <a:r>
              <a:rPr lang="en-GB" dirty="0"/>
              <a:t>Selection statement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6805FA3F-FD48-7C4B-9EA4-C90406E813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141" y="1958750"/>
            <a:ext cx="7771359" cy="2926556"/>
          </a:xfrm>
        </p:spPr>
      </p:pic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9B5F69CD-75D9-F740-A967-A8E10D8142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84950" y="2344377"/>
            <a:ext cx="3617829" cy="2155302"/>
          </a:xfrm>
        </p:spPr>
      </p:pic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5496459-A0C8-4E4C-8CE1-A5FF32AA4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</p:spTree>
    <p:extLst>
      <p:ext uri="{BB962C8B-B14F-4D97-AF65-F5344CB8AC3E}">
        <p14:creationId xmlns:p14="http://schemas.microsoft.com/office/powerpoint/2010/main" val="41022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{05AC3711-35FE-774C-83D1-DF56B42A53D0}tf10001060</Template>
  <TotalTime>784</TotalTime>
  <Words>782</Words>
  <Application>Microsoft Office PowerPoint</Application>
  <PresentationFormat>Custom</PresentationFormat>
  <Paragraphs>167</Paragraphs>
  <Slides>39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Facet</vt:lpstr>
      <vt:lpstr>Branching/ Selections edited by :Nouf al munyif </vt:lpstr>
      <vt:lpstr>Branching forms</vt:lpstr>
      <vt:lpstr>1. if Selection statement</vt:lpstr>
      <vt:lpstr>Decision Making: Equality and Relational Operators </vt:lpstr>
      <vt:lpstr>PowerPoint Presentation</vt:lpstr>
      <vt:lpstr>PowerPoint Presentation</vt:lpstr>
      <vt:lpstr>PowerPoint Presentation</vt:lpstr>
      <vt:lpstr>Branching if syntax</vt:lpstr>
      <vt:lpstr>2. if…else Selection statement</vt:lpstr>
      <vt:lpstr>Exercise</vt:lpstr>
      <vt:lpstr>PowerPoint Presentation</vt:lpstr>
      <vt:lpstr>PowerPoint Presentation</vt:lpstr>
      <vt:lpstr>Conditional operator  ?:</vt:lpstr>
      <vt:lpstr>Conditional operator  ?:</vt:lpstr>
      <vt:lpstr>If..else vs ?:</vt:lpstr>
      <vt:lpstr>Nested if...else Statements</vt:lpstr>
      <vt:lpstr>Nested if...else Statements</vt:lpstr>
      <vt:lpstr>Nested if...else Statements</vt:lpstr>
      <vt:lpstr>Nested if...else Statements</vt:lpstr>
      <vt:lpstr>example</vt:lpstr>
      <vt:lpstr>PowerPoint Presentation</vt:lpstr>
      <vt:lpstr>what will be printed if x=5 y=8</vt:lpstr>
      <vt:lpstr>PowerPoint Presentation</vt:lpstr>
      <vt:lpstr>Modify the previous code to produce the output shown.</vt:lpstr>
      <vt:lpstr>PowerPoint Presentation</vt:lpstr>
      <vt:lpstr>PowerPoint Presentation</vt:lpstr>
      <vt:lpstr>PowerPoint Presentation</vt:lpstr>
      <vt:lpstr>switch statement</vt:lpstr>
      <vt:lpstr>switch statement</vt:lpstr>
      <vt:lpstr>Operators</vt:lpstr>
      <vt:lpstr>Assignment Operators</vt:lpstr>
      <vt:lpstr>Increment and Decrement Operators </vt:lpstr>
      <vt:lpstr>Increment and Decrement Operators</vt:lpstr>
      <vt:lpstr>PowerPoint Presentation</vt:lpstr>
      <vt:lpstr>Exercise 1</vt:lpstr>
      <vt:lpstr>Exercise 2</vt:lpstr>
      <vt:lpstr>Declaration of answer and assigning it a value</vt:lpstr>
      <vt:lpstr>Exercises</vt:lpstr>
      <vt:lpstr>Logical Operator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Nouf Aljaffan</dc:creator>
  <cp:lastModifiedBy>Nouf</cp:lastModifiedBy>
  <cp:revision>82</cp:revision>
  <dcterms:created xsi:type="dcterms:W3CDTF">2018-09-29T21:24:25Z</dcterms:created>
  <dcterms:modified xsi:type="dcterms:W3CDTF">2019-01-28T07:13:36Z</dcterms:modified>
</cp:coreProperties>
</file>