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88" r:id="rId2"/>
    <p:sldId id="306" r:id="rId3"/>
    <p:sldId id="307" r:id="rId4"/>
    <p:sldId id="308" r:id="rId5"/>
    <p:sldId id="309" r:id="rId6"/>
    <p:sldId id="302" r:id="rId7"/>
    <p:sldId id="304" r:id="rId8"/>
    <p:sldId id="282" r:id="rId9"/>
    <p:sldId id="283" r:id="rId10"/>
    <p:sldId id="292" r:id="rId11"/>
    <p:sldId id="284" r:id="rId12"/>
    <p:sldId id="310" r:id="rId13"/>
    <p:sldId id="295" r:id="rId14"/>
    <p:sldId id="296" r:id="rId15"/>
    <p:sldId id="297" r:id="rId16"/>
    <p:sldId id="298" r:id="rId17"/>
    <p:sldId id="299" r:id="rId18"/>
    <p:sldId id="300" r:id="rId19"/>
    <p:sldId id="30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/>
    <p:restoredTop sz="95645" autoAdjust="0"/>
  </p:normalViewPr>
  <p:slideViewPr>
    <p:cSldViewPr snapToGrid="0" snapToObjects="1">
      <p:cViewPr>
        <p:scale>
          <a:sx n="80" d="100"/>
          <a:sy n="80" d="100"/>
        </p:scale>
        <p:origin x="-678" y="-3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48897-4937-8149-8624-6B93F9DE3E15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96631-FEEC-4B40-8BE4-A4D97F5AB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8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B546DAE-DE52-3B44-B8E8-4715DBBF365A}" type="datetime1">
              <a:rPr lang="en-GB" smtClean="0"/>
              <a:pPr/>
              <a:t>21/01/2019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084D7-DC10-5B4B-95FE-8717DD3C8DB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55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B546DAE-DE52-3B44-B8E8-4715DBBF365A}" type="datetime1">
              <a:rPr lang="en-GB" smtClean="0"/>
              <a:pPr/>
              <a:t>21/01/2019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084D7-DC10-5B4B-95FE-8717DD3C8DB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55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B546DAE-DE52-3B44-B8E8-4715DBBF365A}" type="datetime1">
              <a:rPr lang="en-GB" smtClean="0"/>
              <a:pPr/>
              <a:t>21/01/2019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084D7-DC10-5B4B-95FE-8717DD3C8DB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55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B546DAE-DE52-3B44-B8E8-4715DBBF365A}" type="datetime1">
              <a:rPr lang="en-GB" smtClean="0"/>
              <a:pPr/>
              <a:t>21/01/2019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084D7-DC10-5B4B-95FE-8717DD3C8DB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55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D571-67A1-3E40-8F3E-A2FFF69F6C1F}" type="datetime1">
              <a:rPr lang="en-GB" smtClean="0"/>
              <a:pPr/>
              <a:t>21/01/2019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9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FFE7-5117-B241-9A7B-7070606B7C82}" type="datetime1">
              <a:rPr lang="en-GB" smtClean="0"/>
              <a:pPr/>
              <a:t>21/01/2019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53414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FFE7-5117-B241-9A7B-7070606B7C82}" type="datetime1">
              <a:rPr lang="en-GB" smtClean="0"/>
              <a:pPr/>
              <a:t>21/01/2019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4571864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FFE7-5117-B241-9A7B-7070606B7C82}" type="datetime1">
              <a:rPr lang="en-GB" smtClean="0"/>
              <a:pPr/>
              <a:t>21/01/2019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34271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FFE7-5117-B241-9A7B-7070606B7C82}" type="datetime1">
              <a:rPr lang="en-GB" smtClean="0"/>
              <a:pPr/>
              <a:t>21/01/2019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8763565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FFE7-5117-B241-9A7B-7070606B7C82}" type="datetime1">
              <a:rPr lang="en-GB" smtClean="0"/>
              <a:pPr/>
              <a:t>21/01/2019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88399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45EC-F1C2-BE47-A4AE-6318C9A472C4}" type="datetime1">
              <a:rPr lang="en-GB" smtClean="0"/>
              <a:pPr/>
              <a:t>21/01/2019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05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CA70-A1FB-9442-8807-13F4BBE76640}" type="datetime1">
              <a:rPr lang="en-GB" smtClean="0"/>
              <a:pPr/>
              <a:t>21/01/2019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9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C92B-E081-8E42-B5C0-F25CEF9E7124}" type="datetime1">
              <a:rPr lang="en-GB" smtClean="0"/>
              <a:pPr/>
              <a:t>21/01/2019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4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2A91-02C9-8241-81C6-3FF234E3A6AE}" type="datetime1">
              <a:rPr lang="en-GB" smtClean="0"/>
              <a:pPr/>
              <a:t>21/01/2019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2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B24E-A15F-494B-B817-0CB57B228700}" type="datetime1">
              <a:rPr lang="en-GB" smtClean="0"/>
              <a:pPr/>
              <a:t>21/01/2019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9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42C5-CFE9-A849-80E4-8E6C92F3E99F}" type="datetime1">
              <a:rPr lang="en-GB" smtClean="0"/>
              <a:pPr/>
              <a:t>21/01/2019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2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7510-D195-874D-B9D6-52912DC31E54}" type="datetime1">
              <a:rPr lang="en-GB" smtClean="0"/>
              <a:pPr/>
              <a:t>21/01/2019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D813-E310-6246-B32E-4CC4B82ED48D}" type="datetime1">
              <a:rPr lang="en-GB" smtClean="0"/>
              <a:pPr/>
              <a:t>21/01/2019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8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3D97-BE81-EB4E-A1C8-82FADC270594}" type="datetime1">
              <a:rPr lang="en-GB" smtClean="0"/>
              <a:pPr/>
              <a:t>21/01/2019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1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E9C3-F57B-6E4B-8052-46656A59B1AA}" type="datetime1">
              <a:rPr lang="en-GB" smtClean="0"/>
              <a:pPr/>
              <a:t>21/01/2019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7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AFFE7-5117-B241-9A7B-7070606B7C82}" type="datetime1">
              <a:rPr lang="en-GB" smtClean="0"/>
              <a:pPr/>
              <a:t>21/01/2019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FCB9B9-4268-6C48-9B75-D083A7737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3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>
            <a:extLst>
              <a:ext uri="{FF2B5EF4-FFF2-40B4-BE49-F238E27FC236}">
                <a16:creationId xmlns:a16="http://schemas.microsoft.com/office/drawing/2014/main" xmlns="" id="{28460BD8-AE3F-4AC9-9D0B-717052AA5D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54420CFE-F482-466E-9E1E-C78513C0B8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2">
              <a:extLst>
                <a:ext uri="{FF2B5EF4-FFF2-40B4-BE49-F238E27FC236}">
                  <a16:creationId xmlns:a16="http://schemas.microsoft.com/office/drawing/2014/main" xmlns="" id="{5331032B-BD21-4BDA-920C-12E3580525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xmlns="" id="{E7514DA3-59E7-409E-8A3B-AD097F6E56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5">
              <a:extLst>
                <a:ext uri="{FF2B5EF4-FFF2-40B4-BE49-F238E27FC236}">
                  <a16:creationId xmlns:a16="http://schemas.microsoft.com/office/drawing/2014/main" xmlns="" id="{57B9A2A6-3BE4-4599-9364-F71C5BFD61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xmlns="" id="{4FD744C6-4ED8-4BC9-BF68-6BDF701C5D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xmlns="" id="{092C5BAD-C911-4F8F-A1C5-470268BE66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xmlns="" id="{B133D0C8-4EC4-424F-8E70-0482D5B1B6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xmlns="" id="{7B1532A0-F4B3-4DE8-B18F-740CAAD25A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8EFDD162-BBBA-4062-8BBF-53DBA10913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xmlns="" id="{DCFC9E65-3E19-4483-B952-25D29683CA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9179DE42-5613-4B35-A1E6-6CCBAA13C7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EB898B32-3891-4C3A-8F58-C5969D2E90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4AE4806D-B8F9-4679-A68A-9BD21C01A3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3">
            <a:extLst>
              <a:ext uri="{FF2B5EF4-FFF2-40B4-BE49-F238E27FC236}">
                <a16:creationId xmlns:a16="http://schemas.microsoft.com/office/drawing/2014/main" xmlns="" id="{52FB45E9-914E-4471-AC87-E475CD5176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5">
            <a:extLst>
              <a:ext uri="{FF2B5EF4-FFF2-40B4-BE49-F238E27FC236}">
                <a16:creationId xmlns:a16="http://schemas.microsoft.com/office/drawing/2014/main" xmlns="" id="{C310626D-5743-49D4-8F7D-88C4F8F057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xmlns="" id="{3C195FC1-B568-4C72-9902-34CB35DDD7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7">
            <a:extLst>
              <a:ext uri="{FF2B5EF4-FFF2-40B4-BE49-F238E27FC236}">
                <a16:creationId xmlns:a16="http://schemas.microsoft.com/office/drawing/2014/main" xmlns="" id="{EF2BDF77-362C-43F0-8CBB-A969EC2AE0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4BE96B01-3929-432D-B8C2-ADBCB74C2E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xmlns="" id="{2A6FCDE6-CDE2-4C51-B18E-A95CFB6797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9D4A25E8-8C2F-FB4F-B733-F777AC8F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136" y="1020871"/>
            <a:ext cx="6960759" cy="28496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Data Types and </a:t>
            </a:r>
            <a:r>
              <a:rPr lang="en-US" sz="6000" dirty="0">
                <a:solidFill>
                  <a:schemeClr val="tx1"/>
                </a:solidFill>
              </a:rPr>
              <a:t>Arithmetic in C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A09A1D53-03B8-3E45-B737-428F6D6F5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48104" y="3962088"/>
            <a:ext cx="6112077" cy="11861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 err="1"/>
              <a:t>Nouf</a:t>
            </a:r>
            <a:r>
              <a:rPr lang="en-US" sz="1800" dirty="0"/>
              <a:t> </a:t>
            </a:r>
            <a:r>
              <a:rPr lang="en-US" sz="1800" dirty="0" err="1"/>
              <a:t>Aljaffan</a:t>
            </a:r>
            <a:r>
              <a:rPr lang="en-US" sz="1800" dirty="0"/>
              <a:t> (C) 2018</a:t>
            </a:r>
          </a:p>
          <a:p>
            <a:r>
              <a:rPr lang="en-US" sz="1800" dirty="0" err="1" smtClean="0">
                <a:solidFill>
                  <a:srgbClr val="FFFFFF">
                    <a:alpha val="70000"/>
                  </a:srgbClr>
                </a:solidFill>
              </a:rPr>
              <a:t>Editedby</a:t>
            </a:r>
            <a:r>
              <a:rPr lang="en-US" sz="1800" dirty="0" smtClean="0">
                <a:solidFill>
                  <a:srgbClr val="FFFFFF">
                    <a:alpha val="70000"/>
                  </a:srgbClr>
                </a:solidFill>
              </a:rPr>
              <a:t> : </a:t>
            </a:r>
            <a:r>
              <a:rPr lang="en-US" sz="1800" dirty="0" err="1" smtClean="0">
                <a:solidFill>
                  <a:srgbClr val="FFFFFF">
                    <a:alpha val="70000"/>
                  </a:srgbClr>
                </a:solidFill>
              </a:rPr>
              <a:t>Nouf</a:t>
            </a:r>
            <a:r>
              <a:rPr lang="en-US" sz="1800" dirty="0" smtClean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sz="1800" dirty="0" err="1" smtClean="0">
                <a:solidFill>
                  <a:srgbClr val="FFFFFF">
                    <a:alpha val="70000"/>
                  </a:srgbClr>
                </a:solidFill>
              </a:rPr>
              <a:t>almunyif</a:t>
            </a:r>
            <a:endParaRPr lang="en-US" sz="1800" dirty="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xmlns="" id="{9D2E8756-2465-473A-BA2A-2DB1D62247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25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ABDA5E8D-7248-FD40-9479-508667349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dirty="0"/>
              <a:t>Implicit Type Conversion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3F7160BD-4AD6-D840-8183-F814826E2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44" y="641267"/>
            <a:ext cx="9838266" cy="57652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2. When </a:t>
            </a:r>
            <a:r>
              <a:rPr lang="en-GB" dirty="0"/>
              <a:t>an operation is being performed on data of two different types.</a:t>
            </a:r>
          </a:p>
          <a:p>
            <a:pPr lvl="1"/>
            <a:r>
              <a:rPr lang="en-GB" dirty="0"/>
              <a:t>The "</a:t>
            </a:r>
            <a:r>
              <a:rPr lang="en-GB" b="1" dirty="0">
                <a:solidFill>
                  <a:srgbClr val="FF0000"/>
                </a:solidFill>
              </a:rPr>
              <a:t>smaller</a:t>
            </a:r>
            <a:r>
              <a:rPr lang="en-GB" dirty="0"/>
              <a:t>" data type will be converted to match the "</a:t>
            </a:r>
            <a:r>
              <a:rPr lang="en-GB" b="1" dirty="0">
                <a:solidFill>
                  <a:srgbClr val="FF0000"/>
                </a:solidFill>
              </a:rPr>
              <a:t>larger</a:t>
            </a:r>
            <a:r>
              <a:rPr lang="en-GB" dirty="0"/>
              <a:t>" type.</a:t>
            </a:r>
          </a:p>
          <a:p>
            <a:pPr lvl="2"/>
            <a:r>
              <a:rPr lang="en-GB" dirty="0"/>
              <a:t>For example, when an </a:t>
            </a:r>
            <a:r>
              <a:rPr lang="en-GB" dirty="0" err="1"/>
              <a:t>int</a:t>
            </a:r>
            <a:r>
              <a:rPr lang="en-GB" dirty="0"/>
              <a:t> is added to a double, the computer uses a double version of the </a:t>
            </a:r>
            <a:r>
              <a:rPr lang="en-GB" dirty="0" err="1"/>
              <a:t>int</a:t>
            </a:r>
            <a:r>
              <a:rPr lang="en-GB" dirty="0"/>
              <a:t> and the result is a double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following example converts </a:t>
            </a:r>
            <a:r>
              <a:rPr lang="en-GB" b="1" i="1" dirty="0"/>
              <a:t>the value of</a:t>
            </a:r>
            <a:r>
              <a:rPr lang="en-GB" dirty="0"/>
              <a:t> </a:t>
            </a:r>
            <a:r>
              <a:rPr lang="en-GB" dirty="0" err="1"/>
              <a:t>nTotal</a:t>
            </a:r>
            <a:r>
              <a:rPr lang="en-GB" dirty="0"/>
              <a:t> to a double precision value before performing the division. </a:t>
            </a:r>
            <a:br>
              <a:rPr lang="en-GB" dirty="0"/>
            </a:br>
            <a:r>
              <a:rPr lang="en-GB" dirty="0">
                <a:solidFill>
                  <a:srgbClr val="FF0000"/>
                </a:solidFill>
              </a:rPr>
              <a:t>Note</a:t>
            </a:r>
            <a:r>
              <a:rPr lang="en-GB" dirty="0"/>
              <a:t> that if the 3.0 were changed to a simple 3, then integer division would be performed, losing any fractional values in the </a:t>
            </a:r>
            <a:r>
              <a:rPr lang="en-GB" dirty="0" smtClean="0"/>
              <a:t>result. </a:t>
            </a:r>
            <a:r>
              <a:rPr lang="en-GB" dirty="0" smtClean="0">
                <a:solidFill>
                  <a:srgbClr val="FF0000"/>
                </a:solidFill>
              </a:rPr>
              <a:t>(try it ) 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int</a:t>
            </a:r>
            <a:r>
              <a:rPr lang="en-US" dirty="0" smtClean="0"/>
              <a:t> </a:t>
            </a:r>
            <a:r>
              <a:rPr lang="en-GB" dirty="0" err="1" smtClean="0"/>
              <a:t>nTotal</a:t>
            </a:r>
            <a:r>
              <a:rPr lang="en-GB" dirty="0" smtClean="0"/>
              <a:t> ; </a:t>
            </a:r>
            <a:r>
              <a:rPr lang="en-GB" dirty="0" smtClean="0">
                <a:solidFill>
                  <a:srgbClr val="0070C0"/>
                </a:solidFill>
              </a:rPr>
              <a:t>double</a:t>
            </a:r>
            <a:r>
              <a:rPr lang="en-GB" dirty="0" smtClean="0"/>
              <a:t> average ;</a:t>
            </a:r>
            <a:endParaRPr lang="en-GB" dirty="0"/>
          </a:p>
          <a:p>
            <a:pPr lvl="1"/>
            <a:r>
              <a:rPr lang="en-GB" dirty="0"/>
              <a:t> average = </a:t>
            </a:r>
            <a:r>
              <a:rPr lang="en-GB" dirty="0" err="1"/>
              <a:t>nTotal</a:t>
            </a:r>
            <a:r>
              <a:rPr lang="en-GB" dirty="0"/>
              <a:t> / 3.0</a:t>
            </a:r>
            <a:r>
              <a:rPr lang="en-GB" dirty="0" smtClean="0"/>
              <a:t>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3. When </a:t>
            </a:r>
            <a:r>
              <a:rPr lang="en-GB" dirty="0"/>
              <a:t>data is passed to or returned from functions.</a:t>
            </a:r>
          </a:p>
          <a:p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EFE8DE33-439A-E947-94CB-29DBF1BA0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98496" y="3210235"/>
            <a:ext cx="41529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7229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847521-30D2-854B-BEF3-32B8572D0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GB" b="1" dirty="0"/>
              <a:t>Explicit </a:t>
            </a:r>
            <a:r>
              <a:rPr lang="en-US" dirty="0"/>
              <a:t>Type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D5663A-F2C1-8E45-A601-CAD5082C1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84349"/>
            <a:ext cx="8596668" cy="3880773"/>
          </a:xfrm>
        </p:spPr>
        <p:txBody>
          <a:bodyPr>
            <a:normAutofit/>
          </a:bodyPr>
          <a:lstStyle/>
          <a:p>
            <a:pPr lvl="1"/>
            <a:r>
              <a:rPr lang="en-GB" sz="2400" dirty="0"/>
              <a:t>The following example converts </a:t>
            </a:r>
            <a:r>
              <a:rPr lang="en-GB" sz="2400" b="1" i="1" dirty="0"/>
              <a:t>the value of</a:t>
            </a:r>
            <a:r>
              <a:rPr lang="en-GB" sz="2400" dirty="0"/>
              <a:t> </a:t>
            </a:r>
            <a:r>
              <a:rPr lang="en-GB" sz="2400" dirty="0" err="1"/>
              <a:t>nTotal</a:t>
            </a:r>
            <a:r>
              <a:rPr lang="en-GB" sz="2400" dirty="0"/>
              <a:t> to a double precision value before performing the division.</a:t>
            </a:r>
            <a:br>
              <a:rPr lang="en-GB" sz="2400" dirty="0"/>
            </a:br>
            <a:r>
              <a:rPr lang="en-GB" sz="2400" dirty="0"/>
              <a:t>( </a:t>
            </a:r>
            <a:r>
              <a:rPr lang="en-GB" sz="2400" dirty="0" err="1"/>
              <a:t>nStudents</a:t>
            </a:r>
            <a:r>
              <a:rPr lang="en-GB" sz="2400" dirty="0"/>
              <a:t> will then be implicitly promoted, following the guidelines listed above. ) </a:t>
            </a:r>
          </a:p>
          <a:p>
            <a:pPr marL="457200" lvl="1" indent="0">
              <a:buNone/>
            </a:pPr>
            <a:r>
              <a:rPr lang="en-GB" sz="2400" dirty="0"/>
              <a:t>   average = ( double ) </a:t>
            </a:r>
            <a:r>
              <a:rPr lang="en-GB" sz="2400" dirty="0" err="1"/>
              <a:t>nTotal</a:t>
            </a:r>
            <a:r>
              <a:rPr lang="en-GB" sz="2400" dirty="0"/>
              <a:t> / </a:t>
            </a:r>
            <a:r>
              <a:rPr lang="en-GB" sz="2400" dirty="0" err="1"/>
              <a:t>nStudents</a:t>
            </a:r>
            <a:r>
              <a:rPr lang="en-GB" sz="2400" dirty="0"/>
              <a:t>;</a:t>
            </a:r>
          </a:p>
          <a:p>
            <a:pPr lvl="1"/>
            <a:r>
              <a:rPr lang="en-GB" sz="2400" b="1" dirty="0">
                <a:solidFill>
                  <a:srgbClr val="FF0000"/>
                </a:solidFill>
              </a:rPr>
              <a:t>Note</a:t>
            </a:r>
            <a:r>
              <a:rPr lang="en-GB" sz="2400" dirty="0"/>
              <a:t> that </a:t>
            </a:r>
            <a:r>
              <a:rPr lang="en-GB" sz="2400" dirty="0" err="1"/>
              <a:t>nTotal</a:t>
            </a:r>
            <a:r>
              <a:rPr lang="en-GB" sz="2400" dirty="0"/>
              <a:t> itself is unaffected by this conversion.</a:t>
            </a:r>
          </a:p>
          <a:p>
            <a:pPr marL="0" indent="0">
              <a:buNone/>
            </a:pP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AC3AB9D-CDAE-0A4C-836C-02A26B40E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092" y="3555484"/>
            <a:ext cx="52959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5783" y="3593584"/>
            <a:ext cx="50673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0328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>
            <a:extLst>
              <a:ext uri="{FF2B5EF4-FFF2-40B4-BE49-F238E27FC236}">
                <a16:creationId xmlns="" xmlns:a16="http://schemas.microsoft.com/office/drawing/2014/main" id="{A4D026A2-7476-44B0-9648-BB98882F7B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48F8FC21-0A44-4045-95A1-B7935DBC60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0209B962-CD29-4D46-A7B0-10F6C7CF1C0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="" xmlns:a16="http://schemas.microsoft.com/office/drawing/2014/main" id="{CC8D40CF-4D47-411D-A8B7-0E4B29E983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="" xmlns:a16="http://schemas.microsoft.com/office/drawing/2014/main" id="{9B48A2AD-5257-4384-A7F5-A1EE4E6883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="" xmlns:a16="http://schemas.microsoft.com/office/drawing/2014/main" id="{04C26DE3-844C-47DA-831E-E7D7BF617E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="" xmlns:a16="http://schemas.microsoft.com/office/drawing/2014/main" id="{922D975E-0684-4AA6-9FB7-929B250D538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="" xmlns:a16="http://schemas.microsoft.com/office/drawing/2014/main" id="{38ED5A9A-F0C7-4547-BC1E-22FC89BD26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="" xmlns:a16="http://schemas.microsoft.com/office/drawing/2014/main" id="{2D743765-A245-4349-A5CE-4AB5F078F9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="" xmlns:a16="http://schemas.microsoft.com/office/drawing/2014/main" id="{0AF7217B-D042-44D2-9FC7-71FAB6651A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="" xmlns:a16="http://schemas.microsoft.com/office/drawing/2014/main" id="{1CC9171B-8BEB-48B1-B9BE-E9584522D07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03E8462A-FEBA-4848-81CC-3F8DA3E477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5">
            <a:extLst>
              <a:ext uri="{FF2B5EF4-FFF2-40B4-BE49-F238E27FC236}">
                <a16:creationId xmlns="" xmlns:a16="http://schemas.microsoft.com/office/drawing/2014/main" id="{2109F83F-40FE-4DB3-84CC-09FB3340D0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1DE492D7-C3C3-48FF-80C8-37021EA026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3">
              <a:extLst>
                <a:ext uri="{FF2B5EF4-FFF2-40B4-BE49-F238E27FC236}">
                  <a16:creationId xmlns="" xmlns:a16="http://schemas.microsoft.com/office/drawing/2014/main" id="{0B30FF97-2E9A-490A-AED2-90BA2E0EC17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5">
              <a:extLst>
                <a:ext uri="{FF2B5EF4-FFF2-40B4-BE49-F238E27FC236}">
                  <a16:creationId xmlns="" xmlns:a16="http://schemas.microsoft.com/office/drawing/2014/main" id="{B6D53C7D-A312-47B6-A66A-230A19CFACA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="" xmlns:a16="http://schemas.microsoft.com/office/drawing/2014/main" id="{9329D58C-0D2E-4A2B-AD6A-9CEE506784A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7">
              <a:extLst>
                <a:ext uri="{FF2B5EF4-FFF2-40B4-BE49-F238E27FC236}">
                  <a16:creationId xmlns="" xmlns:a16="http://schemas.microsoft.com/office/drawing/2014/main" id="{9D446EDE-C690-4461-8BF2-7634808FC8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8">
              <a:extLst>
                <a:ext uri="{FF2B5EF4-FFF2-40B4-BE49-F238E27FC236}">
                  <a16:creationId xmlns="" xmlns:a16="http://schemas.microsoft.com/office/drawing/2014/main" id="{323F3D34-6531-4AD7-A8C6-195A090281A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9">
              <a:extLst>
                <a:ext uri="{FF2B5EF4-FFF2-40B4-BE49-F238E27FC236}">
                  <a16:creationId xmlns="" xmlns:a16="http://schemas.microsoft.com/office/drawing/2014/main" id="{B9B0AE3F-2350-435F-A9B0-C310BF8763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="" xmlns:a16="http://schemas.microsoft.com/office/drawing/2014/main" id="{4EFA655C-9E50-4C14-A89E-AD7B648E4E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="" xmlns:a16="http://schemas.microsoft.com/office/drawing/2014/main" id="{3E843863-7D25-4C01-9A17-E817CB6D99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7941F9B1-B01B-4A84-89D9-B169AEB4E4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847C391F-F355-AD4C-BCA1-A18BB838F4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9002" y="379395"/>
            <a:ext cx="11225986" cy="609009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26081B8-3CF8-1C47-B130-5B0B06D8B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3889" y="6411619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21E6E24-7B76-4A41-BB0A-8AB2C002DA7F}"/>
              </a:ext>
            </a:extLst>
          </p:cNvPr>
          <p:cNvSpPr/>
          <p:nvPr/>
        </p:nvSpPr>
        <p:spPr>
          <a:xfrm>
            <a:off x="2077829" y="754052"/>
            <a:ext cx="49395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are reserved words of the language</a:t>
            </a:r>
            <a:endParaRPr lang="en-GB" sz="2000" dirty="0">
              <a:solidFill>
                <a:schemeClr val="bg1"/>
              </a:solidFill>
              <a:effectLst/>
              <a:highlight>
                <a:srgbClr val="FF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10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4815A7B4-532E-48C9-AC24-D78ACF3339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4" name="Freeform 14">
              <a:extLst>
                <a:ext uri="{FF2B5EF4-FFF2-40B4-BE49-F238E27FC236}">
                  <a16:creationId xmlns="" xmlns:a16="http://schemas.microsoft.com/office/drawing/2014/main" id="{D40109F4-CE5C-45F4-856E-F3F69C9FD4E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3CBAA4DE-3D7B-460B-AE98-D9F9990C0B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7BF1ED3E-4F80-4AF6-A41B-44F53DDE610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="" xmlns:a16="http://schemas.microsoft.com/office/drawing/2014/main" id="{C0B2D747-3E31-45C5-9A98-A9710A585F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="" xmlns:a16="http://schemas.microsoft.com/office/drawing/2014/main" id="{A15FD4BA-3020-462D-8BE8-B3A65B8E492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="" xmlns:a16="http://schemas.microsoft.com/office/drawing/2014/main" id="{A304284A-7318-4DD5-898C-2F6B23C778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="" xmlns:a16="http://schemas.microsoft.com/office/drawing/2014/main" id="{9DF48E66-B635-4509-B115-E0987C014E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="" xmlns:a16="http://schemas.microsoft.com/office/drawing/2014/main" id="{E3B96D94-5F5A-4F4C-810C-917BF4D266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="" xmlns:a16="http://schemas.microsoft.com/office/drawing/2014/main" id="{7F3782D6-BFF8-4389-9D39-A023ADAA92C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="" xmlns:a16="http://schemas.microsoft.com/office/drawing/2014/main" id="{ECE162D4-FCAE-441B-B5E9-C91DE62124E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710A85-3A55-9F4D-825A-05099002C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199" y="4571999"/>
            <a:ext cx="7673801" cy="108765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Arithmetic in C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="" xmlns:a16="http://schemas.microsoft.com/office/drawing/2014/main" id="{F5BD1D46-D604-4745-B609-A1219D77DD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7363" y="1882447"/>
            <a:ext cx="8876659" cy="308463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4204504-C322-F74E-82AD-6B79CC6AC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352651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419467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>
            <a:extLst>
              <a:ext uri="{FF2B5EF4-FFF2-40B4-BE49-F238E27FC236}">
                <a16:creationId xmlns="" xmlns:a16="http://schemas.microsoft.com/office/drawing/2014/main" id="{4815A7B4-532E-48C9-AC24-D78ACF3339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4" name="Freeform 14">
              <a:extLst>
                <a:ext uri="{FF2B5EF4-FFF2-40B4-BE49-F238E27FC236}">
                  <a16:creationId xmlns="" xmlns:a16="http://schemas.microsoft.com/office/drawing/2014/main" id="{D40109F4-CE5C-45F4-856E-F3F69C9FD4E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3CBAA4DE-3D7B-460B-AE98-D9F9990C0B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7BF1ED3E-4F80-4AF6-A41B-44F53DDE610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="" xmlns:a16="http://schemas.microsoft.com/office/drawing/2014/main" id="{C0B2D747-3E31-45C5-9A98-A9710A585F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="" xmlns:a16="http://schemas.microsoft.com/office/drawing/2014/main" id="{A15FD4BA-3020-462D-8BE8-B3A65B8E492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="" xmlns:a16="http://schemas.microsoft.com/office/drawing/2014/main" id="{A304284A-7318-4DD5-898C-2F6B23C778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="" xmlns:a16="http://schemas.microsoft.com/office/drawing/2014/main" id="{9DF48E66-B635-4509-B115-E0987C014E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="" xmlns:a16="http://schemas.microsoft.com/office/drawing/2014/main" id="{E3B96D94-5F5A-4F4C-810C-917BF4D266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="" xmlns:a16="http://schemas.microsoft.com/office/drawing/2014/main" id="{7F3782D6-BFF8-4389-9D39-A023ADAA92C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="" xmlns:a16="http://schemas.microsoft.com/office/drawing/2014/main" id="{ECE162D4-FCAE-441B-B5E9-C91DE62124E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710A85-3A55-9F4D-825A-05099002C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199" y="4571999"/>
            <a:ext cx="7673801" cy="108765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Arithmetic in 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4204504-C322-F74E-82AD-6B79CC6AC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352651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9699" y="2232660"/>
            <a:ext cx="6604056" cy="144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787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>
            <a:extLst>
              <a:ext uri="{FF2B5EF4-FFF2-40B4-BE49-F238E27FC236}">
                <a16:creationId xmlns="" xmlns:a16="http://schemas.microsoft.com/office/drawing/2014/main" id="{4815A7B4-532E-48C9-AC24-D78ACF3339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4" name="Freeform 14">
              <a:extLst>
                <a:ext uri="{FF2B5EF4-FFF2-40B4-BE49-F238E27FC236}">
                  <a16:creationId xmlns="" xmlns:a16="http://schemas.microsoft.com/office/drawing/2014/main" id="{D40109F4-CE5C-45F4-856E-F3F69C9FD4E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3CBAA4DE-3D7B-460B-AE98-D9F9990C0B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7BF1ED3E-4F80-4AF6-A41B-44F53DDE610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="" xmlns:a16="http://schemas.microsoft.com/office/drawing/2014/main" id="{C0B2D747-3E31-45C5-9A98-A9710A585F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="" xmlns:a16="http://schemas.microsoft.com/office/drawing/2014/main" id="{A15FD4BA-3020-462D-8BE8-B3A65B8E492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="" xmlns:a16="http://schemas.microsoft.com/office/drawing/2014/main" id="{A304284A-7318-4DD5-898C-2F6B23C778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="" xmlns:a16="http://schemas.microsoft.com/office/drawing/2014/main" id="{9DF48E66-B635-4509-B115-E0987C014E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="" xmlns:a16="http://schemas.microsoft.com/office/drawing/2014/main" id="{E3B96D94-5F5A-4F4C-810C-917BF4D266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="" xmlns:a16="http://schemas.microsoft.com/office/drawing/2014/main" id="{7F3782D6-BFF8-4389-9D39-A023ADAA92C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="" xmlns:a16="http://schemas.microsoft.com/office/drawing/2014/main" id="{ECE162D4-FCAE-441B-B5E9-C91DE62124E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710A85-3A55-9F4D-825A-05099002C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199" y="4571999"/>
            <a:ext cx="7673801" cy="108765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Arithmetic in C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="" xmlns:a16="http://schemas.microsoft.com/office/drawing/2014/main" id="{F5BD1D46-D604-4745-B609-A1219D77DD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0"/>
            <a:ext cx="8876659" cy="308463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4204504-C322-F74E-82AD-6B79CC6AC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352651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77334" y="3094670"/>
            <a:ext cx="99128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Integer division yields an integer result. </a:t>
            </a:r>
            <a:r>
              <a:rPr lang="en-GB" b="1" dirty="0" smtClean="0"/>
              <a:t>For example, the expression 7 / 4 evaluates to 1</a:t>
            </a:r>
          </a:p>
          <a:p>
            <a:r>
              <a:rPr lang="en-GB" dirty="0" smtClean="0"/>
              <a:t>and the expression 17 / 5 evaluates to 3.</a:t>
            </a:r>
          </a:p>
          <a:p>
            <a:r>
              <a:rPr lang="en-GB" dirty="0" smtClean="0"/>
              <a:t> C provides the </a:t>
            </a:r>
            <a:r>
              <a:rPr lang="en-GB" b="1" dirty="0" smtClean="0"/>
              <a:t>remainder operator, %, which</a:t>
            </a:r>
          </a:p>
          <a:p>
            <a:r>
              <a:rPr lang="en-GB" dirty="0" smtClean="0"/>
              <a:t>yields the </a:t>
            </a:r>
            <a:r>
              <a:rPr lang="en-GB" i="1" dirty="0" smtClean="0"/>
              <a:t>remainder after integer division. The remainder operator is an integer operator</a:t>
            </a:r>
          </a:p>
          <a:p>
            <a:r>
              <a:rPr lang="en-GB" dirty="0" smtClean="0"/>
              <a:t>that can be used only with integer operands. The expression x % y yields the remainder after</a:t>
            </a:r>
          </a:p>
          <a:p>
            <a:r>
              <a:rPr lang="en-GB" dirty="0" smtClean="0"/>
              <a:t>x is divided by y. Thus, 7 % 4 yields 3 and 17 % 5 yields 2.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06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>
            <a:extLst>
              <a:ext uri="{FF2B5EF4-FFF2-40B4-BE49-F238E27FC236}">
                <a16:creationId xmlns="" xmlns:a16="http://schemas.microsoft.com/office/drawing/2014/main" id="{4815A7B4-532E-48C9-AC24-D78ACF3339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4" name="Freeform 14">
              <a:extLst>
                <a:ext uri="{FF2B5EF4-FFF2-40B4-BE49-F238E27FC236}">
                  <a16:creationId xmlns="" xmlns:a16="http://schemas.microsoft.com/office/drawing/2014/main" id="{D40109F4-CE5C-45F4-856E-F3F69C9FD4E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3CBAA4DE-3D7B-460B-AE98-D9F9990C0B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7BF1ED3E-4F80-4AF6-A41B-44F53DDE610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="" xmlns:a16="http://schemas.microsoft.com/office/drawing/2014/main" id="{C0B2D747-3E31-45C5-9A98-A9710A585F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="" xmlns:a16="http://schemas.microsoft.com/office/drawing/2014/main" id="{A15FD4BA-3020-462D-8BE8-B3A65B8E492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="" xmlns:a16="http://schemas.microsoft.com/office/drawing/2014/main" id="{A304284A-7318-4DD5-898C-2F6B23C778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="" xmlns:a16="http://schemas.microsoft.com/office/drawing/2014/main" id="{9DF48E66-B635-4509-B115-E0987C014E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="" xmlns:a16="http://schemas.microsoft.com/office/drawing/2014/main" id="{E3B96D94-5F5A-4F4C-810C-917BF4D266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="" xmlns:a16="http://schemas.microsoft.com/office/drawing/2014/main" id="{7F3782D6-BFF8-4389-9D39-A023ADAA92C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="" xmlns:a16="http://schemas.microsoft.com/office/drawing/2014/main" id="{ECE162D4-FCAE-441B-B5E9-C91DE62124E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710A85-3A55-9F4D-825A-05099002C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199" y="4571999"/>
            <a:ext cx="7673801" cy="108765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Arithmetic in C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="" xmlns:a16="http://schemas.microsoft.com/office/drawing/2014/main" id="{F5BD1D46-D604-4745-B609-A1219D77DD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0"/>
            <a:ext cx="8876659" cy="308463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4204504-C322-F74E-82AD-6B79CC6AC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352651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333" y="3162298"/>
            <a:ext cx="9969849" cy="179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209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4815A7B4-532E-48C9-AC24-D78ACF3339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2" name="Freeform 14">
              <a:extLst>
                <a:ext uri="{FF2B5EF4-FFF2-40B4-BE49-F238E27FC236}">
                  <a16:creationId xmlns="" xmlns:a16="http://schemas.microsoft.com/office/drawing/2014/main" id="{D40109F4-CE5C-45F4-856E-F3F69C9FD4E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3CBAA4DE-3D7B-460B-AE98-D9F9990C0B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7BF1ED3E-4F80-4AF6-A41B-44F53DDE610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="" xmlns:a16="http://schemas.microsoft.com/office/drawing/2014/main" id="{C0B2D747-3E31-45C5-9A98-A9710A585F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="" xmlns:a16="http://schemas.microsoft.com/office/drawing/2014/main" id="{A15FD4BA-3020-462D-8BE8-B3A65B8E492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="" xmlns:a16="http://schemas.microsoft.com/office/drawing/2014/main" id="{A304284A-7318-4DD5-898C-2F6B23C778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="" xmlns:a16="http://schemas.microsoft.com/office/drawing/2014/main" id="{9DF48E66-B635-4509-B115-E0987C014E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="" xmlns:a16="http://schemas.microsoft.com/office/drawing/2014/main" id="{E3B96D94-5F5A-4F4C-810C-917BF4D266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="" xmlns:a16="http://schemas.microsoft.com/office/drawing/2014/main" id="{7F3782D6-BFF8-4389-9D39-A023ADAA92C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="" xmlns:a16="http://schemas.microsoft.com/office/drawing/2014/main" id="{ECE162D4-FCAE-441B-B5E9-C91DE62124E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477DAB-91A8-EB48-A786-5CDC3A4F6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301" y="3917336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dirty="0"/>
              <a:t>Rules of Operator Precedence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E79943CA-5BC9-5E49-9DFA-6CDEB040FF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-8467"/>
            <a:ext cx="7814779" cy="447396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B0EE251-7636-C44A-8DDA-D6CA328F2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352651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401137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38CADFF9-6A6B-814A-B949-BF4087C07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474030"/>
            <a:ext cx="9566035" cy="1370010"/>
          </a:xfrm>
          <a:prstGeom prst="rect">
            <a:avLst/>
          </a:prstGeom>
        </p:spPr>
      </p:pic>
      <p:grpSp>
        <p:nvGrpSpPr>
          <p:cNvPr id="3" name="Group 10">
            <a:extLst>
              <a:ext uri="{FF2B5EF4-FFF2-40B4-BE49-F238E27FC236}">
                <a16:creationId xmlns="" xmlns:a16="http://schemas.microsoft.com/office/drawing/2014/main" id="{4815A7B4-532E-48C9-AC24-D78ACF3339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2" name="Freeform 14">
              <a:extLst>
                <a:ext uri="{FF2B5EF4-FFF2-40B4-BE49-F238E27FC236}">
                  <a16:creationId xmlns="" xmlns:a16="http://schemas.microsoft.com/office/drawing/2014/main" id="{D40109F4-CE5C-45F4-856E-F3F69C9FD4E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3CBAA4DE-3D7B-460B-AE98-D9F9990C0B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7BF1ED3E-4F80-4AF6-A41B-44F53DDE610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="" xmlns:a16="http://schemas.microsoft.com/office/drawing/2014/main" id="{C0B2D747-3E31-45C5-9A98-A9710A585F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="" xmlns:a16="http://schemas.microsoft.com/office/drawing/2014/main" id="{A15FD4BA-3020-462D-8BE8-B3A65B8E492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="" xmlns:a16="http://schemas.microsoft.com/office/drawing/2014/main" id="{A304284A-7318-4DD5-898C-2F6B23C778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="" xmlns:a16="http://schemas.microsoft.com/office/drawing/2014/main" id="{9DF48E66-B635-4509-B115-E0987C014E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="" xmlns:a16="http://schemas.microsoft.com/office/drawing/2014/main" id="{E3B96D94-5F5A-4F4C-810C-917BF4D266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="" xmlns:a16="http://schemas.microsoft.com/office/drawing/2014/main" id="{7F3782D6-BFF8-4389-9D39-A023ADAA92C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="" xmlns:a16="http://schemas.microsoft.com/office/drawing/2014/main" id="{ECE162D4-FCAE-441B-B5E9-C91DE62124E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477DAB-91A8-EB48-A786-5CDC3A4F6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301" y="3917336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dirty="0"/>
              <a:t>Rules of Operator Precedence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B0EE251-7636-C44A-8DDA-D6CA328F2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352651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9149F9B6-2659-B441-9519-C346C022281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5875" r="33086"/>
          <a:stretch>
            <a:fillRect/>
          </a:stretch>
        </p:blipFill>
        <p:spPr>
          <a:xfrm>
            <a:off x="1402080" y="2220887"/>
            <a:ext cx="7530253" cy="146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67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y = ( a * x * x ) + ( b * x ) + c;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Aljaffan (C) 2018</a:t>
            </a: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149F9B6-2659-B441-9519-C346C022281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875" r="33086"/>
          <a:stretch>
            <a:fillRect/>
          </a:stretch>
        </p:blipFill>
        <p:spPr>
          <a:xfrm>
            <a:off x="228600" y="0"/>
            <a:ext cx="7530253" cy="146052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="" xmlns:a16="http://schemas.microsoft.com/office/drawing/2014/main" id="{72477DAB-91A8-EB48-A786-5CDC3A4F6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080" y="5013652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dirty="0"/>
              <a:t>Rules of Operator Precedence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7472" y="2160589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redundant parentheses</a:t>
            </a:r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3366" y="3053372"/>
            <a:ext cx="7482281" cy="135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760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0">
            <a:extLst>
              <a:ext uri="{FF2B5EF4-FFF2-40B4-BE49-F238E27FC236}">
                <a16:creationId xmlns="" xmlns:a16="http://schemas.microsoft.com/office/drawing/2014/main" id="{D6280969-F024-466D-A1DB-4F848C51DE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2" name="Straight Connector 41">
              <a:extLst>
                <a:ext uri="{FF2B5EF4-FFF2-40B4-BE49-F238E27FC236}">
                  <a16:creationId xmlns="" xmlns:a16="http://schemas.microsoft.com/office/drawing/2014/main" id="{63FDD802-E6D8-4979-A1B9-BA705AE4DA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="" xmlns:a16="http://schemas.microsoft.com/office/drawing/2014/main" id="{BDE509DD-4B76-45F0-8144-02F1D7E1AE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23">
              <a:extLst>
                <a:ext uri="{FF2B5EF4-FFF2-40B4-BE49-F238E27FC236}">
                  <a16:creationId xmlns="" xmlns:a16="http://schemas.microsoft.com/office/drawing/2014/main" id="{FEAEFD53-0220-48B1-9EA8-3EAE151E84E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5">
              <a:extLst>
                <a:ext uri="{FF2B5EF4-FFF2-40B4-BE49-F238E27FC236}">
                  <a16:creationId xmlns="" xmlns:a16="http://schemas.microsoft.com/office/drawing/2014/main" id="{92E7FABD-916D-4FF9-B5F3-44E53AFD39E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="" xmlns:a16="http://schemas.microsoft.com/office/drawing/2014/main" id="{826F9772-AEFE-4C6D-82B6-1207069B86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7">
              <a:extLst>
                <a:ext uri="{FF2B5EF4-FFF2-40B4-BE49-F238E27FC236}">
                  <a16:creationId xmlns="" xmlns:a16="http://schemas.microsoft.com/office/drawing/2014/main" id="{ACFBF3A9-B76A-4B4B-B6D7-CA4651F5C9D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8">
              <a:extLst>
                <a:ext uri="{FF2B5EF4-FFF2-40B4-BE49-F238E27FC236}">
                  <a16:creationId xmlns="" xmlns:a16="http://schemas.microsoft.com/office/drawing/2014/main" id="{BF0FAA0A-B682-4A83-BDD8-BCE0AB41C2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9">
              <a:extLst>
                <a:ext uri="{FF2B5EF4-FFF2-40B4-BE49-F238E27FC236}">
                  <a16:creationId xmlns="" xmlns:a16="http://schemas.microsoft.com/office/drawing/2014/main" id="{7874A013-E5E2-4AE1-8E93-029A2B41EB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="" xmlns:a16="http://schemas.microsoft.com/office/drawing/2014/main" id="{4355329E-E608-4F7A-B4EF-8FEF07D7552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Isosceles Triangle 50">
              <a:extLst>
                <a:ext uri="{FF2B5EF4-FFF2-40B4-BE49-F238E27FC236}">
                  <a16:creationId xmlns="" xmlns:a16="http://schemas.microsoft.com/office/drawing/2014/main" id="{53D9BFDF-B250-44FF-9BD7-C204EFBFC19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6" name="Rectangle 52">
            <a:extLst>
              <a:ext uri="{FF2B5EF4-FFF2-40B4-BE49-F238E27FC236}">
                <a16:creationId xmlns="" xmlns:a16="http://schemas.microsoft.com/office/drawing/2014/main" id="{A65AC7D1-EAA9-48F5-B509-60A7F50BF7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7" name="Rectangle 54">
            <a:extLst>
              <a:ext uri="{FF2B5EF4-FFF2-40B4-BE49-F238E27FC236}">
                <a16:creationId xmlns="" xmlns:a16="http://schemas.microsoft.com/office/drawing/2014/main" id="{D6320AF9-619A-4175-865B-5663E1AEF4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56">
            <a:extLst>
              <a:ext uri="{FF2B5EF4-FFF2-40B4-BE49-F238E27FC236}">
                <a16:creationId xmlns="" xmlns:a16="http://schemas.microsoft.com/office/drawing/2014/main" id="{063B6EC6-D752-4EE7-908B-F8F19E8C7F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="" xmlns:a16="http://schemas.microsoft.com/office/drawing/2014/main" id="{EFECD4E8-AD3E-4228-82A2-9461958EA9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="" xmlns:a16="http://schemas.microsoft.com/office/drawing/2014/main" id="{7E018740-5C2B-4A41-AC1A-7E68D1EC19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="" xmlns:a16="http://schemas.microsoft.com/office/drawing/2014/main" id="{166F75A4-C475-4941-8EE2-B80A06A2C1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Isosceles Triangle 64">
            <a:extLst>
              <a:ext uri="{FF2B5EF4-FFF2-40B4-BE49-F238E27FC236}">
                <a16:creationId xmlns="" xmlns:a16="http://schemas.microsoft.com/office/drawing/2014/main" id="{A032553A-72E8-4B0D-8405-FF9771C9AF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Rectangle 27">
            <a:extLst>
              <a:ext uri="{FF2B5EF4-FFF2-40B4-BE49-F238E27FC236}">
                <a16:creationId xmlns="" xmlns:a16="http://schemas.microsoft.com/office/drawing/2014/main" id="{765800AC-C3B9-498E-87BC-29FAE4C76B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Content Placeholder 9">
            <a:extLst>
              <a:ext uri="{FF2B5EF4-FFF2-40B4-BE49-F238E27FC236}">
                <a16:creationId xmlns="" xmlns:a16="http://schemas.microsoft.com/office/drawing/2014/main" id="{6EDE2986-B75F-B84A-AEB0-CE4F174582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76711" y="296386"/>
            <a:ext cx="8299524" cy="6418557"/>
          </a:xfrm>
          <a:prstGeom prst="rect">
            <a:avLst/>
          </a:prstGeom>
        </p:spPr>
      </p:pic>
      <p:sp>
        <p:nvSpPr>
          <p:cNvPr id="83" name="Isosceles Triangle 68">
            <a:extLst>
              <a:ext uri="{FF2B5EF4-FFF2-40B4-BE49-F238E27FC236}">
                <a16:creationId xmlns="" xmlns:a16="http://schemas.microsoft.com/office/drawing/2014/main" id="{1F9D6ACB-2FF4-49F9-978A-E0D5327FC6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Freeform: Shape 70">
            <a:extLst>
              <a:ext uri="{FF2B5EF4-FFF2-40B4-BE49-F238E27FC236}">
                <a16:creationId xmlns="" xmlns:a16="http://schemas.microsoft.com/office/drawing/2014/main" id="{A5EC319D-0FEA-4B95-A3EA-01E35672C9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FE9644-42FF-334A-B24C-3973F5492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838" y="-67141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Adding Two Integers</a:t>
            </a:r>
          </a:p>
        </p:txBody>
      </p:sp>
      <p:sp>
        <p:nvSpPr>
          <p:cNvPr id="32" name="Content Placeholder 31">
            <a:extLst>
              <a:ext uri="{FF2B5EF4-FFF2-40B4-BE49-F238E27FC236}">
                <a16:creationId xmlns="" xmlns:a16="http://schemas.microsoft.com/office/drawing/2014/main" id="{C30846FC-EDC7-7948-A3C3-49C91AE7C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81724" y="2837329"/>
            <a:ext cx="5010276" cy="3317938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lvl="0">
              <a:buClr>
                <a:schemeClr val="bg1"/>
              </a:buClr>
              <a:buFont typeface="+mj-lt"/>
              <a:buAutoNum type="arabicParenR"/>
            </a:pPr>
            <a:r>
              <a:rPr lang="en-US" b="1" dirty="0">
                <a:solidFill>
                  <a:schemeClr val="bg1"/>
                </a:solidFill>
              </a:rPr>
              <a:t>Add Comments </a:t>
            </a:r>
          </a:p>
          <a:p>
            <a:pPr lvl="0">
              <a:buClr>
                <a:schemeClr val="bg1"/>
              </a:buClr>
              <a:buFont typeface="+mj-lt"/>
              <a:buAutoNum type="arabicParenR"/>
            </a:pPr>
            <a:r>
              <a:rPr lang="en-US" b="1" dirty="0">
                <a:solidFill>
                  <a:schemeClr val="bg1"/>
                </a:solidFill>
              </a:rPr>
              <a:t>Insert  pre-processor definitions </a:t>
            </a:r>
          </a:p>
          <a:p>
            <a:pPr lvl="0">
              <a:buClr>
                <a:schemeClr val="bg1"/>
              </a:buClr>
              <a:buFont typeface="+mj-lt"/>
              <a:buAutoNum type="arabicParenR"/>
            </a:pPr>
            <a:r>
              <a:rPr lang="en-US" b="1" dirty="0">
                <a:solidFill>
                  <a:schemeClr val="bg1"/>
                </a:solidFill>
              </a:rPr>
              <a:t>Define main function</a:t>
            </a:r>
          </a:p>
          <a:p>
            <a:pPr lvl="0">
              <a:buClr>
                <a:schemeClr val="bg1"/>
              </a:buClr>
              <a:buFont typeface="+mj-lt"/>
              <a:buAutoNum type="arabicParenR"/>
            </a:pPr>
            <a:r>
              <a:rPr lang="en-US" b="1" dirty="0">
                <a:solidFill>
                  <a:schemeClr val="bg1"/>
                </a:solidFill>
              </a:rPr>
              <a:t>Declare variables</a:t>
            </a:r>
          </a:p>
          <a:p>
            <a:pPr lvl="1">
              <a:buClr>
                <a:schemeClr val="bg1"/>
              </a:buClr>
            </a:pPr>
            <a:r>
              <a:rPr lang="en-US" b="1" dirty="0">
                <a:solidFill>
                  <a:srgbClr val="0070C0"/>
                </a:solidFill>
              </a:rPr>
              <a:t>[</a:t>
            </a:r>
            <a:r>
              <a:rPr lang="en-US" b="1" dirty="0" err="1">
                <a:solidFill>
                  <a:srgbClr val="0070C0"/>
                </a:solidFill>
              </a:rPr>
              <a:t>DataType</a:t>
            </a:r>
            <a:r>
              <a:rPr lang="en-US" b="1" dirty="0">
                <a:solidFill>
                  <a:srgbClr val="0070C0"/>
                </a:solidFill>
              </a:rPr>
              <a:t>]  </a:t>
            </a:r>
            <a:r>
              <a:rPr lang="en-US" b="1" dirty="0">
                <a:solidFill>
                  <a:schemeClr val="tx1"/>
                </a:solidFill>
              </a:rPr>
              <a:t>[</a:t>
            </a:r>
            <a:r>
              <a:rPr lang="en-US" b="1" dirty="0" err="1">
                <a:solidFill>
                  <a:schemeClr val="tx1"/>
                </a:solidFill>
              </a:rPr>
              <a:t>VariableName</a:t>
            </a:r>
            <a:r>
              <a:rPr lang="en-US" b="1" dirty="0">
                <a:solidFill>
                  <a:schemeClr val="tx1"/>
                </a:solidFill>
              </a:rPr>
              <a:t>];</a:t>
            </a:r>
          </a:p>
          <a:p>
            <a:pPr lvl="1">
              <a:buClr>
                <a:schemeClr val="bg1"/>
              </a:buClr>
            </a:pPr>
            <a:r>
              <a:rPr lang="en-US" b="1" dirty="0">
                <a:solidFill>
                  <a:schemeClr val="tx1"/>
                </a:solidFill>
              </a:rPr>
              <a:t>Variable names are case sensitive</a:t>
            </a:r>
          </a:p>
          <a:p>
            <a:pPr lvl="0">
              <a:buClr>
                <a:schemeClr val="bg1"/>
              </a:buClr>
              <a:buFont typeface="+mj-lt"/>
              <a:buAutoNum type="arabicParenR"/>
            </a:pPr>
            <a:r>
              <a:rPr lang="en-US" b="1" dirty="0">
                <a:solidFill>
                  <a:schemeClr val="bg1"/>
                </a:solidFill>
              </a:rPr>
              <a:t>User </a:t>
            </a:r>
            <a:r>
              <a:rPr lang="en-GB" dirty="0" err="1">
                <a:solidFill>
                  <a:schemeClr val="bg1"/>
                </a:solidFill>
              </a:rPr>
              <a:t>scanf</a:t>
            </a:r>
            <a:r>
              <a:rPr lang="en-GB" dirty="0">
                <a:solidFill>
                  <a:schemeClr val="bg1"/>
                </a:solidFill>
              </a:rPr>
              <a:t> to read variables by a user at the keyboard</a:t>
            </a:r>
          </a:p>
          <a:p>
            <a:r>
              <a:rPr lang="en-GB" dirty="0" err="1">
                <a:solidFill>
                  <a:srgbClr val="0070C0"/>
                </a:solidFill>
              </a:rPr>
              <a:t>scanf</a:t>
            </a:r>
            <a:r>
              <a:rPr lang="en-GB" dirty="0">
                <a:solidFill>
                  <a:schemeClr val="tx1"/>
                </a:solidFill>
              </a:rPr>
              <a:t>(“format control string,”, &amp;</a:t>
            </a:r>
            <a:r>
              <a:rPr lang="en-GB" dirty="0" err="1">
                <a:solidFill>
                  <a:schemeClr val="tx1"/>
                </a:solidFill>
              </a:rPr>
              <a:t>variableName</a:t>
            </a:r>
            <a:r>
              <a:rPr lang="en-GB" dirty="0">
                <a:solidFill>
                  <a:schemeClr val="tx1"/>
                </a:solidFill>
              </a:rPr>
              <a:t>)</a:t>
            </a:r>
          </a:p>
          <a:p>
            <a:pPr lvl="0">
              <a:buClr>
                <a:schemeClr val="bg1"/>
              </a:buClr>
              <a:buFont typeface="+mj-lt"/>
              <a:buAutoNum type="arabicParenR" startAt="6"/>
            </a:pPr>
            <a:r>
              <a:rPr lang="en-GB" dirty="0">
                <a:solidFill>
                  <a:schemeClr val="bg1"/>
                </a:solidFill>
              </a:rPr>
              <a:t>computes the sum of two values</a:t>
            </a:r>
            <a:endParaRPr lang="en-US" b="1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64FA37D-0FB3-5B4D-8699-13C427721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46915" y="6041362"/>
            <a:ext cx="332932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551A6371-593E-FC41-ADED-8A8C63FEEB8E}"/>
              </a:ext>
            </a:extLst>
          </p:cNvPr>
          <p:cNvSpPr/>
          <p:nvPr/>
        </p:nvSpPr>
        <p:spPr>
          <a:xfrm>
            <a:off x="6416039" y="2160589"/>
            <a:ext cx="2927185" cy="3880773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0">
            <a:extLst>
              <a:ext uri="{FF2B5EF4-FFF2-40B4-BE49-F238E27FC236}">
                <a16:creationId xmlns="" xmlns:a16="http://schemas.microsoft.com/office/drawing/2014/main" id="{D6280969-F024-466D-A1DB-4F848C51DE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2" name="Straight Connector 41">
              <a:extLst>
                <a:ext uri="{FF2B5EF4-FFF2-40B4-BE49-F238E27FC236}">
                  <a16:creationId xmlns="" xmlns:a16="http://schemas.microsoft.com/office/drawing/2014/main" id="{63FDD802-E6D8-4979-A1B9-BA705AE4DA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="" xmlns:a16="http://schemas.microsoft.com/office/drawing/2014/main" id="{BDE509DD-4B76-45F0-8144-02F1D7E1AE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23">
              <a:extLst>
                <a:ext uri="{FF2B5EF4-FFF2-40B4-BE49-F238E27FC236}">
                  <a16:creationId xmlns="" xmlns:a16="http://schemas.microsoft.com/office/drawing/2014/main" id="{FEAEFD53-0220-48B1-9EA8-3EAE151E84E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5">
              <a:extLst>
                <a:ext uri="{FF2B5EF4-FFF2-40B4-BE49-F238E27FC236}">
                  <a16:creationId xmlns="" xmlns:a16="http://schemas.microsoft.com/office/drawing/2014/main" id="{92E7FABD-916D-4FF9-B5F3-44E53AFD39E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="" xmlns:a16="http://schemas.microsoft.com/office/drawing/2014/main" id="{826F9772-AEFE-4C6D-82B6-1207069B86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7">
              <a:extLst>
                <a:ext uri="{FF2B5EF4-FFF2-40B4-BE49-F238E27FC236}">
                  <a16:creationId xmlns="" xmlns:a16="http://schemas.microsoft.com/office/drawing/2014/main" id="{ACFBF3A9-B76A-4B4B-B6D7-CA4651F5C9D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8">
              <a:extLst>
                <a:ext uri="{FF2B5EF4-FFF2-40B4-BE49-F238E27FC236}">
                  <a16:creationId xmlns="" xmlns:a16="http://schemas.microsoft.com/office/drawing/2014/main" id="{BF0FAA0A-B682-4A83-BDD8-BCE0AB41C2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9">
              <a:extLst>
                <a:ext uri="{FF2B5EF4-FFF2-40B4-BE49-F238E27FC236}">
                  <a16:creationId xmlns="" xmlns:a16="http://schemas.microsoft.com/office/drawing/2014/main" id="{7874A013-E5E2-4AE1-8E93-029A2B41EB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="" xmlns:a16="http://schemas.microsoft.com/office/drawing/2014/main" id="{4355329E-E608-4F7A-B4EF-8FEF07D7552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Isosceles Triangle 50">
              <a:extLst>
                <a:ext uri="{FF2B5EF4-FFF2-40B4-BE49-F238E27FC236}">
                  <a16:creationId xmlns="" xmlns:a16="http://schemas.microsoft.com/office/drawing/2014/main" id="{53D9BFDF-B250-44FF-9BD7-C204EFBFC19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6" name="Rectangle 52">
            <a:extLst>
              <a:ext uri="{FF2B5EF4-FFF2-40B4-BE49-F238E27FC236}">
                <a16:creationId xmlns="" xmlns:a16="http://schemas.microsoft.com/office/drawing/2014/main" id="{A65AC7D1-EAA9-48F5-B509-60A7F50BF7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7" name="Rectangle 54">
            <a:extLst>
              <a:ext uri="{FF2B5EF4-FFF2-40B4-BE49-F238E27FC236}">
                <a16:creationId xmlns="" xmlns:a16="http://schemas.microsoft.com/office/drawing/2014/main" id="{D6320AF9-619A-4175-865B-5663E1AEF4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56">
            <a:extLst>
              <a:ext uri="{FF2B5EF4-FFF2-40B4-BE49-F238E27FC236}">
                <a16:creationId xmlns="" xmlns:a16="http://schemas.microsoft.com/office/drawing/2014/main" id="{063B6EC6-D752-4EE7-908B-F8F19E8C7F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="" xmlns:a16="http://schemas.microsoft.com/office/drawing/2014/main" id="{EFECD4E8-AD3E-4228-82A2-9461958EA9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="" xmlns:a16="http://schemas.microsoft.com/office/drawing/2014/main" id="{7E018740-5C2B-4A41-AC1A-7E68D1EC19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="" xmlns:a16="http://schemas.microsoft.com/office/drawing/2014/main" id="{166F75A4-C475-4941-8EE2-B80A06A2C1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Isosceles Triangle 64">
            <a:extLst>
              <a:ext uri="{FF2B5EF4-FFF2-40B4-BE49-F238E27FC236}">
                <a16:creationId xmlns="" xmlns:a16="http://schemas.microsoft.com/office/drawing/2014/main" id="{A032553A-72E8-4B0D-8405-FF9771C9AF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Rectangle 27">
            <a:extLst>
              <a:ext uri="{FF2B5EF4-FFF2-40B4-BE49-F238E27FC236}">
                <a16:creationId xmlns="" xmlns:a16="http://schemas.microsoft.com/office/drawing/2014/main" id="{765800AC-C3B9-498E-87BC-29FAE4C76B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Content Placeholder 9">
            <a:extLst>
              <a:ext uri="{FF2B5EF4-FFF2-40B4-BE49-F238E27FC236}">
                <a16:creationId xmlns="" xmlns:a16="http://schemas.microsoft.com/office/drawing/2014/main" id="{6EDE2986-B75F-B84A-AEB0-CE4F174582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76711" y="296386"/>
            <a:ext cx="8299524" cy="6418557"/>
          </a:xfrm>
          <a:prstGeom prst="rect">
            <a:avLst/>
          </a:prstGeom>
        </p:spPr>
      </p:pic>
      <p:sp>
        <p:nvSpPr>
          <p:cNvPr id="83" name="Isosceles Triangle 68">
            <a:extLst>
              <a:ext uri="{FF2B5EF4-FFF2-40B4-BE49-F238E27FC236}">
                <a16:creationId xmlns="" xmlns:a16="http://schemas.microsoft.com/office/drawing/2014/main" id="{1F9D6ACB-2FF4-49F9-978A-E0D5327FC6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Freeform: Shape 70">
            <a:extLst>
              <a:ext uri="{FF2B5EF4-FFF2-40B4-BE49-F238E27FC236}">
                <a16:creationId xmlns="" xmlns:a16="http://schemas.microsoft.com/office/drawing/2014/main" id="{A5EC319D-0FEA-4B95-A3EA-01E35672C9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FE9644-42FF-334A-B24C-3973F5492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0513" y="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Adding Two Integers</a:t>
            </a:r>
          </a:p>
        </p:txBody>
      </p:sp>
      <p:sp>
        <p:nvSpPr>
          <p:cNvPr id="32" name="Content Placeholder 31">
            <a:extLst>
              <a:ext uri="{FF2B5EF4-FFF2-40B4-BE49-F238E27FC236}">
                <a16:creationId xmlns="" xmlns:a16="http://schemas.microsoft.com/office/drawing/2014/main" id="{C30846FC-EDC7-7948-A3C3-49C91AE7C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65874" y="2022444"/>
            <a:ext cx="5010276" cy="33179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 smtClean="0"/>
              <a:t>A variable name in C is any valid </a:t>
            </a:r>
            <a:r>
              <a:rPr lang="en-GB" b="1" dirty="0" smtClean="0"/>
              <a:t>identifier. An identifier  is a series of characters consisting </a:t>
            </a:r>
            <a:r>
              <a:rPr lang="en-GB" dirty="0" smtClean="0"/>
              <a:t>of letters, digits and underscores ( _ ) that does not begin with a digit.</a:t>
            </a:r>
          </a:p>
          <a:p>
            <a:r>
              <a:rPr lang="en-GB" dirty="0" smtClean="0"/>
              <a:t>• C is </a:t>
            </a:r>
            <a:r>
              <a:rPr lang="en-GB" b="1" dirty="0" smtClean="0"/>
              <a:t>case sensitive uppercase and lowercase letters are different in C.</a:t>
            </a:r>
            <a:endParaRPr lang="en-GB" dirty="0" smtClean="0"/>
          </a:p>
          <a:p>
            <a:pPr lvl="0">
              <a:buClr>
                <a:schemeClr val="bg1"/>
              </a:buClr>
              <a:buNone/>
            </a:pPr>
            <a:r>
              <a:rPr lang="en-GB" dirty="0" smtClean="0"/>
              <a:t>All variables must be defined with a name and a </a:t>
            </a:r>
            <a:r>
              <a:rPr lang="en-GB" b="1" dirty="0" smtClean="0"/>
              <a:t>data type before they can be used in a program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64FA37D-0FB3-5B4D-8699-13C427721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46915" y="6041362"/>
            <a:ext cx="332932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551A6371-593E-FC41-ADED-8A8C63FEEB8E}"/>
              </a:ext>
            </a:extLst>
          </p:cNvPr>
          <p:cNvSpPr/>
          <p:nvPr/>
        </p:nvSpPr>
        <p:spPr>
          <a:xfrm>
            <a:off x="6416039" y="2160589"/>
            <a:ext cx="2927185" cy="3880773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dirty="0"/>
          </a:p>
        </p:txBody>
      </p:sp>
      <p:sp>
        <p:nvSpPr>
          <p:cNvPr id="28" name="Folded Corner 27"/>
          <p:cNvSpPr/>
          <p:nvPr/>
        </p:nvSpPr>
        <p:spPr>
          <a:xfrm>
            <a:off x="7726680" y="5340382"/>
            <a:ext cx="3855720" cy="1374561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accent3"/>
                </a:solidFill>
              </a:rPr>
              <a:t>Every </a:t>
            </a:r>
            <a:r>
              <a:rPr lang="en-GB" b="1" dirty="0" smtClean="0">
                <a:solidFill>
                  <a:schemeClr val="accent3"/>
                </a:solidFill>
              </a:rPr>
              <a:t>variable has a name,</a:t>
            </a:r>
          </a:p>
          <a:p>
            <a:r>
              <a:rPr lang="en-GB" dirty="0" smtClean="0">
                <a:solidFill>
                  <a:schemeClr val="accent3"/>
                </a:solidFill>
              </a:rPr>
              <a:t>a </a:t>
            </a:r>
            <a:r>
              <a:rPr lang="en-GB" b="1" dirty="0" smtClean="0">
                <a:solidFill>
                  <a:schemeClr val="accent3"/>
                </a:solidFill>
              </a:rPr>
              <a:t>type and a value.</a:t>
            </a:r>
            <a:endParaRPr lang="en-GB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1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0">
            <a:extLst>
              <a:ext uri="{FF2B5EF4-FFF2-40B4-BE49-F238E27FC236}">
                <a16:creationId xmlns="" xmlns:a16="http://schemas.microsoft.com/office/drawing/2014/main" id="{D6280969-F024-466D-A1DB-4F848C51DE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2" name="Straight Connector 41">
              <a:extLst>
                <a:ext uri="{FF2B5EF4-FFF2-40B4-BE49-F238E27FC236}">
                  <a16:creationId xmlns="" xmlns:a16="http://schemas.microsoft.com/office/drawing/2014/main" id="{63FDD802-E6D8-4979-A1B9-BA705AE4DA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="" xmlns:a16="http://schemas.microsoft.com/office/drawing/2014/main" id="{BDE509DD-4B76-45F0-8144-02F1D7E1AE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23">
              <a:extLst>
                <a:ext uri="{FF2B5EF4-FFF2-40B4-BE49-F238E27FC236}">
                  <a16:creationId xmlns="" xmlns:a16="http://schemas.microsoft.com/office/drawing/2014/main" id="{FEAEFD53-0220-48B1-9EA8-3EAE151E84E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5">
              <a:extLst>
                <a:ext uri="{FF2B5EF4-FFF2-40B4-BE49-F238E27FC236}">
                  <a16:creationId xmlns="" xmlns:a16="http://schemas.microsoft.com/office/drawing/2014/main" id="{92E7FABD-916D-4FF9-B5F3-44E53AFD39E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="" xmlns:a16="http://schemas.microsoft.com/office/drawing/2014/main" id="{826F9772-AEFE-4C6D-82B6-1207069B86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7">
              <a:extLst>
                <a:ext uri="{FF2B5EF4-FFF2-40B4-BE49-F238E27FC236}">
                  <a16:creationId xmlns="" xmlns:a16="http://schemas.microsoft.com/office/drawing/2014/main" id="{ACFBF3A9-B76A-4B4B-B6D7-CA4651F5C9D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8">
              <a:extLst>
                <a:ext uri="{FF2B5EF4-FFF2-40B4-BE49-F238E27FC236}">
                  <a16:creationId xmlns="" xmlns:a16="http://schemas.microsoft.com/office/drawing/2014/main" id="{BF0FAA0A-B682-4A83-BDD8-BCE0AB41C2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9">
              <a:extLst>
                <a:ext uri="{FF2B5EF4-FFF2-40B4-BE49-F238E27FC236}">
                  <a16:creationId xmlns="" xmlns:a16="http://schemas.microsoft.com/office/drawing/2014/main" id="{7874A013-E5E2-4AE1-8E93-029A2B41EB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="" xmlns:a16="http://schemas.microsoft.com/office/drawing/2014/main" id="{4355329E-E608-4F7A-B4EF-8FEF07D7552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Isosceles Triangle 50">
              <a:extLst>
                <a:ext uri="{FF2B5EF4-FFF2-40B4-BE49-F238E27FC236}">
                  <a16:creationId xmlns="" xmlns:a16="http://schemas.microsoft.com/office/drawing/2014/main" id="{53D9BFDF-B250-44FF-9BD7-C204EFBFC19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6" name="Rectangle 52">
            <a:extLst>
              <a:ext uri="{FF2B5EF4-FFF2-40B4-BE49-F238E27FC236}">
                <a16:creationId xmlns="" xmlns:a16="http://schemas.microsoft.com/office/drawing/2014/main" id="{A65AC7D1-EAA9-48F5-B509-60A7F50BF7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7" name="Rectangle 54">
            <a:extLst>
              <a:ext uri="{FF2B5EF4-FFF2-40B4-BE49-F238E27FC236}">
                <a16:creationId xmlns="" xmlns:a16="http://schemas.microsoft.com/office/drawing/2014/main" id="{D6320AF9-619A-4175-865B-5663E1AEF4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56">
            <a:extLst>
              <a:ext uri="{FF2B5EF4-FFF2-40B4-BE49-F238E27FC236}">
                <a16:creationId xmlns="" xmlns:a16="http://schemas.microsoft.com/office/drawing/2014/main" id="{063B6EC6-D752-4EE7-908B-F8F19E8C7F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="" xmlns:a16="http://schemas.microsoft.com/office/drawing/2014/main" id="{EFECD4E8-AD3E-4228-82A2-9461958EA9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="" xmlns:a16="http://schemas.microsoft.com/office/drawing/2014/main" id="{7E018740-5C2B-4A41-AC1A-7E68D1EC19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="" xmlns:a16="http://schemas.microsoft.com/office/drawing/2014/main" id="{166F75A4-C475-4941-8EE2-B80A06A2C1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Isosceles Triangle 64">
            <a:extLst>
              <a:ext uri="{FF2B5EF4-FFF2-40B4-BE49-F238E27FC236}">
                <a16:creationId xmlns="" xmlns:a16="http://schemas.microsoft.com/office/drawing/2014/main" id="{A032553A-72E8-4B0D-8405-FF9771C9AF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Rectangle 27">
            <a:extLst>
              <a:ext uri="{FF2B5EF4-FFF2-40B4-BE49-F238E27FC236}">
                <a16:creationId xmlns="" xmlns:a16="http://schemas.microsoft.com/office/drawing/2014/main" id="{765800AC-C3B9-498E-87BC-29FAE4C76B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Content Placeholder 9">
            <a:extLst>
              <a:ext uri="{FF2B5EF4-FFF2-40B4-BE49-F238E27FC236}">
                <a16:creationId xmlns="" xmlns:a16="http://schemas.microsoft.com/office/drawing/2014/main" id="{6EDE2986-B75F-B84A-AEB0-CE4F174582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76711" y="296386"/>
            <a:ext cx="8299524" cy="6418557"/>
          </a:xfrm>
          <a:prstGeom prst="rect">
            <a:avLst/>
          </a:prstGeom>
        </p:spPr>
      </p:pic>
      <p:sp>
        <p:nvSpPr>
          <p:cNvPr id="83" name="Isosceles Triangle 68">
            <a:extLst>
              <a:ext uri="{FF2B5EF4-FFF2-40B4-BE49-F238E27FC236}">
                <a16:creationId xmlns="" xmlns:a16="http://schemas.microsoft.com/office/drawing/2014/main" id="{1F9D6ACB-2FF4-49F9-978A-E0D5327FC6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Freeform: Shape 70">
            <a:extLst>
              <a:ext uri="{FF2B5EF4-FFF2-40B4-BE49-F238E27FC236}">
                <a16:creationId xmlns="" xmlns:a16="http://schemas.microsoft.com/office/drawing/2014/main" id="{A5EC319D-0FEA-4B95-A3EA-01E35672C9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FE9644-42FF-334A-B24C-3973F5492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0513" y="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Adding Two Integers</a:t>
            </a:r>
          </a:p>
        </p:txBody>
      </p:sp>
      <p:sp>
        <p:nvSpPr>
          <p:cNvPr id="32" name="Content Placeholder 31">
            <a:extLst>
              <a:ext uri="{FF2B5EF4-FFF2-40B4-BE49-F238E27FC236}">
                <a16:creationId xmlns="" xmlns:a16="http://schemas.microsoft.com/office/drawing/2014/main" id="{C30846FC-EDC7-7948-A3C3-49C91AE7C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76338" y="2022444"/>
            <a:ext cx="5010276" cy="33179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 smtClean="0"/>
              <a:t>Standard Library </a:t>
            </a:r>
            <a:r>
              <a:rPr lang="en-GB" b="1" dirty="0" smtClean="0"/>
              <a:t>function </a:t>
            </a:r>
            <a:r>
              <a:rPr lang="en-GB" b="1" dirty="0" err="1" smtClean="0"/>
              <a:t>scanf</a:t>
            </a:r>
            <a:r>
              <a:rPr lang="en-GB" b="1" dirty="0" smtClean="0"/>
              <a:t>  can be used to obtain input from the standard input, </a:t>
            </a:r>
            <a:r>
              <a:rPr lang="en-GB" dirty="0" smtClean="0"/>
              <a:t>which is usually the keyboard.</a:t>
            </a:r>
          </a:p>
          <a:p>
            <a:r>
              <a:rPr lang="en-GB" dirty="0" smtClean="0"/>
              <a:t>• The </a:t>
            </a:r>
            <a:r>
              <a:rPr lang="en-GB" b="1" dirty="0" smtClean="0"/>
              <a:t>%d conversion </a:t>
            </a:r>
            <a:r>
              <a:rPr lang="en-GB" b="1" dirty="0" err="1" smtClean="0"/>
              <a:t>specifier</a:t>
            </a:r>
            <a:r>
              <a:rPr lang="en-GB" b="1" dirty="0" smtClean="0"/>
              <a:t> indicates that the data should be an integer </a:t>
            </a:r>
          </a:p>
          <a:p>
            <a:endParaRPr lang="en-US" b="1" dirty="0" smtClean="0"/>
          </a:p>
          <a:p>
            <a:r>
              <a:rPr lang="en-GB" b="1" dirty="0" smtClean="0"/>
              <a:t>(the letter d </a:t>
            </a:r>
            <a:r>
              <a:rPr lang="en-GB" dirty="0" smtClean="0"/>
              <a:t>stands for “decimal integer”).</a:t>
            </a:r>
            <a:endParaRPr lang="en-GB" b="1" dirty="0" smtClean="0"/>
          </a:p>
          <a:p>
            <a:r>
              <a:rPr lang="en-GB" dirty="0" smtClean="0"/>
              <a:t>The % in this context is treated by </a:t>
            </a:r>
            <a:r>
              <a:rPr lang="en-GB" dirty="0" err="1" smtClean="0"/>
              <a:t>scanf</a:t>
            </a:r>
            <a:r>
              <a:rPr lang="en-GB" dirty="0" smtClean="0"/>
              <a:t> (and </a:t>
            </a:r>
            <a:r>
              <a:rPr lang="en-GB" dirty="0" err="1" smtClean="0"/>
              <a:t>printf</a:t>
            </a:r>
            <a:r>
              <a:rPr lang="en-GB" dirty="0" smtClean="0"/>
              <a:t>) as a special character that begins a conversion </a:t>
            </a:r>
            <a:r>
              <a:rPr lang="en-GB" dirty="0" err="1" smtClean="0"/>
              <a:t>specifier</a:t>
            </a:r>
            <a:r>
              <a:rPr lang="en-GB" dirty="0" smtClean="0"/>
              <a:t>.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en-GB" b="1" dirty="0" smtClean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64FA37D-0FB3-5B4D-8699-13C427721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46915" y="6041362"/>
            <a:ext cx="332932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Nouf </a:t>
            </a:r>
            <a:r>
              <a:rPr lang="en-US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Aljaffan</a:t>
            </a: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(C) 2018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551A6371-593E-FC41-ADED-8A8C63FEEB8E}"/>
              </a:ext>
            </a:extLst>
          </p:cNvPr>
          <p:cNvSpPr/>
          <p:nvPr/>
        </p:nvSpPr>
        <p:spPr>
          <a:xfrm>
            <a:off x="6416039" y="2160589"/>
            <a:ext cx="2927185" cy="3880773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0">
            <a:extLst>
              <a:ext uri="{FF2B5EF4-FFF2-40B4-BE49-F238E27FC236}">
                <a16:creationId xmlns="" xmlns:a16="http://schemas.microsoft.com/office/drawing/2014/main" id="{D6280969-F024-466D-A1DB-4F848C51DE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2" name="Straight Connector 41">
              <a:extLst>
                <a:ext uri="{FF2B5EF4-FFF2-40B4-BE49-F238E27FC236}">
                  <a16:creationId xmlns="" xmlns:a16="http://schemas.microsoft.com/office/drawing/2014/main" id="{63FDD802-E6D8-4979-A1B9-BA705AE4DA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="" xmlns:a16="http://schemas.microsoft.com/office/drawing/2014/main" id="{BDE509DD-4B76-45F0-8144-02F1D7E1AE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23">
              <a:extLst>
                <a:ext uri="{FF2B5EF4-FFF2-40B4-BE49-F238E27FC236}">
                  <a16:creationId xmlns="" xmlns:a16="http://schemas.microsoft.com/office/drawing/2014/main" id="{FEAEFD53-0220-48B1-9EA8-3EAE151E84E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5">
              <a:extLst>
                <a:ext uri="{FF2B5EF4-FFF2-40B4-BE49-F238E27FC236}">
                  <a16:creationId xmlns="" xmlns:a16="http://schemas.microsoft.com/office/drawing/2014/main" id="{92E7FABD-916D-4FF9-B5F3-44E53AFD39E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="" xmlns:a16="http://schemas.microsoft.com/office/drawing/2014/main" id="{826F9772-AEFE-4C6D-82B6-1207069B86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7">
              <a:extLst>
                <a:ext uri="{FF2B5EF4-FFF2-40B4-BE49-F238E27FC236}">
                  <a16:creationId xmlns="" xmlns:a16="http://schemas.microsoft.com/office/drawing/2014/main" id="{ACFBF3A9-B76A-4B4B-B6D7-CA4651F5C9D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8">
              <a:extLst>
                <a:ext uri="{FF2B5EF4-FFF2-40B4-BE49-F238E27FC236}">
                  <a16:creationId xmlns="" xmlns:a16="http://schemas.microsoft.com/office/drawing/2014/main" id="{BF0FAA0A-B682-4A83-BDD8-BCE0AB41C2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9">
              <a:extLst>
                <a:ext uri="{FF2B5EF4-FFF2-40B4-BE49-F238E27FC236}">
                  <a16:creationId xmlns="" xmlns:a16="http://schemas.microsoft.com/office/drawing/2014/main" id="{7874A013-E5E2-4AE1-8E93-029A2B41EB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="" xmlns:a16="http://schemas.microsoft.com/office/drawing/2014/main" id="{4355329E-E608-4F7A-B4EF-8FEF07D7552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Isosceles Triangle 50">
              <a:extLst>
                <a:ext uri="{FF2B5EF4-FFF2-40B4-BE49-F238E27FC236}">
                  <a16:creationId xmlns="" xmlns:a16="http://schemas.microsoft.com/office/drawing/2014/main" id="{53D9BFDF-B250-44FF-9BD7-C204EFBFC19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6" name="Rectangle 52">
            <a:extLst>
              <a:ext uri="{FF2B5EF4-FFF2-40B4-BE49-F238E27FC236}">
                <a16:creationId xmlns="" xmlns:a16="http://schemas.microsoft.com/office/drawing/2014/main" id="{A65AC7D1-EAA9-48F5-B509-60A7F50BF7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7" name="Rectangle 54">
            <a:extLst>
              <a:ext uri="{FF2B5EF4-FFF2-40B4-BE49-F238E27FC236}">
                <a16:creationId xmlns="" xmlns:a16="http://schemas.microsoft.com/office/drawing/2014/main" id="{D6320AF9-619A-4175-865B-5663E1AEF4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56">
            <a:extLst>
              <a:ext uri="{FF2B5EF4-FFF2-40B4-BE49-F238E27FC236}">
                <a16:creationId xmlns="" xmlns:a16="http://schemas.microsoft.com/office/drawing/2014/main" id="{063B6EC6-D752-4EE7-908B-F8F19E8C7F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="" xmlns:a16="http://schemas.microsoft.com/office/drawing/2014/main" id="{EFECD4E8-AD3E-4228-82A2-9461958EA9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="" xmlns:a16="http://schemas.microsoft.com/office/drawing/2014/main" id="{7E018740-5C2B-4A41-AC1A-7E68D1EC19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="" xmlns:a16="http://schemas.microsoft.com/office/drawing/2014/main" id="{166F75A4-C475-4941-8EE2-B80A06A2C1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Isosceles Triangle 64">
            <a:extLst>
              <a:ext uri="{FF2B5EF4-FFF2-40B4-BE49-F238E27FC236}">
                <a16:creationId xmlns="" xmlns:a16="http://schemas.microsoft.com/office/drawing/2014/main" id="{A032553A-72E8-4B0D-8405-FF9771C9AF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Rectangle 27">
            <a:extLst>
              <a:ext uri="{FF2B5EF4-FFF2-40B4-BE49-F238E27FC236}">
                <a16:creationId xmlns="" xmlns:a16="http://schemas.microsoft.com/office/drawing/2014/main" id="{765800AC-C3B9-498E-87BC-29FAE4C76B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Content Placeholder 9">
            <a:extLst>
              <a:ext uri="{FF2B5EF4-FFF2-40B4-BE49-F238E27FC236}">
                <a16:creationId xmlns="" xmlns:a16="http://schemas.microsoft.com/office/drawing/2014/main" id="{6EDE2986-B75F-B84A-AEB0-CE4F174582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76711" y="296386"/>
            <a:ext cx="8299524" cy="6418557"/>
          </a:xfrm>
          <a:prstGeom prst="rect">
            <a:avLst/>
          </a:prstGeom>
        </p:spPr>
      </p:pic>
      <p:sp>
        <p:nvSpPr>
          <p:cNvPr id="83" name="Isosceles Triangle 68">
            <a:extLst>
              <a:ext uri="{FF2B5EF4-FFF2-40B4-BE49-F238E27FC236}">
                <a16:creationId xmlns="" xmlns:a16="http://schemas.microsoft.com/office/drawing/2014/main" id="{1F9D6ACB-2FF4-49F9-978A-E0D5327FC6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Freeform: Shape 70">
            <a:extLst>
              <a:ext uri="{FF2B5EF4-FFF2-40B4-BE49-F238E27FC236}">
                <a16:creationId xmlns="" xmlns:a16="http://schemas.microsoft.com/office/drawing/2014/main" id="{A5EC319D-0FEA-4B95-A3EA-01E35672C9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FE9644-42FF-334A-B24C-3973F5492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0513" y="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Adding Two Integers</a:t>
            </a:r>
          </a:p>
        </p:txBody>
      </p:sp>
      <p:sp>
        <p:nvSpPr>
          <p:cNvPr id="32" name="Content Placeholder 31">
            <a:extLst>
              <a:ext uri="{FF2B5EF4-FFF2-40B4-BE49-F238E27FC236}">
                <a16:creationId xmlns="" xmlns:a16="http://schemas.microsoft.com/office/drawing/2014/main" id="{C30846FC-EDC7-7948-A3C3-49C91AE7C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76338" y="2022444"/>
            <a:ext cx="5010276" cy="33179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b="1" dirty="0" smtClean="0"/>
              <a:t>ampersand (&amp;)—called </a:t>
            </a:r>
            <a:r>
              <a:rPr lang="en-GB" dirty="0" smtClean="0"/>
              <a:t>the </a:t>
            </a:r>
            <a:r>
              <a:rPr lang="en-GB" b="1" dirty="0" smtClean="0"/>
              <a:t>address operator followed by a variable name. The ampersand, when combined</a:t>
            </a:r>
          </a:p>
          <a:p>
            <a:r>
              <a:rPr lang="en-GB" dirty="0" smtClean="0"/>
              <a:t>with a variable name, tells </a:t>
            </a:r>
            <a:r>
              <a:rPr lang="en-GB" dirty="0" err="1" smtClean="0"/>
              <a:t>scanf</a:t>
            </a:r>
            <a:r>
              <a:rPr lang="en-GB" dirty="0" smtClean="0"/>
              <a:t> the location in memory at which the variable is located</a:t>
            </a:r>
          </a:p>
          <a:p>
            <a:r>
              <a:rPr lang="en-GB" dirty="0" smtClean="0"/>
              <a:t>The computer then stores the value for the variable at that location.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64FA37D-0FB3-5B4D-8699-13C427721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46915" y="6041362"/>
            <a:ext cx="332932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551A6371-593E-FC41-ADED-8A8C63FEEB8E}"/>
              </a:ext>
            </a:extLst>
          </p:cNvPr>
          <p:cNvSpPr/>
          <p:nvPr/>
        </p:nvSpPr>
        <p:spPr>
          <a:xfrm>
            <a:off x="6416039" y="2160589"/>
            <a:ext cx="2927185" cy="3880773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CE306B-A222-4A41-9362-2B6A1303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236"/>
            <a:ext cx="8596668" cy="1320800"/>
          </a:xfrm>
        </p:spPr>
        <p:txBody>
          <a:bodyPr/>
          <a:lstStyle/>
          <a:p>
            <a:r>
              <a:rPr lang="en-GB" dirty="0"/>
              <a:t>Constants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011D1A-7B2C-C948-9EC8-402BE0E17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72474"/>
            <a:ext cx="5783283" cy="4900909"/>
          </a:xfrm>
        </p:spPr>
        <p:txBody>
          <a:bodyPr>
            <a:normAutofit/>
          </a:bodyPr>
          <a:lstStyle/>
          <a:p>
            <a:r>
              <a:rPr lang="en-GB" sz="2800" dirty="0"/>
              <a:t>The </a:t>
            </a:r>
            <a:r>
              <a:rPr lang="en-GB" sz="2800" b="1" i="1" dirty="0" err="1"/>
              <a:t>const</a:t>
            </a:r>
            <a:r>
              <a:rPr lang="en-GB" sz="2800" dirty="0"/>
              <a:t> qualifier is used to tell C that the variable value can not change after initialisation. </a:t>
            </a:r>
          </a:p>
          <a:p>
            <a:r>
              <a:rPr lang="en-GB" sz="2800" dirty="0"/>
              <a:t>Constants are literal/fixed values assigned to variables or used directly in expressions.</a:t>
            </a:r>
          </a:p>
          <a:p>
            <a:r>
              <a:rPr lang="en-GB" sz="2800" dirty="0"/>
              <a:t>Examples:</a:t>
            </a:r>
          </a:p>
          <a:p>
            <a:pPr lvl="1"/>
            <a:r>
              <a:rPr lang="en-GB" sz="2400" dirty="0"/>
              <a:t> </a:t>
            </a:r>
            <a:endParaRPr lang="en-GB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2001" b="29116"/>
          <a:stretch>
            <a:fillRect/>
          </a:stretch>
        </p:blipFill>
        <p:spPr bwMode="auto">
          <a:xfrm>
            <a:off x="6388925" y="320634"/>
            <a:ext cx="2872422" cy="1864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9903" t="27985" b="41847"/>
          <a:stretch>
            <a:fillRect/>
          </a:stretch>
        </p:blipFill>
        <p:spPr bwMode="auto">
          <a:xfrm>
            <a:off x="6388925" y="1448790"/>
            <a:ext cx="4293675" cy="736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9903" t="55720" b="18328"/>
          <a:stretch>
            <a:fillRect/>
          </a:stretch>
        </p:blipFill>
        <p:spPr bwMode="auto">
          <a:xfrm>
            <a:off x="6388925" y="2382981"/>
            <a:ext cx="4293675" cy="633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l="12001" t="55869"/>
          <a:stretch>
            <a:fillRect/>
          </a:stretch>
        </p:blipFill>
        <p:spPr bwMode="auto">
          <a:xfrm>
            <a:off x="6541325" y="3449318"/>
            <a:ext cx="2872422" cy="116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 l="12001" t="29723" r="-10958" b="40554"/>
          <a:stretch>
            <a:fillRect/>
          </a:stretch>
        </p:blipFill>
        <p:spPr bwMode="auto">
          <a:xfrm>
            <a:off x="1033154" y="4610068"/>
            <a:ext cx="4957258" cy="1199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2912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CE306B-A222-4A41-9362-2B6A1303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236"/>
            <a:ext cx="8596668" cy="1320800"/>
          </a:xfrm>
        </p:spPr>
        <p:txBody>
          <a:bodyPr/>
          <a:lstStyle/>
          <a:p>
            <a:r>
              <a:rPr lang="en-GB" dirty="0"/>
              <a:t>Constants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011D1A-7B2C-C948-9EC8-402BE0E17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72474"/>
            <a:ext cx="9606697" cy="3880773"/>
          </a:xfrm>
        </p:spPr>
        <p:txBody>
          <a:bodyPr/>
          <a:lstStyle/>
          <a:p>
            <a:r>
              <a:rPr lang="en-GB" sz="2800" dirty="0" smtClean="0"/>
              <a:t>Another way to define constant value is the following :</a:t>
            </a:r>
            <a:endParaRPr lang="en-GB" sz="2800" dirty="0"/>
          </a:p>
          <a:p>
            <a:r>
              <a:rPr lang="en-GB" sz="2800" dirty="0"/>
              <a:t>Examples:</a:t>
            </a:r>
          </a:p>
          <a:p>
            <a:pPr lvl="1"/>
            <a:r>
              <a:rPr lang="en-GB" sz="2400" dirty="0"/>
              <a:t> </a:t>
            </a:r>
            <a:endParaRPr lang="en-GB" dirty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7643" y="1330036"/>
            <a:ext cx="5945084" cy="523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695699" y="2006930"/>
            <a:ext cx="3515096" cy="4512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912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B0C906-EA28-174D-AE56-A1163531D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Conversion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249766F-18DE-214A-BCD0-2D29904F8E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Implicit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9ED6B7-603E-604F-ADC5-DEF218BB4B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D</a:t>
            </a:r>
            <a:r>
              <a:rPr lang="en-GB"/>
              <a:t>ata will get automatically converted from one type to another.</a:t>
            </a:r>
            <a:endParaRPr lang="en-US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E3528EC-3636-3742-ACBA-2A8A1E7727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/>
              <a:t>Explicit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ABFA9D3-C1B2-9E4D-98EB-1DA86DCF772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/>
              <a:t>Data may also be expressly converted, using the typecast operator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480646AB-59C6-5148-BF1E-ED0E1CC07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1130425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ABDA5E8D-7248-FD40-9479-508667349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dirty="0"/>
              <a:t>Implicit Type Conversion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3F7160BD-4AD6-D840-8183-F814826E2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4150"/>
            <a:ext cx="9838266" cy="45494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1. When </a:t>
            </a:r>
            <a:r>
              <a:rPr lang="en-GB" dirty="0"/>
              <a:t>data is being stored in a variable, if the data being stored does not match the type of the variable.</a:t>
            </a:r>
          </a:p>
          <a:p>
            <a:pPr lvl="1"/>
            <a:r>
              <a:rPr lang="en-GB" dirty="0"/>
              <a:t>The data being stored will be converted to match the type of the storage variable.</a:t>
            </a:r>
          </a:p>
          <a:p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EFE8DE33-439A-E947-94CB-29DBF1BA0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983" y="2353231"/>
            <a:ext cx="4605196" cy="244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144179" y="3130022"/>
            <a:ext cx="2465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: 11.5</a:t>
            </a:r>
          </a:p>
          <a:p>
            <a:r>
              <a:rPr lang="en-US" dirty="0" smtClean="0"/>
              <a:t>What will be printed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22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{05AC3711-35FE-774C-83D1-DF56B42A53D0}tf10001060</Template>
  <TotalTime>854</TotalTime>
  <Words>707</Words>
  <Application>Microsoft Office PowerPoint</Application>
  <PresentationFormat>Custom</PresentationFormat>
  <Paragraphs>109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Facet</vt:lpstr>
      <vt:lpstr>Data Types and Arithmetic in C</vt:lpstr>
      <vt:lpstr>Adding Two Integers</vt:lpstr>
      <vt:lpstr>Adding Two Integers</vt:lpstr>
      <vt:lpstr>Adding Two Integers</vt:lpstr>
      <vt:lpstr>Adding Two Integers</vt:lpstr>
      <vt:lpstr>Constants</vt:lpstr>
      <vt:lpstr>Constants</vt:lpstr>
      <vt:lpstr>Type Conversion</vt:lpstr>
      <vt:lpstr>Implicit Type Conversion</vt:lpstr>
      <vt:lpstr>Implicit Type Conversion</vt:lpstr>
      <vt:lpstr>Explicit Type Conversion</vt:lpstr>
      <vt:lpstr>PowerPoint Presentation</vt:lpstr>
      <vt:lpstr>Arithmetic in C</vt:lpstr>
      <vt:lpstr>Arithmetic in C</vt:lpstr>
      <vt:lpstr>Arithmetic in C</vt:lpstr>
      <vt:lpstr>Arithmetic in C</vt:lpstr>
      <vt:lpstr>Rules of Operator Precedence</vt:lpstr>
      <vt:lpstr>Rules of Operator Precedence</vt:lpstr>
      <vt:lpstr>Rules of Operator Precedence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Nouf Aljaffan</dc:creator>
  <cp:lastModifiedBy>Nouf</cp:lastModifiedBy>
  <cp:revision>88</cp:revision>
  <dcterms:created xsi:type="dcterms:W3CDTF">2018-09-29T21:24:25Z</dcterms:created>
  <dcterms:modified xsi:type="dcterms:W3CDTF">2019-01-21T07:48:32Z</dcterms:modified>
</cp:coreProperties>
</file>