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65" r:id="rId4"/>
    <p:sldId id="258" r:id="rId5"/>
    <p:sldId id="269" r:id="rId6"/>
    <p:sldId id="268" r:id="rId7"/>
    <p:sldId id="260" r:id="rId8"/>
    <p:sldId id="261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da Almohaimeed" userId="S::naalmohaimeed@ksu.edu.sa::8c79e03c-60c1-4322-9b49-6b87c96e5354" providerId="AD" clId="Web-{27B54480-A7A7-59F7-B556-60982AFA3761}"/>
    <pc:docChg chg="modSld">
      <pc:chgData name="Nada Almohaimeed" userId="S::naalmohaimeed@ksu.edu.sa::8c79e03c-60c1-4322-9b49-6b87c96e5354" providerId="AD" clId="Web-{27B54480-A7A7-59F7-B556-60982AFA3761}" dt="2018-09-04T09:11:41.827" v="2" actId="20577"/>
      <pc:docMkLst>
        <pc:docMk/>
      </pc:docMkLst>
      <pc:sldChg chg="modSp">
        <pc:chgData name="Nada Almohaimeed" userId="S::naalmohaimeed@ksu.edu.sa::8c79e03c-60c1-4322-9b49-6b87c96e5354" providerId="AD" clId="Web-{27B54480-A7A7-59F7-B556-60982AFA3761}" dt="2018-09-04T09:11:35.343" v="0" actId="20577"/>
        <pc:sldMkLst>
          <pc:docMk/>
          <pc:sldMk cId="2717838894" sldId="265"/>
        </pc:sldMkLst>
        <pc:spChg chg="mod">
          <ac:chgData name="Nada Almohaimeed" userId="S::naalmohaimeed@ksu.edu.sa::8c79e03c-60c1-4322-9b49-6b87c96e5354" providerId="AD" clId="Web-{27B54480-A7A7-59F7-B556-60982AFA3761}" dt="2018-09-04T09:11:35.343" v="0" actId="20577"/>
          <ac:spMkLst>
            <pc:docMk/>
            <pc:sldMk cId="2717838894" sldId="265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7F2D9EC7-D907-4F47-9102-1CD0DB6296C0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177AE83-17FD-48A8-B538-C5401C6CC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154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9EC7-D907-4F47-9102-1CD0DB6296C0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AE83-17FD-48A8-B538-C5401C6CC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37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9EC7-D907-4F47-9102-1CD0DB6296C0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AE83-17FD-48A8-B538-C5401C6CC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67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9EC7-D907-4F47-9102-1CD0DB6296C0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AE83-17FD-48A8-B538-C5401C6CC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2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F2D9EC7-D907-4F47-9102-1CD0DB6296C0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7177AE83-17FD-48A8-B538-C5401C6CC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140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9EC7-D907-4F47-9102-1CD0DB6296C0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AE83-17FD-48A8-B538-C5401C6CC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729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9EC7-D907-4F47-9102-1CD0DB6296C0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AE83-17FD-48A8-B538-C5401C6CC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582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9EC7-D907-4F47-9102-1CD0DB6296C0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AE83-17FD-48A8-B538-C5401C6CC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5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9EC7-D907-4F47-9102-1CD0DB6296C0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AE83-17FD-48A8-B538-C5401C6CC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83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9EC7-D907-4F47-9102-1CD0DB6296C0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77AE83-17FD-48A8-B538-C5401C6CCB0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987132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7F2D9EC7-D907-4F47-9102-1CD0DB6296C0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77AE83-17FD-48A8-B538-C5401C6CCB0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2501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F2D9EC7-D907-4F47-9102-1CD0DB6296C0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177AE83-17FD-48A8-B538-C5401C6CC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66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d.com/talks/tim_urban_inside_the_mind_of_a_master_procrastinato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naalmohaimeed@ksu.edu.s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5709" y="1098388"/>
            <a:ext cx="6141027" cy="4394988"/>
          </a:xfrm>
        </p:spPr>
        <p:txBody>
          <a:bodyPr/>
          <a:lstStyle/>
          <a:p>
            <a:r>
              <a:rPr lang="ar-SA" sz="7200" b="1" dirty="0"/>
              <a:t>قواعد البيانات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/>
              <a:t>عال 1207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58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TEDx</a:t>
            </a:r>
            <a:r>
              <a:rPr lang="en-US" dirty="0"/>
              <a:t> Talk: </a:t>
            </a:r>
            <a:r>
              <a:rPr lang="en-US" dirty="0">
                <a:hlinkClick r:id="rId2"/>
              </a:rPr>
              <a:t>Inside the mind of a master procrastinator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594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معلومات المحاضر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/>
              <a:t>ندى المحيميد</a:t>
            </a:r>
            <a:endParaRPr lang="en-US" dirty="0"/>
          </a:p>
          <a:p>
            <a:pPr algn="r" rtl="1"/>
            <a:r>
              <a:rPr lang="ar-SA" dirty="0"/>
              <a:t>مكتب 2 مبنى 26</a:t>
            </a:r>
            <a:endParaRPr lang="en-US" dirty="0"/>
          </a:p>
          <a:p>
            <a:pPr algn="r" rtl="1"/>
            <a:r>
              <a:rPr lang="ar-SA" dirty="0"/>
              <a:t>البريد الالكتروني: </a:t>
            </a:r>
            <a:r>
              <a:rPr lang="en-US" dirty="0">
                <a:hlinkClick r:id="rId2"/>
              </a:rPr>
              <a:t>naalmohaimeed@ksu.edu.sa</a:t>
            </a:r>
            <a:endParaRPr lang="en-US" dirty="0"/>
          </a:p>
          <a:p>
            <a:pPr algn="r" rtl="1"/>
            <a:r>
              <a:rPr lang="ar-SA" dirty="0"/>
              <a:t>الموقع الشخصي : </a:t>
            </a:r>
            <a:r>
              <a:rPr lang="en-US" dirty="0"/>
              <a:t>http:\\fac.ksu.edu.sa/</a:t>
            </a:r>
            <a:r>
              <a:rPr lang="en-US" dirty="0" err="1"/>
              <a:t>naalmohaimeed</a:t>
            </a:r>
            <a:r>
              <a:rPr lang="en-US" dirty="0"/>
              <a:t> </a:t>
            </a:r>
          </a:p>
          <a:p>
            <a:pPr algn="r" rtl="1"/>
            <a:r>
              <a:rPr lang="ar-SA" dirty="0"/>
              <a:t>الساعات المكتبية</a:t>
            </a:r>
            <a:endParaRPr lang="en-US" dirty="0"/>
          </a:p>
          <a:p>
            <a:pPr lvl="1" algn="r" rtl="1"/>
            <a:r>
              <a:rPr lang="ar-SA" dirty="0"/>
              <a:t>الاثنين 11-12</a:t>
            </a:r>
            <a:endParaRPr lang="en-US" dirty="0"/>
          </a:p>
          <a:p>
            <a:pPr lvl="1" algn="r" rtl="1"/>
            <a:r>
              <a:rPr lang="ar-SA" dirty="0"/>
              <a:t>الاربعاء 8-11</a:t>
            </a:r>
            <a:endParaRPr lang="en-US" dirty="0"/>
          </a:p>
          <a:p>
            <a:pPr lvl="1" algn="r" rtl="1"/>
            <a:r>
              <a:rPr lang="ar-SA" dirty="0"/>
              <a:t>الخميس 9-11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440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معلومات المقرر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r" rtl="1"/>
            <a:r>
              <a:rPr lang="ar-SA" dirty="0"/>
              <a:t>عنوان المقرر : قواعد البيانات</a:t>
            </a:r>
          </a:p>
          <a:p>
            <a:pPr algn="r" rtl="1"/>
            <a:r>
              <a:rPr lang="ar-SA" dirty="0"/>
              <a:t>رمز المقرر: عال 1207</a:t>
            </a:r>
          </a:p>
          <a:p>
            <a:pPr algn="r" rtl="1"/>
            <a:r>
              <a:rPr lang="ar-SA" dirty="0"/>
              <a:t>الساعات: 2</a:t>
            </a:r>
          </a:p>
          <a:p>
            <a:pPr algn="r" rtl="1"/>
            <a:endParaRPr lang="ar-SA" dirty="0">
              <a:latin typeface="Tahoma"/>
              <a:ea typeface="Tahoma"/>
              <a:cs typeface="Tahoma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838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هدف المقرر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endParaRPr lang="en-US" dirty="0"/>
          </a:p>
          <a:p>
            <a:pPr algn="r" rtl="1"/>
            <a:r>
              <a:rPr lang="ar-SA" dirty="0"/>
              <a:t>يهدف هذا المقرر إلى تعريف الطالبة بقواعد البيانات ومجالات استخدامها مع تطبيقات عمليةوذلك من خلال:</a:t>
            </a:r>
            <a:endParaRPr lang="en-US" dirty="0"/>
          </a:p>
          <a:p>
            <a:pPr marL="342900" lvl="0" indent="-342900" algn="r" rtl="1">
              <a:buFont typeface="+mj-lt"/>
              <a:buAutoNum type="arabicPeriod"/>
            </a:pPr>
            <a:r>
              <a:rPr lang="ar-SA" dirty="0"/>
              <a:t>التعرف على مفهوم قواعد البيانات وأنواعها والقائمين عليها.  </a:t>
            </a:r>
            <a:endParaRPr lang="en-US" dirty="0"/>
          </a:p>
          <a:p>
            <a:pPr marL="342900" lvl="0" indent="-342900" algn="r" rtl="1">
              <a:buFont typeface="+mj-lt"/>
              <a:buAutoNum type="arabicPeriod"/>
            </a:pPr>
            <a:r>
              <a:rPr lang="ar-SA" dirty="0"/>
              <a:t>التعرف على أصول قواعد البيانات العلائقية.</a:t>
            </a:r>
            <a:endParaRPr lang="en-US" dirty="0"/>
          </a:p>
          <a:p>
            <a:pPr marL="342900" lvl="0" indent="-342900" algn="r" rtl="1">
              <a:buFont typeface="+mj-lt"/>
              <a:buAutoNum type="arabicPeriod"/>
            </a:pPr>
            <a:r>
              <a:rPr lang="ar-SA" dirty="0"/>
              <a:t>تصميم نموذج الكيان والعلاقة الرابطة.</a:t>
            </a:r>
            <a:endParaRPr lang="en-US" dirty="0"/>
          </a:p>
          <a:p>
            <a:pPr marL="342900" lvl="0" indent="-342900" algn="r" rtl="1">
              <a:buFont typeface="+mj-lt"/>
              <a:buAutoNum type="arabicPeriod"/>
            </a:pPr>
            <a:r>
              <a:rPr lang="ar-SA" dirty="0"/>
              <a:t>تصميم قواعد البيانات العلائقية.</a:t>
            </a:r>
            <a:endParaRPr lang="en-US" dirty="0"/>
          </a:p>
          <a:p>
            <a:pPr marL="342900" lvl="0" indent="-342900" algn="r" rtl="1">
              <a:buFont typeface="+mj-lt"/>
              <a:buAutoNum type="arabicPeriod"/>
            </a:pPr>
            <a:r>
              <a:rPr lang="ar-SA" dirty="0"/>
              <a:t>إنشاء قاعدة بيانات باستخدام برنامج الأكسس (إنشاء الجداول،  ربط الجداول بعلاقات، الإستعلامات، النماذج، التقارير).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369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المواضيع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7182312"/>
              </p:ext>
            </p:extLst>
          </p:nvPr>
        </p:nvGraphicFramePr>
        <p:xfrm>
          <a:off x="2254828" y="1110182"/>
          <a:ext cx="5112327" cy="4812178"/>
        </p:xfrm>
        <a:graphic>
          <a:graphicData uri="http://schemas.openxmlformats.org/drawingml/2006/table">
            <a:tbl>
              <a:tblPr rtl="1" firstRow="1" firstCol="1" bandRow="1">
                <a:tableStyleId>{93296810-A885-4BE3-A3E7-6D5BEEA58F35}</a:tableStyleId>
              </a:tblPr>
              <a:tblGrid>
                <a:gridCol w="528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4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7854"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</a:rPr>
                        <a:t>ت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800" dirty="0">
                          <a:effectLst/>
                        </a:rPr>
                        <a:t>الموضوع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06" marR="4560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854"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 dirty="0">
                          <a:effectLst/>
                        </a:rPr>
                        <a:t>*التهيئة*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06" marR="4560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854"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 dirty="0">
                          <a:effectLst/>
                        </a:rPr>
                        <a:t>مقدمة ومدخل إلى قواعد البيانات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06" marR="4560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854"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 dirty="0">
                          <a:effectLst/>
                        </a:rPr>
                        <a:t>مبادئ قواعد البيانات العلائقية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06" marR="4560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854"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 dirty="0">
                          <a:effectLst/>
                        </a:rPr>
                        <a:t>تحويل نموذج الكيان والعلاقة الرابطة إلى جداول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06" marR="4560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5842"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606" marR="45606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ar-SA" sz="1050" b="1" dirty="0">
                          <a:effectLst/>
                        </a:rPr>
                        <a:t>الاختبار القصير الأول + مدخل إلى برامج الاكسس 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06" marR="4560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854"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 dirty="0">
                          <a:effectLst/>
                        </a:rPr>
                        <a:t>الجداول و العلاقات في برنامج الأكسس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06" marR="45606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854"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 dirty="0">
                          <a:effectLst/>
                        </a:rPr>
                        <a:t>الجداول و العلاقات في برنامج الأكسس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06" marR="45606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1181"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 dirty="0">
                          <a:effectLst/>
                        </a:rPr>
                        <a:t>الاختبار الفصلي الأول الاستعلامات في برنامج الأكسس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06" marR="45606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854"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 dirty="0">
                          <a:effectLst/>
                        </a:rPr>
                        <a:t>الاستعلامات في برنامج الأكسس 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06" marR="45606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7854"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 dirty="0">
                          <a:effectLst/>
                        </a:rPr>
                        <a:t>النماذج في برنامج الأكسس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06" marR="45606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1181"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 dirty="0">
                          <a:effectLst/>
                        </a:rPr>
                        <a:t>الاختبار القصير الثاني + التقارير في برنامج الأكسس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06" marR="45606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7854"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 dirty="0">
                          <a:effectLst/>
                        </a:rPr>
                        <a:t>الاختبار الفصلي الثاني 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06" marR="45606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7854"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 dirty="0">
                          <a:effectLst/>
                        </a:rPr>
                        <a:t>مراجعه +الاختبارات البديلةإن وجدت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06" marR="45606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7854"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 dirty="0">
                          <a:effectLst/>
                        </a:rPr>
                        <a:t>اختبارات الاعداد العام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06" marR="45606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7854"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50" b="1" dirty="0">
                          <a:effectLst/>
                        </a:rPr>
                        <a:t>الاختبارات النهائية</a:t>
                      </a:r>
                      <a:endParaRPr lang="en-US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06" marR="45606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058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المراجع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r" rtl="1">
              <a:buFont typeface="+mj-lt"/>
              <a:buAutoNum type="arabicPeriod"/>
            </a:pPr>
            <a:r>
              <a:rPr lang="ar-SA" dirty="0"/>
              <a:t>مقدمة في الحاسب والانترنت، عبدالله الموسي</a:t>
            </a:r>
            <a:endParaRPr lang="en-US" dirty="0"/>
          </a:p>
          <a:p>
            <a:pPr marL="342900" lvl="0" indent="-342900" algn="r" rtl="1">
              <a:buFont typeface="+mj-lt"/>
              <a:buAutoNum type="arabicPeriod"/>
            </a:pPr>
            <a:r>
              <a:rPr lang="ar-SA" dirty="0"/>
              <a:t>الحاسوب والبرمجيات الجاهزة ,محمد بلال الزعبي وآخرون</a:t>
            </a:r>
            <a:endParaRPr lang="en-US" dirty="0"/>
          </a:p>
          <a:p>
            <a:pPr marL="342900" lvl="0" indent="-342900" algn="r" rtl="1">
              <a:buFont typeface="+mj-lt"/>
              <a:buAutoNum type="arabicPeriod"/>
            </a:pPr>
            <a:r>
              <a:rPr lang="ar-SA" dirty="0"/>
              <a:t>أصول تصميم قواعد البيانات ولغة </a:t>
            </a:r>
            <a:r>
              <a:rPr lang="en-US" dirty="0"/>
              <a:t>SQL</a:t>
            </a:r>
            <a:r>
              <a:rPr lang="ar-SA" dirty="0"/>
              <a:t>، خالد ناصر السيد</a:t>
            </a:r>
            <a:endParaRPr lang="en-US" dirty="0"/>
          </a:p>
          <a:p>
            <a:pPr marL="342900" lvl="0" indent="-342900" algn="r" rtl="1">
              <a:buFont typeface="+mj-lt"/>
              <a:buAutoNum type="arabicPeriod"/>
            </a:pPr>
            <a:r>
              <a:rPr lang="ar-SA" dirty="0"/>
              <a:t>كل ما يعرض على االموقع الشخصي لأستاذة المقرر من أمثلة وعروض وتطبيقات.</a:t>
            </a:r>
            <a:endParaRPr lang="en-US" dirty="0"/>
          </a:p>
          <a:p>
            <a:pPr marL="342900" lvl="0" indent="-342900" algn="r" rtl="1">
              <a:buFont typeface="+mj-lt"/>
              <a:buAutoNum type="arabicPeriod"/>
            </a:pPr>
            <a:r>
              <a:rPr lang="ar-SA" dirty="0"/>
              <a:t>جميع ما يذكر في المحاضرة من ملاحظات وأوراق عمل وأنشطة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802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سياسة التقييم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/>
            <a:r>
              <a:rPr lang="ar-SA" dirty="0"/>
              <a:t>اختبار فصلي اول: 		20 درجة</a:t>
            </a:r>
          </a:p>
          <a:p>
            <a:pPr lvl="0" algn="r" rtl="1"/>
            <a:r>
              <a:rPr lang="ar-SA" dirty="0"/>
              <a:t>اختبار فصلي ثاني:		20درجة</a:t>
            </a:r>
          </a:p>
          <a:p>
            <a:pPr lvl="0" algn="r" rtl="1"/>
            <a:r>
              <a:rPr lang="ar-SA" dirty="0"/>
              <a:t>تقييم عملي واختبارات قصيرة:	20 درجة</a:t>
            </a:r>
          </a:p>
          <a:p>
            <a:pPr lvl="0" algn="r" rtl="1"/>
            <a:r>
              <a:rPr lang="ar-SA" dirty="0"/>
              <a:t>اختبار نهائي:			40 درجة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160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7943"/>
            <a:ext cx="10515600" cy="5219020"/>
          </a:xfrm>
        </p:spPr>
        <p:txBody>
          <a:bodyPr>
            <a:normAutofit/>
          </a:bodyPr>
          <a:lstStyle/>
          <a:p>
            <a:pPr marL="0" lvl="0" indent="0" algn="just" rtl="1">
              <a:lnSpc>
                <a:spcPct val="200000"/>
              </a:lnSpc>
              <a:spcBef>
                <a:spcPts val="0"/>
              </a:spcBef>
              <a:buNone/>
            </a:pPr>
            <a:r>
              <a:rPr lang="ar-SA" sz="2800" b="1" dirty="0">
                <a:latin typeface="Times New Roman" panose="02020603050405020304" pitchFamily="18" charset="0"/>
                <a:ea typeface="Calibri" panose="020F0502020204030204" pitchFamily="34" charset="0"/>
                <a:cs typeface="Traditional Arabic" panose="02020603050405020304" pitchFamily="18" charset="-78"/>
              </a:rPr>
              <a:t>تعليمات المقرر:</a:t>
            </a:r>
          </a:p>
          <a:p>
            <a:pPr marL="342900" lvl="0" indent="-342900" algn="just" rtl="1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ar-SA" dirty="0">
                <a:latin typeface="Times New Roman" panose="02020603050405020304" pitchFamily="18" charset="0"/>
                <a:ea typeface="Calibri" panose="020F0502020204030204" pitchFamily="34" charset="0"/>
                <a:cs typeface="Traditional Arabic" panose="02020603050405020304" pitchFamily="18" charset="-78"/>
              </a:rPr>
              <a:t>الالتزام بالحضور وقت المحاضرة والحرص على الحضور حتى لاتخصم درجة التطبيقات التي يتم تنفيذها في كل محاضرة.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rtl="1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ar-SA" dirty="0">
                <a:latin typeface="Times New Roman" panose="02020603050405020304" pitchFamily="18" charset="0"/>
                <a:ea typeface="Calibri" panose="020F0502020204030204" pitchFamily="34" charset="0"/>
                <a:cs typeface="Traditional Arabic" panose="02020603050405020304" pitchFamily="18" charset="-78"/>
              </a:rPr>
              <a:t>المتابعة بشكل دوريللإعلاناتالموجودة على صفحة المقرر1207عال.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rtl="1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ar-SA" dirty="0">
                <a:latin typeface="Times New Roman" panose="02020603050405020304" pitchFamily="18" charset="0"/>
                <a:ea typeface="Calibri" panose="020F0502020204030204" pitchFamily="34" charset="0"/>
                <a:cs typeface="Traditional Arabic" panose="02020603050405020304" pitchFamily="18" charset="-78"/>
              </a:rPr>
              <a:t>لابد من إنزال ورقة العمل المرفوعه لك على الموقع قبل الحضور للمحاضرة .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rtl="1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ar-SA" dirty="0">
                <a:latin typeface="Times New Roman" panose="02020603050405020304" pitchFamily="18" charset="0"/>
                <a:ea typeface="Calibri" panose="020F0502020204030204" pitchFamily="34" charset="0"/>
                <a:cs typeface="Traditional Arabic" panose="02020603050405020304" pitchFamily="18" charset="-78"/>
              </a:rPr>
              <a:t>في حالة وجود أي أسئلة عن المقرر لا تتردي في التواصل مع أستاذة المقرر خلال الساعات المكتبية أو عن طريق البريد </a:t>
            </a:r>
            <a:r>
              <a:rPr lang="ar-SA" b="1" dirty="0">
                <a:latin typeface="Times New Roman" panose="02020603050405020304" pitchFamily="18" charset="0"/>
                <a:ea typeface="Calibri" panose="020F0502020204030204" pitchFamily="34" charset="0"/>
                <a:cs typeface="Traditional Arabic" panose="02020603050405020304" pitchFamily="18" charset="-78"/>
              </a:rPr>
              <a:t>الالكتروني</a:t>
            </a:r>
            <a:r>
              <a:rPr lang="ar-SA" dirty="0">
                <a:latin typeface="Times New Roman" panose="02020603050405020304" pitchFamily="18" charset="0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rtl="1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ar-SA" dirty="0">
                <a:latin typeface="Times New Roman" panose="02020603050405020304" pitchFamily="18" charset="0"/>
                <a:ea typeface="Calibri" panose="020F0502020204030204" pitchFamily="34" charset="0"/>
                <a:cs typeface="Traditional Arabic" panose="02020603050405020304" pitchFamily="18" charset="-78"/>
              </a:rPr>
              <a:t>في حال تجاوزت نسبة الغياب 25% فأنه يتم حرمان الطالبة من المادة إلا بحال وجود عذر طبي من مستشفى حكومي (</a:t>
            </a:r>
            <a:r>
              <a:rPr lang="ar-SA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raditional Arabic" panose="02020603050405020304" pitchFamily="18" charset="-78"/>
              </a:rPr>
              <a:t>على أن يتم إحضار العذر مباشرة خلال اليومينالتي تلي اليوم المتغيب عنه بحد أقصى ولن يقبل أي عذر بعد ذلك</a:t>
            </a:r>
            <a:r>
              <a:rPr lang="ar-SA" dirty="0">
                <a:latin typeface="Times New Roman" panose="02020603050405020304" pitchFamily="18" charset="0"/>
                <a:ea typeface="Calibri" panose="020F0502020204030204" pitchFamily="34" charset="0"/>
                <a:cs typeface="Traditional Arabic" panose="02020603050405020304" pitchFamily="18" charset="-78"/>
              </a:rPr>
              <a:t>) وفي هذه الحالة يتم رفع التقارير الطبية لوكيلة القسم والعميد للنظر في قبول العذر.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rtl="1"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"/>
            </a:pPr>
            <a:r>
              <a:rPr lang="ar-SA" dirty="0">
                <a:latin typeface="Times New Roman" panose="02020603050405020304" pitchFamily="18" charset="0"/>
                <a:ea typeface="Calibri" panose="020F0502020204030204" pitchFamily="34" charset="0"/>
                <a:cs typeface="Traditional Arabic" panose="02020603050405020304" pitchFamily="18" charset="-78"/>
              </a:rPr>
              <a:t>لا يسمح بإعادة الامتحانات الفصلية إلا بوجود عذر طبي مقبول من مستشفى حكومي وسيكون الاختبار البديل في كامل المقرر.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164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نتيجة بحث الصور عن ‪positive quotes for students‬‏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756" y="536755"/>
            <a:ext cx="4882182" cy="5791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17966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251</TotalTime>
  <Words>398</Words>
  <Application>Microsoft Office PowerPoint</Application>
  <PresentationFormat>Widescreen</PresentationFormat>
  <Paragraphs>76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Savon</vt:lpstr>
      <vt:lpstr>قواعد البيانات</vt:lpstr>
      <vt:lpstr>معلومات المحاضر</vt:lpstr>
      <vt:lpstr>معلومات المقرر</vt:lpstr>
      <vt:lpstr>هدف المقرر</vt:lpstr>
      <vt:lpstr>المواضيع</vt:lpstr>
      <vt:lpstr>المراجع</vt:lpstr>
      <vt:lpstr>سياسة التقييم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Design</dc:title>
  <dc:creator>Nada</dc:creator>
  <cp:lastModifiedBy>Nada Almohaimeed</cp:lastModifiedBy>
  <cp:revision>38</cp:revision>
  <dcterms:created xsi:type="dcterms:W3CDTF">2016-09-24T22:30:33Z</dcterms:created>
  <dcterms:modified xsi:type="dcterms:W3CDTF">2018-09-04T09:11:42Z</dcterms:modified>
</cp:coreProperties>
</file>