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2"/>
  </p:notesMasterIdLst>
  <p:sldIdLst>
    <p:sldId id="256" r:id="rId2"/>
    <p:sldId id="263" r:id="rId3"/>
    <p:sldId id="265" r:id="rId4"/>
    <p:sldId id="264" r:id="rId5"/>
    <p:sldId id="258" r:id="rId6"/>
    <p:sldId id="257" r:id="rId7"/>
    <p:sldId id="260" r:id="rId8"/>
    <p:sldId id="261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14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9FB87A-652A-46CA-99ED-291827FA42AF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79673FA-F2C7-485B-9161-D3AD29E2485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73FA-F2C7-485B-9161-D3AD29E2485D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73FA-F2C7-485B-9161-D3AD29E2485D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B96A-C7CF-4E98-9CAC-FE0B42664694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B582209-BE7C-4068-B933-809AEA6C8CD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76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B96A-C7CF-4E98-9CAC-FE0B42664694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B582209-BE7C-4068-B933-809AEA6C8CD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966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B96A-C7CF-4E98-9CAC-FE0B42664694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B582209-BE7C-4068-B933-809AEA6C8CD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1517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B96A-C7CF-4E98-9CAC-FE0B42664694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B582209-BE7C-4068-B933-809AEA6C8CD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2655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B96A-C7CF-4E98-9CAC-FE0B42664694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B582209-BE7C-4068-B933-809AEA6C8CD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5641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B96A-C7CF-4E98-9CAC-FE0B42664694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B582209-BE7C-4068-B933-809AEA6C8CD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1884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B96A-C7CF-4E98-9CAC-FE0B42664694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2209-BE7C-4068-B933-809AEA6C8CD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6910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B96A-C7CF-4E98-9CAC-FE0B42664694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2209-BE7C-4068-B933-809AEA6C8CD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030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B96A-C7CF-4E98-9CAC-FE0B42664694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2209-BE7C-4068-B933-809AEA6C8CD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309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B96A-C7CF-4E98-9CAC-FE0B42664694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B582209-BE7C-4068-B933-809AEA6C8CD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188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B96A-C7CF-4E98-9CAC-FE0B42664694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B582209-BE7C-4068-B933-809AEA6C8CD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366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B96A-C7CF-4E98-9CAC-FE0B42664694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B582209-BE7C-4068-B933-809AEA6C8CD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442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B96A-C7CF-4E98-9CAC-FE0B42664694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2209-BE7C-4068-B933-809AEA6C8CD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72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B96A-C7CF-4E98-9CAC-FE0B42664694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2209-BE7C-4068-B933-809AEA6C8CD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933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B96A-C7CF-4E98-9CAC-FE0B42664694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2209-BE7C-4068-B933-809AEA6C8CD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248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B96A-C7CF-4E98-9CAC-FE0B42664694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B582209-BE7C-4068-B933-809AEA6C8CD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110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DB96A-C7CF-4E98-9CAC-FE0B42664694}" type="datetimeFigureOut">
              <a:rPr lang="ar-SA" smtClean="0"/>
              <a:pPr/>
              <a:t>15/02/41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582209-BE7C-4068-B933-809AEA6C8CD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21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Cryptosporidium-%20What%20You%20Should%20Know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. parvum oocysts D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8144" y="1268760"/>
            <a:ext cx="2980626" cy="29412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مستطيل 5"/>
          <p:cNvSpPr/>
          <p:nvPr/>
        </p:nvSpPr>
        <p:spPr>
          <a:xfrm>
            <a:off x="298070" y="1268760"/>
            <a:ext cx="5429288" cy="2682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2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ctr">
              <a:spcBef>
                <a:spcPts val="1000"/>
              </a:spcBef>
              <a:buClr>
                <a:schemeClr val="accent1"/>
              </a:buClr>
            </a:pP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Cryptosporidium parvum</a:t>
            </a:r>
          </a:p>
          <a:p>
            <a:pPr algn="l"/>
            <a:endParaRPr lang="en-US" sz="2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422909" y="5445224"/>
            <a:ext cx="3581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By : T.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Moudy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Bin Saleh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07704" y="1988840"/>
            <a:ext cx="5817258" cy="2880320"/>
          </a:xfr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1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nch Script MT" panose="03020402040607040605" pitchFamily="66" charset="0"/>
              </a:rPr>
              <a:t>Thank you</a:t>
            </a:r>
            <a:endParaRPr lang="ar-SA" sz="12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nch Script MT" panose="03020402040607040605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5201" y="548680"/>
            <a:ext cx="6589199" cy="128089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Classification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00166" y="1857364"/>
            <a:ext cx="5388112" cy="3757626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sz="3200" b="1" dirty="0">
                <a:solidFill>
                  <a:srgbClr val="FFC000"/>
                </a:solidFill>
              </a:rPr>
              <a:t>Phylum: </a:t>
            </a:r>
            <a:r>
              <a:rPr lang="en-US" sz="3200" b="1" dirty="0" err="1"/>
              <a:t>Apicomplexa</a:t>
            </a:r>
            <a:endParaRPr lang="en-US" sz="3200" b="1" dirty="0"/>
          </a:p>
          <a:p>
            <a:pPr algn="l" rtl="0"/>
            <a:r>
              <a:rPr lang="en-US" sz="3200" b="1" dirty="0">
                <a:solidFill>
                  <a:srgbClr val="FFC000"/>
                </a:solidFill>
              </a:rPr>
              <a:t>Class:  </a:t>
            </a:r>
            <a:r>
              <a:rPr lang="en-US" sz="3200" b="1" u="sng" dirty="0" err="1"/>
              <a:t>Conoidasida</a:t>
            </a:r>
            <a:endParaRPr lang="en-US" sz="3200" b="1" dirty="0"/>
          </a:p>
          <a:p>
            <a:pPr algn="l" rtl="0"/>
            <a:r>
              <a:rPr lang="en-US" sz="3200" b="1" dirty="0">
                <a:solidFill>
                  <a:srgbClr val="FFC000"/>
                </a:solidFill>
              </a:rPr>
              <a:t>Order: 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Eucoccidiorida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r>
              <a:rPr lang="en-US" sz="3200" b="1" dirty="0">
                <a:solidFill>
                  <a:srgbClr val="FFC000"/>
                </a:solidFill>
              </a:rPr>
              <a:t>Family: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Cryptosporidiidae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/>
            <a:r>
              <a:rPr lang="en-US" sz="3200" b="1" dirty="0">
                <a:solidFill>
                  <a:srgbClr val="FFC000"/>
                </a:solidFill>
              </a:rPr>
              <a:t>Genus: 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Cryptosporidium</a:t>
            </a:r>
          </a:p>
          <a:p>
            <a:pPr algn="l" rtl="0"/>
            <a:r>
              <a:rPr lang="en-US" sz="3200" b="1" dirty="0">
                <a:solidFill>
                  <a:srgbClr val="FFC000"/>
                </a:solidFill>
              </a:rPr>
              <a:t>Species: 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C. 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parvum</a:t>
            </a:r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1" descr="C. parvum oocysts D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658139"/>
            <a:ext cx="2419350" cy="2209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77400" y="347910"/>
            <a:ext cx="6589199" cy="128089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Causal Agents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628800"/>
            <a:ext cx="8606760" cy="449580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Cryptosporidiosis (or "Crypto" for short) is a disease that causes watery diarrhea. It is caused by microscopic germs parasites called </a:t>
            </a:r>
            <a:r>
              <a:rPr lang="en-US" sz="2400" i="1" dirty="0"/>
              <a:t>Cryptosporidium</a:t>
            </a:r>
            <a:r>
              <a:rPr lang="en-US" sz="2400" dirty="0"/>
              <a:t>.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400" dirty="0"/>
              <a:t> Although Crypto can affect all people, some groups are likely to develop more serious illness. For people with weakened immune systems, symptoms can be severe (life-threatening illness). For example: people with AIDS and cancer who are taking certain immunosuppressive drugs.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153400" cy="9906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Site of infection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1928802"/>
            <a:ext cx="8153400" cy="449580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 Most parasite species infect the small intestines of their hosts (mammals) whereas others infect the respiratory tract (birds) or stomach (reptiles).</a:t>
            </a:r>
          </a:p>
          <a:p>
            <a:pPr algn="l" rtl="0">
              <a:buNone/>
            </a:pPr>
            <a:r>
              <a:rPr lang="en-US" sz="2400" dirty="0"/>
              <a:t> </a:t>
            </a:r>
          </a:p>
          <a:p>
            <a:pPr algn="l" rtl="0"/>
            <a:r>
              <a:rPr lang="en-US" sz="2400" dirty="0"/>
              <a:t>The parasites are located within </a:t>
            </a:r>
            <a:r>
              <a:rPr lang="en-US" sz="2400" dirty="0" err="1"/>
              <a:t>parasitophorous</a:t>
            </a:r>
            <a:r>
              <a:rPr lang="en-US" sz="2400" dirty="0"/>
              <a:t> vacuoles covered by host </a:t>
            </a:r>
            <a:r>
              <a:rPr lang="en-US" sz="2400" dirty="0" err="1">
                <a:solidFill>
                  <a:schemeClr val="tx1"/>
                </a:solidFill>
              </a:rPr>
              <a:t>microvillous</a:t>
            </a:r>
            <a:r>
              <a:rPr lang="en-US" sz="2400" dirty="0"/>
              <a:t> membranes.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357950" y="1527048"/>
            <a:ext cx="2786050" cy="4572000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4" name="Picture 2" descr="Life cycle of Cryptosporidium parvum and C. homin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3768" y="0"/>
            <a:ext cx="6660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-324544" y="0"/>
            <a:ext cx="300036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3600" b="1" dirty="0">
                <a:solidFill>
                  <a:srgbClr val="FFC000"/>
                </a:solidFill>
              </a:rPr>
              <a:t>    </a:t>
            </a:r>
            <a:r>
              <a:rPr lang="en-US" sz="3600" b="1" dirty="0">
                <a:solidFill>
                  <a:srgbClr val="C00000"/>
                </a:solidFill>
              </a:rPr>
              <a:t>Life cycle </a:t>
            </a:r>
          </a:p>
          <a:p>
            <a:pPr algn="ctr" rtl="0"/>
            <a:endParaRPr lang="ar-SA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Life cycle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6903" y="908720"/>
            <a:ext cx="8557523" cy="5332797"/>
          </a:xfrm>
        </p:spPr>
        <p:txBody>
          <a:bodyPr>
            <a:normAutofit/>
          </a:bodyPr>
          <a:lstStyle/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 They undergo cyclic </a:t>
            </a:r>
            <a:r>
              <a:rPr lang="en-US" sz="2400" dirty="0">
                <a:solidFill>
                  <a:srgbClr val="FF0000"/>
                </a:solidFill>
              </a:rPr>
              <a:t>asexual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merogony</a:t>
            </a:r>
            <a:r>
              <a:rPr lang="en-US" sz="2400" dirty="0"/>
              <a:t> (schizogony) followed by</a:t>
            </a:r>
            <a:r>
              <a:rPr lang="en-US" sz="2400" dirty="0">
                <a:solidFill>
                  <a:srgbClr val="FF0000"/>
                </a:solidFill>
              </a:rPr>
              <a:t> sexual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gamogony</a:t>
            </a:r>
            <a:r>
              <a:rPr lang="en-US" sz="2400" dirty="0"/>
              <a:t> (♂ microgametes fertilize ♀ macrogametes) resulting in the formation of small </a:t>
            </a:r>
            <a:r>
              <a:rPr lang="en-US" sz="2400" b="1" u="sng" dirty="0"/>
              <a:t>oocysts</a:t>
            </a:r>
            <a:r>
              <a:rPr lang="en-US" sz="2400" dirty="0"/>
              <a:t> which undergo exogenous sporulation (forming </a:t>
            </a: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sz="2400" dirty="0"/>
              <a:t> naked </a:t>
            </a:r>
            <a:r>
              <a:rPr lang="en-US" sz="2400" dirty="0">
                <a:solidFill>
                  <a:srgbClr val="FF0000"/>
                </a:solidFill>
              </a:rPr>
              <a:t>sporozoites</a:t>
            </a:r>
            <a:r>
              <a:rPr lang="en-US" sz="2400" dirty="0"/>
              <a:t>). 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They undergo several cycles of </a:t>
            </a:r>
            <a:r>
              <a:rPr lang="en-US" sz="2400" b="1" dirty="0"/>
              <a:t>asexual</a:t>
            </a:r>
            <a:r>
              <a:rPr lang="en-US" sz="2400" dirty="0"/>
              <a:t> </a:t>
            </a:r>
            <a:r>
              <a:rPr lang="en-US" sz="2400" b="1" dirty="0" err="1"/>
              <a:t>merogonous</a:t>
            </a:r>
            <a:r>
              <a:rPr lang="en-US" sz="2400" dirty="0"/>
              <a:t> development before </a:t>
            </a:r>
            <a:r>
              <a:rPr lang="en-US" sz="2400" dirty="0" err="1">
                <a:solidFill>
                  <a:srgbClr val="FF0000"/>
                </a:solidFill>
              </a:rPr>
              <a:t>gamonts</a:t>
            </a:r>
            <a:r>
              <a:rPr lang="en-US" sz="2400" dirty="0"/>
              <a:t> are formed. After fertilization, the </a:t>
            </a:r>
            <a:r>
              <a:rPr lang="en-US" sz="2400" b="1" dirty="0" err="1"/>
              <a:t>oocysts</a:t>
            </a:r>
            <a:r>
              <a:rPr lang="en-US" sz="2400" dirty="0"/>
              <a:t> mature in the gut and are usually infective as soon as they are excreted from the host.</a:t>
            </a:r>
            <a:endParaRPr lang="ar-SA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589199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Laboratory Diagnosis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556792"/>
            <a:ext cx="8153400" cy="449580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Acid-fast staining methods, with or without stool concentration, are most frequently used in clinical laboratories. </a:t>
            </a:r>
          </a:p>
          <a:p>
            <a:pPr algn="l" rtl="0"/>
            <a:endParaRPr lang="en-US" sz="1000" dirty="0"/>
          </a:p>
          <a:p>
            <a:pPr algn="l" rtl="0"/>
            <a:r>
              <a:rPr lang="en-US" sz="2400" dirty="0"/>
              <a:t>For greatest sensitivity and specificity, </a:t>
            </a:r>
            <a:r>
              <a:rPr lang="en-US" sz="2400" dirty="0" err="1"/>
              <a:t>immunofluorescence</a:t>
            </a:r>
            <a:r>
              <a:rPr lang="en-US" sz="2400" dirty="0"/>
              <a:t> microscopy is the method of choice (followed closely by enzyme immunoassays).</a:t>
            </a:r>
          </a:p>
          <a:p>
            <a:pPr algn="l" rtl="0"/>
            <a:endParaRPr lang="en-US" sz="1400" dirty="0"/>
          </a:p>
          <a:p>
            <a:pPr algn="l" rtl="0"/>
            <a:r>
              <a:rPr lang="en-US" sz="2400" dirty="0"/>
              <a:t>Molecular methods are mainly a research tool.</a:t>
            </a:r>
            <a:endParaRPr lang="ar-SA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63688" y="-27790"/>
            <a:ext cx="6589199" cy="128089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 Laboratory Identification of Parasitic Diseases</a:t>
            </a:r>
            <a:br>
              <a:rPr lang="en-US" b="1" dirty="0">
                <a:solidFill>
                  <a:srgbClr val="C00000"/>
                </a:solidFill>
              </a:rPr>
            </a:b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857364"/>
            <a:ext cx="3484430" cy="4572000"/>
          </a:xfrm>
        </p:spPr>
        <p:txBody>
          <a:bodyPr/>
          <a:lstStyle/>
          <a:p>
            <a:pPr algn="l">
              <a:buNone/>
            </a:pPr>
            <a:r>
              <a:rPr lang="en-US" sz="2000" b="1" i="1" dirty="0"/>
              <a:t>Cryptosporidium</a:t>
            </a:r>
            <a:r>
              <a:rPr lang="en-US" sz="2000" b="1" dirty="0"/>
              <a:t> sp. </a:t>
            </a:r>
            <a:r>
              <a:rPr lang="en-US" sz="2000" b="1" dirty="0" err="1"/>
              <a:t>oocysts</a:t>
            </a:r>
            <a:r>
              <a:rPr lang="en-US" sz="2000" b="1" dirty="0"/>
              <a:t> stained with modified acid-fast</a:t>
            </a:r>
          </a:p>
          <a:p>
            <a:pPr>
              <a:buNone/>
            </a:pPr>
            <a:endParaRPr lang="ar-SA" dirty="0"/>
          </a:p>
        </p:txBody>
      </p:sp>
      <p:pic>
        <p:nvPicPr>
          <p:cNvPr id="1026" name="Picture 2" descr="Cryptosporidium sp. oocysts stained with modified acid-fast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3062328"/>
            <a:ext cx="28575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Cryptosporidium sp. oocysts in a wet mount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3374" y="4240468"/>
            <a:ext cx="3484430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مستطيل 6"/>
          <p:cNvSpPr/>
          <p:nvPr/>
        </p:nvSpPr>
        <p:spPr>
          <a:xfrm>
            <a:off x="4286280" y="161057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000" b="1" dirty="0"/>
              <a:t> </a:t>
            </a:r>
            <a:r>
              <a:rPr lang="en-US" sz="2000" b="1" i="1" dirty="0"/>
              <a:t>Cryptosporidium parvum </a:t>
            </a:r>
            <a:r>
              <a:rPr lang="en-US" sz="2000" b="1" dirty="0"/>
              <a:t>oocysts in wet mount, under differential interference contrast (DIC) microscopy. The </a:t>
            </a:r>
            <a:r>
              <a:rPr lang="en-US" sz="2000" b="1" dirty="0" err="1"/>
              <a:t>oocysts</a:t>
            </a:r>
            <a:r>
              <a:rPr lang="en-US" sz="2000" b="1" dirty="0"/>
              <a:t> are rounded and measure 4.2 µm - 5.4 µm in diameter. </a:t>
            </a:r>
            <a:r>
              <a:rPr lang="en-US" sz="2000" b="1" dirty="0" err="1"/>
              <a:t>Sporozoites</a:t>
            </a:r>
            <a:r>
              <a:rPr lang="en-US" sz="2000" b="1" dirty="0"/>
              <a:t> are visible inside the </a:t>
            </a:r>
            <a:r>
              <a:rPr lang="en-US" sz="2000" b="1" dirty="0" err="1"/>
              <a:t>oocysts</a:t>
            </a:r>
            <a:r>
              <a:rPr lang="en-US" sz="2000" b="1" dirty="0"/>
              <a:t>, indicating that </a:t>
            </a:r>
            <a:r>
              <a:rPr lang="en-US" sz="2000" b="1" dirty="0" err="1"/>
              <a:t>sporulation</a:t>
            </a:r>
            <a:r>
              <a:rPr lang="en-US" sz="2000" b="1" dirty="0"/>
              <a:t> has occurred.</a:t>
            </a:r>
            <a:endParaRPr lang="ar-SA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B4339371-E8E7-4399-87E6-C8E6DBF1A0D1}"/>
              </a:ext>
            </a:extLst>
          </p:cNvPr>
          <p:cNvSpPr txBox="1"/>
          <p:nvPr/>
        </p:nvSpPr>
        <p:spPr>
          <a:xfrm>
            <a:off x="405209" y="967417"/>
            <a:ext cx="2834152" cy="3943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500" b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Video </a:t>
            </a:r>
          </a:p>
        </p:txBody>
      </p:sp>
      <p:sp>
        <p:nvSpPr>
          <p:cNvPr id="47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رسم 5" descr="بروجيكتور">
            <a:hlinkClick r:id="rId2" action="ppaction://hlinkfile"/>
            <a:extLst>
              <a:ext uri="{FF2B5EF4-FFF2-40B4-BE49-F238E27FC236}">
                <a16:creationId xmlns:a16="http://schemas.microsoft.com/office/drawing/2014/main" id="{5B2EBDB5-4D95-46E9-8F4F-C5B71DFB8C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90995" y="1317462"/>
            <a:ext cx="4230377" cy="423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311891"/>
      </p:ext>
    </p:extLst>
  </p:cSld>
  <p:clrMapOvr>
    <a:masterClrMapping/>
  </p:clrMapOvr>
</p:sld>
</file>

<file path=ppt/theme/theme1.xml><?xml version="1.0" encoding="utf-8"?>
<a:theme xmlns:a="http://schemas.openxmlformats.org/drawingml/2006/main" name="ربطة">
  <a:themeElements>
    <a:clrScheme name="ربطة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191</Words>
  <Application>Microsoft Office PowerPoint</Application>
  <PresentationFormat>عرض على الشاشة (4:3)</PresentationFormat>
  <Paragraphs>37</Paragraphs>
  <Slides>10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8" baseType="lpstr">
      <vt:lpstr>Agency FB</vt:lpstr>
      <vt:lpstr>Aharoni</vt:lpstr>
      <vt:lpstr>Arial</vt:lpstr>
      <vt:lpstr>Calibri</vt:lpstr>
      <vt:lpstr>Century Gothic</vt:lpstr>
      <vt:lpstr>French Script MT</vt:lpstr>
      <vt:lpstr>Wingdings 3</vt:lpstr>
      <vt:lpstr>ربطة</vt:lpstr>
      <vt:lpstr>عرض تقديمي في PowerPoint</vt:lpstr>
      <vt:lpstr>Classification</vt:lpstr>
      <vt:lpstr>Causal Agents</vt:lpstr>
      <vt:lpstr>Site of infection</vt:lpstr>
      <vt:lpstr>عرض تقديمي في PowerPoint</vt:lpstr>
      <vt:lpstr>Life cycle </vt:lpstr>
      <vt:lpstr>Laboratory Diagnosis</vt:lpstr>
      <vt:lpstr>  Laboratory Identification of Parasitic Diseases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momo</dc:creator>
  <cp:lastModifiedBy>momo</cp:lastModifiedBy>
  <cp:revision>3</cp:revision>
  <dcterms:created xsi:type="dcterms:W3CDTF">2018-09-26T19:00:54Z</dcterms:created>
  <dcterms:modified xsi:type="dcterms:W3CDTF">2019-10-14T19:10:16Z</dcterms:modified>
</cp:coreProperties>
</file>