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45" r:id="rId2"/>
    <p:sldId id="269" r:id="rId3"/>
    <p:sldId id="359" r:id="rId4"/>
    <p:sldId id="358" r:id="rId5"/>
    <p:sldId id="339" r:id="rId6"/>
    <p:sldId id="355" r:id="rId7"/>
    <p:sldId id="356" r:id="rId8"/>
    <p:sldId id="287" r:id="rId9"/>
    <p:sldId id="340" r:id="rId10"/>
    <p:sldId id="346" r:id="rId11"/>
    <p:sldId id="342" r:id="rId12"/>
    <p:sldId id="349" r:id="rId13"/>
    <p:sldId id="350" r:id="rId14"/>
    <p:sldId id="336" r:id="rId15"/>
    <p:sldId id="351" r:id="rId16"/>
    <p:sldId id="343" r:id="rId17"/>
    <p:sldId id="347" r:id="rId18"/>
    <p:sldId id="352" r:id="rId19"/>
    <p:sldId id="337" r:id="rId20"/>
    <p:sldId id="344" r:id="rId21"/>
    <p:sldId id="353" r:id="rId22"/>
    <p:sldId id="348" r:id="rId23"/>
    <p:sldId id="35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392"/>
    <a:srgbClr val="00CC00"/>
    <a:srgbClr val="BF8C0D"/>
    <a:srgbClr val="D49B0E"/>
    <a:srgbClr val="444751"/>
    <a:srgbClr val="002847"/>
    <a:srgbClr val="FF99CC"/>
    <a:srgbClr val="B55E4F"/>
    <a:srgbClr val="00D600"/>
    <a:srgbClr val="D099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9990" autoAdjust="0"/>
    <p:restoredTop sz="99133" autoAdjust="0"/>
  </p:normalViewPr>
  <p:slideViewPr>
    <p:cSldViewPr>
      <p:cViewPr varScale="1">
        <p:scale>
          <a:sx n="97" d="100"/>
          <a:sy n="97" d="100"/>
        </p:scale>
        <p:origin x="-114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8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C09B2-D357-41D3-B261-78BBF701D7F3}" type="datetimeFigureOut">
              <a:rPr lang="en-GB" smtClean="0"/>
              <a:pPr/>
              <a:t>19/09/2018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5BFC2-1FDC-4FAD-A211-37137069131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95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84172-F348-4605-944B-51A124119248}" type="datetimeFigureOut">
              <a:rPr lang="en-GB" smtClean="0"/>
              <a:pPr/>
              <a:t>19/09/2018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89A89-77C3-48BE-A778-99FD71A968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06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89A89-77C3-48BE-A778-99FD71A9680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085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89A89-77C3-48BE-A778-99FD71A9680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573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89A89-77C3-48BE-A778-99FD71A9680F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365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89A89-77C3-48BE-A778-99FD71A9680F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085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89A89-77C3-48BE-A778-99FD71A9680F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085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89A89-77C3-48BE-A778-99FD71A9680F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085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89A89-77C3-48BE-A778-99FD71A9680F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085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3" y="6210544"/>
            <a:ext cx="1800201" cy="64966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522" y="4005064"/>
            <a:ext cx="2107987" cy="2852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265" y="3833725"/>
            <a:ext cx="2126973" cy="2792628"/>
          </a:xfrm>
          <a:prstGeom prst="rect">
            <a:avLst/>
          </a:prstGeom>
          <a:effectLst>
            <a:outerShdw blurRad="101600" dist="76200" dir="2700000" algn="ctr" rotWithShape="0">
              <a:srgbClr val="000000">
                <a:alpha val="60000"/>
              </a:srgbClr>
            </a:outerShdw>
          </a:effectLst>
        </p:spPr>
      </p:pic>
      <p:sp>
        <p:nvSpPr>
          <p:cNvPr id="43" name="Title 41"/>
          <p:cNvSpPr>
            <a:spLocks noGrp="1"/>
          </p:cNvSpPr>
          <p:nvPr userDrawn="1">
            <p:ph type="title" hasCustomPrompt="1"/>
          </p:nvPr>
        </p:nvSpPr>
        <p:spPr>
          <a:xfrm>
            <a:off x="467544" y="1006854"/>
            <a:ext cx="8918359" cy="3430258"/>
          </a:xfrm>
        </p:spPr>
        <p:txBody>
          <a:bodyPr anchor="t" anchorCtr="0"/>
          <a:lstStyle>
            <a:lvl1pPr>
              <a:lnSpc>
                <a:spcPct val="100000"/>
              </a:lnSpc>
              <a:defRPr sz="8000" baseline="0">
                <a:solidFill>
                  <a:srgbClr val="00D600"/>
                </a:solidFill>
              </a:defRPr>
            </a:lvl1pPr>
          </a:lstStyle>
          <a:p>
            <a:r>
              <a:rPr lang="en-US" dirty="0" smtClean="0"/>
              <a:t>HUGE CHAPTER TITLE</a:t>
            </a:r>
            <a:endParaRPr lang="en-US" dirty="0"/>
          </a:p>
        </p:txBody>
      </p:sp>
      <p:sp>
        <p:nvSpPr>
          <p:cNvPr id="3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0606" y="306530"/>
            <a:ext cx="4091394" cy="792088"/>
          </a:xfrm>
        </p:spPr>
        <p:txBody>
          <a:bodyPr/>
          <a:lstStyle>
            <a:lvl1pPr marL="0" indent="0">
              <a:buFontTx/>
              <a:buNone/>
              <a:defRPr sz="4400" b="1">
                <a:solidFill>
                  <a:srgbClr val="265392"/>
                </a:solidFill>
              </a:defRPr>
            </a:lvl1pPr>
          </a:lstStyle>
          <a:p>
            <a:pPr lvl="0"/>
            <a:r>
              <a:rPr lang="en-US" dirty="0" smtClean="0"/>
              <a:t>Chapter #</a:t>
            </a:r>
          </a:p>
        </p:txBody>
      </p:sp>
    </p:spTree>
    <p:extLst>
      <p:ext uri="{BB962C8B-B14F-4D97-AF65-F5344CB8AC3E}">
        <p14:creationId xmlns:p14="http://schemas.microsoft.com/office/powerpoint/2010/main" val="1143057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" y="125021"/>
            <a:ext cx="2808312" cy="648072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265392"/>
                </a:solidFill>
              </a:defRPr>
            </a:lvl1pPr>
          </a:lstStyle>
          <a:p>
            <a:pPr lvl="0"/>
            <a:r>
              <a:rPr lang="en-US" dirty="0" smtClean="0"/>
              <a:t>Chapter #</a:t>
            </a:r>
          </a:p>
        </p:txBody>
      </p:sp>
      <p:sp>
        <p:nvSpPr>
          <p:cNvPr id="35" name="Text Placeholder 1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57200" y="1379220"/>
            <a:ext cx="8352929" cy="4824512"/>
          </a:xfrm>
        </p:spPr>
        <p:txBody>
          <a:bodyPr>
            <a:normAutofit/>
          </a:bodyPr>
          <a:lstStyle>
            <a:lvl2pPr marL="574675" indent="-457200">
              <a:lnSpc>
                <a:spcPct val="90000"/>
              </a:lnSpc>
              <a:spcBef>
                <a:spcPts val="504"/>
              </a:spcBef>
              <a:buClr>
                <a:srgbClr val="265392"/>
              </a:buClr>
              <a:buFont typeface="Wingdings" pitchFamily="2" charset="2"/>
              <a:buChar char="§"/>
              <a:defRPr sz="2600" baseline="0"/>
            </a:lvl2pPr>
          </a:lstStyle>
          <a:p>
            <a:pPr lvl="1"/>
            <a:r>
              <a:rPr lang="en-US" dirty="0" smtClean="0"/>
              <a:t>Vocabulary</a:t>
            </a:r>
          </a:p>
          <a:p>
            <a:pPr lvl="1"/>
            <a:r>
              <a:rPr lang="en-US" dirty="0" smtClean="0"/>
              <a:t>Objectives</a:t>
            </a:r>
          </a:p>
          <a:p>
            <a:pPr lvl="1"/>
            <a:endParaRPr lang="en-US" dirty="0" smtClean="0"/>
          </a:p>
        </p:txBody>
      </p:sp>
      <p:sp>
        <p:nvSpPr>
          <p:cNvPr id="43" name="Title 4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76672"/>
            <a:ext cx="8686800" cy="896913"/>
          </a:xfrm>
        </p:spPr>
        <p:txBody>
          <a:bodyPr/>
          <a:lstStyle>
            <a:lvl1pPr>
              <a:defRPr>
                <a:solidFill>
                  <a:srgbClr val="00D600"/>
                </a:solidFill>
              </a:defRPr>
            </a:lvl1pPr>
          </a:lstStyle>
          <a:p>
            <a:r>
              <a:rPr lang="en-US" dirty="0" smtClean="0"/>
              <a:t>CHAPTER TITLE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483766" y="-132948"/>
            <a:ext cx="1290455" cy="1770139"/>
            <a:chOff x="7499242" y="-132948"/>
            <a:chExt cx="1290455" cy="1770139"/>
          </a:xfrm>
          <a:effectLst>
            <a:outerShdw blurRad="50800" dist="50800" dir="2700000" algn="tl" rotWithShape="0">
              <a:prstClr val="black">
                <a:alpha val="60000"/>
              </a:prstClr>
            </a:outerShdw>
          </a:effectLst>
        </p:grpSpPr>
        <p:sp>
          <p:nvSpPr>
            <p:cNvPr id="18" name="Right Triangle 17">
              <a:hlinkClick r:id="rId2" action="ppaction://hlinksldjump"/>
            </p:cNvPr>
            <p:cNvSpPr/>
            <p:nvPr userDrawn="1"/>
          </p:nvSpPr>
          <p:spPr>
            <a:xfrm rot="10800000" flipH="1">
              <a:off x="7500392" y="1280774"/>
              <a:ext cx="1180066" cy="356417"/>
            </a:xfrm>
            <a:prstGeom prst="rtTriangle">
              <a:avLst/>
            </a:prstGeom>
            <a:solidFill>
              <a:srgbClr val="EFB011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Right Triangle 19">
              <a:hlinkClick r:id="rId2" action="ppaction://hlinksldjump"/>
            </p:cNvPr>
            <p:cNvSpPr/>
            <p:nvPr userDrawn="1"/>
          </p:nvSpPr>
          <p:spPr>
            <a:xfrm rot="10800000">
              <a:off x="7618493" y="1280774"/>
              <a:ext cx="1171204" cy="356417"/>
            </a:xfrm>
            <a:prstGeom prst="rtTriangle">
              <a:avLst/>
            </a:prstGeom>
            <a:solidFill>
              <a:srgbClr val="EFB011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Rectangle 20">
              <a:hlinkClick r:id="rId2" action="ppaction://hlinksldjump"/>
            </p:cNvPr>
            <p:cNvSpPr/>
            <p:nvPr userDrawn="1"/>
          </p:nvSpPr>
          <p:spPr>
            <a:xfrm>
              <a:off x="7500392" y="-132948"/>
              <a:ext cx="1289305" cy="1536398"/>
            </a:xfrm>
            <a:prstGeom prst="rect">
              <a:avLst/>
            </a:prstGeom>
            <a:gradFill flip="none" rotWithShape="1">
              <a:gsLst>
                <a:gs pos="10000">
                  <a:srgbClr val="EFB011"/>
                </a:gs>
                <a:gs pos="17000">
                  <a:srgbClr val="F7C750"/>
                </a:gs>
                <a:gs pos="23000">
                  <a:srgbClr val="EFB011"/>
                </a:gs>
              </a:gsLst>
              <a:lin ang="5400000" scaled="1"/>
              <a:tileRect/>
            </a:gra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400" b="1" dirty="0"/>
            </a:p>
          </p:txBody>
        </p:sp>
        <p:sp>
          <p:nvSpPr>
            <p:cNvPr id="22" name="Rectangle 21">
              <a:hlinkClick r:id="rId2" action="ppaction://hlinksldjump"/>
            </p:cNvPr>
            <p:cNvSpPr/>
            <p:nvPr userDrawn="1"/>
          </p:nvSpPr>
          <p:spPr>
            <a:xfrm>
              <a:off x="7586695" y="277900"/>
              <a:ext cx="1115568" cy="1066490"/>
            </a:xfrm>
            <a:prstGeom prst="rect">
              <a:avLst/>
            </a:prstGeom>
            <a:solidFill>
              <a:srgbClr val="BF8C0D"/>
            </a:solidFill>
            <a:ln w="101600">
              <a:noFill/>
            </a:ln>
            <a:effectLst>
              <a:innerShdw dist="12700" dir="13500000">
                <a:schemeClr val="tx1"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TextBox 32">
              <a:hlinkClick r:id="rId2" action="ppaction://hlinksldjump"/>
            </p:cNvPr>
            <p:cNvSpPr txBox="1"/>
            <p:nvPr userDrawn="1"/>
          </p:nvSpPr>
          <p:spPr>
            <a:xfrm>
              <a:off x="7499242" y="325408"/>
              <a:ext cx="1281617" cy="1003107"/>
            </a:xfrm>
            <a:prstGeom prst="rect">
              <a:avLst/>
            </a:prstGeom>
            <a:effectLst/>
          </p:spPr>
          <p:txBody>
            <a:bodyPr vert="horz" wrap="square" lIns="128016" tIns="0" rIns="91440" bIns="0" rtlCol="0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000" b="0" spc="0" dirty="0" smtClean="0">
                  <a:solidFill>
                    <a:schemeClr val="bg1"/>
                  </a:solidFill>
                </a:rPr>
                <a:t>Click on</a:t>
              </a:r>
              <a:r>
                <a:rPr lang="en-US" sz="1000" b="0" spc="0" baseline="0" dirty="0" smtClean="0">
                  <a:solidFill>
                    <a:schemeClr val="bg1"/>
                  </a:solidFill>
                </a:rPr>
                <a:t> an </a:t>
              </a:r>
              <a:r>
                <a:rPr lang="en-US" sz="1000" b="0" spc="0" dirty="0" smtClean="0">
                  <a:solidFill>
                    <a:schemeClr val="bg1"/>
                  </a:solidFill>
                </a:rPr>
                <a:t>item</a:t>
              </a:r>
              <a:r>
                <a:rPr lang="en-US" sz="1000" b="0" spc="0" baseline="0" dirty="0" smtClean="0">
                  <a:solidFill>
                    <a:schemeClr val="bg1"/>
                  </a:solidFill>
                </a:rPr>
                <a:t> to go to its section.</a:t>
              </a:r>
            </a:p>
            <a:p>
              <a:pPr>
                <a:lnSpc>
                  <a:spcPct val="90000"/>
                </a:lnSpc>
              </a:pPr>
              <a:endParaRPr lang="en-US" sz="1000" b="0" spc="0" dirty="0" smtClean="0">
                <a:solidFill>
                  <a:schemeClr val="bg1"/>
                </a:solidFill>
              </a:endParaRPr>
            </a:p>
            <a:p>
              <a:pPr>
                <a:lnSpc>
                  <a:spcPct val="90000"/>
                </a:lnSpc>
              </a:pPr>
              <a:r>
                <a:rPr lang="en-US" sz="1000" b="0" spc="0" dirty="0" smtClean="0">
                  <a:solidFill>
                    <a:schemeClr val="bg1"/>
                  </a:solidFill>
                </a:rPr>
                <a:t>Click on the book cover below to </a:t>
              </a:r>
              <a:r>
                <a:rPr lang="en-US" sz="1000" b="0" spc="0" baseline="0" dirty="0" smtClean="0">
                  <a:solidFill>
                    <a:schemeClr val="bg1"/>
                  </a:solidFill>
                </a:rPr>
                <a:t>return to this table of contents.</a:t>
              </a:r>
            </a:p>
          </p:txBody>
        </p:sp>
        <p:sp>
          <p:nvSpPr>
            <p:cNvPr id="24" name="TextBox 35">
              <a:hlinkClick r:id="rId3" action="ppaction://hlinksldjump" tooltip="Go to CHAPTER TITLE SLIDE (Start)"/>
            </p:cNvPr>
            <p:cNvSpPr txBox="1"/>
            <p:nvPr userDrawn="1"/>
          </p:nvSpPr>
          <p:spPr>
            <a:xfrm>
              <a:off x="7500391" y="91652"/>
              <a:ext cx="1289305" cy="166335"/>
            </a:xfrm>
            <a:prstGeom prst="rect">
              <a:avLst/>
            </a:prstGeom>
            <a:solidFill>
              <a:srgbClr val="D0990E">
                <a:alpha val="0"/>
              </a:srgbClr>
            </a:solidFill>
            <a:effectLst>
              <a:innerShdw dist="12700" dir="13500000">
                <a:prstClr val="black">
                  <a:alpha val="20000"/>
                </a:prstClr>
              </a:innerShdw>
            </a:effectLst>
          </p:spPr>
          <p:txBody>
            <a:bodyPr vert="horz" wrap="none" lIns="256032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000" b="0" baseline="0" dirty="0" smtClean="0">
                  <a:solidFill>
                    <a:srgbClr val="BF8C0D"/>
                  </a:solidFill>
                  <a:latin typeface="Arial Black" pitchFamily="34" charset="0"/>
                </a:rPr>
                <a:t> </a:t>
              </a:r>
              <a:r>
                <a:rPr lang="en-US" sz="1000" b="0" dirty="0" smtClean="0">
                  <a:solidFill>
                    <a:srgbClr val="BF8C0D"/>
                  </a:solidFill>
                  <a:latin typeface="Arial Black" pitchFamily="34" charset="0"/>
                </a:rPr>
                <a:t>START</a:t>
              </a:r>
            </a:p>
          </p:txBody>
        </p:sp>
        <p:cxnSp>
          <p:nvCxnSpPr>
            <p:cNvPr id="28" name="Straight Arrow Connector 27">
              <a:hlinkClick r:id="rId3" action="ppaction://hlinksldjump" tooltip="Go to CHAPTER TITLE SLIDE (Start)"/>
            </p:cNvPr>
            <p:cNvCxnSpPr/>
            <p:nvPr userDrawn="1"/>
          </p:nvCxnSpPr>
          <p:spPr>
            <a:xfrm>
              <a:off x="7656885" y="173918"/>
              <a:ext cx="79151" cy="0"/>
            </a:xfrm>
            <a:prstGeom prst="straightConnector1">
              <a:avLst/>
            </a:prstGeom>
            <a:ln w="34290">
              <a:solidFill>
                <a:srgbClr val="BF8C0D"/>
              </a:solidFill>
              <a:miter lim="800000"/>
              <a:tailEnd type="triangle" w="med" len="med"/>
            </a:ln>
            <a:effectLst>
              <a:innerShdw dist="12700" dir="13500000">
                <a:schemeClr val="tx1">
                  <a:alpha val="20000"/>
                </a:scheme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16">
            <a:hlinkClick r:id="rId2" action="ppaction://hlinksldjump"/>
          </p:cNvPr>
          <p:cNvSpPr txBox="1"/>
          <p:nvPr userDrawn="1"/>
        </p:nvSpPr>
        <p:spPr>
          <a:xfrm>
            <a:off x="4018" y="0"/>
            <a:ext cx="288032" cy="6217920"/>
          </a:xfrm>
          <a:prstGeom prst="rect">
            <a:avLst/>
          </a:prstGeom>
          <a:gradFill>
            <a:gsLst>
              <a:gs pos="0">
                <a:srgbClr val="265392"/>
              </a:gs>
              <a:gs pos="100000">
                <a:srgbClr val="002847"/>
              </a:gs>
            </a:gsLst>
            <a:lin ang="5400000" scaled="0"/>
          </a:gradFill>
        </p:spPr>
        <p:txBody>
          <a:bodyPr vert="vert270" wrap="none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500" b="1" spc="630" dirty="0" smtClean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latin typeface="+mj-lt"/>
              </a:rPr>
              <a:t>TABLE</a:t>
            </a:r>
            <a:r>
              <a:rPr lang="en-US" sz="1500" b="1" spc="630" baseline="0" dirty="0" smtClean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latin typeface="+mj-lt"/>
              </a:rPr>
              <a:t> OF CONTENTS           </a:t>
            </a:r>
            <a:endParaRPr lang="en-US" sz="1500" b="1" spc="630" dirty="0" smtClean="0">
              <a:ln>
                <a:noFill/>
              </a:ln>
              <a:solidFill>
                <a:schemeClr val="bg1">
                  <a:alpha val="40000"/>
                </a:schemeClr>
              </a:solidFill>
              <a:effectLst/>
              <a:latin typeface="+mj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cabul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81497" y="905256"/>
            <a:ext cx="8274210" cy="5329238"/>
          </a:xfrm>
        </p:spPr>
        <p:txBody>
          <a:bodyPr>
            <a:noAutofit/>
          </a:bodyPr>
          <a:lstStyle>
            <a:lvl2pPr marL="225425" indent="-225425">
              <a:lnSpc>
                <a:spcPct val="90000"/>
              </a:lnSpc>
              <a:spcBef>
                <a:spcPts val="504"/>
              </a:spcBef>
              <a:defRPr sz="2100" baseline="0"/>
            </a:lvl2pPr>
          </a:lstStyle>
          <a:p>
            <a:pPr lvl="1"/>
            <a:r>
              <a:rPr lang="en-US" dirty="0" smtClean="0"/>
              <a:t>vocabulary items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Vocabulary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436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905256"/>
            <a:ext cx="8270216" cy="5348096"/>
          </a:xfrm>
        </p:spPr>
        <p:txBody>
          <a:bodyPr/>
          <a:lstStyle>
            <a:lvl1pPr marL="514350" indent="-514350">
              <a:spcBef>
                <a:spcPts val="1800"/>
              </a:spcBef>
              <a:buClr>
                <a:srgbClr val="265392"/>
              </a:buClr>
              <a:buFont typeface="+mj-lt"/>
              <a:buAutoNum type="arabicPeriod"/>
              <a:defRPr sz="2900"/>
            </a:lvl1pPr>
          </a:lstStyle>
          <a:p>
            <a:pPr lvl="0"/>
            <a:r>
              <a:rPr lang="en-US" dirty="0" smtClean="0"/>
              <a:t>Click to add objectives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Objectives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481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291997" y="-543322"/>
            <a:ext cx="9488343" cy="6749838"/>
            <a:chOff x="291997" y="-543322"/>
            <a:chExt cx="9488343" cy="6749838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997" y="-543322"/>
              <a:ext cx="9488343" cy="6749838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2312983" y="2155520"/>
              <a:ext cx="1645920" cy="2203704"/>
            </a:xfrm>
            <a:prstGeom prst="rect">
              <a:avLst/>
            </a:prstGeom>
            <a:noFill/>
            <a:ln w="101600">
              <a:gradFill>
                <a:gsLst>
                  <a:gs pos="0">
                    <a:srgbClr val="002847">
                      <a:alpha val="70000"/>
                    </a:srgbClr>
                  </a:gs>
                  <a:gs pos="100000">
                    <a:srgbClr val="265392"/>
                  </a:gs>
                </a:gsLst>
                <a:lin ang="5400000" scaled="0"/>
              </a:gra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8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57200" y="833744"/>
            <a:ext cx="8291264" cy="406012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D600"/>
              </a:buClr>
              <a:buSzPct val="100000"/>
              <a:buFont typeface="Wingdings" pitchFamily="2" charset="2"/>
              <a:buNone/>
              <a:tabLst/>
              <a:defRPr sz="12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D6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 dirty="0" smtClean="0"/>
              <a:t>Insert your own attention-focusing, memorable  figure, chart, table, photo, video, or text related to this section!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"/>
            <a:ext cx="8686799" cy="908720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10" name="Picture 9">
            <a:hlinkClick r:id="rId3" action="ppaction://hlinksldjump" tooltip="Go to chapter table of contents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16136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-1332656" y="31576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2800" b="0" dirty="0" smtClean="0">
              <a:solidFill>
                <a:srgbClr val="444751"/>
              </a:solidFill>
            </a:endParaRP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91946"/>
            <a:ext cx="8668066" cy="631825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baseline="0">
                <a:solidFill>
                  <a:srgbClr val="444751"/>
                </a:solidFill>
              </a:defRPr>
            </a:lvl1pPr>
          </a:lstStyle>
          <a:p>
            <a:pPr lvl="0"/>
            <a:r>
              <a:rPr lang="en-US" dirty="0" smtClean="0"/>
              <a:t>Caption for figure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8872"/>
            <a:ext cx="6336704" cy="504056"/>
          </a:xfrm>
        </p:spPr>
        <p:txBody>
          <a:bodyPr/>
          <a:lstStyle>
            <a:lvl1pPr>
              <a:defRPr sz="2400" baseline="0">
                <a:solidFill>
                  <a:srgbClr val="265392"/>
                </a:solidFill>
              </a:defRPr>
            </a:lvl1pPr>
          </a:lstStyle>
          <a:p>
            <a:r>
              <a:rPr lang="en-US" dirty="0" smtClean="0"/>
              <a:t>Figure #.#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54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1807"/>
            <a:ext cx="8671345" cy="896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00D600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352927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rgbClr val="265392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51997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slide" Target="../slides/slide2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84602"/>
            <a:ext cx="9143997" cy="14733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15361" cy="896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8504679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6457925" y="6318776"/>
            <a:ext cx="1041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15C5B5-03C6-48D8-B20F-65D93A6CF09E}" type="slidenum"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23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Placeholder 31"/>
          <p:cNvSpPr txBox="1">
            <a:spLocks/>
          </p:cNvSpPr>
          <p:nvPr userDrawn="1"/>
        </p:nvSpPr>
        <p:spPr>
          <a:xfrm rot="16200000">
            <a:off x="8366598" y="5805426"/>
            <a:ext cx="1273697" cy="4320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+mj-lt"/>
              <a:buNone/>
              <a:defRPr lang="en-US" sz="1600" b="1" kern="1200" spc="3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93750" indent="-28575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§"/>
              <a:defRPr lang="en-US" sz="28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Arial" pitchFamily="34" charset="0"/>
              <a:buChar char="»"/>
              <a:defRPr lang="en-US" sz="24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ü"/>
              <a:defRPr lang="en-US" sz="20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1534379" y="6275077"/>
            <a:ext cx="3816424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000" b="0" dirty="0" smtClean="0">
                <a:solidFill>
                  <a:srgbClr val="A6B8C6"/>
                </a:solidFill>
              </a:rPr>
              <a:t>For</a:t>
            </a:r>
            <a:r>
              <a:rPr lang="en-US" sz="1000" b="0" baseline="0" dirty="0" smtClean="0">
                <a:solidFill>
                  <a:srgbClr val="A6B8C6"/>
                </a:solidFill>
              </a:rPr>
              <a:t> use with </a:t>
            </a:r>
            <a:r>
              <a:rPr lang="en-US" sz="1000" b="0" i="1" baseline="0" dirty="0" smtClean="0">
                <a:solidFill>
                  <a:srgbClr val="A6B8C6"/>
                </a:solidFill>
              </a:rPr>
              <a:t>International Human Resource Management 6e</a:t>
            </a:r>
          </a:p>
          <a:p>
            <a:r>
              <a:rPr lang="en-US" sz="1000" b="0" i="0" kern="100" spc="10" baseline="0" dirty="0" smtClean="0">
                <a:solidFill>
                  <a:srgbClr val="A6B8C6"/>
                </a:solidFill>
              </a:rPr>
              <a:t>By Peter J. Dowling, Marion Festing, and Allen D. Engle. Sr.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5107508" y="6276587"/>
            <a:ext cx="18002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000" b="0" dirty="0" smtClean="0">
                <a:solidFill>
                  <a:srgbClr val="A6B8C6"/>
                </a:solidFill>
              </a:rPr>
              <a:t>ISBN-10: 1408032090</a:t>
            </a:r>
            <a:endParaRPr lang="en-US" sz="1000" b="0" i="1" baseline="0" dirty="0" smtClean="0">
              <a:solidFill>
                <a:srgbClr val="A6B8C6"/>
              </a:solidFill>
            </a:endParaRPr>
          </a:p>
          <a:p>
            <a:r>
              <a:rPr lang="en-US" sz="1000" b="0" i="0" kern="100" spc="40" baseline="0" dirty="0" smtClean="0">
                <a:solidFill>
                  <a:srgbClr val="A6B8C6"/>
                </a:solidFill>
              </a:rPr>
              <a:t>© </a:t>
            </a:r>
            <a:r>
              <a:rPr lang="en-US" sz="1000" b="0" i="0" kern="100" spc="40" baseline="0" dirty="0" err="1" smtClean="0">
                <a:solidFill>
                  <a:srgbClr val="A6B8C6"/>
                </a:solidFill>
              </a:rPr>
              <a:t>Cengage</a:t>
            </a:r>
            <a:r>
              <a:rPr lang="en-US" sz="1000" b="0" i="0" kern="100" spc="40" baseline="0" dirty="0" smtClean="0">
                <a:solidFill>
                  <a:srgbClr val="A6B8C6"/>
                </a:solidFill>
              </a:rPr>
              <a:t> Learning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3052" y="0"/>
            <a:ext cx="288032" cy="6213502"/>
          </a:xfrm>
          <a:prstGeom prst="rect">
            <a:avLst/>
          </a:prstGeom>
          <a:gradFill flip="none" rotWithShape="1">
            <a:gsLst>
              <a:gs pos="100000">
                <a:srgbClr val="265392">
                  <a:lumMod val="100000"/>
                </a:srgbClr>
              </a:gs>
              <a:gs pos="0">
                <a:srgbClr val="00284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10" action="ppaction://hlinksldjump" tooltip="Go to chapter table of contents"/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>
            <a:outerShdw blurRad="76200" dist="50800" dir="2700000" algn="ctr" rotWithShape="0">
              <a:schemeClr val="tx1">
                <a:alpha val="60000"/>
              </a:scheme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5" r:id="rId3"/>
    <p:sldLayoutId id="2147483656" r:id="rId4"/>
    <p:sldLayoutId id="2147483657" r:id="rId5"/>
    <p:sldLayoutId id="2147483654" r:id="rId6"/>
    <p:sldLayoutId id="2147483653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D6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4488" indent="-344488" algn="l" defTabSz="914400" rtl="0" eaLnBrk="1" latinLnBrk="0" hangingPunct="1">
        <a:spcBef>
          <a:spcPct val="20000"/>
        </a:spcBef>
        <a:buClr>
          <a:srgbClr val="265392"/>
        </a:buClr>
        <a:buSzPct val="100000"/>
        <a:buFont typeface="Wingdings" pitchFamily="2" charset="2"/>
        <a:buChar char="§"/>
        <a:defRPr lang="en-US" sz="32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1pPr>
      <a:lvl2pPr marL="625475" indent="-285750" algn="l" defTabSz="914400" rtl="0" eaLnBrk="1" latinLnBrk="0" hangingPunct="1">
        <a:spcBef>
          <a:spcPct val="20000"/>
        </a:spcBef>
        <a:buClr>
          <a:srgbClr val="0B5C93"/>
        </a:buClr>
        <a:buFont typeface="Wingdings" pitchFamily="2" charset="2"/>
        <a:buChar char="§"/>
        <a:defRPr lang="en-US" sz="28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2pPr>
      <a:lvl3pPr marL="857250" indent="-228600" algn="l" defTabSz="914400" rtl="0" eaLnBrk="1" latinLnBrk="0" hangingPunct="1">
        <a:spcBef>
          <a:spcPct val="20000"/>
        </a:spcBef>
        <a:buClr>
          <a:srgbClr val="0B5C93"/>
        </a:buClr>
        <a:buFont typeface="Arial" pitchFamily="34" charset="0"/>
        <a:buChar char="»"/>
        <a:defRPr lang="en-US" sz="24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3pPr>
      <a:lvl4pPr marL="1139825" indent="-228600" algn="l" defTabSz="914400" rtl="0" eaLnBrk="1" latinLnBrk="0" hangingPunct="1">
        <a:spcBef>
          <a:spcPct val="20000"/>
        </a:spcBef>
        <a:buClr>
          <a:srgbClr val="0B5C93"/>
        </a:buClr>
        <a:buFont typeface="Wingdings" pitchFamily="2" charset="2"/>
        <a:buChar char="ü"/>
        <a:defRPr lang="en-US" sz="20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4CACD6"/>
        </a:buClr>
        <a:buFont typeface="Arial" pitchFamily="34" charset="0"/>
        <a:buChar char="»"/>
        <a:defRPr lang="en-GB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44274"/>
            <a:ext cx="8856984" cy="5293038"/>
          </a:xfrm>
        </p:spPr>
        <p:txBody>
          <a:bodyPr/>
          <a:lstStyle/>
          <a:p>
            <a:r>
              <a:rPr lang="en-US" sz="5400" spc="-50" dirty="0"/>
              <a:t>IHRM </a:t>
            </a:r>
            <a:r>
              <a:rPr lang="en-US" sz="5400" spc="-50" dirty="0" smtClean="0"/>
              <a:t>in cross-border </a:t>
            </a:r>
            <a:r>
              <a:rPr lang="en-US" sz="4400" spc="-50" dirty="0"/>
              <a:t>MERGERS </a:t>
            </a:r>
            <a:r>
              <a:rPr lang="en-US" sz="4400" spc="-50" dirty="0" smtClean="0"/>
              <a:t>&amp; ACQUISITIONS</a:t>
            </a:r>
            <a:r>
              <a:rPr lang="en-US" sz="5400" spc="-50" dirty="0" smtClean="0"/>
              <a:t>, </a:t>
            </a:r>
            <a:r>
              <a:rPr lang="en-US" sz="5400" spc="-80" dirty="0" smtClean="0"/>
              <a:t>international alliances,</a:t>
            </a:r>
            <a:r>
              <a:rPr lang="en-US" sz="5400" spc="-50" dirty="0" smtClean="0"/>
              <a:t/>
            </a:r>
            <a:br>
              <a:rPr lang="en-US" sz="5400" spc="-50" dirty="0" smtClean="0"/>
            </a:br>
            <a:r>
              <a:rPr lang="en-US" sz="5400" dirty="0" smtClean="0"/>
              <a:t>and </a:t>
            </a:r>
            <a:r>
              <a:rPr lang="en-US" sz="5400" b="0" dirty="0"/>
              <a:t>medium-sized</a:t>
            </a:r>
            <a:br>
              <a:rPr lang="en-US" sz="5400" b="0" dirty="0"/>
            </a:br>
            <a:r>
              <a:rPr lang="en-US" sz="5400" b="0" dirty="0" smtClean="0"/>
              <a:t>enterprises(</a:t>
            </a:r>
            <a:r>
              <a:rPr lang="en-US" sz="5400" dirty="0" smtClean="0"/>
              <a:t>SMEs)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57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939336" cy="896913"/>
          </a:xfrm>
        </p:spPr>
        <p:txBody>
          <a:bodyPr/>
          <a:lstStyle/>
          <a:p>
            <a:r>
              <a:rPr lang="en-US" sz="3900" dirty="0" smtClean="0"/>
              <a:t>Typical cross-border M&amp;A problems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686800" cy="5184576"/>
          </a:xfrm>
        </p:spPr>
        <p:txBody>
          <a:bodyPr/>
          <a:lstStyle/>
          <a:p>
            <a:r>
              <a:rPr lang="en-US" sz="2500" dirty="0"/>
              <a:t>Within </a:t>
            </a:r>
            <a:r>
              <a:rPr lang="en-US" sz="2500" dirty="0" smtClean="0"/>
              <a:t>the first year </a:t>
            </a:r>
            <a:r>
              <a:rPr lang="en-US" sz="2500" dirty="0"/>
              <a:t>of </a:t>
            </a:r>
            <a:r>
              <a:rPr lang="en-US" sz="2500" dirty="0" smtClean="0"/>
              <a:t>a merger,</a:t>
            </a:r>
            <a:br>
              <a:rPr lang="en-US" sz="2500" dirty="0" smtClean="0"/>
            </a:br>
            <a:r>
              <a:rPr lang="en-US" sz="2500" dirty="0" smtClean="0"/>
              <a:t>up </a:t>
            </a:r>
            <a:r>
              <a:rPr lang="en-US" sz="2500" dirty="0"/>
              <a:t>to </a:t>
            </a:r>
            <a:r>
              <a:rPr lang="en-US" sz="2500" dirty="0">
                <a:solidFill>
                  <a:srgbClr val="FF0000"/>
                </a:solidFill>
              </a:rPr>
              <a:t>20% of executives may be </a:t>
            </a:r>
            <a:r>
              <a:rPr lang="en-US" sz="2500" dirty="0" smtClean="0">
                <a:solidFill>
                  <a:srgbClr val="FF0000"/>
                </a:solidFill>
              </a:rPr>
              <a:t>lost</a:t>
            </a:r>
          </a:p>
          <a:p>
            <a:r>
              <a:rPr lang="en-US" sz="2500" dirty="0" smtClean="0"/>
              <a:t>The </a:t>
            </a:r>
            <a:r>
              <a:rPr lang="en-US" sz="2500" dirty="0" smtClean="0">
                <a:solidFill>
                  <a:srgbClr val="FF0000"/>
                </a:solidFill>
              </a:rPr>
              <a:t>percentage lost gets worse </a:t>
            </a:r>
            <a:r>
              <a:rPr lang="en-US" sz="2500" dirty="0" smtClean="0"/>
              <a:t>over more than one year after a merger</a:t>
            </a:r>
            <a:endParaRPr lang="en-US" sz="2500" dirty="0"/>
          </a:p>
          <a:p>
            <a:r>
              <a:rPr lang="en-US" sz="2500" dirty="0" smtClean="0">
                <a:solidFill>
                  <a:srgbClr val="FF0000"/>
                </a:solidFill>
              </a:rPr>
              <a:t>Personnel/ employees </a:t>
            </a:r>
            <a:r>
              <a:rPr lang="en-US" sz="2500" dirty="0">
                <a:solidFill>
                  <a:srgbClr val="FF0000"/>
                </a:solidFill>
              </a:rPr>
              <a:t>issues </a:t>
            </a:r>
            <a:r>
              <a:rPr lang="en-US" sz="2500" dirty="0"/>
              <a:t>are often </a:t>
            </a:r>
            <a:r>
              <a:rPr lang="en-US" sz="2500" dirty="0" smtClean="0"/>
              <a:t>neglected</a:t>
            </a:r>
            <a:endParaRPr lang="en-US" sz="2500" dirty="0"/>
          </a:p>
          <a:p>
            <a:r>
              <a:rPr lang="en-US" sz="2500" dirty="0"/>
              <a:t>A </a:t>
            </a:r>
            <a:r>
              <a:rPr lang="en-US" sz="2500" dirty="0" smtClean="0"/>
              <a:t>large number </a:t>
            </a:r>
            <a:r>
              <a:rPr lang="en-US" sz="2500" dirty="0"/>
              <a:t>of </a:t>
            </a:r>
            <a:r>
              <a:rPr lang="en-US" sz="2500" dirty="0">
                <a:solidFill>
                  <a:srgbClr val="FF0000"/>
                </a:solidFill>
              </a:rPr>
              <a:t>M&amp;As fail or do not produce the intended </a:t>
            </a:r>
            <a:r>
              <a:rPr lang="en-US" sz="2500" dirty="0" smtClean="0">
                <a:solidFill>
                  <a:srgbClr val="FF0000"/>
                </a:solidFill>
              </a:rPr>
              <a:t>results</a:t>
            </a:r>
            <a:endParaRPr lang="en-US" sz="2500" dirty="0">
              <a:solidFill>
                <a:srgbClr val="FF0000"/>
              </a:solidFill>
            </a:endParaRP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34245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491946"/>
            <a:ext cx="8686800" cy="631825"/>
          </a:xfrm>
        </p:spPr>
        <p:txBody>
          <a:bodyPr/>
          <a:lstStyle/>
          <a:p>
            <a:r>
              <a:rPr lang="en-US" sz="2000" dirty="0">
                <a:solidFill>
                  <a:srgbClr val="FF0000"/>
                </a:solidFill>
              </a:rPr>
              <a:t>HR activities in the phases of a cross-border M&amp;A</a:t>
            </a:r>
            <a:endParaRPr lang="en-US" sz="2300" dirty="0">
              <a:solidFill>
                <a:srgbClr val="FF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4.4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69" y="764705"/>
            <a:ext cx="8628661" cy="388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8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HRM in M&amp;As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Firms should rely on three conceptual tools</a:t>
            </a:r>
            <a:r>
              <a:rPr lang="en-US" i="1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265392"/>
                </a:solidFill>
              </a:rPr>
              <a:t>Resources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money, people, brands, relationships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265392"/>
                </a:solidFill>
              </a:rPr>
              <a:t>Processes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activities used to convert resources into goods &amp; services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265392"/>
                </a:solidFill>
              </a:rPr>
              <a:t>Values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way employees think about</a:t>
            </a:r>
            <a:br>
              <a:rPr lang="en-US" dirty="0" smtClean="0"/>
            </a:br>
            <a:r>
              <a:rPr lang="en-US" dirty="0" smtClean="0"/>
              <a:t>what they do &amp; why they do it</a:t>
            </a:r>
          </a:p>
        </p:txBody>
      </p:sp>
    </p:spTree>
    <p:extLst>
      <p:ext uri="{BB962C8B-B14F-4D97-AF65-F5344CB8AC3E}">
        <p14:creationId xmlns:p14="http://schemas.microsoft.com/office/powerpoint/2010/main" val="252781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HRM in M&amp;As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686800" cy="5184576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200" dirty="0" smtClean="0">
                <a:solidFill>
                  <a:srgbClr val="FF0000"/>
                </a:solidFill>
              </a:rPr>
              <a:t>Performance-related pay </a:t>
            </a:r>
            <a:r>
              <a:rPr lang="en-US" sz="2200" dirty="0" smtClean="0"/>
              <a:t>is more popular in US than in Japan or Germany</a:t>
            </a:r>
          </a:p>
          <a:p>
            <a:pPr>
              <a:spcBef>
                <a:spcPts val="1000"/>
              </a:spcBef>
            </a:pPr>
            <a:r>
              <a:rPr lang="en-US" sz="2200" dirty="0" smtClean="0">
                <a:solidFill>
                  <a:srgbClr val="FF0000"/>
                </a:solidFill>
              </a:rPr>
              <a:t>Recruitment in US </a:t>
            </a:r>
            <a:r>
              <a:rPr lang="en-US" sz="2200" dirty="0" smtClean="0"/>
              <a:t>is more short-term than in Germany, France, &amp; UK</a:t>
            </a:r>
          </a:p>
          <a:p>
            <a:pPr>
              <a:spcBef>
                <a:spcPts val="1000"/>
              </a:spcBef>
            </a:pPr>
            <a:r>
              <a:rPr lang="en-US" sz="2200" dirty="0" smtClean="0"/>
              <a:t>Japan still has longest-term focus</a:t>
            </a:r>
          </a:p>
          <a:p>
            <a:pPr>
              <a:spcBef>
                <a:spcPts val="1000"/>
              </a:spcBef>
            </a:pPr>
            <a:r>
              <a:rPr lang="en-US" sz="2200" dirty="0" smtClean="0">
                <a:solidFill>
                  <a:srgbClr val="FF0000"/>
                </a:solidFill>
              </a:rPr>
              <a:t>US training &amp; career planning </a:t>
            </a:r>
            <a:r>
              <a:rPr lang="en-US" sz="2200" dirty="0" smtClean="0"/>
              <a:t>is the most extensive/ broad</a:t>
            </a:r>
          </a:p>
          <a:p>
            <a:pPr>
              <a:spcBef>
                <a:spcPts val="1000"/>
              </a:spcBef>
            </a:pPr>
            <a:r>
              <a:rPr lang="en-US" sz="2200" dirty="0" smtClean="0">
                <a:solidFill>
                  <a:srgbClr val="FF0000"/>
                </a:solidFill>
              </a:rPr>
              <a:t>French still favor </a:t>
            </a:r>
            <a:r>
              <a:rPr lang="en-US" sz="2200" dirty="0" smtClean="0"/>
              <a:t>French managers</a:t>
            </a:r>
          </a:p>
          <a:p>
            <a:pPr>
              <a:spcBef>
                <a:spcPts val="1000"/>
              </a:spcBef>
            </a:pPr>
            <a:r>
              <a:rPr lang="en-US" sz="2200" dirty="0" smtClean="0">
                <a:solidFill>
                  <a:srgbClr val="FF0000"/>
                </a:solidFill>
              </a:rPr>
              <a:t>Germans are the most anxious </a:t>
            </a:r>
            <a:r>
              <a:rPr lang="en-US" sz="2200" dirty="0" smtClean="0"/>
              <a:t>to adopt international practices for their M&amp;As</a:t>
            </a:r>
          </a:p>
          <a:p>
            <a:pPr marL="0" indent="0">
              <a:spcBef>
                <a:spcPts val="1000"/>
              </a:spcBef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9587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11807"/>
            <a:ext cx="8867327" cy="896913"/>
          </a:xfrm>
        </p:spPr>
        <p:txBody>
          <a:bodyPr/>
          <a:lstStyle/>
          <a:p>
            <a:r>
              <a:rPr lang="en-US" sz="4000" dirty="0"/>
              <a:t>International e</a:t>
            </a:r>
            <a:r>
              <a:rPr lang="en-US" sz="4000" dirty="0" smtClean="0"/>
              <a:t>quity </a:t>
            </a:r>
            <a:r>
              <a:rPr lang="en-US" sz="4000" dirty="0"/>
              <a:t>j</a:t>
            </a:r>
            <a:r>
              <a:rPr lang="en-US" sz="4000" dirty="0" smtClean="0"/>
              <a:t>oint ventures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9946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International Joint Ventures (IJV) </a:t>
            </a:r>
            <a:r>
              <a:rPr lang="en-US" sz="3200" dirty="0" smtClean="0"/>
              <a:t>challenges include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HR must </a:t>
            </a:r>
            <a:r>
              <a:rPr lang="en-US" sz="2200" dirty="0" smtClean="0">
                <a:solidFill>
                  <a:srgbClr val="FF0000"/>
                </a:solidFill>
              </a:rPr>
              <a:t>manage relations at the interfaces/ borders</a:t>
            </a:r>
            <a:r>
              <a:rPr lang="en-US" sz="2200" dirty="0" smtClean="0"/>
              <a:t> between IJV &amp; parent companies</a:t>
            </a:r>
            <a:br>
              <a:rPr lang="en-US" sz="2200" dirty="0" smtClean="0"/>
            </a:br>
            <a:r>
              <a:rPr lang="en-US" sz="2200" i="1" u="sng" dirty="0" smtClean="0">
                <a:solidFill>
                  <a:srgbClr val="FF0000"/>
                </a:solidFill>
              </a:rPr>
              <a:t>Different rules can create critical dualities/ divisions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 smtClean="0"/>
          </a:p>
          <a:p>
            <a:r>
              <a:rPr lang="en-US" sz="2200" dirty="0" smtClean="0"/>
              <a:t>HR must </a:t>
            </a:r>
            <a:r>
              <a:rPr lang="en-US" sz="2200" dirty="0" smtClean="0">
                <a:solidFill>
                  <a:srgbClr val="FF0000"/>
                </a:solidFill>
              </a:rPr>
              <a:t>develop appropriate HRM practices &amp; strategies</a:t>
            </a:r>
            <a:r>
              <a:rPr lang="en-US" sz="2200" dirty="0" smtClean="0"/>
              <a:t> for the IJV itself.</a:t>
            </a:r>
            <a:br>
              <a:rPr lang="en-US" sz="2200" dirty="0" smtClean="0"/>
            </a:br>
            <a:r>
              <a:rPr lang="en-US" sz="2200" i="1" dirty="0" smtClean="0">
                <a:solidFill>
                  <a:srgbClr val="265392"/>
                </a:solidFill>
              </a:rPr>
              <a:t>HR must recruit, develop, motivate, retain human resources at IJV level</a:t>
            </a:r>
            <a:endParaRPr lang="en-US" sz="2200" dirty="0">
              <a:solidFill>
                <a:srgbClr val="2653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49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491946"/>
            <a:ext cx="8686800" cy="631825"/>
          </a:xfrm>
        </p:spPr>
        <p:txBody>
          <a:bodyPr/>
          <a:lstStyle/>
          <a:p>
            <a:r>
              <a:rPr lang="en-US" sz="2000" dirty="0"/>
              <a:t>Formation of an international equity joint venture</a:t>
            </a:r>
            <a:endParaRPr lang="en-US" sz="23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4.5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15" y="940389"/>
            <a:ext cx="8154020" cy="4351712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 tooltip="Go to chapter table of contents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8419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main reasons for an IJV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900"/>
              </a:spcBef>
            </a:pPr>
            <a:r>
              <a:rPr lang="en-US" sz="2200" dirty="0" smtClean="0"/>
              <a:t>To </a:t>
            </a:r>
            <a:r>
              <a:rPr lang="en-US" sz="2200" dirty="0" smtClean="0">
                <a:solidFill>
                  <a:srgbClr val="FF0000"/>
                </a:solidFill>
              </a:rPr>
              <a:t>gain knowledge &amp; transfer </a:t>
            </a:r>
            <a:r>
              <a:rPr lang="en-US" sz="2200" dirty="0"/>
              <a:t>that knowledge</a:t>
            </a:r>
          </a:p>
          <a:p>
            <a:pPr>
              <a:spcBef>
                <a:spcPts val="900"/>
              </a:spcBef>
            </a:pPr>
            <a:r>
              <a:rPr lang="en-US" sz="2200" dirty="0" smtClean="0"/>
              <a:t>The </a:t>
            </a:r>
            <a:r>
              <a:rPr lang="en-US" sz="2200" dirty="0" smtClean="0">
                <a:solidFill>
                  <a:srgbClr val="FF0000"/>
                </a:solidFill>
              </a:rPr>
              <a:t>host </a:t>
            </a:r>
            <a:r>
              <a:rPr lang="en-US" sz="2200" dirty="0">
                <a:solidFill>
                  <a:srgbClr val="FF0000"/>
                </a:solidFill>
              </a:rPr>
              <a:t>government </a:t>
            </a:r>
            <a:r>
              <a:rPr lang="en-US" sz="2200" dirty="0" smtClean="0"/>
              <a:t>insists</a:t>
            </a:r>
            <a:endParaRPr lang="en-US" sz="2200" dirty="0"/>
          </a:p>
          <a:p>
            <a:pPr>
              <a:spcBef>
                <a:spcPts val="900"/>
              </a:spcBef>
            </a:pPr>
            <a:r>
              <a:rPr lang="en-US" sz="2200" dirty="0">
                <a:solidFill>
                  <a:srgbClr val="FF0000"/>
                </a:solidFill>
              </a:rPr>
              <a:t>I</a:t>
            </a:r>
            <a:r>
              <a:rPr lang="en-US" sz="2200" dirty="0" smtClean="0">
                <a:solidFill>
                  <a:srgbClr val="FF0000"/>
                </a:solidFill>
              </a:rPr>
              <a:t>ncreased </a:t>
            </a:r>
            <a:r>
              <a:rPr lang="en-US" sz="2200" dirty="0"/>
              <a:t>economies of scale</a:t>
            </a:r>
          </a:p>
          <a:p>
            <a:pPr>
              <a:spcBef>
                <a:spcPts val="900"/>
              </a:spcBef>
            </a:pPr>
            <a:r>
              <a:rPr lang="en-US" sz="2200" dirty="0" smtClean="0"/>
              <a:t>To </a:t>
            </a:r>
            <a:r>
              <a:rPr lang="en-US" sz="2200" dirty="0" smtClean="0">
                <a:solidFill>
                  <a:srgbClr val="FF0000"/>
                </a:solidFill>
              </a:rPr>
              <a:t>gain </a:t>
            </a:r>
            <a:r>
              <a:rPr lang="en-US" sz="2200" dirty="0">
                <a:solidFill>
                  <a:srgbClr val="FF0000"/>
                </a:solidFill>
              </a:rPr>
              <a:t>local knowledge</a:t>
            </a:r>
          </a:p>
          <a:p>
            <a:pPr>
              <a:spcBef>
                <a:spcPts val="900"/>
              </a:spcBef>
            </a:pPr>
            <a:r>
              <a:rPr lang="en-US" sz="2200" dirty="0" smtClean="0"/>
              <a:t>To </a:t>
            </a:r>
            <a:r>
              <a:rPr lang="en-US" sz="2200" dirty="0" smtClean="0">
                <a:solidFill>
                  <a:srgbClr val="FF0000"/>
                </a:solidFill>
              </a:rPr>
              <a:t>obtain vital/ dynamic</a:t>
            </a:r>
            <a:r>
              <a:rPr lang="en-US" sz="2200" dirty="0" smtClean="0"/>
              <a:t> </a:t>
            </a:r>
            <a:r>
              <a:rPr lang="en-US" sz="2200" dirty="0"/>
              <a:t>raw materials</a:t>
            </a:r>
          </a:p>
          <a:p>
            <a:pPr>
              <a:spcBef>
                <a:spcPts val="900"/>
              </a:spcBef>
            </a:pPr>
            <a:r>
              <a:rPr lang="en-US" sz="2200" dirty="0">
                <a:solidFill>
                  <a:srgbClr val="FF0000"/>
                </a:solidFill>
              </a:rPr>
              <a:t>To share risks </a:t>
            </a:r>
            <a:r>
              <a:rPr lang="en-US" sz="2200" dirty="0" smtClean="0"/>
              <a:t>(e.g., financial)</a:t>
            </a:r>
            <a:endParaRPr lang="en-US" sz="2200" dirty="0"/>
          </a:p>
          <a:p>
            <a:pPr>
              <a:spcBef>
                <a:spcPts val="900"/>
              </a:spcBef>
            </a:pPr>
            <a:r>
              <a:rPr lang="en-US" sz="2200" dirty="0" smtClean="0"/>
              <a:t>To </a:t>
            </a:r>
            <a:r>
              <a:rPr lang="en-US" sz="2200" dirty="0" smtClean="0">
                <a:solidFill>
                  <a:srgbClr val="FF0000"/>
                </a:solidFill>
              </a:rPr>
              <a:t>improve global </a:t>
            </a:r>
            <a:r>
              <a:rPr lang="en-US" sz="2200" dirty="0">
                <a:solidFill>
                  <a:srgbClr val="FF0000"/>
                </a:solidFill>
              </a:rPr>
              <a:t>competitive</a:t>
            </a:r>
            <a:r>
              <a:rPr lang="en-US" sz="2200" dirty="0" smtClean="0">
                <a:solidFill>
                  <a:srgbClr val="FF0000"/>
                </a:solidFill>
              </a:rPr>
              <a:t> advantage</a:t>
            </a:r>
            <a:endParaRPr lang="en-US" sz="2200" dirty="0">
              <a:solidFill>
                <a:srgbClr val="FF0000"/>
              </a:solidFill>
            </a:endParaRPr>
          </a:p>
          <a:p>
            <a:pPr>
              <a:spcBef>
                <a:spcPts val="900"/>
              </a:spcBef>
            </a:pPr>
            <a:r>
              <a:rPr lang="en-US" sz="2200" dirty="0"/>
              <a:t>Provide </a:t>
            </a:r>
            <a:r>
              <a:rPr lang="en-US" sz="2200" dirty="0" smtClean="0"/>
              <a:t>an </a:t>
            </a:r>
            <a:r>
              <a:rPr lang="en-US" sz="2200" dirty="0">
                <a:solidFill>
                  <a:srgbClr val="FF0000"/>
                </a:solidFill>
              </a:rPr>
              <a:t>efficient </a:t>
            </a:r>
            <a:r>
              <a:rPr lang="en-US" sz="2200" dirty="0" smtClean="0">
                <a:solidFill>
                  <a:srgbClr val="FF0000"/>
                </a:solidFill>
              </a:rPr>
              <a:t>&amp; cost effective response </a:t>
            </a:r>
            <a:r>
              <a:rPr lang="en-US" sz="2200" dirty="0" smtClean="0"/>
              <a:t>required by market globalization</a:t>
            </a:r>
            <a:endParaRPr lang="en-US" sz="2200" dirty="0"/>
          </a:p>
          <a:p>
            <a:pPr>
              <a:spcBef>
                <a:spcPts val="900"/>
              </a:spcBef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4325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IJV development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Partnership role</a:t>
            </a:r>
          </a:p>
          <a:p>
            <a:r>
              <a:rPr lang="en-US" dirty="0" smtClean="0"/>
              <a:t>Change facilitator/ organizer &amp; strategy implementer</a:t>
            </a:r>
          </a:p>
          <a:p>
            <a:r>
              <a:rPr lang="en-US" dirty="0" smtClean="0"/>
              <a:t>Innovator</a:t>
            </a:r>
          </a:p>
          <a:p>
            <a:r>
              <a:rPr lang="en-US" dirty="0" smtClean="0"/>
              <a:t>Collaborator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49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</a:t>
            </a:r>
            <a:r>
              <a:rPr lang="en-US" dirty="0" smtClean="0"/>
              <a:t>SMEs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9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905256"/>
            <a:ext cx="8928992" cy="5348096"/>
          </a:xfrm>
        </p:spPr>
        <p:txBody>
          <a:bodyPr/>
          <a:lstStyle/>
          <a:p>
            <a:pPr marL="0" indent="0">
              <a:buNone/>
            </a:pPr>
            <a:r>
              <a:rPr lang="en-US" sz="3000" i="1" spc="-50" dirty="0" smtClean="0">
                <a:solidFill>
                  <a:srgbClr val="265392"/>
                </a:solidFill>
              </a:rPr>
              <a:t>You want to understand how these relate to IHRM:</a:t>
            </a:r>
          </a:p>
          <a:p>
            <a:r>
              <a:rPr lang="en-US" sz="3200" dirty="0" smtClean="0"/>
              <a:t>Cross-border alliances</a:t>
            </a:r>
          </a:p>
          <a:p>
            <a:r>
              <a:rPr lang="en-US" sz="3200" dirty="0" smtClean="0"/>
              <a:t>Equity-based alliances (M&amp;As, IJVs)</a:t>
            </a:r>
          </a:p>
          <a:p>
            <a:r>
              <a:rPr lang="en-US" sz="3200" dirty="0" smtClean="0"/>
              <a:t>Globalizing SMEs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63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491946"/>
            <a:ext cx="8686800" cy="631825"/>
          </a:xfrm>
        </p:spPr>
        <p:txBody>
          <a:bodyPr/>
          <a:lstStyle/>
          <a:p>
            <a:r>
              <a:rPr lang="en-US" sz="2000" dirty="0"/>
              <a:t>SME definition</a:t>
            </a:r>
            <a:endParaRPr lang="en-US" sz="23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4.1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45" y="1628800"/>
            <a:ext cx="8154020" cy="116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3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SMEs are very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b="1" i="1" dirty="0" smtClean="0">
                <a:solidFill>
                  <a:srgbClr val="265392"/>
                </a:solidFill>
              </a:rPr>
              <a:t>In EEA &amp; Sweden: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99+% of 16 million enterprises </a:t>
            </a:r>
            <a:r>
              <a:rPr lang="en-US" sz="2200" dirty="0" smtClean="0"/>
              <a:t>in EEA &amp; Sweden are SMEs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Two thirds </a:t>
            </a:r>
            <a:r>
              <a:rPr lang="en-US" sz="2200" dirty="0" smtClean="0"/>
              <a:t>of jobs are in SMEs</a:t>
            </a:r>
          </a:p>
          <a:p>
            <a:pPr marL="0" indent="0">
              <a:buNone/>
            </a:pPr>
            <a:r>
              <a:rPr lang="en-US" sz="2200" b="1" i="1" dirty="0" smtClean="0">
                <a:solidFill>
                  <a:srgbClr val="265392"/>
                </a:solidFill>
              </a:rPr>
              <a:t>In Asia Pacific region: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SMEs are 90% </a:t>
            </a:r>
            <a:r>
              <a:rPr lang="en-US" sz="2200" dirty="0" smtClean="0"/>
              <a:t>of all enterprises</a:t>
            </a:r>
            <a:endParaRPr lang="en-US" sz="2200" dirty="0"/>
          </a:p>
          <a:p>
            <a:r>
              <a:rPr lang="en-US" sz="2200" dirty="0" smtClean="0">
                <a:solidFill>
                  <a:srgbClr val="FF0000"/>
                </a:solidFill>
              </a:rPr>
              <a:t>32-48% employment</a:t>
            </a:r>
            <a:r>
              <a:rPr lang="en-US" sz="2200" dirty="0" smtClean="0"/>
              <a:t> is by SMEs</a:t>
            </a:r>
          </a:p>
          <a:p>
            <a:pPr marL="0" indent="0">
              <a:buNone/>
            </a:pPr>
            <a:r>
              <a:rPr lang="en-US" sz="2200" b="1" i="1" dirty="0" smtClean="0">
                <a:solidFill>
                  <a:srgbClr val="265392"/>
                </a:solidFill>
              </a:rPr>
              <a:t>In US: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80+% employment </a:t>
            </a:r>
            <a:r>
              <a:rPr lang="en-US" sz="2200" dirty="0" smtClean="0"/>
              <a:t>is by SMEs</a:t>
            </a:r>
            <a:br>
              <a:rPr lang="en-US" sz="2200" dirty="0" smtClean="0"/>
            </a:br>
            <a:r>
              <a:rPr lang="en-US" sz="2200" dirty="0" smtClean="0"/>
              <a:t>with </a:t>
            </a:r>
            <a:r>
              <a:rPr lang="en-US" sz="2200" dirty="0" smtClean="0">
                <a:solidFill>
                  <a:srgbClr val="FF0000"/>
                </a:solidFill>
              </a:rPr>
              <a:t>less than 20 employees</a:t>
            </a:r>
          </a:p>
        </p:txBody>
      </p:sp>
    </p:spTree>
    <p:extLst>
      <p:ext uri="{BB962C8B-B14F-4D97-AF65-F5344CB8AC3E}">
        <p14:creationId xmlns:p14="http://schemas.microsoft.com/office/powerpoint/2010/main" val="72143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9299376" cy="896913"/>
          </a:xfrm>
        </p:spPr>
        <p:txBody>
          <a:bodyPr/>
          <a:lstStyle/>
          <a:p>
            <a:r>
              <a:rPr lang="en-US" sz="3300" dirty="0" smtClean="0"/>
              <a:t>Barriers to international markets by SMEs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376" y="908720"/>
            <a:ext cx="8699160" cy="532859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1. 	</a:t>
            </a:r>
            <a:r>
              <a:rPr lang="en-US" sz="2400" dirty="0" smtClean="0">
                <a:solidFill>
                  <a:srgbClr val="FF0000"/>
                </a:solidFill>
              </a:rPr>
              <a:t>Not enough working </a:t>
            </a:r>
            <a:r>
              <a:rPr lang="en-US" sz="2400" dirty="0">
                <a:solidFill>
                  <a:srgbClr val="FF0000"/>
                </a:solidFill>
              </a:rPr>
              <a:t>capital </a:t>
            </a:r>
            <a:r>
              <a:rPr lang="en-US" sz="2400" dirty="0"/>
              <a:t>to finance </a:t>
            </a:r>
            <a:r>
              <a:rPr lang="en-US" sz="2400" dirty="0" smtClean="0"/>
              <a:t>exports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 2. 	</a:t>
            </a:r>
            <a:r>
              <a:rPr lang="en-US" sz="2400" dirty="0" smtClean="0">
                <a:solidFill>
                  <a:srgbClr val="FF0000"/>
                </a:solidFill>
              </a:rPr>
              <a:t>Inability to identify foreign </a:t>
            </a:r>
            <a:r>
              <a:rPr lang="en-US" sz="2400" dirty="0">
                <a:solidFill>
                  <a:srgbClr val="FF0000"/>
                </a:solidFill>
              </a:rPr>
              <a:t>business </a:t>
            </a:r>
            <a:r>
              <a:rPr lang="en-US" sz="2400" dirty="0" smtClean="0"/>
              <a:t>opportunities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Limited </a:t>
            </a:r>
            <a:r>
              <a:rPr lang="en-US" sz="2400" dirty="0">
                <a:solidFill>
                  <a:srgbClr val="FF0000"/>
                </a:solidFill>
              </a:rPr>
              <a:t>information </a:t>
            </a:r>
            <a:r>
              <a:rPr lang="en-US" sz="2400" dirty="0"/>
              <a:t>to locate/analyze </a:t>
            </a:r>
            <a:r>
              <a:rPr lang="en-US" sz="2400" dirty="0" smtClean="0"/>
              <a:t>markets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Inability to contact potential </a:t>
            </a:r>
            <a:r>
              <a:rPr lang="en-US" sz="2400" dirty="0"/>
              <a:t>overseas </a:t>
            </a:r>
            <a:r>
              <a:rPr lang="en-US" sz="2400" dirty="0" smtClean="0"/>
              <a:t>customers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Inability to obtain </a:t>
            </a:r>
            <a:r>
              <a:rPr lang="en-US" sz="2400" dirty="0">
                <a:solidFill>
                  <a:srgbClr val="FF0000"/>
                </a:solidFill>
              </a:rPr>
              <a:t>reliable </a:t>
            </a:r>
            <a:r>
              <a:rPr lang="en-US" sz="2400" dirty="0"/>
              <a:t>foreign </a:t>
            </a:r>
            <a:r>
              <a:rPr lang="en-US" sz="2400" dirty="0" smtClean="0"/>
              <a:t>representation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Lack of managerial time </a:t>
            </a:r>
            <a:r>
              <a:rPr lang="en-US" sz="2400" dirty="0"/>
              <a:t>to </a:t>
            </a:r>
            <a:r>
              <a:rPr lang="en-US" sz="2400" dirty="0" smtClean="0"/>
              <a:t>handle internationalization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spc="-20" dirty="0" smtClean="0">
                <a:solidFill>
                  <a:srgbClr val="FF0000"/>
                </a:solidFill>
              </a:rPr>
              <a:t>Untrained or not enough personnel </a:t>
            </a:r>
            <a:r>
              <a:rPr lang="en-US" sz="2400" spc="-20" dirty="0" smtClean="0"/>
              <a:t>to go international</a:t>
            </a:r>
            <a:endParaRPr lang="en-US" sz="2400" spc="-2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Difficulty in managing </a:t>
            </a:r>
            <a:r>
              <a:rPr lang="en-US" sz="2400" dirty="0" smtClean="0"/>
              <a:t>competitors’ prices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Lack of home </a:t>
            </a:r>
            <a:r>
              <a:rPr lang="en-US" sz="2400" dirty="0" smtClean="0">
                <a:solidFill>
                  <a:srgbClr val="FF0000"/>
                </a:solidFill>
              </a:rPr>
              <a:t>government </a:t>
            </a:r>
            <a:r>
              <a:rPr lang="en-US" sz="2400" dirty="0" smtClean="0"/>
              <a:t>assistance &amp; incentives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Excessive </a:t>
            </a:r>
            <a:r>
              <a:rPr lang="en-US" sz="2400" dirty="0" smtClean="0">
                <a:solidFill>
                  <a:srgbClr val="FF0000"/>
                </a:solidFill>
              </a:rPr>
              <a:t>transportation &amp; insurance</a:t>
            </a:r>
            <a:r>
              <a:rPr lang="en-US" sz="2400" dirty="0" smtClean="0"/>
              <a:t> costs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147385" y="808947"/>
            <a:ext cx="960597" cy="996686"/>
          </a:xfrm>
          <a:prstGeom prst="ellipse">
            <a:avLst/>
          </a:prstGeom>
          <a:solidFill>
            <a:srgbClr val="BF8C0D"/>
          </a:solidFill>
          <a:ln w="101600">
            <a:solidFill>
              <a:srgbClr val="FFC000"/>
            </a:solidFill>
          </a:ln>
          <a:effectLst>
            <a:glow rad="190500">
              <a:srgbClr val="00CC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  <a:spcBef>
                <a:spcPts val="400"/>
              </a:spcBef>
            </a:pPr>
            <a:r>
              <a:rPr lang="en-US" sz="1600" b="1" dirty="0" smtClean="0"/>
              <a:t>TOP</a:t>
            </a:r>
          </a:p>
          <a:p>
            <a:pPr algn="ctr">
              <a:lnSpc>
                <a:spcPct val="80000"/>
              </a:lnSpc>
            </a:pPr>
            <a:r>
              <a:rPr lang="en-US" sz="3000" b="1" dirty="0" smtClean="0">
                <a:latin typeface="Arial Rounded MT Bold" pitchFamily="34" charset="0"/>
              </a:rPr>
              <a:t>10</a:t>
            </a:r>
            <a:endParaRPr lang="en-US" sz="3000" b="1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1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IHRM features in SMEs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founder or owner </a:t>
            </a:r>
            <a:r>
              <a:rPr lang="en-US" sz="2800" dirty="0" smtClean="0"/>
              <a:t>has large impact</a:t>
            </a:r>
          </a:p>
          <a:p>
            <a:r>
              <a:rPr lang="en-US" sz="2800" dirty="0"/>
              <a:t>R</a:t>
            </a:r>
            <a:r>
              <a:rPr lang="en-US" sz="2800" dirty="0" smtClean="0"/>
              <a:t>ecruitment, selection, &amp; retention: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SMEs struggle because of perceptions</a:t>
            </a:r>
          </a:p>
          <a:p>
            <a:r>
              <a:rPr lang="en-US" sz="2800" dirty="0" smtClean="0"/>
              <a:t>Yet </a:t>
            </a:r>
            <a:r>
              <a:rPr lang="en-US" sz="2800" dirty="0" smtClean="0">
                <a:solidFill>
                  <a:srgbClr val="FF0000"/>
                </a:solidFill>
              </a:rPr>
              <a:t>SME requirements are similar </a:t>
            </a:r>
            <a:r>
              <a:rPr lang="en-US" sz="2800" dirty="0" smtClean="0"/>
              <a:t>to those of large organizations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Human resource development </a:t>
            </a:r>
            <a:r>
              <a:rPr lang="en-US" sz="2800" dirty="0" smtClean="0"/>
              <a:t>– learning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Expatriate</a:t>
            </a:r>
            <a:r>
              <a:rPr lang="en-US" sz="2800" dirty="0" smtClean="0"/>
              <a:t> management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Limited</a:t>
            </a:r>
            <a:r>
              <a:rPr lang="en-US" sz="2800" dirty="0" smtClean="0"/>
              <a:t> HR </a:t>
            </a:r>
            <a:r>
              <a:rPr lang="en-US" sz="2800" dirty="0" err="1" smtClean="0"/>
              <a:t>dept</a:t>
            </a:r>
            <a:r>
              <a:rPr lang="en-US" sz="2800" dirty="0" smtClean="0"/>
              <a:t> resources &amp; outsourcing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379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486311" cy="3240360"/>
          </a:xfrm>
        </p:spPr>
        <p:txBody>
          <a:bodyPr/>
          <a:lstStyle/>
          <a:p>
            <a:pPr algn="just"/>
            <a:r>
              <a:rPr lang="en-US" sz="3200" dirty="0">
                <a:solidFill>
                  <a:schemeClr val="tx1"/>
                </a:solidFill>
              </a:rPr>
              <a:t>Cross-border alliances are </a:t>
            </a:r>
            <a:r>
              <a:rPr lang="en-US" sz="3200" dirty="0" smtClean="0">
                <a:solidFill>
                  <a:schemeClr val="tx1"/>
                </a:solidFill>
              </a:rPr>
              <a:t>cooperative  </a:t>
            </a:r>
            <a:r>
              <a:rPr lang="en-US" sz="3200" dirty="0">
                <a:solidFill>
                  <a:schemeClr val="tx1"/>
                </a:solidFill>
              </a:rPr>
              <a:t>agreements between two or more firms from different national backgrounds, which are intended to benefit all partners.</a:t>
            </a:r>
            <a:br>
              <a:rPr lang="en-US" sz="3200" dirty="0">
                <a:solidFill>
                  <a:schemeClr val="tx1"/>
                </a:solidFill>
              </a:rPr>
            </a:br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0606" y="306530"/>
            <a:ext cx="7907818" cy="792088"/>
          </a:xfrm>
        </p:spPr>
        <p:txBody>
          <a:bodyPr/>
          <a:lstStyle/>
          <a:p>
            <a:r>
              <a:rPr lang="en-US" dirty="0">
                <a:solidFill>
                  <a:srgbClr val="00D600"/>
                </a:solidFill>
                <a:ea typeface="+mj-ea"/>
              </a:rPr>
              <a:t>Cross-border alliances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09002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918359" cy="5976664"/>
          </a:xfrm>
        </p:spPr>
        <p:txBody>
          <a:bodyPr/>
          <a:lstStyle/>
          <a:p>
            <a:r>
              <a:rPr lang="en-US" sz="2800" b="0" i="1" u="sng" dirty="0" smtClean="0">
                <a:solidFill>
                  <a:srgbClr val="FF0000"/>
                </a:solidFill>
              </a:rPr>
              <a:t>- A non-equity cross-border alliance </a:t>
            </a:r>
            <a:r>
              <a:rPr lang="en-US" sz="2800" b="0" dirty="0" smtClean="0">
                <a:solidFill>
                  <a:schemeClr val="tx1"/>
                </a:solidFill>
              </a:rPr>
              <a:t>‘is </a:t>
            </a:r>
            <a:r>
              <a:rPr lang="en-US" sz="2800" b="0" dirty="0">
                <a:solidFill>
                  <a:schemeClr val="tx1"/>
                </a:solidFill>
              </a:rPr>
              <a:t>an investment vehicle in which profits and </a:t>
            </a:r>
            <a:r>
              <a:rPr lang="en-US" sz="2800" b="0" dirty="0" smtClean="0">
                <a:solidFill>
                  <a:schemeClr val="tx1"/>
                </a:solidFill>
              </a:rPr>
              <a:t>other responsibilities </a:t>
            </a:r>
            <a:r>
              <a:rPr lang="en-US" sz="2800" b="0" dirty="0">
                <a:solidFill>
                  <a:schemeClr val="tx1"/>
                </a:solidFill>
              </a:rPr>
              <a:t>are assigned to each party according to a contract. Each party cooperates as </a:t>
            </a:r>
            <a:r>
              <a:rPr lang="en-US" sz="2800" b="0" dirty="0" smtClean="0">
                <a:solidFill>
                  <a:schemeClr val="tx1"/>
                </a:solidFill>
              </a:rPr>
              <a:t>a separate </a:t>
            </a:r>
            <a:r>
              <a:rPr lang="en-US" sz="2800" b="0" dirty="0">
                <a:solidFill>
                  <a:schemeClr val="tx1"/>
                </a:solidFill>
              </a:rPr>
              <a:t>legal entity and bears its own liabilities</a:t>
            </a:r>
            <a:r>
              <a:rPr lang="en-US" sz="2800" b="0" dirty="0" smtClean="0">
                <a:solidFill>
                  <a:schemeClr val="tx1"/>
                </a:solidFill>
              </a:rPr>
              <a:t>’.</a:t>
            </a:r>
            <a:br>
              <a:rPr lang="en-US" sz="2800" b="0" dirty="0" smtClean="0">
                <a:solidFill>
                  <a:schemeClr val="tx1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/>
            </a:r>
            <a:br>
              <a:rPr lang="en-US" sz="2800" b="0" dirty="0">
                <a:solidFill>
                  <a:schemeClr val="tx1"/>
                </a:solidFill>
              </a:rPr>
            </a:br>
            <a:r>
              <a:rPr lang="en-US" sz="2800" b="0" dirty="0" smtClean="0">
                <a:solidFill>
                  <a:schemeClr val="tx1"/>
                </a:solidFill>
              </a:rPr>
              <a:t>- </a:t>
            </a:r>
            <a:r>
              <a:rPr lang="en-US" sz="2800" b="0" i="1" u="sng" dirty="0" smtClean="0">
                <a:solidFill>
                  <a:srgbClr val="C00000"/>
                </a:solidFill>
              </a:rPr>
              <a:t>Equity </a:t>
            </a:r>
            <a:r>
              <a:rPr lang="en-US" sz="2800" b="0" i="1" u="sng" dirty="0">
                <a:solidFill>
                  <a:srgbClr val="C00000"/>
                </a:solidFill>
              </a:rPr>
              <a:t>modes</a:t>
            </a:r>
            <a:r>
              <a:rPr lang="en-US" sz="2800" b="0" dirty="0"/>
              <a:t> </a:t>
            </a:r>
            <a:r>
              <a:rPr lang="en-US" sz="2800" b="0" dirty="0">
                <a:solidFill>
                  <a:schemeClr val="tx1"/>
                </a:solidFill>
              </a:rPr>
              <a:t>involve a ‘foreign direct investor’s purchase of shares of an enterprise in a country</a:t>
            </a:r>
            <a:br>
              <a:rPr lang="en-US" sz="2800" b="0" dirty="0">
                <a:solidFill>
                  <a:schemeClr val="tx1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other than its own</a:t>
            </a:r>
            <a:endParaRPr lang="ar-S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164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491946"/>
            <a:ext cx="8686800" cy="631825"/>
          </a:xfrm>
        </p:spPr>
        <p:txBody>
          <a:bodyPr/>
          <a:lstStyle/>
          <a:p>
            <a:r>
              <a:rPr lang="en-US" sz="2000" dirty="0"/>
              <a:t>Equity </a:t>
            </a:r>
            <a:r>
              <a:rPr lang="en-US" sz="2000" dirty="0" smtClean="0"/>
              <a:t>&amp; non-equity </a:t>
            </a:r>
            <a:r>
              <a:rPr lang="en-US" sz="2000" dirty="0"/>
              <a:t>modes of foreign operation</a:t>
            </a:r>
            <a:endParaRPr lang="en-US" sz="23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</a:t>
            </a:r>
            <a:r>
              <a:rPr lang="en-US" dirty="0"/>
              <a:t>4</a:t>
            </a:r>
            <a:r>
              <a:rPr lang="en-US" dirty="0" smtClean="0"/>
              <a:t>.1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6" y="935614"/>
            <a:ext cx="7560839" cy="5002575"/>
          </a:xfrm>
          <a:prstGeom prst="rect">
            <a:avLst/>
          </a:prstGeom>
        </p:spPr>
      </p:pic>
      <p:pic>
        <p:nvPicPr>
          <p:cNvPr id="10" name="Picture 9">
            <a:hlinkClick r:id="rId4" action="ppaction://hlinksldjump" tooltip="Go to chapter table of contents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1601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491946"/>
            <a:ext cx="8686800" cy="631825"/>
          </a:xfrm>
        </p:spPr>
        <p:txBody>
          <a:bodyPr/>
          <a:lstStyle/>
          <a:p>
            <a:r>
              <a:rPr lang="en-US" sz="2000" dirty="0"/>
              <a:t>Equity </a:t>
            </a:r>
            <a:r>
              <a:rPr lang="en-US" sz="2000" dirty="0" smtClean="0"/>
              <a:t>&amp; non-equity </a:t>
            </a:r>
            <a:r>
              <a:rPr lang="en-US" sz="2000" dirty="0"/>
              <a:t>modes of foreign operation</a:t>
            </a:r>
            <a:endParaRPr lang="en-US" sz="23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</a:t>
            </a:r>
            <a:r>
              <a:rPr lang="en-US" dirty="0"/>
              <a:t>4</a:t>
            </a:r>
            <a:r>
              <a:rPr lang="en-US" dirty="0" smtClean="0"/>
              <a:t>.1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562" y="1081346"/>
            <a:ext cx="7839853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000000"/>
                </a:solidFill>
              </a:rPr>
              <a:t>SUBSIDIARIES: </a:t>
            </a:r>
            <a:r>
              <a:rPr lang="en-US" sz="1500" dirty="0" smtClean="0">
                <a:solidFill>
                  <a:srgbClr val="000000"/>
                </a:solidFill>
              </a:rPr>
              <a:t>A </a:t>
            </a:r>
            <a:r>
              <a:rPr lang="en-US" sz="1500" dirty="0">
                <a:solidFill>
                  <a:srgbClr val="000000"/>
                </a:solidFill>
              </a:rPr>
              <a:t>subsidiary is partly or completely owned by the parent company, which holds </a:t>
            </a:r>
            <a:r>
              <a:rPr lang="en-US" sz="1500" dirty="0"/>
              <a:t>a controlling interest in </a:t>
            </a:r>
            <a:r>
              <a:rPr lang="en-US" sz="1500" dirty="0">
                <a:solidFill>
                  <a:srgbClr val="000000"/>
                </a:solidFill>
              </a:rPr>
              <a:t>the subsidiary company</a:t>
            </a:r>
            <a:r>
              <a:rPr lang="en-US" sz="1500" dirty="0" smtClean="0">
                <a:solidFill>
                  <a:srgbClr val="000000"/>
                </a:solidFill>
              </a:rPr>
              <a:t>.</a:t>
            </a:r>
          </a:p>
          <a:p>
            <a:endParaRPr lang="en-US" sz="1500" dirty="0">
              <a:solidFill>
                <a:srgbClr val="000000"/>
              </a:solidFill>
            </a:endParaRPr>
          </a:p>
          <a:p>
            <a:r>
              <a:rPr lang="en-US" sz="1500" dirty="0">
                <a:solidFill>
                  <a:srgbClr val="000000"/>
                </a:solidFill>
              </a:rPr>
              <a:t/>
            </a:r>
            <a:br>
              <a:rPr lang="en-US" sz="1500" dirty="0">
                <a:solidFill>
                  <a:srgbClr val="000000"/>
                </a:solidFill>
              </a:rPr>
            </a:br>
            <a:r>
              <a:rPr lang="en-US" sz="1500" b="1" dirty="0" smtClean="0">
                <a:solidFill>
                  <a:srgbClr val="000000"/>
                </a:solidFill>
              </a:rPr>
              <a:t>JOINT VENTURES: </a:t>
            </a:r>
            <a:r>
              <a:rPr lang="en-US" sz="1500" dirty="0" smtClean="0"/>
              <a:t>A </a:t>
            </a:r>
            <a:r>
              <a:rPr lang="en-US" sz="1500" dirty="0"/>
              <a:t>commercial enterprise undertaken jointly by two or more parties which otherwise retain their distinct identities</a:t>
            </a:r>
            <a:r>
              <a:rPr lang="en-US" sz="1500" dirty="0" smtClean="0"/>
              <a:t>.</a:t>
            </a:r>
          </a:p>
          <a:p>
            <a:endParaRPr lang="en-US" sz="1500" dirty="0"/>
          </a:p>
          <a:p>
            <a:r>
              <a:rPr lang="en-US" sz="1500" b="1" dirty="0" smtClean="0"/>
              <a:t>MERGERS &amp; ACQUISITIONS</a:t>
            </a:r>
            <a:r>
              <a:rPr lang="en-US" sz="1500" dirty="0" smtClean="0"/>
              <a:t>: In </a:t>
            </a:r>
            <a:r>
              <a:rPr lang="en-US" sz="1500" dirty="0"/>
              <a:t>a merger, two organizations join forces to become a new business, usually with a new name</a:t>
            </a:r>
            <a:r>
              <a:rPr lang="en-US" sz="1500" dirty="0" smtClean="0"/>
              <a:t>.</a:t>
            </a:r>
          </a:p>
          <a:p>
            <a:endParaRPr lang="en-US" sz="1500" dirty="0"/>
          </a:p>
          <a:p>
            <a:r>
              <a:rPr lang="en-US" sz="1500" b="1" dirty="0" smtClean="0"/>
              <a:t>MANAGEMENT CONTRACTS</a:t>
            </a:r>
            <a:r>
              <a:rPr lang="en-US" sz="1500" dirty="0" smtClean="0"/>
              <a:t>: An </a:t>
            </a:r>
            <a:r>
              <a:rPr lang="en-US" sz="1500" dirty="0"/>
              <a:t>arrangement under which operational control of an enterprise is vested by </a:t>
            </a:r>
            <a:r>
              <a:rPr lang="en-US" sz="1500" b="1" dirty="0"/>
              <a:t>contract</a:t>
            </a:r>
            <a:r>
              <a:rPr lang="en-US" sz="1500" dirty="0"/>
              <a:t> in a separate enterprise that performs the necessary managerial functions in return for a </a:t>
            </a:r>
            <a:r>
              <a:rPr lang="en-US" sz="1500" dirty="0" smtClean="0"/>
              <a:t>fee.</a:t>
            </a:r>
          </a:p>
          <a:p>
            <a:endParaRPr lang="en-US" sz="1500" dirty="0"/>
          </a:p>
          <a:p>
            <a:r>
              <a:rPr lang="en-US" sz="1500" b="1" dirty="0" smtClean="0"/>
              <a:t>LICENSING: </a:t>
            </a:r>
            <a:r>
              <a:rPr lang="en-US" sz="1500" dirty="0"/>
              <a:t>A business arrangement in which one company gives another </a:t>
            </a:r>
            <a:r>
              <a:rPr lang="en-US" sz="1500" dirty="0" smtClean="0"/>
              <a:t>company </a:t>
            </a:r>
            <a:r>
              <a:rPr lang="en-US" sz="1500" dirty="0"/>
              <a:t>permission to manufacture its product for a specified </a:t>
            </a:r>
            <a:r>
              <a:rPr lang="en-US" sz="1500" dirty="0" smtClean="0"/>
              <a:t>payment.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73816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491946"/>
            <a:ext cx="8686800" cy="631825"/>
          </a:xfrm>
        </p:spPr>
        <p:txBody>
          <a:bodyPr/>
          <a:lstStyle/>
          <a:p>
            <a:r>
              <a:rPr lang="en-US" sz="2000" dirty="0"/>
              <a:t>Equity </a:t>
            </a:r>
            <a:r>
              <a:rPr lang="en-US" sz="2000" dirty="0" smtClean="0"/>
              <a:t>&amp; non-equity </a:t>
            </a:r>
            <a:r>
              <a:rPr lang="en-US" sz="2000" dirty="0"/>
              <a:t>modes of foreign operation</a:t>
            </a:r>
            <a:endParaRPr lang="en-US" sz="23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</a:t>
            </a:r>
            <a:r>
              <a:rPr lang="en-US" dirty="0"/>
              <a:t>4</a:t>
            </a:r>
            <a:r>
              <a:rPr lang="en-US" dirty="0" smtClean="0"/>
              <a:t>.1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562" y="1081346"/>
            <a:ext cx="783985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/>
              <a:t>FRANCHISING: </a:t>
            </a:r>
            <a:r>
              <a:rPr lang="en-US" sz="1500" dirty="0"/>
              <a:t>Arrangement where one party (the franchiser) grants another party (the franchisee) the right to use its trademark or trade-name as well as certain business systems and processes, to produce and market a good or service according to certain specifications</a:t>
            </a:r>
            <a:r>
              <a:rPr lang="en-US" sz="1500" dirty="0" smtClean="0"/>
              <a:t>.</a:t>
            </a:r>
          </a:p>
          <a:p>
            <a:endParaRPr lang="en-US" sz="1500" dirty="0"/>
          </a:p>
          <a:p>
            <a:r>
              <a:rPr lang="en-US" sz="1500" dirty="0"/>
              <a:t/>
            </a:r>
            <a:br>
              <a:rPr lang="en-US" sz="1500" dirty="0"/>
            </a:br>
            <a:r>
              <a:rPr lang="en-US" sz="1500" b="1" dirty="0" smtClean="0"/>
              <a:t>SUBCONTRACTING: </a:t>
            </a:r>
            <a:r>
              <a:rPr lang="en-US" sz="1500" dirty="0" smtClean="0"/>
              <a:t>A </a:t>
            </a:r>
            <a:r>
              <a:rPr lang="en-US" sz="1500" dirty="0"/>
              <a:t>business practice where main contractor hires additional individuals or companies called subcontractors to help complete a project. The main contractor is still in charge and must oversee hires to ensure project is executed and completed as specified in contract</a:t>
            </a:r>
            <a:r>
              <a:rPr lang="en-US" sz="1500" dirty="0" smtClean="0"/>
              <a:t>.</a:t>
            </a:r>
          </a:p>
          <a:p>
            <a:endParaRPr lang="en-US" sz="1500" dirty="0"/>
          </a:p>
          <a:p>
            <a:r>
              <a:rPr lang="en-US" sz="1500" dirty="0" smtClean="0"/>
              <a:t>	- </a:t>
            </a:r>
            <a:r>
              <a:rPr lang="en-US" sz="1500" b="1" dirty="0" smtClean="0"/>
              <a:t>OUTSOURCING: </a:t>
            </a:r>
            <a:r>
              <a:rPr lang="en-US" sz="1500" dirty="0"/>
              <a:t>Outsourcing is a practice in which an individual </a:t>
            </a:r>
            <a:r>
              <a:rPr lang="en-US" sz="1500" dirty="0" smtClean="0"/>
              <a:t>  </a:t>
            </a:r>
            <a:br>
              <a:rPr lang="en-US" sz="1500" dirty="0" smtClean="0"/>
            </a:br>
            <a:r>
              <a:rPr lang="en-US" sz="1500" dirty="0" smtClean="0"/>
              <a:t>                or </a:t>
            </a:r>
            <a:r>
              <a:rPr lang="en-US" sz="1500" dirty="0"/>
              <a:t>company performs tasks, provides services or manufactures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/>
              <a:t>                products for another company</a:t>
            </a:r>
          </a:p>
          <a:p>
            <a:endParaRPr lang="en-US" sz="1500" dirty="0"/>
          </a:p>
          <a:p>
            <a:r>
              <a:rPr lang="en-US" sz="1500" dirty="0" smtClean="0"/>
              <a:t>	</a:t>
            </a:r>
            <a:r>
              <a:rPr lang="en-US" sz="1500" b="1" dirty="0" smtClean="0"/>
              <a:t>- OFFSHORING: </a:t>
            </a:r>
            <a:r>
              <a:rPr lang="en-US" sz="1500" dirty="0" smtClean="0"/>
              <a:t>The </a:t>
            </a:r>
            <a:r>
              <a:rPr lang="en-US" sz="1500" dirty="0"/>
              <a:t>moving of various operations of a company to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/>
              <a:t>                another </a:t>
            </a:r>
            <a:r>
              <a:rPr lang="en-US" sz="1500" dirty="0"/>
              <a:t>country for reasons such as lower labor costs or more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/>
              <a:t>                favorable </a:t>
            </a:r>
            <a:r>
              <a:rPr lang="en-US" sz="1500" dirty="0"/>
              <a:t>economic conditions in that other country</a:t>
            </a:r>
            <a:r>
              <a:rPr lang="en-US" sz="1500" dirty="0" smtClean="0"/>
              <a:t>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83075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11807"/>
            <a:ext cx="8795319" cy="896913"/>
          </a:xfrm>
        </p:spPr>
        <p:txBody>
          <a:bodyPr/>
          <a:lstStyle/>
          <a:p>
            <a:r>
              <a:rPr lang="en-US" sz="3700" dirty="0"/>
              <a:t>Cross-Border </a:t>
            </a:r>
            <a:r>
              <a:rPr lang="en-US" sz="3700" dirty="0" smtClean="0"/>
              <a:t>mergers </a:t>
            </a:r>
            <a:r>
              <a:rPr lang="en-US" sz="3700" dirty="0"/>
              <a:t>&amp; </a:t>
            </a:r>
            <a:r>
              <a:rPr lang="en-US" sz="3700" dirty="0" smtClean="0"/>
              <a:t>acquisitions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207896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491946"/>
            <a:ext cx="8686800" cy="631825"/>
          </a:xfrm>
        </p:spPr>
        <p:txBody>
          <a:bodyPr/>
          <a:lstStyle/>
          <a:p>
            <a:r>
              <a:rPr lang="en-US" sz="2000" dirty="0"/>
              <a:t>The formation processes of M&amp;As and HR </a:t>
            </a:r>
            <a:r>
              <a:rPr lang="en-US" sz="2000" dirty="0" smtClean="0"/>
              <a:t>challenges</a:t>
            </a:r>
            <a:endParaRPr lang="en-US" sz="23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4.2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7200800" cy="388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4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HRM 6e">
      <a:dk1>
        <a:sysClr val="windowText" lastClr="000000"/>
      </a:dk1>
      <a:lt1>
        <a:sysClr val="window" lastClr="FFFFFF"/>
      </a:lt1>
      <a:dk2>
        <a:srgbClr val="B4ECFC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265392"/>
      </a:hlink>
      <a:folHlink>
        <a:srgbClr val="265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none" lIns="91440" tIns="45720" rIns="91440" bIns="45720" rtlCol="0" anchor="ctr">
        <a:noAutofit/>
      </a:bodyPr>
      <a:lstStyle>
        <a:defPPr>
          <a:defRPr sz="2800" b="0" dirty="0" smtClean="0">
            <a:solidFill>
              <a:srgbClr val="44475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11874</TotalTime>
  <Words>504</Words>
  <Application>Microsoft Office PowerPoint</Application>
  <PresentationFormat>On-screen Show (4:3)</PresentationFormat>
  <Paragraphs>113</Paragraphs>
  <Slides>23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IHRM in cross-border MERGERS &amp; ACQUISITIONS, international alliances, and medium-sized enterprises(SMEs)</vt:lpstr>
      <vt:lpstr>Objectives</vt:lpstr>
      <vt:lpstr>Cross-border alliances are cooperative  agreements between two or more firms from different national backgrounds, which are intended to benefit all partners. </vt:lpstr>
      <vt:lpstr>- A non-equity cross-border alliance ‘is an investment vehicle in which profits and other responsibilities are assigned to each party according to a contract. Each party cooperates as a separate legal entity and bears its own liabilities’.  - Equity modes involve a ‘foreign direct investor’s purchase of shares of an enterprise in a country other than its own</vt:lpstr>
      <vt:lpstr>Figure 4.1</vt:lpstr>
      <vt:lpstr>Figure 4.1</vt:lpstr>
      <vt:lpstr>Figure 4.1</vt:lpstr>
      <vt:lpstr>Cross-Border mergers &amp; acquisitions</vt:lpstr>
      <vt:lpstr>Figure 4.2</vt:lpstr>
      <vt:lpstr>Typical cross-border M&amp;A problems</vt:lpstr>
      <vt:lpstr>Figure 4.4</vt:lpstr>
      <vt:lpstr>Strategic HRM in M&amp;As</vt:lpstr>
      <vt:lpstr>Comparing HRM in M&amp;As</vt:lpstr>
      <vt:lpstr>International equity joint ventures</vt:lpstr>
      <vt:lpstr>International Joint Ventures (IJV) challenges include</vt:lpstr>
      <vt:lpstr>Figure 4.5</vt:lpstr>
      <vt:lpstr>The main reasons for an IJV</vt:lpstr>
      <vt:lpstr>IJV development stages</vt:lpstr>
      <vt:lpstr>International SMEs</vt:lpstr>
      <vt:lpstr>Table 4.1</vt:lpstr>
      <vt:lpstr>SMEs are very important</vt:lpstr>
      <vt:lpstr>Barriers to international markets by SMEs</vt:lpstr>
      <vt:lpstr>IHRM features in SMEs</vt:lpstr>
    </vt:vector>
  </TitlesOfParts>
  <Company>Cengage 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Ron Yoder for Cengage Learning IHRM 6e</dc:creator>
  <cp:lastModifiedBy>KSU</cp:lastModifiedBy>
  <cp:revision>396</cp:revision>
  <dcterms:created xsi:type="dcterms:W3CDTF">2011-07-28T14:21:34Z</dcterms:created>
  <dcterms:modified xsi:type="dcterms:W3CDTF">2018-09-19T05:19:22Z</dcterms:modified>
</cp:coreProperties>
</file>