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6" r:id="rId2"/>
    <p:sldId id="257" r:id="rId3"/>
    <p:sldId id="282" r:id="rId4"/>
    <p:sldId id="259" r:id="rId5"/>
  </p:sldIdLst>
  <p:sldSz cx="9144000" cy="6858000" type="screen4x3"/>
  <p:notesSz cx="7053263" cy="9356725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009999"/>
    <a:srgbClr val="33CCFF"/>
    <a:srgbClr val="33CCCC"/>
    <a:srgbClr val="A50021"/>
    <a:srgbClr val="FFFF00"/>
    <a:srgbClr val="FF6600"/>
    <a:srgbClr val="FFFF6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887" autoAdjust="0"/>
    <p:restoredTop sz="90998" autoAdjust="0"/>
  </p:normalViewPr>
  <p:slideViewPr>
    <p:cSldViewPr snapToGrid="0" snapToObjects="1">
      <p:cViewPr>
        <p:scale>
          <a:sx n="77" d="100"/>
          <a:sy n="77" d="100"/>
        </p:scale>
        <p:origin x="-1698" y="-306"/>
      </p:cViewPr>
      <p:guideLst>
        <p:guide orient="horz" pos="2112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7325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Manufcturing systems  - Introduction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fld id="{88F5C6AD-AA1F-43BC-80DD-6E843112D98E}" type="datetime3">
              <a:rPr lang="en-US"/>
              <a:pPr>
                <a:defRPr/>
              </a:pPr>
              <a:t>22 February 2014</a:t>
            </a:fld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97325" y="8888413"/>
            <a:ext cx="30559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88413"/>
            <a:ext cx="30559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C70EB60C-2DCE-4F6F-A0D2-7D70A1C4143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7325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Manufcturing systems  - Introduction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fld id="{0DFB4BA5-D4A6-4760-A771-596F84870FC2}" type="datetime3">
              <a:rPr lang="en-US"/>
              <a:pPr>
                <a:defRPr/>
              </a:pPr>
              <a:t>22 February 2014</a:t>
            </a:fld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76775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0" y="4445000"/>
            <a:ext cx="5643563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97325" y="8886825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886825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3" tIns="46881" rIns="93763" bIns="4688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56C137F2-0B19-4B3D-9578-8EF6CBD412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Times New Roman" pitchFamily="18" charset="0"/>
              </a:rPr>
              <a:t>Manufcturing systems  - Introduction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7F3C12-26C7-4AC4-804E-089F438DD863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112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Times New Roman" pitchFamily="18" charset="0"/>
              </a:rPr>
              <a:t>Manufcturing systems  - Introduction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F6FB-A832-475B-A510-8FDD14C99201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122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Times New Roman" pitchFamily="18" charset="0"/>
              </a:rPr>
              <a:t>Manufcturing systems  - Introduction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63984D-F68D-4A7F-BD4D-FC7A9B89440B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Times New Roman" pitchFamily="18" charset="0"/>
              </a:rPr>
              <a:t>Manufcturing systems  - Introduction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BE30D-C7A3-4F04-B13B-DEEE597E4998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3E854-5C19-4265-8D58-AD927006EF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00340-4A27-4624-B030-8A385BF1DF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055C-C5D6-4776-A269-CBB640B2F7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F1B84-238E-4828-950C-806C82F2AD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2A14F-638C-4348-A226-E8C31E6AEA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184F5-1C71-4C45-86C7-70D4BC7F2F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9DB70-297C-432F-9734-98A8BADDFEF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23F26-83DA-4924-A281-3188B59EDB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9023-59C4-4624-B3C6-C060B3DDCC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1126A-1E7F-4180-870C-3126284FD3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1DAE-EE51-4567-89C2-DAC39DDE82A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fld id="{68566025-6A2F-46B6-B3C4-F5BF4A5206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8A08A-146F-4AEE-947E-4A7246C8D7E7}" type="slidenum">
              <a:rPr lang="ar-SA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2855" y="3505199"/>
            <a:ext cx="7524750" cy="2092411"/>
          </a:xfrm>
          <a:solidFill>
            <a:srgbClr val="FFFFCC"/>
          </a:solidFill>
          <a:ln w="38100" cmpd="dbl">
            <a:solidFill>
              <a:srgbClr val="990000"/>
            </a:solidFill>
          </a:ln>
        </p:spPr>
        <p:txBody>
          <a:bodyPr/>
          <a:lstStyle/>
          <a:p>
            <a:pPr rtl="0" eaLnBrk="1" hangingPunct="1"/>
            <a:r>
              <a:rPr lang="en-US" sz="4000" b="1" dirty="0" smtClean="0">
                <a:solidFill>
                  <a:schemeClr val="tx1"/>
                </a:solidFill>
              </a:rPr>
              <a:t>Course Tutorial Outlines </a:t>
            </a:r>
            <a:r>
              <a:rPr lang="ar-SA" sz="4000" b="1" dirty="0" smtClean="0">
                <a:solidFill>
                  <a:schemeClr val="tx1"/>
                </a:solidFill>
              </a:rPr>
              <a:t/>
            </a:r>
            <a:br>
              <a:rPr lang="ar-SA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</a:rPr>
              <a:t>معلومات عن تمارين المقرر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8763000" cy="1676400"/>
          </a:xfrm>
          <a:prstGeom prst="rect">
            <a:avLst/>
          </a:prstGeom>
          <a:solidFill>
            <a:srgbClr val="CCFF99"/>
          </a:solidFill>
          <a:ln w="76200" cmpd="tri">
            <a:solidFill>
              <a:srgbClr val="996600"/>
            </a:solidFill>
            <a:miter lim="800000"/>
            <a:headEnd/>
            <a:tailEnd/>
          </a:ln>
        </p:spPr>
        <p:txBody>
          <a:bodyPr/>
          <a:lstStyle/>
          <a:p>
            <a:pPr algn="ctr" rtl="0" eaLnBrk="0" hangingPunct="0">
              <a:lnSpc>
                <a:spcPct val="120000"/>
              </a:lnSpc>
            </a:pPr>
            <a:r>
              <a:rPr lang="ar-SA" sz="4000" b="1">
                <a:latin typeface="Simplified Arabic" pitchFamily="2" charset="-78"/>
                <a:cs typeface="Simplified Arabic" pitchFamily="2" charset="-78"/>
              </a:rPr>
              <a:t> </a:t>
            </a:r>
            <a:r>
              <a:rPr lang="en-US" sz="4000" b="1">
                <a:latin typeface="Simplified Arabic" pitchFamily="2" charset="-78"/>
                <a:cs typeface="Simplified Arabic" pitchFamily="2" charset="-78"/>
              </a:rPr>
              <a:t>IE 469 Manufacturing Systems</a:t>
            </a:r>
            <a:endParaRPr lang="ar-SA" sz="4000" b="1">
              <a:latin typeface="Simplified Arabic" pitchFamily="2" charset="-78"/>
              <a:cs typeface="Simplified Arabic" pitchFamily="2" charset="-78"/>
            </a:endParaRPr>
          </a:p>
          <a:p>
            <a:pPr algn="ctr" rtl="0" eaLnBrk="0" hangingPunct="0">
              <a:lnSpc>
                <a:spcPct val="120000"/>
              </a:lnSpc>
            </a:pPr>
            <a:r>
              <a:rPr lang="ar-SA" sz="4000" b="1">
                <a:latin typeface="Simplified Arabic" pitchFamily="2" charset="-78"/>
                <a:cs typeface="Simplified Arabic" pitchFamily="2" charset="-78"/>
              </a:rPr>
              <a:t>4</a:t>
            </a:r>
            <a:r>
              <a:rPr lang="ar-EG" sz="4000" b="1">
                <a:latin typeface="Simplified Arabic" pitchFamily="2" charset="-78"/>
                <a:cs typeface="Simplified Arabic" pitchFamily="2" charset="-78"/>
              </a:rPr>
              <a:t>69</a:t>
            </a:r>
            <a:r>
              <a:rPr lang="ar-SA" sz="4000" b="1">
                <a:latin typeface="Simplified Arabic" pitchFamily="2" charset="-78"/>
                <a:cs typeface="Simplified Arabic" pitchFamily="2" charset="-78"/>
              </a:rPr>
              <a:t> صنع نظم التصنيع</a:t>
            </a:r>
            <a:endParaRPr lang="en-US" sz="4000" b="1">
              <a:latin typeface="Simplified Arabic" pitchFamily="2" charset="-78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32901-3567-4E73-904A-CC4B15BB6870}" type="slidenum">
              <a:rPr lang="ar-SA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95300" y="2362200"/>
            <a:ext cx="8153400" cy="1733550"/>
          </a:xfrm>
          <a:prstGeom prst="rect">
            <a:avLst/>
          </a:prstGeom>
          <a:solidFill>
            <a:srgbClr val="FFFFCC"/>
          </a:solidFill>
          <a:ln w="38100" cmpd="dbl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5000"/>
              </a:lnSpc>
              <a:spcBef>
                <a:spcPct val="35000"/>
              </a:spcBef>
            </a:pPr>
            <a:r>
              <a:rPr lang="ar-SA" sz="2800" b="1" dirty="0">
                <a:solidFill>
                  <a:schemeClr val="accent2"/>
                </a:solidFill>
                <a:cs typeface="Simplified Arabic" pitchFamily="2" charset="-78"/>
              </a:rPr>
              <a:t>تصميم وإعداد نظام تصنيع كفأ لإنتاج منتجات (سلع) مختارة ويعمل بكفاءة.</a:t>
            </a:r>
            <a:r>
              <a:rPr lang="ar-SA" sz="2800" b="1" dirty="0">
                <a:cs typeface="Simplified Arabic" pitchFamily="2" charset="-78"/>
              </a:rPr>
              <a:t> </a:t>
            </a:r>
            <a:endParaRPr lang="en-US" sz="2800" b="1" dirty="0">
              <a:cs typeface="Simplified Arabic" pitchFamily="2" charset="-78"/>
            </a:endParaRPr>
          </a:p>
          <a:p>
            <a:pPr algn="just" rtl="0">
              <a:lnSpc>
                <a:spcPct val="85000"/>
              </a:lnSpc>
              <a:spcBef>
                <a:spcPct val="35000"/>
              </a:spcBef>
            </a:pPr>
            <a:r>
              <a:rPr lang="en-US" sz="2800" b="1" dirty="0">
                <a:cs typeface="Simplified Arabic" pitchFamily="2" charset="-78"/>
              </a:rPr>
              <a:t>Design and preparing an efficient manufacturing system to produce selected product (s)  </a:t>
            </a:r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609600"/>
          </a:xfrm>
          <a:solidFill>
            <a:srgbClr val="CCFF99"/>
          </a:solidFill>
          <a:ln w="57150" cmpd="thinThick">
            <a:solidFill>
              <a:srgbClr val="800000"/>
            </a:solidFill>
          </a:ln>
        </p:spPr>
        <p:txBody>
          <a:bodyPr/>
          <a:lstStyle/>
          <a:p>
            <a:pPr eaLnBrk="1" hangingPunct="1"/>
            <a:r>
              <a:rPr lang="ar-SA" sz="3200" b="1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تعريف بالمقرر</a:t>
            </a:r>
            <a:r>
              <a:rPr lang="en-US" sz="3200" b="1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    </a:t>
            </a:r>
            <a:r>
              <a:rPr lang="ar-SA" sz="3200" b="1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 </a:t>
            </a:r>
            <a:r>
              <a:rPr lang="en-US" sz="3200" b="1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1-1 Definition</a:t>
            </a: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4D543-A2C7-4E20-810C-08D9A6722433}" type="slidenum">
              <a:rPr lang="ar-SA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533400"/>
          </a:xfrm>
          <a:solidFill>
            <a:srgbClr val="FFFFCC"/>
          </a:solidFill>
          <a:ln w="57150" cmpd="thinThick">
            <a:solidFill>
              <a:srgbClr val="800000"/>
            </a:solidFill>
          </a:ln>
        </p:spPr>
        <p:txBody>
          <a:bodyPr/>
          <a:lstStyle/>
          <a:p>
            <a:pPr rtl="0" eaLnBrk="1" hangingPunct="1"/>
            <a:r>
              <a:rPr lang="en-US" sz="3200" b="1" dirty="0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Course Tutorial Details </a:t>
            </a:r>
            <a:r>
              <a:rPr lang="ar-SA" sz="3200" b="1" dirty="0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وصف تفصيلي للتمارين </a:t>
            </a:r>
            <a:endParaRPr lang="en-US" sz="3200" b="1" dirty="0" smtClean="0">
              <a:solidFill>
                <a:schemeClr val="tx1"/>
              </a:solidFill>
              <a:latin typeface="Simplified Arabic" pitchFamily="2" charset="-78"/>
              <a:cs typeface="Simplified Arabic" pitchFamily="2" charset="-78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" y="1643449"/>
            <a:ext cx="8839200" cy="3768724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r>
              <a:rPr lang="en-US" b="1" dirty="0" smtClean="0">
                <a:cs typeface="Simplified Arabic" pitchFamily="2" charset="-78"/>
              </a:rPr>
              <a:t>Performance Measure </a:t>
            </a:r>
            <a:r>
              <a:rPr lang="ar-SA" b="1" dirty="0">
                <a:solidFill>
                  <a:srgbClr val="CC0066"/>
                </a:solidFill>
                <a:cs typeface="Simplified Arabic" pitchFamily="2" charset="-78"/>
              </a:rPr>
              <a:t>قياس الأداء الانتاجي </a:t>
            </a:r>
            <a:endParaRPr lang="en-US" b="1" dirty="0">
              <a:solidFill>
                <a:srgbClr val="CC0066"/>
              </a:solidFill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endParaRPr lang="en-US" b="1" dirty="0" smtClean="0"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r>
              <a:rPr lang="en-US" b="1" dirty="0" smtClean="0">
                <a:cs typeface="Simplified Arabic" pitchFamily="2" charset="-78"/>
              </a:rPr>
              <a:t>Modeling of Mfg Systems </a:t>
            </a:r>
            <a:r>
              <a:rPr lang="ar-SA" b="1" dirty="0" smtClean="0">
                <a:solidFill>
                  <a:srgbClr val="CC0066"/>
                </a:solidFill>
                <a:cs typeface="Simplified Arabic" pitchFamily="2" charset="-78"/>
              </a:rPr>
              <a:t>نمذجة نظم التصنيع</a:t>
            </a:r>
            <a:endParaRPr lang="en-US" b="1" dirty="0">
              <a:solidFill>
                <a:schemeClr val="accent2"/>
              </a:solidFill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endParaRPr lang="en-US" b="1" dirty="0" smtClean="0"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r>
              <a:rPr lang="en-US" b="1" dirty="0" smtClean="0">
                <a:cs typeface="Simplified Arabic" pitchFamily="2" charset="-78"/>
              </a:rPr>
              <a:t>Flow /Mass Mfg Systems </a:t>
            </a:r>
            <a:r>
              <a:rPr lang="ar-SA" b="1" dirty="0" smtClean="0">
                <a:solidFill>
                  <a:srgbClr val="CC0066"/>
                </a:solidFill>
                <a:cs typeface="Simplified Arabic" pitchFamily="2" charset="-78"/>
              </a:rPr>
              <a:t>نظم التصنيع المستمر/الكبير</a:t>
            </a:r>
            <a:endParaRPr lang="en-US" b="1" dirty="0" smtClean="0">
              <a:solidFill>
                <a:srgbClr val="CC0066"/>
              </a:solidFill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endParaRPr lang="en-US" sz="2200" b="1" dirty="0" smtClean="0"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r>
              <a:rPr lang="en-US" sz="2200" b="1" dirty="0" smtClean="0">
                <a:cs typeface="Simplified Arabic" pitchFamily="2" charset="-78"/>
              </a:rPr>
              <a:t>Automated Assembly Systems</a:t>
            </a:r>
            <a:r>
              <a:rPr lang="ar-SA" b="1" dirty="0" smtClean="0">
                <a:cs typeface="Simplified Arabic" pitchFamily="2" charset="-78"/>
              </a:rPr>
              <a:t> </a:t>
            </a:r>
            <a:r>
              <a:rPr lang="ar-SA" sz="2200" b="1" dirty="0" smtClean="0">
                <a:solidFill>
                  <a:srgbClr val="CC0066"/>
                </a:solidFill>
                <a:cs typeface="Simplified Arabic" pitchFamily="2" charset="-78"/>
              </a:rPr>
              <a:t>نظم التجميع الأوتوماتى</a:t>
            </a:r>
            <a:r>
              <a:rPr lang="ar-SA" sz="2200" b="1" dirty="0" smtClean="0">
                <a:cs typeface="Simplified Arabic" pitchFamily="2" charset="-78"/>
              </a:rPr>
              <a:t> </a:t>
            </a:r>
            <a:endParaRPr lang="en-US" b="1" dirty="0"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endParaRPr lang="en-US" b="1" dirty="0" smtClean="0">
              <a:cs typeface="Simplified Arabic" pitchFamily="2" charset="-78"/>
            </a:endParaRPr>
          </a:p>
          <a:p>
            <a:pPr marL="457200" indent="-457200" algn="just" rtl="0">
              <a:lnSpc>
                <a:spcPct val="85000"/>
              </a:lnSpc>
              <a:spcBef>
                <a:spcPct val="30000"/>
              </a:spcBef>
              <a:buFont typeface="+mj-lt"/>
              <a:buAutoNum type="arabicParenR"/>
            </a:pPr>
            <a:r>
              <a:rPr lang="en-US" b="1" dirty="0" smtClean="0">
                <a:cs typeface="Simplified Arabic" pitchFamily="2" charset="-78"/>
              </a:rPr>
              <a:t>Flexible Mfg Systems </a:t>
            </a:r>
            <a:r>
              <a:rPr lang="ar-SA" b="1" dirty="0" smtClean="0">
                <a:solidFill>
                  <a:srgbClr val="CC0066"/>
                </a:solidFill>
                <a:cs typeface="Simplified Arabic" pitchFamily="2" charset="-78"/>
              </a:rPr>
              <a:t>نظم التصنيع المرنة</a:t>
            </a:r>
            <a:endParaRPr lang="en-US" b="1" dirty="0" smtClean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D69CD-7029-49C6-AF14-64727753D86D}" type="slidenum">
              <a:rPr lang="ar-SA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3400" y="1439863"/>
            <a:ext cx="8077200" cy="452431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 dirty="0" smtClean="0"/>
              <a:t>Homework</a:t>
            </a:r>
            <a:r>
              <a:rPr lang="en-US" b="1" dirty="0"/>
              <a:t>					</a:t>
            </a:r>
            <a:r>
              <a:rPr lang="en-US" b="1" dirty="0" smtClean="0">
                <a:solidFill>
                  <a:srgbClr val="CC0066"/>
                </a:solidFill>
              </a:rPr>
              <a:t>6 </a:t>
            </a:r>
            <a:endParaRPr lang="en-US" b="1" dirty="0">
              <a:solidFill>
                <a:srgbClr val="CC0066"/>
              </a:solidFill>
            </a:endParaRPr>
          </a:p>
          <a:p>
            <a:pPr marL="457200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 dirty="0" smtClean="0"/>
              <a:t>Quiz           </a:t>
            </a:r>
            <a:r>
              <a:rPr lang="en-US" b="1" dirty="0"/>
              <a:t>		 			</a:t>
            </a:r>
            <a:r>
              <a:rPr lang="en-US" b="1" dirty="0" smtClean="0">
                <a:solidFill>
                  <a:srgbClr val="CC0066"/>
                </a:solidFill>
              </a:rPr>
              <a:t>4</a:t>
            </a:r>
            <a:endParaRPr lang="en-US" b="1" dirty="0">
              <a:solidFill>
                <a:srgbClr val="CC0066"/>
              </a:solidFill>
            </a:endParaRPr>
          </a:p>
          <a:p>
            <a:pPr marL="914400" lvl="1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2"/>
                </a:solidFill>
              </a:rPr>
              <a:t>Quiz 1: </a:t>
            </a:r>
            <a:r>
              <a:rPr lang="en-US" sz="2000" b="1" dirty="0" smtClean="0">
                <a:solidFill>
                  <a:schemeClr val="accent2"/>
                </a:solidFill>
              </a:rPr>
              <a:t>Covers Performance Measure</a:t>
            </a:r>
            <a:endParaRPr lang="en-US" sz="2000" b="1" dirty="0">
              <a:solidFill>
                <a:schemeClr val="accent2"/>
              </a:solidFill>
            </a:endParaRPr>
          </a:p>
          <a:p>
            <a:pPr marL="914400" lvl="1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2"/>
                </a:solidFill>
              </a:rPr>
              <a:t>Quiz 2: Covers Modeling of Manufacturing Systems</a:t>
            </a:r>
          </a:p>
          <a:p>
            <a:pPr marL="914400" lvl="1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2"/>
                </a:solidFill>
              </a:rPr>
              <a:t>Quiz 3: Covers </a:t>
            </a:r>
            <a:r>
              <a:rPr lang="en-US" sz="2000" b="1" dirty="0" smtClean="0">
                <a:solidFill>
                  <a:schemeClr val="accent2"/>
                </a:solidFill>
              </a:rPr>
              <a:t> Flow line systems</a:t>
            </a:r>
          </a:p>
          <a:p>
            <a:pPr marL="914400" lvl="1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2"/>
                </a:solidFill>
              </a:rPr>
              <a:t>Extra Quiz: Covers Flexible Manufacturing Systems</a:t>
            </a:r>
            <a:endParaRPr lang="ar-SA" sz="2000" b="1" dirty="0" smtClean="0">
              <a:solidFill>
                <a:schemeClr val="accent2"/>
              </a:solidFill>
            </a:endParaRPr>
          </a:p>
          <a:p>
            <a:pPr marL="914400" lvl="1" indent="-457200" algn="l" rtl="0">
              <a:spcBef>
                <a:spcPct val="50000"/>
              </a:spcBef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marL="914400" lvl="1" indent="-457200" algn="l" rtl="0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Bonus:</a:t>
            </a:r>
          </a:p>
          <a:p>
            <a:pPr marL="457200" indent="-457200" algn="l" rtl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 dirty="0"/>
              <a:t>Full Attendance  </a:t>
            </a:r>
            <a:r>
              <a:rPr lang="en-US" sz="2000" b="1" dirty="0" smtClean="0">
                <a:solidFill>
                  <a:schemeClr val="accent2"/>
                </a:solidFill>
              </a:rPr>
              <a:t>					</a:t>
            </a:r>
            <a:r>
              <a:rPr lang="en-US" b="1" dirty="0">
                <a:solidFill>
                  <a:srgbClr val="CC0066"/>
                </a:solidFill>
              </a:rPr>
              <a:t>2</a:t>
            </a:r>
            <a:endParaRPr lang="ar-SA" b="1" dirty="0">
              <a:solidFill>
                <a:srgbClr val="CC0066"/>
              </a:solidFill>
            </a:endParaRP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76200"/>
            <a:ext cx="6324600" cy="685800"/>
          </a:xfrm>
          <a:solidFill>
            <a:srgbClr val="FFFFCC"/>
          </a:solidFill>
          <a:ln w="57150" cmpd="thinThick">
            <a:solidFill>
              <a:srgbClr val="800000"/>
            </a:solidFill>
          </a:ln>
        </p:spPr>
        <p:txBody>
          <a:bodyPr/>
          <a:lstStyle/>
          <a:p>
            <a:pPr rtl="0" eaLnBrk="1" hangingPunct="1"/>
            <a:r>
              <a:rPr lang="en-US" sz="3600" b="1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Grading </a:t>
            </a:r>
            <a:r>
              <a:rPr lang="ar-SA" sz="3600" b="1" smtClean="0">
                <a:solidFill>
                  <a:schemeClr val="tx1"/>
                </a:solidFill>
                <a:latin typeface="Simplified Arabic" pitchFamily="2" charset="-78"/>
                <a:cs typeface="Simplified Arabic" pitchFamily="2" charset="-78"/>
              </a:rPr>
              <a:t>الدرجات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build="p" autoUpdateAnimBg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110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تصميم افتراضي</vt:lpstr>
      <vt:lpstr>Course Tutorial Outlines   معلومات عن تمارين المقرر</vt:lpstr>
      <vt:lpstr>تعريف بالمقرر     1-1 Definition</vt:lpstr>
      <vt:lpstr>Course Tutorial Details وصف تفصيلي للتمارين </vt:lpstr>
      <vt:lpstr>Grading الدرجات</vt:lpstr>
    </vt:vector>
  </TitlesOfParts>
  <Company>of 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>DR.ABDULAZIZ M. AL-TAMIMI</dc:creator>
  <cp:lastModifiedBy>Sloomi</cp:lastModifiedBy>
  <cp:revision>92</cp:revision>
  <dcterms:created xsi:type="dcterms:W3CDTF">2000-07-03T14:00:30Z</dcterms:created>
  <dcterms:modified xsi:type="dcterms:W3CDTF">2014-02-22T14:55:20Z</dcterms:modified>
</cp:coreProperties>
</file>