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 id="257" r:id="rId3"/>
    <p:sldId id="258" r:id="rId4"/>
    <p:sldId id="264" r:id="rId5"/>
    <p:sldId id="259" r:id="rId6"/>
    <p:sldId id="260" r:id="rId7"/>
    <p:sldId id="261"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FA6226E6-C4BD-4746-BB42-46812CC4E2C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6689091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99B17D3A-2262-4FE7-A62D-F5C5E062705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545374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7BC70C39-FB71-4D12-92F4-AB2F0712AABE}"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666251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471602E1-5A19-4CE1-BFD5-140438DE3626}"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5400178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77A02464-F6FB-48C0-BBA7-218F540BD88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410848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44A23B9B-9940-4AA5-A1D1-923C5A110B0E}"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626397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9521F88F-897C-4BE0-9A00-5A8D892F63AE}"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833357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FEF7023C-E4A8-4F73-9158-F6FB37A2E619}"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075025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06658CDE-4166-4282-B283-F76E8497A63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77311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CB2408E2-8947-4DDA-B0A9-F4CD41E6D6E2}"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967141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16A5349E-5C1B-44D6-B5C5-6F2C6328B1CE}"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966166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eaLnBrk="0" fontAlgn="base" hangingPunct="0">
              <a:spcBef>
                <a:spcPct val="0"/>
              </a:spcBef>
              <a:spcAft>
                <a:spcPct val="0"/>
              </a:spcAft>
            </a:pPr>
            <a:endParaRPr lang="en-US">
              <a:solidFill>
                <a:srgbClr val="000000"/>
              </a:solidFill>
            </a:endParaRPr>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eaLnBrk="0" fontAlgn="base" hangingPunct="0">
              <a:spcBef>
                <a:spcPct val="0"/>
              </a:spcBef>
              <a:spcAft>
                <a:spcPct val="0"/>
              </a:spcAft>
            </a:pPr>
            <a:endParaRPr lang="en-US">
              <a:solidFill>
                <a:srgbClr val="000000"/>
              </a:solidFill>
            </a:endParaRPr>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eaLnBrk="0" fontAlgn="base" hangingPunct="0">
              <a:spcBef>
                <a:spcPct val="0"/>
              </a:spcBef>
              <a:spcAft>
                <a:spcPct val="0"/>
              </a:spcAft>
            </a:pPr>
            <a:fld id="{54CE714D-3CFC-4DDC-9D30-E775BCB4CF11}" type="slidenum">
              <a:rPr lang="en-US">
                <a:solidFill>
                  <a:srgbClr val="000000"/>
                </a:solidFill>
              </a:rPr>
              <a:pPr eaLnBrk="0" fontAlgn="base" hangingPunct="0">
                <a:spcBef>
                  <a:spcPct val="0"/>
                </a:spcBef>
                <a:spcAft>
                  <a:spcPct val="0"/>
                </a:spcAft>
              </a:pPr>
              <a:t>‹#›</a:t>
            </a:fld>
            <a:endParaRPr lang="en-US">
              <a:solidFill>
                <a:srgbClr val="000000"/>
              </a:solidFill>
            </a:endParaRPr>
          </a:p>
        </p:txBody>
      </p:sp>
    </p:spTree>
    <p:extLst>
      <p:ext uri="{BB962C8B-B14F-4D97-AF65-F5344CB8AC3E}">
        <p14:creationId xmlns:p14="http://schemas.microsoft.com/office/powerpoint/2010/main" val="9455284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eaLnBrk="0" fontAlgn="base" hangingPunct="0">
        <a:spcBef>
          <a:spcPct val="0"/>
        </a:spcBef>
        <a:spcAft>
          <a:spcPct val="0"/>
        </a:spcAft>
        <a:defRPr sz="4400">
          <a:solidFill>
            <a:schemeClr val="tx2"/>
          </a:solidFill>
          <a:latin typeface="Times New Roman" panose="02020603050405020304" pitchFamily="18" charset="0"/>
        </a:defRPr>
      </a:lvl6pPr>
      <a:lvl7pPr marL="914400" algn="ctr" rtl="0" eaLnBrk="0" fontAlgn="base" hangingPunct="0">
        <a:spcBef>
          <a:spcPct val="0"/>
        </a:spcBef>
        <a:spcAft>
          <a:spcPct val="0"/>
        </a:spcAft>
        <a:defRPr sz="4400">
          <a:solidFill>
            <a:schemeClr val="tx2"/>
          </a:solidFill>
          <a:latin typeface="Times New Roman" panose="02020603050405020304" pitchFamily="18" charset="0"/>
        </a:defRPr>
      </a:lvl7pPr>
      <a:lvl8pPr marL="1371600" algn="ctr" rtl="0" eaLnBrk="0" fontAlgn="base" hangingPunct="0">
        <a:spcBef>
          <a:spcPct val="0"/>
        </a:spcBef>
        <a:spcAft>
          <a:spcPct val="0"/>
        </a:spcAft>
        <a:defRPr sz="4400">
          <a:solidFill>
            <a:schemeClr val="tx2"/>
          </a:solidFill>
          <a:latin typeface="Times New Roman" panose="02020603050405020304" pitchFamily="18" charset="0"/>
        </a:defRPr>
      </a:lvl8pPr>
      <a:lvl9pPr marL="1828800" algn="ctr" rtl="0" eaLnBrk="0" fontAlgn="base" hangingPunct="0">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abderhab@ksu.edu.sa"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Course overview</a:t>
            </a:r>
            <a:endParaRPr lang="en-US" b="1" dirty="0"/>
          </a:p>
        </p:txBody>
      </p:sp>
      <p:sp>
        <p:nvSpPr>
          <p:cNvPr id="3" name="Content Placeholder 2"/>
          <p:cNvSpPr>
            <a:spLocks noGrp="1"/>
          </p:cNvSpPr>
          <p:nvPr>
            <p:ph idx="1"/>
          </p:nvPr>
        </p:nvSpPr>
        <p:spPr>
          <a:xfrm>
            <a:off x="1752600" y="1981200"/>
            <a:ext cx="8839200" cy="4114800"/>
          </a:xfrm>
        </p:spPr>
        <p:txBody>
          <a:bodyPr/>
          <a:lstStyle/>
          <a:p>
            <a:r>
              <a:rPr lang="en-US" b="1" dirty="0"/>
              <a:t>Course title: </a:t>
            </a:r>
            <a:r>
              <a:rPr lang="en-US" dirty="0" smtClean="0"/>
              <a:t>Discrete mathematics for Computer </a:t>
            </a:r>
            <a:r>
              <a:rPr lang="en-US" dirty="0"/>
              <a:t>Science 	</a:t>
            </a:r>
            <a:endParaRPr lang="en-US" dirty="0" smtClean="0"/>
          </a:p>
          <a:p>
            <a:endParaRPr lang="en-US" dirty="0"/>
          </a:p>
          <a:p>
            <a:r>
              <a:rPr lang="en-US" b="1" dirty="0"/>
              <a:t>Instructors: </a:t>
            </a:r>
            <a:endParaRPr lang="en-US" dirty="0"/>
          </a:p>
          <a:p>
            <a:r>
              <a:rPr lang="en-US" dirty="0"/>
              <a:t>Dr. </a:t>
            </a:r>
            <a:r>
              <a:rPr lang="en-US" dirty="0" err="1"/>
              <a:t>Abdelouahid</a:t>
            </a:r>
            <a:r>
              <a:rPr lang="en-US" dirty="0"/>
              <a:t> </a:t>
            </a:r>
            <a:r>
              <a:rPr lang="en-US" dirty="0" err="1"/>
              <a:t>Derhab</a:t>
            </a:r>
            <a:r>
              <a:rPr lang="en-US" dirty="0"/>
              <a:t> (</a:t>
            </a:r>
            <a:r>
              <a:rPr lang="en-US" u="sng" dirty="0">
                <a:hlinkClick r:id="rId2"/>
              </a:rPr>
              <a:t>abderhab@ksu.edu.sa</a:t>
            </a:r>
            <a:r>
              <a:rPr lang="en-US" dirty="0" smtClean="0"/>
              <a:t>)</a:t>
            </a:r>
          </a:p>
          <a:p>
            <a:endParaRPr lang="en-US" dirty="0"/>
          </a:p>
          <a:p>
            <a:r>
              <a:rPr lang="en-US" b="1" dirty="0"/>
              <a:t>Credit hours: </a:t>
            </a:r>
            <a:r>
              <a:rPr lang="en-US" dirty="0" smtClean="0"/>
              <a:t>6/week</a:t>
            </a:r>
            <a:endParaRPr lang="en-US" dirty="0"/>
          </a:p>
          <a:p>
            <a:endParaRPr lang="en-US" dirty="0"/>
          </a:p>
        </p:txBody>
      </p:sp>
    </p:spTree>
    <p:extLst>
      <p:ext uri="{BB962C8B-B14F-4D97-AF65-F5344CB8AC3E}">
        <p14:creationId xmlns:p14="http://schemas.microsoft.com/office/powerpoint/2010/main" val="30422158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r>
            <a:br>
              <a:rPr lang="en-US" dirty="0"/>
            </a:br>
            <a:r>
              <a:rPr lang="en-US" b="1" dirty="0"/>
              <a:t>Prerequisite </a:t>
            </a:r>
            <a:r>
              <a:rPr lang="en-US" dirty="0"/>
              <a:t>	</a:t>
            </a:r>
            <a:br>
              <a:rPr lang="en-US" dirty="0"/>
            </a:br>
            <a:endParaRPr lang="en-US" dirty="0"/>
          </a:p>
        </p:txBody>
      </p:sp>
      <p:sp>
        <p:nvSpPr>
          <p:cNvPr id="3" name="Content Placeholder 2"/>
          <p:cNvSpPr>
            <a:spLocks noGrp="1"/>
          </p:cNvSpPr>
          <p:nvPr>
            <p:ph idx="1"/>
          </p:nvPr>
        </p:nvSpPr>
        <p:spPr/>
        <p:txBody>
          <a:bodyPr/>
          <a:lstStyle/>
          <a:p>
            <a:endParaRPr lang="en-US" dirty="0"/>
          </a:p>
          <a:p>
            <a:r>
              <a:rPr lang="en-US" dirty="0" smtClean="0"/>
              <a:t>Engineering </a:t>
            </a:r>
            <a:r>
              <a:rPr lang="en-US" dirty="0"/>
              <a:t>Probability &amp; Statistics </a:t>
            </a:r>
            <a:endParaRPr lang="en-US" dirty="0" smtClean="0"/>
          </a:p>
          <a:p>
            <a:r>
              <a:rPr lang="en-US" dirty="0" smtClean="0"/>
              <a:t>Data structure</a:t>
            </a:r>
          </a:p>
          <a:p>
            <a:endParaRPr lang="en-US" dirty="0"/>
          </a:p>
        </p:txBody>
      </p:sp>
    </p:spTree>
    <p:extLst>
      <p:ext uri="{BB962C8B-B14F-4D97-AF65-F5344CB8AC3E}">
        <p14:creationId xmlns:p14="http://schemas.microsoft.com/office/powerpoint/2010/main" val="6586085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Goals of the course</a:t>
            </a:r>
            <a:endParaRPr lang="en-US" dirty="0"/>
          </a:p>
        </p:txBody>
      </p:sp>
      <p:sp>
        <p:nvSpPr>
          <p:cNvPr id="3" name="Content Placeholder 2"/>
          <p:cNvSpPr>
            <a:spLocks noGrp="1"/>
          </p:cNvSpPr>
          <p:nvPr>
            <p:ph idx="1"/>
          </p:nvPr>
        </p:nvSpPr>
        <p:spPr>
          <a:xfrm>
            <a:off x="2209799" y="1981200"/>
            <a:ext cx="9162245" cy="4114800"/>
          </a:xfrm>
        </p:spPr>
        <p:txBody>
          <a:bodyPr/>
          <a:lstStyle/>
          <a:p>
            <a:endParaRPr lang="en-US" dirty="0"/>
          </a:p>
          <a:p>
            <a:r>
              <a:rPr lang="en-US" dirty="0"/>
              <a:t>The course is an introductory course in discrete mathematic with emphasis on how this theory can be invoked to develop efficient algorithms and systems. Also, it serves as the mathematical perquisite for many advanced </a:t>
            </a:r>
            <a:r>
              <a:rPr lang="en-US" dirty="0" smtClean="0"/>
              <a:t>courses  (design &amp; analysis of algorithms). </a:t>
            </a:r>
            <a:r>
              <a:rPr lang="en-US" dirty="0"/>
              <a:t>	</a:t>
            </a:r>
          </a:p>
          <a:p>
            <a:endParaRPr lang="en-US" dirty="0"/>
          </a:p>
        </p:txBody>
      </p:sp>
    </p:spTree>
    <p:extLst>
      <p:ext uri="{BB962C8B-B14F-4D97-AF65-F5344CB8AC3E}">
        <p14:creationId xmlns:p14="http://schemas.microsoft.com/office/powerpoint/2010/main" val="6791316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OUTCOMES</a:t>
            </a:r>
            <a:endParaRPr lang="en-US" b="1" dirty="0"/>
          </a:p>
        </p:txBody>
      </p:sp>
      <p:sp>
        <p:nvSpPr>
          <p:cNvPr id="3" name="Content Placeholder 2"/>
          <p:cNvSpPr>
            <a:spLocks noGrp="1"/>
          </p:cNvSpPr>
          <p:nvPr>
            <p:ph idx="1"/>
          </p:nvPr>
        </p:nvSpPr>
        <p:spPr/>
        <p:txBody>
          <a:bodyPr/>
          <a:lstStyle/>
          <a:p>
            <a:r>
              <a:rPr lang="en-US" dirty="0" smtClean="0"/>
              <a:t>Students </a:t>
            </a:r>
            <a:r>
              <a:rPr lang="en-US" dirty="0"/>
              <a:t>will be able to: </a:t>
            </a:r>
          </a:p>
          <a:p>
            <a:pPr lvl="1"/>
            <a:r>
              <a:rPr lang="en-US" dirty="0" smtClean="0"/>
              <a:t>discuss </a:t>
            </a:r>
            <a:r>
              <a:rPr lang="en-US" dirty="0"/>
              <a:t>and use set theoretic techniques, (operations, Venn diagrams, etc.). </a:t>
            </a:r>
            <a:endParaRPr lang="en-US" dirty="0" smtClean="0"/>
          </a:p>
          <a:p>
            <a:pPr lvl="1"/>
            <a:r>
              <a:rPr lang="en-US" dirty="0" smtClean="0"/>
              <a:t>solve </a:t>
            </a:r>
            <a:r>
              <a:rPr lang="en-US" dirty="0"/>
              <a:t>problems in </a:t>
            </a:r>
            <a:r>
              <a:rPr lang="en-US" dirty="0" err="1"/>
              <a:t>combinatorics</a:t>
            </a:r>
            <a:r>
              <a:rPr lang="en-US" dirty="0"/>
              <a:t> (permutations, combinations, etc..). </a:t>
            </a:r>
            <a:endParaRPr lang="en-US" dirty="0" smtClean="0"/>
          </a:p>
          <a:p>
            <a:pPr lvl="1"/>
            <a:r>
              <a:rPr lang="en-US" dirty="0" smtClean="0"/>
              <a:t>perform </a:t>
            </a:r>
            <a:r>
              <a:rPr lang="en-US" dirty="0"/>
              <a:t>various operations with relations and functions (congruence, methods of proof, induction, recursion, etc</a:t>
            </a:r>
            <a:r>
              <a:rPr lang="en-US" dirty="0" smtClean="0"/>
              <a:t>..).</a:t>
            </a:r>
          </a:p>
          <a:p>
            <a:pPr lvl="1"/>
            <a:r>
              <a:rPr lang="en-US" dirty="0" smtClean="0"/>
              <a:t>explain </a:t>
            </a:r>
            <a:r>
              <a:rPr lang="en-US" dirty="0"/>
              <a:t>and use the concepts of graphs and trees. </a:t>
            </a:r>
            <a:br>
              <a:rPr lang="en-US" dirty="0"/>
            </a:br>
            <a:endParaRPr lang="en-US" dirty="0"/>
          </a:p>
          <a:p>
            <a:endParaRPr lang="en-US" dirty="0"/>
          </a:p>
        </p:txBody>
      </p:sp>
    </p:spTree>
    <p:extLst>
      <p:ext uri="{BB962C8B-B14F-4D97-AF65-F5344CB8AC3E}">
        <p14:creationId xmlns:p14="http://schemas.microsoft.com/office/powerpoint/2010/main" val="15474756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Recommended textbooks</a:t>
            </a:r>
            <a:endParaRPr lang="en-US" dirty="0"/>
          </a:p>
        </p:txBody>
      </p:sp>
      <p:sp>
        <p:nvSpPr>
          <p:cNvPr id="3" name="Content Placeholder 2"/>
          <p:cNvSpPr>
            <a:spLocks noGrp="1"/>
          </p:cNvSpPr>
          <p:nvPr>
            <p:ph idx="1"/>
          </p:nvPr>
        </p:nvSpPr>
        <p:spPr/>
        <p:txBody>
          <a:bodyPr/>
          <a:lstStyle/>
          <a:p>
            <a:r>
              <a:rPr lang="en-US" sz="2800" dirty="0" err="1"/>
              <a:t>Scheinerman</a:t>
            </a:r>
            <a:r>
              <a:rPr lang="en-US" sz="2800" dirty="0"/>
              <a:t>, Edward, Mathematics: </a:t>
            </a:r>
            <a:r>
              <a:rPr lang="en-US" sz="2800" b="1" dirty="0"/>
              <a:t>A Discrete Introduction</a:t>
            </a:r>
            <a:r>
              <a:rPr lang="en-US" sz="2800" dirty="0"/>
              <a:t>, 2006, </a:t>
            </a:r>
            <a:r>
              <a:rPr lang="en-US" sz="2800" dirty="0" err="1"/>
              <a:t>Cengage</a:t>
            </a:r>
            <a:r>
              <a:rPr lang="en-US" sz="2800" dirty="0"/>
              <a:t>.</a:t>
            </a:r>
          </a:p>
          <a:p>
            <a:r>
              <a:rPr lang="en-US" sz="2800" dirty="0" smtClean="0"/>
              <a:t>Roman</a:t>
            </a:r>
            <a:r>
              <a:rPr lang="en-US" sz="2800" dirty="0"/>
              <a:t>, Steven.  </a:t>
            </a:r>
            <a:r>
              <a:rPr lang="en-US" sz="2800" b="1" dirty="0"/>
              <a:t>An Introduction to Discrete Mathematics</a:t>
            </a:r>
            <a:r>
              <a:rPr lang="en-US" sz="2800" dirty="0"/>
              <a:t>, 2nd edition, Saunders, NY. </a:t>
            </a:r>
          </a:p>
          <a:p>
            <a:r>
              <a:rPr lang="en-US" sz="2800" dirty="0"/>
              <a:t>Rosen, Kenneth h.  </a:t>
            </a:r>
            <a:r>
              <a:rPr lang="en-US" sz="2800" b="1" dirty="0"/>
              <a:t>Discrete Mathematics and Its Applications</a:t>
            </a:r>
            <a:r>
              <a:rPr lang="en-US" sz="2800" dirty="0"/>
              <a:t>, 2 </a:t>
            </a:r>
            <a:r>
              <a:rPr lang="en-US" sz="2800" dirty="0" err="1"/>
              <a:t>ed</a:t>
            </a:r>
            <a:r>
              <a:rPr lang="en-US" sz="2800" dirty="0"/>
              <a:t>, McGraw/Hill </a:t>
            </a:r>
          </a:p>
          <a:p>
            <a:r>
              <a:rPr lang="en-US" sz="2800" dirty="0" err="1" smtClean="0"/>
              <a:t>Dossey</a:t>
            </a:r>
            <a:r>
              <a:rPr lang="en-US" sz="2800" dirty="0"/>
              <a:t>, John A. et al, </a:t>
            </a:r>
            <a:r>
              <a:rPr lang="en-US" sz="2800" b="1" dirty="0"/>
              <a:t>Discrete Mathematics</a:t>
            </a:r>
            <a:r>
              <a:rPr lang="en-US" sz="2800" dirty="0"/>
              <a:t>, 3rd edition, Addison-Wesley, Reading, MA. </a:t>
            </a:r>
          </a:p>
          <a:p>
            <a:endParaRPr lang="en-US" dirty="0"/>
          </a:p>
        </p:txBody>
      </p:sp>
    </p:spTree>
    <p:extLst>
      <p:ext uri="{BB962C8B-B14F-4D97-AF65-F5344CB8AC3E}">
        <p14:creationId xmlns:p14="http://schemas.microsoft.com/office/powerpoint/2010/main" val="19249145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content</a:t>
            </a:r>
            <a:endParaRPr lang="en-US" dirty="0"/>
          </a:p>
        </p:txBody>
      </p:sp>
      <p:sp>
        <p:nvSpPr>
          <p:cNvPr id="3" name="Content Placeholder 2"/>
          <p:cNvSpPr>
            <a:spLocks noGrp="1"/>
          </p:cNvSpPr>
          <p:nvPr>
            <p:ph idx="1"/>
          </p:nvPr>
        </p:nvSpPr>
        <p:spPr/>
        <p:txBody>
          <a:bodyPr/>
          <a:lstStyle/>
          <a:p>
            <a:r>
              <a:rPr lang="en-US" sz="2600" dirty="0" smtClean="0"/>
              <a:t>Foundations: Sets</a:t>
            </a:r>
            <a:r>
              <a:rPr lang="en-US" sz="2600" dirty="0"/>
              <a:t>, Sequences, and </a:t>
            </a:r>
            <a:r>
              <a:rPr lang="en-US" sz="2600" dirty="0" smtClean="0"/>
              <a:t>Functions</a:t>
            </a:r>
            <a:endParaRPr lang="en-US" sz="2600" dirty="0"/>
          </a:p>
          <a:p>
            <a:r>
              <a:rPr lang="en-US" sz="2600" dirty="0"/>
              <a:t>Logic</a:t>
            </a:r>
            <a:r>
              <a:rPr lang="en-US" sz="2600" dirty="0" smtClean="0"/>
              <a:t>:  </a:t>
            </a:r>
            <a:r>
              <a:rPr lang="en-US" sz="2600" dirty="0"/>
              <a:t>propositional logic, equivalences, predicate logic; mathematical reasoning: rules of inference, </a:t>
            </a:r>
            <a:r>
              <a:rPr lang="en-US" sz="2600" dirty="0" smtClean="0"/>
              <a:t>methods </a:t>
            </a:r>
            <a:r>
              <a:rPr lang="en-US" sz="2600" dirty="0"/>
              <a:t>of </a:t>
            </a:r>
            <a:r>
              <a:rPr lang="en-US" sz="2600" dirty="0" smtClean="0"/>
              <a:t>proving.</a:t>
            </a:r>
          </a:p>
          <a:p>
            <a:r>
              <a:rPr lang="en-US" sz="2600" dirty="0" smtClean="0"/>
              <a:t>Relations </a:t>
            </a:r>
            <a:endParaRPr lang="en-US" sz="2600" dirty="0"/>
          </a:p>
          <a:p>
            <a:r>
              <a:rPr lang="en-US" sz="2600" dirty="0"/>
              <a:t>Induction and Recursion </a:t>
            </a:r>
            <a:endParaRPr lang="en-US" sz="2600" dirty="0" smtClean="0"/>
          </a:p>
          <a:p>
            <a:r>
              <a:rPr lang="en-US" sz="2600" dirty="0"/>
              <a:t>Counting </a:t>
            </a:r>
            <a:endParaRPr lang="en-US" sz="2600" dirty="0" smtClean="0"/>
          </a:p>
          <a:p>
            <a:r>
              <a:rPr lang="en-US" sz="2600" dirty="0"/>
              <a:t>Graphs and Trees </a:t>
            </a:r>
            <a:endParaRPr lang="en-US" sz="2600" dirty="0" smtClean="0"/>
          </a:p>
          <a:p>
            <a:r>
              <a:rPr lang="en-US" sz="2600" dirty="0"/>
              <a:t>Recursion, Trees, and Algorithms </a:t>
            </a:r>
            <a:endParaRPr lang="en-US" sz="2600" dirty="0" smtClean="0"/>
          </a:p>
          <a:p>
            <a:r>
              <a:rPr lang="en-US" sz="2600" dirty="0"/>
              <a:t>Boolean Algebra </a:t>
            </a:r>
          </a:p>
        </p:txBody>
      </p:sp>
    </p:spTree>
    <p:extLst>
      <p:ext uri="{BB962C8B-B14F-4D97-AF65-F5344CB8AC3E}">
        <p14:creationId xmlns:p14="http://schemas.microsoft.com/office/powerpoint/2010/main" val="16436709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Grading</a:t>
            </a:r>
            <a:endParaRPr lang="en-US" dirty="0"/>
          </a:p>
        </p:txBody>
      </p:sp>
      <p:sp>
        <p:nvSpPr>
          <p:cNvPr id="3" name="Content Placeholder 2"/>
          <p:cNvSpPr>
            <a:spLocks noGrp="1"/>
          </p:cNvSpPr>
          <p:nvPr>
            <p:ph idx="1"/>
          </p:nvPr>
        </p:nvSpPr>
        <p:spPr/>
        <p:txBody>
          <a:bodyPr/>
          <a:lstStyle/>
          <a:p>
            <a:r>
              <a:rPr lang="en-US" dirty="0" err="1" smtClean="0"/>
              <a:t>Quizes</a:t>
            </a:r>
            <a:r>
              <a:rPr lang="en-US" dirty="0"/>
              <a:t>: </a:t>
            </a:r>
            <a:r>
              <a:rPr lang="en-US" dirty="0" smtClean="0"/>
              <a:t>10 </a:t>
            </a:r>
            <a:r>
              <a:rPr lang="en-US" dirty="0"/>
              <a:t>points</a:t>
            </a:r>
          </a:p>
          <a:p>
            <a:pPr lvl="0"/>
            <a:r>
              <a:rPr lang="en-US" dirty="0" smtClean="0"/>
              <a:t>Home </a:t>
            </a:r>
            <a:r>
              <a:rPr lang="en-US" dirty="0" smtClean="0"/>
              <a:t>work: </a:t>
            </a:r>
            <a:r>
              <a:rPr lang="en-US" dirty="0" smtClean="0"/>
              <a:t>10 </a:t>
            </a:r>
            <a:r>
              <a:rPr lang="en-US" dirty="0" smtClean="0"/>
              <a:t>points                                    </a:t>
            </a:r>
          </a:p>
          <a:p>
            <a:r>
              <a:rPr lang="en-US" dirty="0" smtClean="0"/>
              <a:t>Midterm 1: 20</a:t>
            </a:r>
            <a:endParaRPr lang="en-US" dirty="0" smtClean="0"/>
          </a:p>
          <a:p>
            <a:r>
              <a:rPr lang="en-US" dirty="0" smtClean="0"/>
              <a:t>Midterm 2: 20</a:t>
            </a:r>
            <a:endParaRPr lang="en-US" dirty="0" smtClean="0"/>
          </a:p>
          <a:p>
            <a:pPr lvl="0"/>
            <a:r>
              <a:rPr lang="en-US" dirty="0" smtClean="0"/>
              <a:t>Final Exam</a:t>
            </a:r>
            <a:r>
              <a:rPr lang="en-US" dirty="0" smtClean="0"/>
              <a:t>: 40 points</a:t>
            </a:r>
            <a:endParaRPr lang="en-US" dirty="0"/>
          </a:p>
          <a:p>
            <a:pPr lvl="1"/>
            <a:endParaRPr lang="en-US" dirty="0" smtClean="0"/>
          </a:p>
        </p:txBody>
      </p:sp>
    </p:spTree>
    <p:extLst>
      <p:ext uri="{BB962C8B-B14F-4D97-AF65-F5344CB8AC3E}">
        <p14:creationId xmlns:p14="http://schemas.microsoft.com/office/powerpoint/2010/main" val="38364010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Notes for email communication </a:t>
            </a:r>
            <a:endParaRPr lang="en-US" dirty="0"/>
          </a:p>
        </p:txBody>
      </p:sp>
      <p:sp>
        <p:nvSpPr>
          <p:cNvPr id="3" name="Content Placeholder 2"/>
          <p:cNvSpPr>
            <a:spLocks noGrp="1"/>
          </p:cNvSpPr>
          <p:nvPr>
            <p:ph idx="1"/>
          </p:nvPr>
        </p:nvSpPr>
        <p:spPr/>
        <p:txBody>
          <a:bodyPr/>
          <a:lstStyle/>
          <a:p>
            <a:pPr lvl="0"/>
            <a:r>
              <a:rPr lang="en-US" dirty="0"/>
              <a:t>Your email header must start with </a:t>
            </a:r>
            <a:r>
              <a:rPr lang="en-US"/>
              <a:t>[</a:t>
            </a:r>
            <a:r>
              <a:rPr lang="en-US" smtClean="0"/>
              <a:t>CSC281] </a:t>
            </a:r>
            <a:endParaRPr lang="en-US" dirty="0"/>
          </a:p>
          <a:p>
            <a:pPr lvl="0"/>
            <a:r>
              <a:rPr lang="en-US" dirty="0" smtClean="0"/>
              <a:t>Send </a:t>
            </a:r>
            <a:r>
              <a:rPr lang="en-US" dirty="0"/>
              <a:t>your email to abderhab@KSU.edu.sa email address. </a:t>
            </a:r>
          </a:p>
          <a:p>
            <a:pPr lvl="0"/>
            <a:r>
              <a:rPr lang="en-US" dirty="0" smtClean="0"/>
              <a:t>Please </a:t>
            </a:r>
            <a:r>
              <a:rPr lang="en-US" dirty="0"/>
              <a:t>write your name and your ID at the end of the email </a:t>
            </a:r>
          </a:p>
          <a:p>
            <a:endParaRPr lang="en-US" dirty="0"/>
          </a:p>
        </p:txBody>
      </p:sp>
    </p:spTree>
    <p:extLst>
      <p:ext uri="{BB962C8B-B14F-4D97-AF65-F5344CB8AC3E}">
        <p14:creationId xmlns:p14="http://schemas.microsoft.com/office/powerpoint/2010/main" val="696213094"/>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TotalTime>
  <Words>251</Words>
  <Application>Microsoft Office PowerPoint</Application>
  <PresentationFormat>Widescreen</PresentationFormat>
  <Paragraphs>44</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Times New Roman</vt:lpstr>
      <vt:lpstr>Blank Presentation</vt:lpstr>
      <vt:lpstr>Course overview</vt:lpstr>
      <vt:lpstr> Prerequisite   </vt:lpstr>
      <vt:lpstr>Goals of the course</vt:lpstr>
      <vt:lpstr>OUTCOMES</vt:lpstr>
      <vt:lpstr>Recommended textbooks</vt:lpstr>
      <vt:lpstr>Course content</vt:lpstr>
      <vt:lpstr>Grading</vt:lpstr>
      <vt:lpstr>Notes for email communication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Prerequisite   </dc:title>
  <dc:creator>OUAHID</dc:creator>
  <cp:lastModifiedBy>OUAHID</cp:lastModifiedBy>
  <cp:revision>10</cp:revision>
  <dcterms:created xsi:type="dcterms:W3CDTF">2013-06-08T05:27:14Z</dcterms:created>
  <dcterms:modified xsi:type="dcterms:W3CDTF">2014-06-16T09:51:46Z</dcterms:modified>
</cp:coreProperties>
</file>