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Lst>
  <p:sldIdLst>
    <p:sldId id="257" r:id="rId4"/>
    <p:sldId id="258" r:id="rId5"/>
    <p:sldId id="260" r:id="rId6"/>
    <p:sldId id="259" r:id="rId7"/>
    <p:sldId id="261" r:id="rId8"/>
    <p:sldId id="262" r:id="rId9"/>
    <p:sldId id="263" r:id="rId10"/>
    <p:sldId id="264" r:id="rId11"/>
    <p:sldId id="265" r:id="rId12"/>
    <p:sldId id="266" r:id="rId13"/>
    <p:sldId id="267" r:id="rId14"/>
    <p:sldId id="274" r:id="rId15"/>
    <p:sldId id="273" r:id="rId16"/>
    <p:sldId id="276" r:id="rId17"/>
    <p:sldId id="277" r:id="rId18"/>
    <p:sldId id="269" r:id="rId19"/>
    <p:sldId id="270" r:id="rId20"/>
    <p:sldId id="271" r:id="rId21"/>
    <p:sldId id="272" r:id="rId22"/>
    <p:sldId id="27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BF5F9">
                    <a:shade val="90000"/>
                  </a:srgbClr>
                </a:solidFill>
              </a:defRPr>
            </a:lvl1pPr>
          </a:lstStyle>
          <a:p>
            <a:pPr>
              <a:defRPr/>
            </a:pPr>
            <a:fld id="{0AC00A6B-1B9E-4409-8697-083589987F0A}" type="datetimeFigureOut">
              <a:rPr lang="en-US"/>
              <a:pPr>
                <a:defRPr/>
              </a:pPr>
              <a:t>2/2/2020</a:t>
            </a:fld>
            <a:endParaRPr lang="en-US"/>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BF5F9">
                    <a:shade val="90000"/>
                  </a:srgbClr>
                </a:solidFill>
              </a:defRPr>
            </a:lvl1pPr>
          </a:lstStyle>
          <a:p>
            <a:pPr>
              <a:defRPr/>
            </a:pPr>
            <a:fld id="{3A0DF408-FA7D-453C-8A8F-13C50FCB612C}" type="slidenum">
              <a:rPr lang="en-US"/>
              <a:pPr>
                <a:defRPr/>
              </a:pPr>
              <a:t>‹#›</a:t>
            </a:fld>
            <a:endParaRPr lang="en-US"/>
          </a:p>
        </p:txBody>
      </p:sp>
    </p:spTree>
    <p:extLst>
      <p:ext uri="{BB962C8B-B14F-4D97-AF65-F5344CB8AC3E}">
        <p14:creationId xmlns:p14="http://schemas.microsoft.com/office/powerpoint/2010/main" val="80867138"/>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8EFD165-4BEA-41DA-9CC2-5730D41D36F0}" type="datetimeFigureOut">
              <a:rPr lang="en-US"/>
              <a:pPr>
                <a:defRPr/>
              </a:pPr>
              <a:t>2/2/2020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8DA85D9-55A6-4BAF-B6EE-25852B36D7A7}" type="slidenum">
              <a:rPr lang="en-US"/>
              <a:pPr>
                <a:defRPr/>
              </a:pPr>
              <a:t>‹#›</a:t>
            </a:fld>
            <a:endParaRPr lang="en-US"/>
          </a:p>
        </p:txBody>
      </p:sp>
    </p:spTree>
    <p:extLst>
      <p:ext uri="{BB962C8B-B14F-4D97-AF65-F5344CB8AC3E}">
        <p14:creationId xmlns:p14="http://schemas.microsoft.com/office/powerpoint/2010/main" val="700517506"/>
      </p:ext>
    </p:extLst>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E342379-0603-4083-A272-9ADBE98D253C}" type="datetimeFigureOut">
              <a:rPr lang="en-US"/>
              <a:pPr>
                <a:defRPr/>
              </a:pPr>
              <a:t>2/2/2020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028AA07-F44E-42EC-8F00-F70EFE71BDB8}" type="slidenum">
              <a:rPr lang="en-US"/>
              <a:pPr>
                <a:defRPr/>
              </a:pPr>
              <a:t>‹#›</a:t>
            </a:fld>
            <a:endParaRPr lang="en-US"/>
          </a:p>
        </p:txBody>
      </p:sp>
    </p:spTree>
    <p:extLst>
      <p:ext uri="{BB962C8B-B14F-4D97-AF65-F5344CB8AC3E}">
        <p14:creationId xmlns:p14="http://schemas.microsoft.com/office/powerpoint/2010/main" val="4178042840"/>
      </p:ext>
    </p:extLst>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3638"/>
            <a:ext cx="2133600" cy="457200"/>
          </a:xfrm>
        </p:spPr>
        <p:txBody>
          <a:bodyPr/>
          <a:lstStyle>
            <a:lvl1pPr>
              <a:defRPr/>
            </a:lvl1pPr>
          </a:lstStyle>
          <a:p>
            <a:pPr>
              <a:defRPr/>
            </a:pPr>
            <a:fld id="{9F6E5DD8-2930-4A98-9DFF-F961DAD79267}" type="slidenum">
              <a:rPr lang="ar-SA"/>
              <a:pPr>
                <a:defRPr/>
              </a:pPr>
              <a:t>‹#›</a:t>
            </a:fld>
            <a:endParaRPr lang="en-US"/>
          </a:p>
        </p:txBody>
      </p:sp>
      <p:sp>
        <p:nvSpPr>
          <p:cNvPr id="4" name="Date Placeholder 3"/>
          <p:cNvSpPr>
            <a:spLocks noGrp="1"/>
          </p:cNvSpPr>
          <p:nvPr>
            <p:ph type="dt" sz="half" idx="11"/>
          </p:nvPr>
        </p:nvSpPr>
        <p:spPr>
          <a:xfrm>
            <a:off x="457200" y="6243638"/>
            <a:ext cx="2133600" cy="457200"/>
          </a:xfrm>
        </p:spPr>
        <p:txBody>
          <a:bodyPr/>
          <a:lstStyle>
            <a:lvl1pPr>
              <a:defRPr/>
            </a:lvl1pPr>
          </a:lstStyle>
          <a:p>
            <a:pPr>
              <a:defRPr/>
            </a:pPr>
            <a:endParaRPr lang="en-US"/>
          </a:p>
        </p:txBody>
      </p:sp>
      <p:sp>
        <p:nvSpPr>
          <p:cNvPr id="5" name="Footer Placeholder 4"/>
          <p:cNvSpPr>
            <a:spLocks noGrp="1"/>
          </p:cNvSpPr>
          <p:nvPr>
            <p:ph type="ftr" sz="quarter" idx="12"/>
          </p:nvPr>
        </p:nvSpPr>
        <p:spPr>
          <a:xfrm>
            <a:off x="3124200" y="6243638"/>
            <a:ext cx="2895600" cy="457200"/>
          </a:xfrm>
        </p:spPr>
        <p:txBody>
          <a:bodyPr/>
          <a:lstStyle>
            <a:lvl1pPr>
              <a:defRPr/>
            </a:lvl1pPr>
          </a:lstStyle>
          <a:p>
            <a:pPr>
              <a:defRPr/>
            </a:pPr>
            <a:endParaRPr lang="en-US"/>
          </a:p>
        </p:txBody>
      </p:sp>
    </p:spTree>
    <p:extLst>
      <p:ext uri="{BB962C8B-B14F-4D97-AF65-F5344CB8AC3E}">
        <p14:creationId xmlns:p14="http://schemas.microsoft.com/office/powerpoint/2010/main" val="2646965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a:lvl1pPr>
          </a:lstStyle>
          <a:p>
            <a:pPr>
              <a:defRPr/>
            </a:pPr>
            <a:fld id="{242E2B7C-F476-4DA4-8CAC-6EE10E518B9F}" type="slidenum">
              <a:rPr lang="ar-SA"/>
              <a:pPr>
                <a:defRPr/>
              </a:pPr>
              <a:t>‹#›</a:t>
            </a:fld>
            <a:endParaRPr lang="en-US"/>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a:defRPr/>
            </a:pPr>
            <a:endParaRPr lang="en-US"/>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a:defRPr/>
            </a:pPr>
            <a:endParaRPr lang="en-US"/>
          </a:p>
        </p:txBody>
      </p:sp>
    </p:spTree>
    <p:extLst>
      <p:ext uri="{BB962C8B-B14F-4D97-AF65-F5344CB8AC3E}">
        <p14:creationId xmlns:p14="http://schemas.microsoft.com/office/powerpoint/2010/main" val="3809439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DBF5F9">
                    <a:shade val="90000"/>
                  </a:srgbClr>
                </a:solidFill>
              </a:defRPr>
            </a:lvl1pPr>
          </a:lstStyle>
          <a:p>
            <a:pPr>
              <a:defRPr/>
            </a:pPr>
            <a:fld id="{2CCA6E87-835C-4C60-8146-EB084E64750F}" type="datetimeFigureOut">
              <a:rPr lang="en-US"/>
              <a:pPr>
                <a:defRPr/>
              </a:pPr>
              <a:t>2/2/2020</a:t>
            </a:fld>
            <a:endParaRPr lang="en-US"/>
          </a:p>
        </p:txBody>
      </p:sp>
      <p:sp>
        <p:nvSpPr>
          <p:cNvPr id="5" name="Footer Placeholder 18"/>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BF5F9">
                    <a:shade val="90000"/>
                  </a:srgbClr>
                </a:solidFill>
              </a:defRPr>
            </a:lvl1pPr>
          </a:lstStyle>
          <a:p>
            <a:pPr>
              <a:defRPr/>
            </a:pPr>
            <a:fld id="{383636F7-F71E-41B8-A365-385B1A35E2C6}" type="slidenum">
              <a:rPr lang="en-US"/>
              <a:pPr>
                <a:defRPr/>
              </a:pPr>
              <a:t>‹#›</a:t>
            </a:fld>
            <a:endParaRPr lang="en-US"/>
          </a:p>
        </p:txBody>
      </p:sp>
    </p:spTree>
    <p:extLst>
      <p:ext uri="{BB962C8B-B14F-4D97-AF65-F5344CB8AC3E}">
        <p14:creationId xmlns:p14="http://schemas.microsoft.com/office/powerpoint/2010/main" val="1521222365"/>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053BD51-AC6B-41A1-ADEB-656438D51807}" type="datetimeFigureOut">
              <a:rPr lang="en-US"/>
              <a:pPr>
                <a:defRPr/>
              </a:pPr>
              <a:t>2/2/2020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275769D-BF98-4DA2-A531-888CD3E434E2}" type="slidenum">
              <a:rPr lang="en-US"/>
              <a:pPr>
                <a:defRPr/>
              </a:pPr>
              <a:t>‹#›</a:t>
            </a:fld>
            <a:endParaRPr lang="en-US"/>
          </a:p>
        </p:txBody>
      </p:sp>
    </p:spTree>
    <p:extLst>
      <p:ext uri="{BB962C8B-B14F-4D97-AF65-F5344CB8AC3E}">
        <p14:creationId xmlns:p14="http://schemas.microsoft.com/office/powerpoint/2010/main" val="1220352637"/>
      </p:ext>
    </p:extLst>
  </p:cSld>
  <p:clrMapOvr>
    <a:masterClrMapping/>
  </p:clrMapOvr>
  <p:transition>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defRPr>
            </a:lvl1pPr>
          </a:lstStyle>
          <a:p>
            <a:pPr>
              <a:defRPr/>
            </a:pPr>
            <a:fld id="{6517F3BA-EA1E-4479-B34E-C4972A69DD39}" type="datetimeFigureOut">
              <a:rPr lang="en-US"/>
              <a:pPr>
                <a:defRPr/>
              </a:pPr>
              <a:t>2/2/2020</a:t>
            </a:fld>
            <a:endParaRPr lang="en-US"/>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BF5F9">
                    <a:shade val="90000"/>
                  </a:srgbClr>
                </a:solidFill>
              </a:defRPr>
            </a:lvl1pPr>
          </a:lstStyle>
          <a:p>
            <a:pPr>
              <a:defRPr/>
            </a:pPr>
            <a:fld id="{2A7598BC-80F4-44FB-9067-86C581E83415}" type="slidenum">
              <a:rPr lang="en-US"/>
              <a:pPr>
                <a:defRPr/>
              </a:pPr>
              <a:t>‹#›</a:t>
            </a:fld>
            <a:endParaRPr lang="en-US"/>
          </a:p>
        </p:txBody>
      </p:sp>
    </p:spTree>
    <p:extLst>
      <p:ext uri="{BB962C8B-B14F-4D97-AF65-F5344CB8AC3E}">
        <p14:creationId xmlns:p14="http://schemas.microsoft.com/office/powerpoint/2010/main" val="2435567064"/>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E7A1DD3-3F59-4298-A305-E9C05A9DE639}" type="datetimeFigureOut">
              <a:rPr lang="en-US"/>
              <a:pPr>
                <a:defRPr/>
              </a:pPr>
              <a:t>2/2/2020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F1E541B-DB53-4BE5-A223-E3EF91E2EF73}" type="slidenum">
              <a:rPr lang="en-US"/>
              <a:pPr>
                <a:defRPr/>
              </a:pPr>
              <a:t>‹#›</a:t>
            </a:fld>
            <a:endParaRPr lang="en-US"/>
          </a:p>
        </p:txBody>
      </p:sp>
    </p:spTree>
    <p:extLst>
      <p:ext uri="{BB962C8B-B14F-4D97-AF65-F5344CB8AC3E}">
        <p14:creationId xmlns:p14="http://schemas.microsoft.com/office/powerpoint/2010/main" val="1188705707"/>
      </p:ext>
    </p:extLst>
  </p:cSld>
  <p:clrMapOvr>
    <a:masterClrMapping/>
  </p:clrMapOvr>
  <p:transition>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D794467D-4E4F-4C90-9EED-A3DABA8A9AA0}" type="datetimeFigureOut">
              <a:rPr lang="en-US"/>
              <a:pPr>
                <a:defRPr/>
              </a:pPr>
              <a:t>2/2/2020</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B8B0B934-0A29-447F-BCFA-E61D4436B910}" type="slidenum">
              <a:rPr lang="en-US"/>
              <a:pPr>
                <a:defRPr/>
              </a:pPr>
              <a:t>‹#›</a:t>
            </a:fld>
            <a:endParaRPr lang="en-US"/>
          </a:p>
        </p:txBody>
      </p:sp>
    </p:spTree>
    <p:extLst>
      <p:ext uri="{BB962C8B-B14F-4D97-AF65-F5344CB8AC3E}">
        <p14:creationId xmlns:p14="http://schemas.microsoft.com/office/powerpoint/2010/main" val="3811545923"/>
      </p:ext>
    </p:extLst>
  </p:cSld>
  <p:clrMapOvr>
    <a:masterClrMapping/>
  </p:clrMapOvr>
  <p:transition>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61A1EF53-0C7B-4C50-BDA1-4549B06B999F}" type="datetimeFigureOut">
              <a:rPr lang="en-US"/>
              <a:pPr>
                <a:defRPr/>
              </a:pPr>
              <a:t>2/2/2020</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36DBC508-3BB0-409A-90CB-8BFB4262ABC7}" type="slidenum">
              <a:rPr lang="en-US"/>
              <a:pPr>
                <a:defRPr/>
              </a:pPr>
              <a:t>‹#›</a:t>
            </a:fld>
            <a:endParaRPr lang="en-US"/>
          </a:p>
        </p:txBody>
      </p:sp>
    </p:spTree>
    <p:extLst>
      <p:ext uri="{BB962C8B-B14F-4D97-AF65-F5344CB8AC3E}">
        <p14:creationId xmlns:p14="http://schemas.microsoft.com/office/powerpoint/2010/main" val="3348216572"/>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B27E79E-EDB4-4E04-AB5F-091581D655E2}" type="datetimeFigureOut">
              <a:rPr lang="en-US"/>
              <a:pPr>
                <a:defRPr/>
              </a:pPr>
              <a:t>2/2/2020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FD08BF7-708E-43EF-BAE0-53D388BB5B4E}" type="slidenum">
              <a:rPr lang="en-US"/>
              <a:pPr>
                <a:defRPr/>
              </a:pPr>
              <a:t>‹#›</a:t>
            </a:fld>
            <a:endParaRPr lang="en-US"/>
          </a:p>
        </p:txBody>
      </p:sp>
    </p:spTree>
    <p:extLst>
      <p:ext uri="{BB962C8B-B14F-4D97-AF65-F5344CB8AC3E}">
        <p14:creationId xmlns:p14="http://schemas.microsoft.com/office/powerpoint/2010/main" val="2582156607"/>
      </p:ext>
    </p:extLst>
  </p:cSld>
  <p:clrMapOvr>
    <a:masterClrMapping/>
  </p:clrMapOvr>
  <p:transition>
    <p:wedg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62F7824C-8DBB-438F-9A87-3FEF2983F599}" type="datetimeFigureOut">
              <a:rPr lang="en-US"/>
              <a:pPr>
                <a:defRPr/>
              </a:pPr>
              <a:t>2/2/2020</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FDCE1BB6-C73F-41D9-AF81-B5E6F0E3D677}" type="slidenum">
              <a:rPr lang="en-US"/>
              <a:pPr>
                <a:defRPr/>
              </a:pPr>
              <a:t>‹#›</a:t>
            </a:fld>
            <a:endParaRPr lang="en-US"/>
          </a:p>
        </p:txBody>
      </p:sp>
    </p:spTree>
    <p:extLst>
      <p:ext uri="{BB962C8B-B14F-4D97-AF65-F5344CB8AC3E}">
        <p14:creationId xmlns:p14="http://schemas.microsoft.com/office/powerpoint/2010/main" val="519312308"/>
      </p:ext>
    </p:extLst>
  </p:cSld>
  <p:clrMapOvr>
    <a:masterClrMapping/>
  </p:clrMapOvr>
  <p:transition>
    <p:wedg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C1708DB8-0C79-44FC-AD73-DCDE3889C6EC}" type="datetimeFigureOut">
              <a:rPr lang="en-US"/>
              <a:pPr>
                <a:defRPr/>
              </a:pPr>
              <a:t>2/2/2020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8754CF6-ED13-41E4-8BF6-415A28D97F72}" type="slidenum">
              <a:rPr lang="en-US"/>
              <a:pPr>
                <a:defRPr/>
              </a:pPr>
              <a:t>‹#›</a:t>
            </a:fld>
            <a:endParaRPr lang="en-US"/>
          </a:p>
        </p:txBody>
      </p:sp>
    </p:spTree>
    <p:extLst>
      <p:ext uri="{BB962C8B-B14F-4D97-AF65-F5344CB8AC3E}">
        <p14:creationId xmlns:p14="http://schemas.microsoft.com/office/powerpoint/2010/main" val="3501117961"/>
      </p:ext>
    </p:extLst>
  </p:cSld>
  <p:clrMapOvr>
    <a:masterClrMapping/>
  </p:clrMapOvr>
  <p:transition>
    <p:wedg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BD76F4A9-43AD-48C3-A9A9-C3D34F0366D3}" type="datetimeFigureOut">
              <a:rPr lang="en-US"/>
              <a:pPr>
                <a:defRPr/>
              </a:pPr>
              <a:t>2/2/2020</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0669EB52-DCE2-4E89-90C4-3A10B5ED165F}" type="slidenum">
              <a:rPr lang="en-US"/>
              <a:pPr>
                <a:defRPr/>
              </a:pPr>
              <a:t>‹#›</a:t>
            </a:fld>
            <a:endParaRPr lang="en-US"/>
          </a:p>
        </p:txBody>
      </p:sp>
    </p:spTree>
    <p:extLst>
      <p:ext uri="{BB962C8B-B14F-4D97-AF65-F5344CB8AC3E}">
        <p14:creationId xmlns:p14="http://schemas.microsoft.com/office/powerpoint/2010/main" val="1811219307"/>
      </p:ext>
    </p:extLst>
  </p:cSld>
  <p:clrMapOvr>
    <a:masterClrMapping/>
  </p:clrMapOvr>
  <p:transition>
    <p:wedg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FA0C2C9-AFF0-48F1-859A-1B0921BC6B14}" type="datetimeFigureOut">
              <a:rPr lang="en-US"/>
              <a:pPr>
                <a:defRPr/>
              </a:pPr>
              <a:t>2/2/2020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C7A8186-A993-4965-B6E6-EABCF86D4394}" type="slidenum">
              <a:rPr lang="en-US"/>
              <a:pPr>
                <a:defRPr/>
              </a:pPr>
              <a:t>‹#›</a:t>
            </a:fld>
            <a:endParaRPr lang="en-US"/>
          </a:p>
        </p:txBody>
      </p:sp>
    </p:spTree>
    <p:extLst>
      <p:ext uri="{BB962C8B-B14F-4D97-AF65-F5344CB8AC3E}">
        <p14:creationId xmlns:p14="http://schemas.microsoft.com/office/powerpoint/2010/main" val="3479583512"/>
      </p:ext>
    </p:extLst>
  </p:cSld>
  <p:clrMapOvr>
    <a:masterClrMapping/>
  </p:clrMapOvr>
  <p:transition>
    <p:wedg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E0A3AC7-A2EF-4B27-B372-1D01D9A6F708}" type="datetimeFigureOut">
              <a:rPr lang="en-US"/>
              <a:pPr>
                <a:defRPr/>
              </a:pPr>
              <a:t>2/2/2020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B959FCB-DFC1-4589-8573-2BEF5CCBABF9}" type="slidenum">
              <a:rPr lang="en-US"/>
              <a:pPr>
                <a:defRPr/>
              </a:pPr>
              <a:t>‹#›</a:t>
            </a:fld>
            <a:endParaRPr lang="en-US"/>
          </a:p>
        </p:txBody>
      </p:sp>
    </p:spTree>
    <p:extLst>
      <p:ext uri="{BB962C8B-B14F-4D97-AF65-F5344CB8AC3E}">
        <p14:creationId xmlns:p14="http://schemas.microsoft.com/office/powerpoint/2010/main" val="3896550895"/>
      </p:ext>
    </p:extLst>
  </p:cSld>
  <p:clrMapOvr>
    <a:masterClrMapping/>
  </p:clrMapOvr>
  <p:transition>
    <p:wedg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553200" y="6243638"/>
            <a:ext cx="2133600" cy="457200"/>
          </a:xfrm>
        </p:spPr>
        <p:txBody>
          <a:bodyPr/>
          <a:lstStyle>
            <a:lvl1pPr>
              <a:defRPr/>
            </a:lvl1pPr>
          </a:lstStyle>
          <a:p>
            <a:pPr>
              <a:defRPr/>
            </a:pPr>
            <a:fld id="{2D05D792-F6D0-4440-950C-0E73030611F3}" type="slidenum">
              <a:rPr lang="ar-SA"/>
              <a:pPr>
                <a:defRPr/>
              </a:pPr>
              <a:t>‹#›</a:t>
            </a:fld>
            <a:endParaRPr lang="en-US"/>
          </a:p>
        </p:txBody>
      </p:sp>
      <p:sp>
        <p:nvSpPr>
          <p:cNvPr id="4" name="Date Placeholder 3"/>
          <p:cNvSpPr>
            <a:spLocks noGrp="1"/>
          </p:cNvSpPr>
          <p:nvPr>
            <p:ph type="dt" sz="half" idx="11"/>
          </p:nvPr>
        </p:nvSpPr>
        <p:spPr>
          <a:xfrm>
            <a:off x="457200" y="6243638"/>
            <a:ext cx="2133600" cy="457200"/>
          </a:xfrm>
        </p:spPr>
        <p:txBody>
          <a:bodyPr/>
          <a:lstStyle>
            <a:lvl1pPr>
              <a:defRPr/>
            </a:lvl1pPr>
          </a:lstStyle>
          <a:p>
            <a:pPr>
              <a:defRPr/>
            </a:pPr>
            <a:endParaRPr lang="en-US"/>
          </a:p>
        </p:txBody>
      </p:sp>
      <p:sp>
        <p:nvSpPr>
          <p:cNvPr id="5" name="Footer Placeholder 4"/>
          <p:cNvSpPr>
            <a:spLocks noGrp="1"/>
          </p:cNvSpPr>
          <p:nvPr>
            <p:ph type="ftr" sz="quarter" idx="12"/>
          </p:nvPr>
        </p:nvSpPr>
        <p:spPr>
          <a:xfrm>
            <a:off x="3124200" y="6243638"/>
            <a:ext cx="2895600" cy="457200"/>
          </a:xfrm>
        </p:spPr>
        <p:txBody>
          <a:bodyPr/>
          <a:lstStyle>
            <a:lvl1pPr>
              <a:defRPr/>
            </a:lvl1pPr>
          </a:lstStyle>
          <a:p>
            <a:pPr>
              <a:defRPr/>
            </a:pPr>
            <a:endParaRPr lang="en-US"/>
          </a:p>
        </p:txBody>
      </p:sp>
    </p:spTree>
    <p:extLst>
      <p:ext uri="{BB962C8B-B14F-4D97-AF65-F5344CB8AC3E}">
        <p14:creationId xmlns:p14="http://schemas.microsoft.com/office/powerpoint/2010/main" val="41503643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3900"/>
          </a:xfrm>
        </p:spPr>
        <p:txBody>
          <a:bodyPr/>
          <a:lstStyle/>
          <a:p>
            <a:pPr lvl="0"/>
            <a:endParaRPr lang="en-US" noProof="0"/>
          </a:p>
        </p:txBody>
      </p:sp>
      <p:sp>
        <p:nvSpPr>
          <p:cNvPr id="4" name="Slide Number Placeholder 3"/>
          <p:cNvSpPr>
            <a:spLocks noGrp="1"/>
          </p:cNvSpPr>
          <p:nvPr>
            <p:ph type="sldNum" sz="quarter" idx="10"/>
          </p:nvPr>
        </p:nvSpPr>
        <p:spPr>
          <a:xfrm>
            <a:off x="6553200" y="6243638"/>
            <a:ext cx="2133600" cy="457200"/>
          </a:xfrm>
        </p:spPr>
        <p:txBody>
          <a:bodyPr/>
          <a:lstStyle>
            <a:lvl1pPr>
              <a:defRPr/>
            </a:lvl1pPr>
          </a:lstStyle>
          <a:p>
            <a:pPr>
              <a:defRPr/>
            </a:pPr>
            <a:fld id="{B1F5A4B2-CB5D-4B67-8350-25794FBDDA14}" type="slidenum">
              <a:rPr lang="ar-SA"/>
              <a:pPr>
                <a:defRPr/>
              </a:pPr>
              <a:t>‹#›</a:t>
            </a:fld>
            <a:endParaRPr lang="en-US"/>
          </a:p>
        </p:txBody>
      </p:sp>
      <p:sp>
        <p:nvSpPr>
          <p:cNvPr id="5" name="Date Placeholder 4"/>
          <p:cNvSpPr>
            <a:spLocks noGrp="1"/>
          </p:cNvSpPr>
          <p:nvPr>
            <p:ph type="dt" sz="half" idx="11"/>
          </p:nvPr>
        </p:nvSpPr>
        <p:spPr>
          <a:xfrm>
            <a:off x="457200" y="6243638"/>
            <a:ext cx="2133600" cy="457200"/>
          </a:xfrm>
        </p:spPr>
        <p:txBody>
          <a:bodyPr/>
          <a:lstStyle>
            <a:lvl1pPr>
              <a:defRPr/>
            </a:lvl1pPr>
          </a:lstStyle>
          <a:p>
            <a:pPr>
              <a:defRPr/>
            </a:pPr>
            <a:endParaRPr lang="en-US"/>
          </a:p>
        </p:txBody>
      </p:sp>
      <p:sp>
        <p:nvSpPr>
          <p:cNvPr id="6" name="Footer Placeholder 5"/>
          <p:cNvSpPr>
            <a:spLocks noGrp="1"/>
          </p:cNvSpPr>
          <p:nvPr>
            <p:ph type="ftr" sz="quarter" idx="12"/>
          </p:nvPr>
        </p:nvSpPr>
        <p:spPr>
          <a:xfrm>
            <a:off x="3124200" y="6243638"/>
            <a:ext cx="2895600" cy="457200"/>
          </a:xfrm>
        </p:spPr>
        <p:txBody>
          <a:bodyPr/>
          <a:lstStyle>
            <a:lvl1pPr>
              <a:defRPr/>
            </a:lvl1pPr>
          </a:lstStyle>
          <a:p>
            <a:pPr>
              <a:defRPr/>
            </a:pPr>
            <a:endParaRPr lang="en-US"/>
          </a:p>
        </p:txBody>
      </p:sp>
    </p:spTree>
    <p:extLst>
      <p:ext uri="{BB962C8B-B14F-4D97-AF65-F5344CB8AC3E}">
        <p14:creationId xmlns:p14="http://schemas.microsoft.com/office/powerpoint/2010/main" val="529933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2434C54F-2617-4CFC-8DD1-ED5AB31EB692}" type="datetimeFigureOut">
              <a:rPr lang="en-US"/>
              <a:pPr>
                <a:defRPr/>
              </a:pPr>
              <a:t>2/2/2020</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E4223EE9-126D-4FC0-A698-E366ED7AFAD0}" type="slidenum">
              <a:rPr lang="en-US">
                <a:solidFill>
                  <a:srgbClr val="9C007F">
                    <a:shade val="75000"/>
                  </a:srgbClr>
                </a:solidFill>
              </a:rPr>
              <a:pPr>
                <a:defRPr/>
              </a:pPr>
              <a:t>‹#›</a:t>
            </a:fld>
            <a:endParaRPr lang="en-US">
              <a:solidFill>
                <a:srgbClr val="9C007F">
                  <a:shade val="75000"/>
                </a:srgbClr>
              </a:solidFill>
            </a:endParaRPr>
          </a:p>
        </p:txBody>
      </p:sp>
    </p:spTree>
    <p:extLst>
      <p:ext uri="{BB962C8B-B14F-4D97-AF65-F5344CB8AC3E}">
        <p14:creationId xmlns:p14="http://schemas.microsoft.com/office/powerpoint/2010/main" val="631801340"/>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73863B2-A2F9-4D7A-9A00-3AE8393E126F}" type="datetimeFigureOut">
              <a:rPr lang="en-US"/>
              <a:pPr>
                <a:defRPr/>
              </a:pPr>
              <a:t>2/2/2020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DC9A7798-4F4C-46EA-871F-512E2939F046}" type="slidenum">
              <a:rPr lang="en-US">
                <a:solidFill>
                  <a:srgbClr val="9C007F">
                    <a:shade val="75000"/>
                  </a:srgbClr>
                </a:solidFill>
              </a:rPr>
              <a:pPr>
                <a:defRPr/>
              </a:pPr>
              <a:t>‹#›</a:t>
            </a:fld>
            <a:endParaRPr lang="en-US">
              <a:solidFill>
                <a:srgbClr val="9C007F">
                  <a:shade val="75000"/>
                </a:srgbClr>
              </a:solidFill>
            </a:endParaRPr>
          </a:p>
        </p:txBody>
      </p:sp>
    </p:spTree>
    <p:extLst>
      <p:ext uri="{BB962C8B-B14F-4D97-AF65-F5344CB8AC3E}">
        <p14:creationId xmlns:p14="http://schemas.microsoft.com/office/powerpoint/2010/main" val="96802137"/>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6" name="Rectangle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7" name="Rectangle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8" name="Rectangle 24"/>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9" name="Rectangle 25"/>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BA581BD7-AF42-4672-A2CD-62C31A7A3738}" type="datetimeFigureOut">
              <a:rPr lang="en-US"/>
              <a:pPr>
                <a:defRPr/>
              </a:pPr>
              <a:t>2/2/2020</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B210EFC1-9495-4D72-954F-E85900AA59E0}" type="slidenum">
              <a:rPr lang="en-US">
                <a:solidFill>
                  <a:srgbClr val="9C007F">
                    <a:shade val="75000"/>
                  </a:srgbClr>
                </a:solidFill>
              </a:rPr>
              <a:pPr>
                <a:defRPr/>
              </a:pPr>
              <a:t>‹#›</a:t>
            </a:fld>
            <a:endParaRPr lang="en-US">
              <a:solidFill>
                <a:srgbClr val="9C007F">
                  <a:shade val="75000"/>
                </a:srgbClr>
              </a:solidFill>
            </a:endParaRPr>
          </a:p>
        </p:txBody>
      </p:sp>
    </p:spTree>
    <p:extLst>
      <p:ext uri="{BB962C8B-B14F-4D97-AF65-F5344CB8AC3E}">
        <p14:creationId xmlns:p14="http://schemas.microsoft.com/office/powerpoint/2010/main" val="162220814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DBF5F9">
                    <a:shade val="90000"/>
                  </a:srgbClr>
                </a:solidFill>
              </a:defRPr>
            </a:lvl1pPr>
          </a:lstStyle>
          <a:p>
            <a:pPr>
              <a:defRPr/>
            </a:pPr>
            <a:fld id="{0C09FA2D-7D9C-4BC5-B278-58B079FE55D7}" type="datetimeFigureOut">
              <a:rPr lang="en-US"/>
              <a:pPr>
                <a:defRPr/>
              </a:pPr>
              <a:t>2/2/2020</a:t>
            </a:fld>
            <a:endParaRPr lang="en-US"/>
          </a:p>
        </p:txBody>
      </p:sp>
      <p:sp>
        <p:nvSpPr>
          <p:cNvPr id="5" name="Footer Placeholder 4"/>
          <p:cNvSpPr>
            <a:spLocks noGrp="1"/>
          </p:cNvSpPr>
          <p:nvPr>
            <p:ph type="ftr" sz="quarter" idx="11"/>
          </p:nvPr>
        </p:nvSpPr>
        <p:spPr/>
        <p:txBody>
          <a:bodyPr/>
          <a:lstStyle>
            <a:lvl1pPr>
              <a:defRPr>
                <a:solidFill>
                  <a:srgbClr val="DBF5F9">
                    <a:shade val="90000"/>
                  </a:srgb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BF5F9">
                    <a:shade val="90000"/>
                  </a:srgbClr>
                </a:solidFill>
              </a:defRPr>
            </a:lvl1pPr>
          </a:lstStyle>
          <a:p>
            <a:pPr>
              <a:defRPr/>
            </a:pPr>
            <a:fld id="{B1AFD7D7-31E4-4705-AECD-4240D991336B}" type="slidenum">
              <a:rPr lang="en-US"/>
              <a:pPr>
                <a:defRPr/>
              </a:pPr>
              <a:t>‹#›</a:t>
            </a:fld>
            <a:endParaRPr lang="en-US"/>
          </a:p>
        </p:txBody>
      </p:sp>
    </p:spTree>
    <p:extLst>
      <p:ext uri="{BB962C8B-B14F-4D97-AF65-F5344CB8AC3E}">
        <p14:creationId xmlns:p14="http://schemas.microsoft.com/office/powerpoint/2010/main" val="220326258"/>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668FC1C7-3C15-4BF1-B4F4-FB7782A41574}" type="datetimeFigureOut">
              <a:rPr lang="en-US"/>
              <a:pPr>
                <a:defRPr/>
              </a:pPr>
              <a:t>2/2/2020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0DC537AC-489F-4710-A853-8770EC66E836}" type="slidenum">
              <a:rPr lang="en-US">
                <a:solidFill>
                  <a:srgbClr val="9C007F">
                    <a:shade val="75000"/>
                  </a:srgbClr>
                </a:solidFill>
              </a:rPr>
              <a:pPr>
                <a:defRPr/>
              </a:pPr>
              <a:t>‹#›</a:t>
            </a:fld>
            <a:endParaRPr lang="en-US">
              <a:solidFill>
                <a:srgbClr val="9C007F">
                  <a:shade val="75000"/>
                </a:srgbClr>
              </a:solidFill>
            </a:endParaRPr>
          </a:p>
        </p:txBody>
      </p:sp>
    </p:spTree>
    <p:extLst>
      <p:ext uri="{BB962C8B-B14F-4D97-AF65-F5344CB8AC3E}">
        <p14:creationId xmlns:p14="http://schemas.microsoft.com/office/powerpoint/2010/main" val="2144546203"/>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9" name="Rectangle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10"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11" name="Rectangle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0F43AA01-AD84-4D28-A4C3-ED04D86F0C9E}" type="datetimeFigureOut">
              <a:rPr lang="en-US"/>
              <a:pPr>
                <a:defRPr/>
              </a:pPr>
              <a:t>2/2/2020</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4B4CCE0F-6C94-4C62-8E5A-E46D28C5DDFC}" type="slidenum">
              <a:rPr lang="en-US">
                <a:solidFill>
                  <a:srgbClr val="9C007F">
                    <a:shade val="75000"/>
                  </a:srgbClr>
                </a:solidFill>
              </a:rPr>
              <a:pPr>
                <a:defRPr/>
              </a:pPr>
              <a:t>‹#›</a:t>
            </a:fld>
            <a:endParaRPr lang="en-US">
              <a:solidFill>
                <a:srgbClr val="9C007F">
                  <a:shade val="75000"/>
                </a:srgbClr>
              </a:solidFill>
            </a:endParaRPr>
          </a:p>
        </p:txBody>
      </p:sp>
    </p:spTree>
    <p:extLst>
      <p:ext uri="{BB962C8B-B14F-4D97-AF65-F5344CB8AC3E}">
        <p14:creationId xmlns:p14="http://schemas.microsoft.com/office/powerpoint/2010/main" val="1405181748"/>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CA2072F0-61B7-458C-8A1E-CEED67A53A5D}" type="datetimeFigureOut">
              <a:rPr lang="en-US"/>
              <a:pPr>
                <a:defRPr/>
              </a:pPr>
              <a:t>2/2/2020</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C2251236-2C73-4D7C-9DF5-55EAA42B2A90}" type="slidenum">
              <a:rPr lang="en-US">
                <a:solidFill>
                  <a:srgbClr val="9C007F">
                    <a:shade val="75000"/>
                  </a:srgbClr>
                </a:solidFill>
              </a:rPr>
              <a:pPr>
                <a:defRPr/>
              </a:pPr>
              <a:t>‹#›</a:t>
            </a:fld>
            <a:endParaRPr lang="en-US">
              <a:solidFill>
                <a:srgbClr val="9C007F">
                  <a:shade val="75000"/>
                </a:srgbClr>
              </a:solidFill>
            </a:endParaRPr>
          </a:p>
        </p:txBody>
      </p:sp>
    </p:spTree>
    <p:extLst>
      <p:ext uri="{BB962C8B-B14F-4D97-AF65-F5344CB8AC3E}">
        <p14:creationId xmlns:p14="http://schemas.microsoft.com/office/powerpoint/2010/main" val="16518261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4"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5"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8" name="Date Placeholder 1"/>
          <p:cNvSpPr>
            <a:spLocks noGrp="1"/>
          </p:cNvSpPr>
          <p:nvPr>
            <p:ph type="dt" sz="half" idx="10"/>
          </p:nvPr>
        </p:nvSpPr>
        <p:spPr/>
        <p:txBody>
          <a:bodyPr/>
          <a:lstStyle>
            <a:lvl1pPr>
              <a:defRPr/>
            </a:lvl1pPr>
          </a:lstStyle>
          <a:p>
            <a:pPr>
              <a:defRPr/>
            </a:pPr>
            <a:fld id="{E35F64A7-1572-4F04-B1E2-6BC794B9F105}" type="datetimeFigureOut">
              <a:rPr lang="en-US"/>
              <a:pPr>
                <a:defRPr/>
              </a:pPr>
              <a:t>2/2/2020</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9FF61587-956A-40B9-873A-61E0031E47B3}" type="slidenum">
              <a:rPr lang="en-US"/>
              <a:pPr>
                <a:defRPr/>
              </a:pPr>
              <a:t>‹#›</a:t>
            </a:fld>
            <a:endParaRPr lang="en-US"/>
          </a:p>
        </p:txBody>
      </p:sp>
    </p:spTree>
    <p:extLst>
      <p:ext uri="{BB962C8B-B14F-4D97-AF65-F5344CB8AC3E}">
        <p14:creationId xmlns:p14="http://schemas.microsoft.com/office/powerpoint/2010/main" val="5930196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8" name="Rectangle 23"/>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8E57CDCF-654C-4152-AAAE-D77F356A8F07}" type="slidenum">
              <a:rPr lang="en-US">
                <a:solidFill>
                  <a:srgbClr val="9C007F">
                    <a:shade val="75000"/>
                  </a:srgbClr>
                </a:solidFill>
              </a:rPr>
              <a:pPr>
                <a:defRPr/>
              </a:pPr>
              <a:t>‹#›</a:t>
            </a:fld>
            <a:endParaRPr lang="en-US">
              <a:solidFill>
                <a:srgbClr val="9C007F">
                  <a:shade val="75000"/>
                </a:srgbClr>
              </a:solidFill>
            </a:endParaRPr>
          </a:p>
        </p:txBody>
      </p:sp>
      <p:sp>
        <p:nvSpPr>
          <p:cNvPr id="17" name="Date Placeholder 4"/>
          <p:cNvSpPr>
            <a:spLocks noGrp="1"/>
          </p:cNvSpPr>
          <p:nvPr>
            <p:ph type="dt" sz="half" idx="11"/>
          </p:nvPr>
        </p:nvSpPr>
        <p:spPr/>
        <p:txBody>
          <a:bodyPr/>
          <a:lstStyle>
            <a:lvl1pPr>
              <a:defRPr/>
            </a:lvl1pPr>
          </a:lstStyle>
          <a:p>
            <a:pPr>
              <a:defRPr/>
            </a:pPr>
            <a:fld id="{513C4EED-5318-45EF-A331-057E0A27C095}" type="datetimeFigureOut">
              <a:rPr lang="en-US"/>
              <a:pPr>
                <a:defRPr/>
              </a:pPr>
              <a:t>2/2/2020</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1260919893"/>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8"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E841E2C6-04FA-4323-97C5-1C096F483958}" type="slidenum">
              <a:rPr lang="en-US">
                <a:solidFill>
                  <a:srgbClr val="9C007F">
                    <a:shade val="75000"/>
                  </a:srgbClr>
                </a:solidFill>
              </a:rPr>
              <a:pPr>
                <a:defRPr/>
              </a:pPr>
              <a:t>‹#›</a:t>
            </a:fld>
            <a:endParaRPr lang="en-US">
              <a:solidFill>
                <a:srgbClr val="9C007F">
                  <a:shade val="75000"/>
                </a:srgbClr>
              </a:solidFill>
            </a:endParaRPr>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2055163E-0AE3-47E0-8965-43D54C824436}" type="datetimeFigureOut">
              <a:rPr lang="en-US"/>
              <a:pPr>
                <a:defRPr/>
              </a:pPr>
              <a:t>2/2/2020</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val="9314839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6F79BE-48E1-4F4C-8856-05840A0A9194}" type="datetimeFigureOut">
              <a:rPr lang="en-US"/>
              <a:pPr>
                <a:defRPr/>
              </a:pPr>
              <a:t>2/2/2020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74F275-38A2-48FB-8D88-31D4FE04BABA}" type="slidenum">
              <a:rPr lang="en-US">
                <a:solidFill>
                  <a:srgbClr val="9C007F">
                    <a:shade val="75000"/>
                  </a:srgbClr>
                </a:solidFill>
              </a:rPr>
              <a:pPr>
                <a:defRPr/>
              </a:pPr>
              <a:t>‹#›</a:t>
            </a:fld>
            <a:endParaRPr lang="en-US">
              <a:solidFill>
                <a:srgbClr val="9C007F">
                  <a:shade val="75000"/>
                </a:srgbClr>
              </a:solidFill>
            </a:endParaRPr>
          </a:p>
        </p:txBody>
      </p:sp>
    </p:spTree>
    <p:extLst>
      <p:ext uri="{BB962C8B-B14F-4D97-AF65-F5344CB8AC3E}">
        <p14:creationId xmlns:p14="http://schemas.microsoft.com/office/powerpoint/2010/main" val="3817992219"/>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6" name="Rectangle 21"/>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7"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88CDB174-282A-47C9-BF6C-52642F8BA99D}" type="slidenum">
              <a:rPr lang="en-US">
                <a:solidFill>
                  <a:srgbClr val="9C007F">
                    <a:shade val="75000"/>
                  </a:srgbClr>
                </a:solidFill>
              </a:rPr>
              <a:pPr>
                <a:defRPr/>
              </a:pPr>
              <a:t>‹#›</a:t>
            </a:fld>
            <a:endParaRPr lang="en-US">
              <a:solidFill>
                <a:srgbClr val="9C007F">
                  <a:shade val="75000"/>
                </a:srgbClr>
              </a:solidFill>
            </a:endParaRPr>
          </a:p>
        </p:txBody>
      </p:sp>
      <p:sp>
        <p:nvSpPr>
          <p:cNvPr id="14" name="Date Placeholder 3"/>
          <p:cNvSpPr>
            <a:spLocks noGrp="1"/>
          </p:cNvSpPr>
          <p:nvPr>
            <p:ph type="dt" sz="half" idx="11"/>
          </p:nvPr>
        </p:nvSpPr>
        <p:spPr/>
        <p:txBody>
          <a:bodyPr/>
          <a:lstStyle>
            <a:lvl1pPr>
              <a:defRPr/>
            </a:lvl1pPr>
          </a:lstStyle>
          <a:p>
            <a:pPr>
              <a:defRPr/>
            </a:pPr>
            <a:fld id="{9E84B055-2C0F-499A-BA1F-BA4057CA878A}" type="datetimeFigureOut">
              <a:rPr lang="en-US"/>
              <a:pPr>
                <a:defRPr/>
              </a:pPr>
              <a:t>2/2/2020</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88830793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764CAE70-B309-4B0D-A8B7-CA45450801B0}" type="datetimeFigureOut">
              <a:rPr lang="en-US"/>
              <a:pPr>
                <a:defRPr/>
              </a:pPr>
              <a:t>2/2/2020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16E8DFA-37CA-4394-BFF8-770A8725B480}" type="slidenum">
              <a:rPr lang="en-US"/>
              <a:pPr>
                <a:defRPr/>
              </a:pPr>
              <a:t>‹#›</a:t>
            </a:fld>
            <a:endParaRPr lang="en-US"/>
          </a:p>
        </p:txBody>
      </p:sp>
    </p:spTree>
    <p:extLst>
      <p:ext uri="{BB962C8B-B14F-4D97-AF65-F5344CB8AC3E}">
        <p14:creationId xmlns:p14="http://schemas.microsoft.com/office/powerpoint/2010/main" val="4018998273"/>
      </p:ext>
    </p:extLst>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8F567F1-BDFC-4D93-B0C5-0D0217E5B501}" type="datetimeFigureOut">
              <a:rPr lang="en-US"/>
              <a:pPr>
                <a:defRPr/>
              </a:pPr>
              <a:t>2/2/2020</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F33261BB-6080-4950-A70F-13E03B6C9BE4}" type="slidenum">
              <a:rPr lang="en-US"/>
              <a:pPr>
                <a:defRPr/>
              </a:pPr>
              <a:t>‹#›</a:t>
            </a:fld>
            <a:endParaRPr lang="en-US"/>
          </a:p>
        </p:txBody>
      </p:sp>
    </p:spTree>
    <p:extLst>
      <p:ext uri="{BB962C8B-B14F-4D97-AF65-F5344CB8AC3E}">
        <p14:creationId xmlns:p14="http://schemas.microsoft.com/office/powerpoint/2010/main" val="617771259"/>
      </p:ext>
    </p:extLst>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2C9C093D-518C-45C0-B746-06EF1D94C772}" type="datetimeFigureOut">
              <a:rPr lang="en-US"/>
              <a:pPr>
                <a:defRPr/>
              </a:pPr>
              <a:t>2/2/2020</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8F0080EA-53FE-46D1-A757-AD0A56C03D19}" type="slidenum">
              <a:rPr lang="en-US"/>
              <a:pPr>
                <a:defRPr/>
              </a:pPr>
              <a:t>‹#›</a:t>
            </a:fld>
            <a:endParaRPr lang="en-US"/>
          </a:p>
        </p:txBody>
      </p:sp>
    </p:spTree>
    <p:extLst>
      <p:ext uri="{BB962C8B-B14F-4D97-AF65-F5344CB8AC3E}">
        <p14:creationId xmlns:p14="http://schemas.microsoft.com/office/powerpoint/2010/main" val="2512058959"/>
      </p:ext>
    </p:extLst>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04D9E13-4B4F-479D-8B8E-492C2319AF57}" type="datetimeFigureOut">
              <a:rPr lang="en-US"/>
              <a:pPr>
                <a:defRPr/>
              </a:pPr>
              <a:t>2/2/2020</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EFCC86A4-E3E1-47D0-BA4B-BBDFE7166996}" type="slidenum">
              <a:rPr lang="en-US"/>
              <a:pPr>
                <a:defRPr/>
              </a:pPr>
              <a:t>‹#›</a:t>
            </a:fld>
            <a:endParaRPr lang="en-US"/>
          </a:p>
        </p:txBody>
      </p:sp>
    </p:spTree>
    <p:extLst>
      <p:ext uri="{BB962C8B-B14F-4D97-AF65-F5344CB8AC3E}">
        <p14:creationId xmlns:p14="http://schemas.microsoft.com/office/powerpoint/2010/main" val="896575256"/>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16143A1-C8F9-4FF9-871F-22B6A1967C0F}" type="datetimeFigureOut">
              <a:rPr lang="en-US"/>
              <a:pPr>
                <a:defRPr/>
              </a:pPr>
              <a:t>2/2/2020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D34AAF4B-EB31-4B37-A7D6-544BBB3AF2D3}" type="slidenum">
              <a:rPr lang="en-US"/>
              <a:pPr>
                <a:defRPr/>
              </a:pPr>
              <a:t>‹#›</a:t>
            </a:fld>
            <a:endParaRPr lang="en-US"/>
          </a:p>
        </p:txBody>
      </p:sp>
    </p:spTree>
    <p:extLst>
      <p:ext uri="{BB962C8B-B14F-4D97-AF65-F5344CB8AC3E}">
        <p14:creationId xmlns:p14="http://schemas.microsoft.com/office/powerpoint/2010/main" val="2911526581"/>
      </p:ext>
    </p:extLst>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74B3BC94-6A83-4A95-A8E9-89FCD52C52EB}" type="datetimeFigureOut">
              <a:rPr lang="en-US"/>
              <a:pPr>
                <a:defRPr/>
              </a:pPr>
              <a:t>2/2/2020</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A11C29EF-3869-4E09-8061-0EE9B7693E1F}" type="slidenum">
              <a:rPr lang="en-US"/>
              <a:pPr>
                <a:defRPr/>
              </a:pPr>
              <a:t>‹#›</a:t>
            </a:fld>
            <a:endParaRPr lang="en-US"/>
          </a:p>
        </p:txBody>
      </p:sp>
    </p:spTree>
    <p:extLst>
      <p:ext uri="{BB962C8B-B14F-4D97-AF65-F5344CB8AC3E}">
        <p14:creationId xmlns:p14="http://schemas.microsoft.com/office/powerpoint/2010/main" val="4182227077"/>
      </p:ext>
    </p:extLst>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fld id="{46D2C5AB-B73F-4917-97B2-6E7436292CA4}" type="datetimeFigureOut">
              <a:rPr lang="en-US"/>
              <a:pPr fontAlgn="base">
                <a:spcBef>
                  <a:spcPct val="0"/>
                </a:spcBef>
                <a:spcAft>
                  <a:spcPct val="0"/>
                </a:spcAft>
                <a:defRPr/>
              </a:pPr>
              <a:t>2/2/2020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fld id="{5F833D96-47F0-4547-AE18-56C11E0146C4}" type="slidenum">
              <a:rPr lang="en-US"/>
              <a:pPr fontAlgn="base">
                <a:spcBef>
                  <a:spcPct val="0"/>
                </a:spcBef>
                <a:spcAft>
                  <a:spcPct val="0"/>
                </a:spcAft>
                <a:defRPr/>
              </a:pPr>
              <a:t>‹#›</a:t>
            </a:fld>
            <a:endParaRPr lang="en-US"/>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grpSp>
    </p:spTree>
    <p:extLst>
      <p:ext uri="{BB962C8B-B14F-4D97-AF65-F5344CB8AC3E}">
        <p14:creationId xmlns:p14="http://schemas.microsoft.com/office/powerpoint/2010/main" val="1271663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3076"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fld id="{0BC7904A-D9DD-42F1-B64A-EDE498A0B848}" type="datetimeFigureOut">
              <a:rPr lang="en-US"/>
              <a:pPr fontAlgn="base">
                <a:spcBef>
                  <a:spcPct val="0"/>
                </a:spcBef>
                <a:spcAft>
                  <a:spcPct val="0"/>
                </a:spcAft>
                <a:defRPr/>
              </a:pPr>
              <a:t>2/2/2020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rgbClr val="04617B">
                    <a:shade val="90000"/>
                  </a:srgbClr>
                </a:solidFill>
                <a:latin typeface="Arial" charset="0"/>
                <a:cs typeface="Arial" charset="0"/>
              </a:defRPr>
            </a:lvl1pPr>
          </a:lstStyle>
          <a:p>
            <a:pPr fontAlgn="base">
              <a:spcBef>
                <a:spcPct val="0"/>
              </a:spcBef>
              <a:spcAft>
                <a:spcPct val="0"/>
              </a:spcAft>
              <a:defRPr/>
            </a:pPr>
            <a:fld id="{C7968AE1-EEC7-4E1D-95B9-7EBF4441C4E3}" type="slidenum">
              <a:rPr lang="en-US"/>
              <a:pPr fontAlgn="base">
                <a:spcBef>
                  <a:spcPct val="0"/>
                </a:spcBef>
                <a:spcAft>
                  <a:spcPct val="0"/>
                </a:spcAft>
                <a:defRPr/>
              </a:pPr>
              <a:t>‹#›</a:t>
            </a:fld>
            <a:endParaRPr lang="en-US"/>
          </a:p>
        </p:txBody>
      </p:sp>
      <p:grpSp>
        <p:nvGrpSpPr>
          <p:cNvPr id="308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grpSp>
    </p:spTree>
    <p:extLst>
      <p:ext uri="{BB962C8B-B14F-4D97-AF65-F5344CB8AC3E}">
        <p14:creationId xmlns:p14="http://schemas.microsoft.com/office/powerpoint/2010/main" val="16663152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p:wedg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a:solidFill>
                <a:prstClr val="black"/>
              </a:solidFill>
              <a:cs typeface="Arial" pitchFamily="34"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a:defRPr/>
            </a:pPr>
            <a:fld id="{4293145A-0C77-42CA-BDE5-F54C95781113}" type="datetimeFigureOut">
              <a:rPr lang="en-US"/>
              <a:pPr>
                <a:defRPr/>
              </a:pPr>
              <a:t>2/2/2020</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pitchFamily="34" charset="0"/>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pitchFamily="34" charset="0"/>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cs typeface="+mn-cs"/>
              </a:defRPr>
            </a:lvl1pPr>
          </a:lstStyle>
          <a:p>
            <a:pPr>
              <a:defRPr/>
            </a:pPr>
            <a:fld id="{463B0422-7558-4725-B7C1-5F6E4A1F668B}" type="slidenum">
              <a:rPr lang="en-US">
                <a:solidFill>
                  <a:srgbClr val="9C007F">
                    <a:shade val="75000"/>
                  </a:srgbClr>
                </a:solidFill>
              </a:rPr>
              <a:pPr>
                <a:defRPr/>
              </a:pPr>
              <a:t>‹#›</a:t>
            </a:fld>
            <a:endParaRPr lang="en-US">
              <a:solidFill>
                <a:srgbClr val="9C007F">
                  <a:shade val="75000"/>
                </a:srgbClr>
              </a:solidFill>
            </a:endParaRPr>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62524104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3300" kern="1200">
          <a:solidFill>
            <a:srgbClr val="89006F"/>
          </a:solidFill>
          <a:latin typeface="+mj-lt"/>
          <a:ea typeface="+mj-ea"/>
          <a:cs typeface="+mj-cs"/>
        </a:defRPr>
      </a:lvl1pPr>
      <a:lvl2pPr algn="ctr" rtl="0" eaLnBrk="0" fontAlgn="base" hangingPunct="0">
        <a:spcBef>
          <a:spcPct val="0"/>
        </a:spcBef>
        <a:spcAft>
          <a:spcPct val="0"/>
        </a:spcAft>
        <a:defRPr sz="3300">
          <a:solidFill>
            <a:srgbClr val="89006F"/>
          </a:solidFill>
          <a:latin typeface="Georgia" pitchFamily="18" charset="0"/>
        </a:defRPr>
      </a:lvl2pPr>
      <a:lvl3pPr algn="ctr" rtl="0" eaLnBrk="0" fontAlgn="base" hangingPunct="0">
        <a:spcBef>
          <a:spcPct val="0"/>
        </a:spcBef>
        <a:spcAft>
          <a:spcPct val="0"/>
        </a:spcAft>
        <a:defRPr sz="3300">
          <a:solidFill>
            <a:srgbClr val="89006F"/>
          </a:solidFill>
          <a:latin typeface="Georgia" pitchFamily="18" charset="0"/>
        </a:defRPr>
      </a:lvl3pPr>
      <a:lvl4pPr algn="ctr" rtl="0" eaLnBrk="0" fontAlgn="base" hangingPunct="0">
        <a:spcBef>
          <a:spcPct val="0"/>
        </a:spcBef>
        <a:spcAft>
          <a:spcPct val="0"/>
        </a:spcAft>
        <a:defRPr sz="3300">
          <a:solidFill>
            <a:srgbClr val="89006F"/>
          </a:solidFill>
          <a:latin typeface="Georgia" pitchFamily="18" charset="0"/>
        </a:defRPr>
      </a:lvl4pPr>
      <a:lvl5pPr algn="ctr" rtl="0" eaLnBrk="0" fontAlgn="base" hangingPunct="0">
        <a:spcBef>
          <a:spcPct val="0"/>
        </a:spcBef>
        <a:spcAft>
          <a:spcPct val="0"/>
        </a:spcAft>
        <a:defRPr sz="3300">
          <a:solidFill>
            <a:srgbClr val="89006F"/>
          </a:solidFill>
          <a:latin typeface="Georgia" pitchFamily="18" charset="0"/>
        </a:defRPr>
      </a:lvl5pPr>
      <a:lvl6pPr marL="457200" algn="ctr" rtl="0" fontAlgn="base">
        <a:spcBef>
          <a:spcPct val="0"/>
        </a:spcBef>
        <a:spcAft>
          <a:spcPct val="0"/>
        </a:spcAft>
        <a:defRPr sz="3300">
          <a:solidFill>
            <a:srgbClr val="89006F"/>
          </a:solidFill>
          <a:latin typeface="Georgia" pitchFamily="18" charset="0"/>
        </a:defRPr>
      </a:lvl6pPr>
      <a:lvl7pPr marL="914400" algn="ctr" rtl="0" fontAlgn="base">
        <a:spcBef>
          <a:spcPct val="0"/>
        </a:spcBef>
        <a:spcAft>
          <a:spcPct val="0"/>
        </a:spcAft>
        <a:defRPr sz="3300">
          <a:solidFill>
            <a:srgbClr val="89006F"/>
          </a:solidFill>
          <a:latin typeface="Georgia" pitchFamily="18" charset="0"/>
        </a:defRPr>
      </a:lvl7pPr>
      <a:lvl8pPr marL="1371600" algn="ctr" rtl="0" fontAlgn="base">
        <a:spcBef>
          <a:spcPct val="0"/>
        </a:spcBef>
        <a:spcAft>
          <a:spcPct val="0"/>
        </a:spcAft>
        <a:defRPr sz="3300">
          <a:solidFill>
            <a:srgbClr val="89006F"/>
          </a:solidFill>
          <a:latin typeface="Georgia" pitchFamily="18" charset="0"/>
        </a:defRPr>
      </a:lvl8pPr>
      <a:lvl9pPr marL="1828800" algn="ctr" rtl="0" fontAlgn="base">
        <a:spcBef>
          <a:spcPct val="0"/>
        </a:spcBef>
        <a:spcAft>
          <a:spcPct val="0"/>
        </a:spcAft>
        <a:defRPr sz="3300">
          <a:solidFill>
            <a:srgbClr val="89006F"/>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C007F"/>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68007F"/>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005BD3"/>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dr_m_hafez@hotmail.com" TargetMode="External"/><Relationship Id="rId2" Type="http://schemas.openxmlformats.org/officeDocument/2006/relationships/hyperlink" Target="mailto:mohhafez@ksu.edu.sa"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9" descr="full-20eart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81000"/>
            <a:ext cx="5715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WordArt 6"/>
          <p:cNvSpPr>
            <a:spLocks noChangeArrowheads="1" noChangeShapeType="1" noTextEdit="1"/>
          </p:cNvSpPr>
          <p:nvPr/>
        </p:nvSpPr>
        <p:spPr bwMode="auto">
          <a:xfrm>
            <a:off x="2057400" y="1412776"/>
            <a:ext cx="4953000" cy="3150840"/>
          </a:xfrm>
          <a:prstGeom prst="rect">
            <a:avLst/>
          </a:prstGeom>
        </p:spPr>
        <p:txBody>
          <a:bodyPr wrap="none" fromWordArt="1">
            <a:prstTxWarp prst="textPlain">
              <a:avLst>
                <a:gd name="adj" fmla="val 50000"/>
              </a:avLst>
            </a:prstTxWarp>
          </a:bodyPr>
          <a:lstStyle/>
          <a:p>
            <a:pPr algn="ctr" rtl="1" fontAlgn="base">
              <a:spcBef>
                <a:spcPct val="0"/>
              </a:spcBef>
              <a:spcAft>
                <a:spcPct val="0"/>
              </a:spcAft>
              <a:defRPr/>
            </a:pPr>
            <a:r>
              <a:rPr lang="ar-EG" sz="3600" kern="1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Simplified Arabic" pitchFamily="18" charset="-78"/>
              </a:rPr>
              <a:t> الخرائط </a:t>
            </a:r>
            <a:r>
              <a:rPr lang="ar-SA"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Simplified Arabic" pitchFamily="18" charset="-78"/>
              </a:rPr>
              <a:t>الكنتورية و</a:t>
            </a:r>
            <a:r>
              <a:rPr lang="ar-EG"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Simplified Arabic" pitchFamily="18" charset="-78"/>
              </a:rPr>
              <a:t>الطبوغرافية</a:t>
            </a:r>
            <a:endParaRPr lang="ar-EG" sz="3600" kern="1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Simplified Arabic" pitchFamily="18" charset="-78"/>
            </a:endParaRPr>
          </a:p>
          <a:p>
            <a:pPr algn="ctr" rtl="1" fontAlgn="base">
              <a:spcBef>
                <a:spcPct val="0"/>
              </a:spcBef>
              <a:spcAft>
                <a:spcPct val="0"/>
              </a:spcAft>
              <a:defRPr/>
            </a:pPr>
            <a:r>
              <a:rPr lang="en-US"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Simplified Arabic" pitchFamily="18" charset="-78"/>
              </a:rPr>
              <a:t>Topographic and </a:t>
            </a:r>
            <a:r>
              <a:rPr lang="en-US" sz="3600" kern="1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Simplified Arabic" pitchFamily="18" charset="-78"/>
              </a:rPr>
              <a:t>contour  </a:t>
            </a:r>
            <a:r>
              <a:rPr lang="en-US"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Simplified Arabic" pitchFamily="18" charset="-78"/>
              </a:rPr>
              <a:t>maps</a:t>
            </a:r>
            <a:endParaRPr lang="en-US" sz="3600" kern="1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Times New Roman"/>
              <a:ea typeface="ＭＳ Ｐゴシック" pitchFamily="-111" charset="-128"/>
              <a:cs typeface="Simplified Arabic" pitchFamily="18" charset="-78"/>
            </a:endParaRPr>
          </a:p>
        </p:txBody>
      </p:sp>
      <p:sp>
        <p:nvSpPr>
          <p:cNvPr id="25604" name="WordArt 7"/>
          <p:cNvSpPr>
            <a:spLocks noChangeArrowheads="1" noChangeShapeType="1" noTextEdit="1"/>
          </p:cNvSpPr>
          <p:nvPr/>
        </p:nvSpPr>
        <p:spPr bwMode="auto">
          <a:xfrm>
            <a:off x="3276600" y="5715000"/>
            <a:ext cx="2628900" cy="723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fontAlgn="base">
              <a:spcBef>
                <a:spcPct val="0"/>
              </a:spcBef>
              <a:spcAft>
                <a:spcPct val="0"/>
              </a:spcAft>
            </a:pPr>
            <a:r>
              <a:rPr lang="en-US" sz="3600" kern="10" dirty="0" smtClean="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cs typeface="Arial" pitchFamily="34" charset="0"/>
              </a:rPr>
              <a:t>Pro. </a:t>
            </a:r>
            <a:r>
              <a:rPr lang="en-US" sz="3600" kern="10" dirty="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cs typeface="Arial" pitchFamily="34" charset="0"/>
              </a:rPr>
              <a:t>Mohamed Hafez</a:t>
            </a:r>
          </a:p>
        </p:txBody>
      </p:sp>
    </p:spTree>
    <p:extLst>
      <p:ext uri="{BB962C8B-B14F-4D97-AF65-F5344CB8AC3E}">
        <p14:creationId xmlns:p14="http://schemas.microsoft.com/office/powerpoint/2010/main" val="1074881329"/>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9" descr="full-20eart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81000"/>
            <a:ext cx="5715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WordArt 6"/>
          <p:cNvSpPr>
            <a:spLocks noChangeArrowheads="1" noChangeShapeType="1" noTextEdit="1"/>
          </p:cNvSpPr>
          <p:nvPr/>
        </p:nvSpPr>
        <p:spPr bwMode="auto">
          <a:xfrm>
            <a:off x="2819400" y="2133600"/>
            <a:ext cx="3200400" cy="1371600"/>
          </a:xfrm>
          <a:prstGeom prst="rect">
            <a:avLst/>
          </a:prstGeom>
        </p:spPr>
        <p:txBody>
          <a:bodyPr wrap="none" fromWordArt="1">
            <a:prstTxWarp prst="textPlain">
              <a:avLst>
                <a:gd name="adj" fmla="val 50597"/>
              </a:avLst>
            </a:prstTxWarp>
          </a:bodyPr>
          <a:lstStyle/>
          <a:p>
            <a:pPr algn="ctr" rtl="1" fontAlgn="base">
              <a:spcBef>
                <a:spcPct val="0"/>
              </a:spcBef>
              <a:spcAft>
                <a:spcPct val="0"/>
              </a:spcAft>
            </a:pPr>
            <a:r>
              <a:rPr lang="ar-EG" sz="3600" kern="1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 </a:t>
            </a:r>
            <a:r>
              <a:rPr lang="ar-EG" sz="3600" kern="10" dirty="0" smtClean="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rPr>
              <a:t>مقدمة</a:t>
            </a:r>
            <a:endParaRPr lang="en-US" sz="3600" kern="10" dirty="0">
              <a:ln w="158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Simplified Arabic"/>
              <a:cs typeface="Simplified Arabic"/>
            </a:endParaRPr>
          </a:p>
        </p:txBody>
      </p:sp>
    </p:spTree>
    <p:extLst>
      <p:ext uri="{BB962C8B-B14F-4D97-AF65-F5344CB8AC3E}">
        <p14:creationId xmlns:p14="http://schemas.microsoft.com/office/powerpoint/2010/main" val="4006036998"/>
      </p:ext>
    </p:extLst>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ar-SA" b="1" dirty="0" smtClean="0">
                <a:solidFill>
                  <a:srgbClr val="89006F"/>
                </a:solidFill>
              </a:rPr>
              <a:t>تمهيد</a:t>
            </a:r>
            <a:endParaRPr lang="en-US" b="1" dirty="0" smtClean="0">
              <a:solidFill>
                <a:srgbClr val="89006F"/>
              </a:solidFill>
            </a:endParaRPr>
          </a:p>
        </p:txBody>
      </p:sp>
      <p:sp>
        <p:nvSpPr>
          <p:cNvPr id="35843" name="Content Placeholder 2"/>
          <p:cNvSpPr>
            <a:spLocks noGrp="1"/>
          </p:cNvSpPr>
          <p:nvPr>
            <p:ph sz="quarter" idx="1"/>
          </p:nvPr>
        </p:nvSpPr>
        <p:spPr>
          <a:xfrm>
            <a:off x="301625" y="1600200"/>
            <a:ext cx="8504238" cy="4800600"/>
          </a:xfrm>
        </p:spPr>
        <p:txBody>
          <a:bodyPr/>
          <a:lstStyle/>
          <a:p>
            <a:pPr algn="just" rtl="1" eaLnBrk="1" hangingPunct="1"/>
            <a:r>
              <a:rPr lang="ar-EG" sz="2500" b="1" dirty="0" smtClean="0"/>
              <a:t>إذا كانت الجغرافيا هي علم دراسة الأرض من خلال إبراز البيئة الطبيعية التي تحيط بالإنسان، ثم بالبيئة البشرية وما مدى تأثر كل من البيئتين بالأخرى، فهي أذاً موضوع مزدوج له جانبان احدهما الجانب العلمي والأخر الجانب العملي.</a:t>
            </a:r>
          </a:p>
          <a:p>
            <a:pPr algn="just" rtl="1" eaLnBrk="1" hangingPunct="1"/>
            <a:r>
              <a:rPr lang="ar-EG" sz="2500" b="1" dirty="0" smtClean="0"/>
              <a:t>والواقع إن الخريطة تمثل المحور الأساسي للجانب العملي في الدراسة الجغرافية ، فالجغرافي بدون خريطة يكاد يكون لا يرى طريقه الصحيح .فهي أداة ضرورية؛ لأنها تقدم الصورة المرئية التي تساعد في تفسير العلاقة المتبادلة بين الإنسان والبيئة.</a:t>
            </a:r>
          </a:p>
          <a:p>
            <a:pPr algn="just" rtl="1" eaLnBrk="1" hangingPunct="1"/>
            <a:r>
              <a:rPr lang="ar-EG" sz="2500" b="1" dirty="0" smtClean="0"/>
              <a:t> وفى هذا المجال سوف تهتم دراستنا </a:t>
            </a:r>
            <a:r>
              <a:rPr lang="ar-SA" sz="2500" b="1" dirty="0" smtClean="0"/>
              <a:t>بالخرائط الكنتورية</a:t>
            </a:r>
            <a:r>
              <a:rPr lang="ar-EG" sz="2500" b="1" dirty="0" smtClean="0"/>
              <a:t> </a:t>
            </a:r>
            <a:r>
              <a:rPr lang="ar-SA" sz="2500" b="1" dirty="0" smtClean="0"/>
              <a:t>و</a:t>
            </a:r>
            <a:r>
              <a:rPr lang="ar-EG" sz="2500" b="1" dirty="0" smtClean="0"/>
              <a:t>الطبوغرافية التي تهدف إلى ضرورة التعرف على الطريقة التي يجب أن يقوم بها الجغرافي لإيضاح خريطة كاملة غير ناقصة لأحد معلومتها الأساسية حتى يمكن استخدامها بدقة وسهولة وعلى أساس سليم.</a:t>
            </a:r>
          </a:p>
          <a:p>
            <a:pPr algn="just" rtl="1" eaLnBrk="1" hangingPunct="1">
              <a:buFont typeface="Wingdings 2" pitchFamily="18" charset="2"/>
              <a:buNone/>
            </a:pPr>
            <a:endParaRPr lang="ar-EG" dirty="0" smtClean="0"/>
          </a:p>
        </p:txBody>
      </p:sp>
    </p:spTree>
    <p:extLst>
      <p:ext uri="{BB962C8B-B14F-4D97-AF65-F5344CB8AC3E}">
        <p14:creationId xmlns:p14="http://schemas.microsoft.com/office/powerpoint/2010/main" val="3578770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ar-EG" b="1" dirty="0" smtClean="0">
                <a:solidFill>
                  <a:srgbClr val="89006F"/>
                </a:solidFill>
              </a:rPr>
              <a:t>الخرائط الطبوغرافية</a:t>
            </a:r>
            <a:endParaRPr lang="en-US" b="1" dirty="0" smtClean="0">
              <a:solidFill>
                <a:srgbClr val="89006F"/>
              </a:solidFill>
            </a:endParaRPr>
          </a:p>
        </p:txBody>
      </p:sp>
      <p:sp>
        <p:nvSpPr>
          <p:cNvPr id="35843" name="Content Placeholder 2"/>
          <p:cNvSpPr>
            <a:spLocks noGrp="1"/>
          </p:cNvSpPr>
          <p:nvPr>
            <p:ph sz="quarter" idx="1"/>
          </p:nvPr>
        </p:nvSpPr>
        <p:spPr>
          <a:xfrm>
            <a:off x="301625" y="1447800"/>
            <a:ext cx="8504238" cy="4953000"/>
          </a:xfrm>
        </p:spPr>
        <p:txBody>
          <a:bodyPr/>
          <a:lstStyle/>
          <a:p>
            <a:pPr algn="just" rtl="1" eaLnBrk="1" hangingPunct="1"/>
            <a:r>
              <a:rPr lang="ar-EG" sz="2600" b="1" dirty="0" smtClean="0"/>
              <a:t> </a:t>
            </a:r>
            <a:r>
              <a:rPr lang="ar-EG" sz="2500" b="1" dirty="0" smtClean="0"/>
              <a:t>تندرج الخريطة الطبوغرافية  طبقاً لتصنيف الخرائط  على اساس مقياس الرسم كنوع خاص يغطي مساحة محدودة من سطح الأرض بمقياس رسم يسمح بتمثيل الظاهرات الطبيعية والبشرية  بدرجة عالية من الوضوح والدقة.</a:t>
            </a:r>
          </a:p>
          <a:p>
            <a:pPr algn="just" rtl="1" eaLnBrk="1" hangingPunct="1"/>
            <a:r>
              <a:rPr lang="ar-EG" sz="2500" b="1" dirty="0" smtClean="0"/>
              <a:t>من الظاهرات الجغرافية التي تمثل في الخريطة الطبوغرافية خطوط الكنتور والمستنقعات والغابات والمدن والقري وشبكة الري من أنهار وترع ومصارف والطرق المختلفة... وغيرها.</a:t>
            </a:r>
          </a:p>
          <a:p>
            <a:pPr algn="just" rtl="1" eaLnBrk="1" hangingPunct="1"/>
            <a:r>
              <a:rPr lang="ar-EG" sz="2500" b="1" dirty="0" smtClean="0"/>
              <a:t> كلمة طبوغرافية </a:t>
            </a:r>
            <a:r>
              <a:rPr lang="en-US" sz="2500" b="1" dirty="0" smtClean="0"/>
              <a:t>Topography </a:t>
            </a:r>
            <a:r>
              <a:rPr lang="ar-EG" sz="2500" b="1" dirty="0" smtClean="0"/>
              <a:t>معناها الوصف التفصيلي الصحيح لأي مكان، ومن الشائع بمكان استخدامها بمعني الشكل العام لسطح الأرض أي تناول الجانب الطبيعي دون الجانب البشري، وهو ما لا تدل عليه الخريطة الطبوغرافية؛ حيث تشمل الجانبين الطبيعي والبشري.</a:t>
            </a:r>
          </a:p>
          <a:p>
            <a:pPr algn="just" rtl="1" eaLnBrk="1" hangingPunct="1"/>
            <a:r>
              <a:rPr lang="ar-EG" sz="2500" b="1" dirty="0" smtClean="0"/>
              <a:t>والخريطة الطبوغرافية ليست عامة مثل الخرائط المليونية، وليست بمقياس أكبر من 1: 20000 مثل الخرائط الكادسترالية (التفصيلية)</a:t>
            </a:r>
          </a:p>
          <a:p>
            <a:pPr algn="just" rtl="1" eaLnBrk="1" hangingPunct="1">
              <a:buFont typeface="Wingdings 2" pitchFamily="18" charset="2"/>
              <a:buNone/>
            </a:pPr>
            <a:endParaRPr lang="ar-EG" sz="2500" dirty="0" smtClean="0"/>
          </a:p>
        </p:txBody>
      </p:sp>
    </p:spTree>
    <p:extLst>
      <p:ext uri="{BB962C8B-B14F-4D97-AF65-F5344CB8AC3E}">
        <p14:creationId xmlns:p14="http://schemas.microsoft.com/office/powerpoint/2010/main" val="1420499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ar-EG" b="1" smtClean="0">
                <a:solidFill>
                  <a:srgbClr val="89006F"/>
                </a:solidFill>
              </a:rPr>
              <a:t>ما المقصود بالمساحة الطبوغرافية</a:t>
            </a:r>
            <a:endParaRPr lang="en-US" b="1" smtClean="0">
              <a:solidFill>
                <a:srgbClr val="89006F"/>
              </a:solidFill>
            </a:endParaRPr>
          </a:p>
        </p:txBody>
      </p:sp>
      <p:sp>
        <p:nvSpPr>
          <p:cNvPr id="35843" name="Content Placeholder 2"/>
          <p:cNvSpPr>
            <a:spLocks noGrp="1"/>
          </p:cNvSpPr>
          <p:nvPr>
            <p:ph sz="quarter" idx="1"/>
          </p:nvPr>
        </p:nvSpPr>
        <p:spPr>
          <a:xfrm>
            <a:off x="301625" y="1527174"/>
            <a:ext cx="8504238" cy="4721225"/>
          </a:xfrm>
        </p:spPr>
        <p:txBody>
          <a:bodyPr/>
          <a:lstStyle/>
          <a:p>
            <a:pPr algn="just" rtl="1" eaLnBrk="1" hangingPunct="1"/>
            <a:r>
              <a:rPr lang="ar-EG" sz="2600" b="1" dirty="0" smtClean="0"/>
              <a:t>لإنتاج الخريطة الطبوغرافية على أساس سليم، كي تقدم إلى الآخرين في صورة دقيقة سهلة الاستخدام، من الطبيعي بمكان أن تكون مبنية على أساس ونوع خاص من أنواع المساحة، وهو المساحة الطبوغرافية.</a:t>
            </a:r>
          </a:p>
          <a:p>
            <a:pPr algn="just" rtl="1" eaLnBrk="1" hangingPunct="1"/>
            <a:r>
              <a:rPr lang="ar-EG" sz="2600" b="1" dirty="0" smtClean="0"/>
              <a:t>المقصود بالمساحة الطبوغرافية </a:t>
            </a:r>
            <a:r>
              <a:rPr lang="en-GB" sz="2600" b="1" dirty="0" smtClean="0"/>
              <a:t>(Topographic surveying)</a:t>
            </a:r>
            <a:r>
              <a:rPr lang="ar-EG" sz="2600" b="1" dirty="0" smtClean="0"/>
              <a:t>: الأعمال المساحية التي تقام من أجل إعداد خرائط تبين المعالم الطبيعية والبشرية، وتغطي مناطق بمقياس رسم متوسط.</a:t>
            </a:r>
          </a:p>
          <a:p>
            <a:pPr algn="just" rtl="1" eaLnBrk="1" hangingPunct="1"/>
            <a:r>
              <a:rPr lang="ar-EG" sz="2600" b="1" dirty="0" smtClean="0"/>
              <a:t>إذاً الغرض الأساسي للمساحة الطبوغرافية بدءاً من أخذ الأرصاد الحقلية ونهاية بالأعمال المكتبية هو أنتاج الخرائط الطبوغرافية.</a:t>
            </a:r>
          </a:p>
          <a:p>
            <a:pPr algn="just" rtl="1" eaLnBrk="1" hangingPunct="1"/>
            <a:r>
              <a:rPr lang="ar-EG" sz="2600" b="1" dirty="0" smtClean="0"/>
              <a:t>وبمعنى علمي دقيق المساحة الطبوغرافية هي أحد العلوم المساحية التي تهتم بإظهار المعالم الأرضية بأبعادها الثلاثة على الخريطة، أي تمثيل المعالم في المستويين الأفقي والرأسي.</a:t>
            </a:r>
          </a:p>
          <a:p>
            <a:pPr algn="just" rtl="1" eaLnBrk="1" hangingPunct="1"/>
            <a:endParaRPr lang="en-US" sz="2600" b="1" dirty="0" smtClean="0"/>
          </a:p>
        </p:txBody>
      </p:sp>
    </p:spTree>
    <p:extLst>
      <p:ext uri="{BB962C8B-B14F-4D97-AF65-F5344CB8AC3E}">
        <p14:creationId xmlns:p14="http://schemas.microsoft.com/office/powerpoint/2010/main" val="3004372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ar-EG" b="1" dirty="0" smtClean="0">
                <a:solidFill>
                  <a:srgbClr val="89006F"/>
                </a:solidFill>
              </a:rPr>
              <a:t>الخرائط الطبوغرافية المتخصصة</a:t>
            </a:r>
            <a:endParaRPr lang="en-US" b="1" dirty="0" smtClean="0">
              <a:solidFill>
                <a:srgbClr val="89006F"/>
              </a:solidFill>
            </a:endParaRPr>
          </a:p>
        </p:txBody>
      </p:sp>
      <p:sp>
        <p:nvSpPr>
          <p:cNvPr id="35843" name="Content Placeholder 2"/>
          <p:cNvSpPr>
            <a:spLocks noGrp="1"/>
          </p:cNvSpPr>
          <p:nvPr>
            <p:ph sz="quarter" idx="1"/>
          </p:nvPr>
        </p:nvSpPr>
        <p:spPr>
          <a:xfrm>
            <a:off x="301625" y="1527174"/>
            <a:ext cx="8504238" cy="4721225"/>
          </a:xfrm>
        </p:spPr>
        <p:txBody>
          <a:bodyPr/>
          <a:lstStyle/>
          <a:p>
            <a:pPr algn="just" rtl="1" eaLnBrk="1" hangingPunct="1"/>
            <a:r>
              <a:rPr lang="ar-EG" sz="2600" b="1" dirty="0" smtClean="0"/>
              <a:t>توجد عدة أنواع من الخرائط الطبوغرافية المتخصصة التي تجمع بين خصائص الخرائط الطبوغرافية وبين التركيز على ظواهر معينة تحقق الغاية من إنتاجها والغرض من استخدامها. ومنها ما يلي:</a:t>
            </a:r>
          </a:p>
          <a:p>
            <a:pPr algn="just" rtl="1" eaLnBrk="1" hangingPunct="1"/>
            <a:r>
              <a:rPr lang="ar-EG" sz="2600" b="1" dirty="0" smtClean="0"/>
              <a:t>الخرائط الطبوغرافية الهندسية </a:t>
            </a:r>
            <a:r>
              <a:rPr lang="en-US" sz="2000" b="1" dirty="0"/>
              <a:t>Engineering</a:t>
            </a:r>
            <a:r>
              <a:rPr lang="en-US" sz="2600" b="1" dirty="0" smtClean="0"/>
              <a:t> </a:t>
            </a:r>
            <a:r>
              <a:rPr lang="en-GB" sz="2000" b="1" dirty="0" smtClean="0"/>
              <a:t>Topographic Maps</a:t>
            </a:r>
            <a:r>
              <a:rPr lang="ar-EG" sz="2600" b="1" dirty="0" smtClean="0"/>
              <a:t> وتستخدم في كمخططات في مشروعات البنية الأساسية والمشروعات التنموية القومية.</a:t>
            </a:r>
          </a:p>
          <a:p>
            <a:pPr algn="just" rtl="1" eaLnBrk="1" hangingPunct="1"/>
            <a:r>
              <a:rPr lang="ar-EG" sz="2600" b="1" dirty="0" smtClean="0"/>
              <a:t>الخرائط الطبوغرافية للشكل البانورامي </a:t>
            </a:r>
            <a:r>
              <a:rPr lang="en-US" sz="2000" b="1" dirty="0"/>
              <a:t>Land Scape Maps</a:t>
            </a:r>
            <a:r>
              <a:rPr lang="ar-EG" sz="2000" b="1" dirty="0"/>
              <a:t> </a:t>
            </a:r>
            <a:r>
              <a:rPr lang="ar-EG" sz="2600" b="1" dirty="0"/>
              <a:t>وتستخدم في التخطيط العمراني وتطوير المدن وتصميم المدن الجديدة.</a:t>
            </a:r>
          </a:p>
          <a:p>
            <a:pPr algn="just" rtl="1" eaLnBrk="1" hangingPunct="1"/>
            <a:r>
              <a:rPr lang="ar-EG" sz="2600" b="1" dirty="0" smtClean="0"/>
              <a:t>خرائط التقسيم الإداري </a:t>
            </a:r>
            <a:r>
              <a:rPr lang="en-US" sz="2000" b="1" dirty="0" smtClean="0">
                <a:solidFill>
                  <a:prstClr val="black"/>
                </a:solidFill>
              </a:rPr>
              <a:t>Administrative </a:t>
            </a:r>
            <a:r>
              <a:rPr lang="en-GB" sz="2000" b="1" dirty="0">
                <a:solidFill>
                  <a:prstClr val="black"/>
                </a:solidFill>
              </a:rPr>
              <a:t>Topographic Maps</a:t>
            </a:r>
            <a:r>
              <a:rPr lang="ar-EG" sz="2000" b="1" dirty="0">
                <a:solidFill>
                  <a:prstClr val="black"/>
                </a:solidFill>
              </a:rPr>
              <a:t> </a:t>
            </a:r>
            <a:r>
              <a:rPr lang="ar-EG" sz="2000" b="1" dirty="0" smtClean="0">
                <a:solidFill>
                  <a:prstClr val="black"/>
                </a:solidFill>
              </a:rPr>
              <a:t> </a:t>
            </a:r>
            <a:r>
              <a:rPr lang="ar-EG" sz="2600" b="1" dirty="0"/>
              <a:t>وتستخدم في التقسيم الإداري وترسيم الحدود، وتبرز المعالم الحدية من أنهار ومرتفعات وطرق سريعة والحدود الإدارية ومراكز العمران.</a:t>
            </a:r>
          </a:p>
          <a:p>
            <a:pPr algn="just" rtl="1" eaLnBrk="1" hangingPunct="1"/>
            <a:endParaRPr lang="en-US" sz="2600" b="1" dirty="0" smtClean="0"/>
          </a:p>
        </p:txBody>
      </p:sp>
    </p:spTree>
    <p:extLst>
      <p:ext uri="{BB962C8B-B14F-4D97-AF65-F5344CB8AC3E}">
        <p14:creationId xmlns:p14="http://schemas.microsoft.com/office/powerpoint/2010/main" val="4210618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ar-EG" b="1" dirty="0" smtClean="0">
                <a:solidFill>
                  <a:srgbClr val="89006F"/>
                </a:solidFill>
              </a:rPr>
              <a:t>الخرائط الطبوغرافية المتخصصة</a:t>
            </a:r>
            <a:endParaRPr lang="en-US" b="1" dirty="0" smtClean="0">
              <a:solidFill>
                <a:srgbClr val="89006F"/>
              </a:solidFill>
            </a:endParaRPr>
          </a:p>
        </p:txBody>
      </p:sp>
      <p:sp>
        <p:nvSpPr>
          <p:cNvPr id="35843" name="Content Placeholder 2"/>
          <p:cNvSpPr>
            <a:spLocks noGrp="1"/>
          </p:cNvSpPr>
          <p:nvPr>
            <p:ph sz="quarter" idx="1"/>
          </p:nvPr>
        </p:nvSpPr>
        <p:spPr>
          <a:xfrm>
            <a:off x="301625" y="1524000"/>
            <a:ext cx="8504238" cy="4800600"/>
          </a:xfrm>
        </p:spPr>
        <p:txBody>
          <a:bodyPr/>
          <a:lstStyle/>
          <a:p>
            <a:pPr algn="just" rtl="1" eaLnBrk="1" hangingPunct="1"/>
            <a:r>
              <a:rPr lang="ar-EG" sz="2400" b="1" dirty="0" smtClean="0"/>
              <a:t>الخرائط الطبوغرافية السياحية </a:t>
            </a:r>
            <a:r>
              <a:rPr lang="en-US" sz="2000" b="1" dirty="0"/>
              <a:t>Tourist </a:t>
            </a:r>
            <a:r>
              <a:rPr lang="en-GB" sz="2000" b="1" dirty="0"/>
              <a:t>Topographic Maps</a:t>
            </a:r>
            <a:r>
              <a:rPr lang="ar-EG" sz="2000" b="1" dirty="0"/>
              <a:t> </a:t>
            </a:r>
            <a:r>
              <a:rPr lang="ar-EG" sz="2400" b="1" dirty="0" smtClean="0"/>
              <a:t>وتستخدم في  الأنشطة المرتبطة بصناعة السياحة فتبرز المعالم السياحية سواء أكانت طبيعية أم بشرية منها: الموانئ والمطارات وشبكات الطرق والمزارات السياحية والمحميات الطبيعية وأماكن المكاتب السياحية وخدمات السفر، وغالبا ما يكون مقياس رسمها 1: 25000، ولإضفاء عنصر الجذب تستخدم الرموز التصويرية  فيها.</a:t>
            </a:r>
          </a:p>
          <a:p>
            <a:pPr algn="just" rtl="1" eaLnBrk="1" hangingPunct="1"/>
            <a:r>
              <a:rPr lang="ar-EG" sz="2400" b="1" dirty="0" smtClean="0"/>
              <a:t>الخرائط الطبوغرافية العسكرية </a:t>
            </a:r>
            <a:r>
              <a:rPr lang="en-US" sz="2000" b="1" dirty="0"/>
              <a:t>Military </a:t>
            </a:r>
            <a:r>
              <a:rPr lang="en-GB" sz="2000" b="1" dirty="0"/>
              <a:t>Topographic Maps</a:t>
            </a:r>
            <a:r>
              <a:rPr lang="ar-EG" sz="2000" b="1" dirty="0"/>
              <a:t> </a:t>
            </a:r>
            <a:r>
              <a:rPr lang="ar-EG" sz="2400" b="1" dirty="0"/>
              <a:t>وتستخدم في </a:t>
            </a:r>
            <a:r>
              <a:rPr lang="ar-EG" sz="2400" b="1" dirty="0" smtClean="0"/>
              <a:t>الأغراض العسكرية منها التدريب والمناورات، ووضع الخطط العسكرية، وفيها تبرز الظاهرات الجغرافية بدقة عالية</a:t>
            </a:r>
            <a:r>
              <a:rPr lang="ar-EG" sz="2400" b="1" dirty="0"/>
              <a:t>، وغالبا ما يكون مقياس رسمها 1: </a:t>
            </a:r>
            <a:r>
              <a:rPr lang="ar-EG" sz="2400" b="1" dirty="0" smtClean="0"/>
              <a:t>50000</a:t>
            </a:r>
            <a:r>
              <a:rPr lang="ar-EG" sz="2400" b="1" dirty="0"/>
              <a:t>.</a:t>
            </a:r>
          </a:p>
          <a:p>
            <a:pPr algn="just" rtl="1" eaLnBrk="1" hangingPunct="1"/>
            <a:r>
              <a:rPr lang="ar-EG" sz="2400" b="1" dirty="0" smtClean="0"/>
              <a:t>الخرائط </a:t>
            </a:r>
            <a:r>
              <a:rPr lang="ar-EG" sz="2400" b="1" dirty="0" err="1" smtClean="0"/>
              <a:t>الأوروجرافية</a:t>
            </a:r>
            <a:r>
              <a:rPr lang="ar-EG" sz="2400" b="1" dirty="0" smtClean="0"/>
              <a:t> أو </a:t>
            </a:r>
            <a:r>
              <a:rPr lang="ar-EG" sz="2400" b="1" dirty="0" err="1" smtClean="0"/>
              <a:t>الكوروجرافية</a:t>
            </a:r>
            <a:r>
              <a:rPr lang="en-US" sz="2000" b="1" dirty="0"/>
              <a:t>Orographic or Chorographic </a:t>
            </a:r>
            <a:r>
              <a:rPr lang="en-GB" sz="2000" b="1" dirty="0"/>
              <a:t>Maps</a:t>
            </a:r>
            <a:r>
              <a:rPr lang="ar-EG" sz="2000" b="1" dirty="0"/>
              <a:t>  </a:t>
            </a:r>
            <a:r>
              <a:rPr lang="ar-EG" sz="2400" b="1" dirty="0" smtClean="0">
                <a:solidFill>
                  <a:prstClr val="black"/>
                </a:solidFill>
              </a:rPr>
              <a:t>وترسم بمقاييس رسم صغيرة، وتظهر الظاهرات الجغرافية وفق ما يسمح بها مقياس الرسم</a:t>
            </a:r>
            <a:r>
              <a:rPr lang="ar-EG" sz="2400" b="1" dirty="0">
                <a:solidFill>
                  <a:prstClr val="black"/>
                </a:solidFill>
              </a:rPr>
              <a:t>، وغالبا ما يكون مقياس رسمها 1: </a:t>
            </a:r>
            <a:r>
              <a:rPr lang="ar-EG" sz="2400" b="1" dirty="0" smtClean="0">
                <a:solidFill>
                  <a:prstClr val="black"/>
                </a:solidFill>
              </a:rPr>
              <a:t>500000 فأكثر.</a:t>
            </a:r>
            <a:endParaRPr lang="ar-EG" sz="2400" b="1" dirty="0">
              <a:solidFill>
                <a:prstClr val="black"/>
              </a:solidFill>
            </a:endParaRPr>
          </a:p>
          <a:p>
            <a:pPr algn="just" rtl="1" eaLnBrk="1" hangingPunct="1"/>
            <a:endParaRPr lang="en-US" sz="2600" b="1" dirty="0" smtClean="0"/>
          </a:p>
        </p:txBody>
      </p:sp>
    </p:spTree>
    <p:extLst>
      <p:ext uri="{BB962C8B-B14F-4D97-AF65-F5344CB8AC3E}">
        <p14:creationId xmlns:p14="http://schemas.microsoft.com/office/powerpoint/2010/main" val="35099047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ar-EG" sz="3600" b="1" dirty="0" smtClean="0">
                <a:solidFill>
                  <a:srgbClr val="89006F"/>
                </a:solidFill>
              </a:rPr>
              <a:t>الأسس والمفاهيم الأساسية في الخرائط الطبوغرافية</a:t>
            </a:r>
            <a:endParaRPr lang="en-US" sz="3600" dirty="0" smtClean="0">
              <a:solidFill>
                <a:srgbClr val="89006F"/>
              </a:solidFill>
            </a:endParaRPr>
          </a:p>
        </p:txBody>
      </p:sp>
      <p:sp>
        <p:nvSpPr>
          <p:cNvPr id="37891" name="Content Placeholder 2"/>
          <p:cNvSpPr>
            <a:spLocks noGrp="1"/>
          </p:cNvSpPr>
          <p:nvPr>
            <p:ph sz="quarter" idx="1"/>
          </p:nvPr>
        </p:nvSpPr>
        <p:spPr>
          <a:xfrm>
            <a:off x="301625" y="1527175"/>
            <a:ext cx="8504238" cy="4572000"/>
          </a:xfrm>
        </p:spPr>
        <p:txBody>
          <a:bodyPr/>
          <a:lstStyle/>
          <a:p>
            <a:pPr algn="just" rtl="1" eaLnBrk="1" hangingPunct="1"/>
            <a:r>
              <a:rPr lang="ar-EG" b="1" dirty="0" smtClean="0"/>
              <a:t>الرفع الطبوغرافي</a:t>
            </a:r>
            <a:r>
              <a:rPr lang="ar-EG" dirty="0" smtClean="0"/>
              <a:t>: الأرصاد اللازمة لنقل بيانات المعالم الطبيعية والبشرية وارتفاعات وانخفاضات سطح الأرض، من الطبيعة إلى الخريطة الطبوغرافية.</a:t>
            </a:r>
          </a:p>
          <a:p>
            <a:pPr algn="just" rtl="1" eaLnBrk="1" hangingPunct="1"/>
            <a:r>
              <a:rPr lang="ar-EG" b="1" dirty="0" smtClean="0"/>
              <a:t>المعالم الطبيعية:</a:t>
            </a:r>
            <a:r>
              <a:rPr lang="ar-EG" dirty="0" smtClean="0"/>
              <a:t> المعالم التي أوجدها الله سبحانه وتعالى في الطبيعة مثل: الجبال والتلال والهضاب والسهول والأحواض والمنخفضات والأودية والمحيطات والبحار والبحيرات والأنهار وغيرها.</a:t>
            </a:r>
          </a:p>
          <a:p>
            <a:pPr algn="just" rtl="1" eaLnBrk="1" hangingPunct="1"/>
            <a:r>
              <a:rPr lang="ar-EG" b="1" dirty="0" smtClean="0"/>
              <a:t>المعالم البشرية:</a:t>
            </a:r>
            <a:r>
              <a:rPr lang="ar-EG" dirty="0" smtClean="0"/>
              <a:t> المعالم التي تدخل الانسان في صنعها وإظهارها على سطح الأرض مثل: المباني والطرق والسكك الحديدية والمطارات والمدن والقري وحدود البلاد وحدود الإدارية وغيرها.</a:t>
            </a:r>
          </a:p>
          <a:p>
            <a:pPr algn="just" rtl="1" eaLnBrk="1" hangingPunct="1"/>
            <a:endParaRPr lang="en-US" dirty="0" smtClean="0"/>
          </a:p>
        </p:txBody>
      </p:sp>
    </p:spTree>
    <p:extLst>
      <p:ext uri="{BB962C8B-B14F-4D97-AF65-F5344CB8AC3E}">
        <p14:creationId xmlns:p14="http://schemas.microsoft.com/office/powerpoint/2010/main" val="15322566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ar-EG" sz="3600" b="1" dirty="0" smtClean="0">
                <a:solidFill>
                  <a:srgbClr val="89006F"/>
                </a:solidFill>
              </a:rPr>
              <a:t>الأسس والمفاهيم الأساسية في الخرائط الطبوغرافية</a:t>
            </a:r>
            <a:endParaRPr lang="en-US" sz="3600" dirty="0" smtClean="0">
              <a:solidFill>
                <a:srgbClr val="89006F"/>
              </a:solidFill>
            </a:endParaRPr>
          </a:p>
        </p:txBody>
      </p:sp>
      <p:sp>
        <p:nvSpPr>
          <p:cNvPr id="38915" name="Content Placeholder 2"/>
          <p:cNvSpPr>
            <a:spLocks noGrp="1"/>
          </p:cNvSpPr>
          <p:nvPr>
            <p:ph sz="quarter" idx="1"/>
          </p:nvPr>
        </p:nvSpPr>
        <p:spPr>
          <a:xfrm>
            <a:off x="301625" y="1527175"/>
            <a:ext cx="8504238" cy="4572000"/>
          </a:xfrm>
        </p:spPr>
        <p:txBody>
          <a:bodyPr/>
          <a:lstStyle/>
          <a:p>
            <a:pPr algn="just" rtl="1" eaLnBrk="1" hangingPunct="1"/>
            <a:r>
              <a:rPr lang="ar-EG" b="1" dirty="0" smtClean="0"/>
              <a:t>مستوي المقارنة: </a:t>
            </a:r>
            <a:r>
              <a:rPr lang="ar-EG" dirty="0" smtClean="0"/>
              <a:t>هو السطح المستوي الذي يستخدم كمرجع لقياس المناسيب، والذي يكون في معظم الأحيان عبارة عن متوسط سطح البحر.</a:t>
            </a:r>
          </a:p>
          <a:p>
            <a:pPr algn="just" rtl="1" eaLnBrk="1" hangingPunct="1"/>
            <a:r>
              <a:rPr lang="ar-EG" b="1" dirty="0" smtClean="0"/>
              <a:t>المنسوب </a:t>
            </a:r>
            <a:r>
              <a:rPr lang="en-GB" b="1" dirty="0" smtClean="0"/>
              <a:t>Elevation</a:t>
            </a:r>
            <a:r>
              <a:rPr lang="ar-EG" b="1" dirty="0" smtClean="0"/>
              <a:t>: </a:t>
            </a:r>
            <a:r>
              <a:rPr lang="ar-EG" dirty="0" smtClean="0"/>
              <a:t>منسوب آية نقطة هو المسافة المقاسة عند النقطة في الاتجاه الرأسي من سطح المقارنة إلى النقطة.</a:t>
            </a:r>
          </a:p>
          <a:p>
            <a:pPr algn="just" rtl="1" eaLnBrk="1" hangingPunct="1"/>
            <a:r>
              <a:rPr lang="ar-EG" b="1" dirty="0" smtClean="0"/>
              <a:t>الروبير: </a:t>
            </a:r>
            <a:r>
              <a:rPr lang="ar-EG" dirty="0" smtClean="0"/>
              <a:t>مصطلح للتعبير عن نقطة ثابتة على سطح الأرض معلومة المنسوب، تم اختيار مكانها في الطبيعة، ومثبتة تثبيتاً دائماً بعلامة متفق عليها.</a:t>
            </a:r>
          </a:p>
          <a:p>
            <a:pPr algn="just" rtl="1" eaLnBrk="1" hangingPunct="1"/>
            <a:r>
              <a:rPr lang="ar-EG" dirty="0" smtClean="0"/>
              <a:t>التمثيل في المستوي الرأسي </a:t>
            </a:r>
            <a:r>
              <a:rPr lang="ar-EG" b="1" dirty="0" smtClean="0"/>
              <a:t>(المنسوب) </a:t>
            </a:r>
            <a:r>
              <a:rPr lang="ar-EG" dirty="0" smtClean="0"/>
              <a:t>نعبر عنه لارتفاع النقاط الطبوغرافية أو انخفاضها عن مستوي المقارنة (متوسط منسوب سطح البحر).</a:t>
            </a:r>
          </a:p>
          <a:p>
            <a:pPr algn="just" rtl="1" eaLnBrk="1" hangingPunct="1"/>
            <a:endParaRPr lang="en-US" dirty="0" smtClean="0"/>
          </a:p>
        </p:txBody>
      </p:sp>
    </p:spTree>
    <p:extLst>
      <p:ext uri="{BB962C8B-B14F-4D97-AF65-F5344CB8AC3E}">
        <p14:creationId xmlns:p14="http://schemas.microsoft.com/office/powerpoint/2010/main" val="33511952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ar-EG" sz="3600" b="1" dirty="0" smtClean="0">
                <a:solidFill>
                  <a:srgbClr val="89006F"/>
                </a:solidFill>
              </a:rPr>
              <a:t>الأسس والمفاهيم الأساسية في الخرائط الطبوغرافية</a:t>
            </a:r>
            <a:endParaRPr lang="en-US" sz="3600" dirty="0" smtClean="0">
              <a:solidFill>
                <a:srgbClr val="89006F"/>
              </a:solidFill>
            </a:endParaRPr>
          </a:p>
        </p:txBody>
      </p:sp>
      <p:sp>
        <p:nvSpPr>
          <p:cNvPr id="39939" name="Content Placeholder 2"/>
          <p:cNvSpPr>
            <a:spLocks noGrp="1"/>
          </p:cNvSpPr>
          <p:nvPr>
            <p:ph sz="quarter" idx="1"/>
          </p:nvPr>
        </p:nvSpPr>
        <p:spPr>
          <a:xfrm>
            <a:off x="301625" y="1527175"/>
            <a:ext cx="8504238" cy="4572000"/>
          </a:xfrm>
        </p:spPr>
        <p:txBody>
          <a:bodyPr/>
          <a:lstStyle/>
          <a:p>
            <a:pPr algn="just" rtl="1" eaLnBrk="1" hangingPunct="1"/>
            <a:r>
              <a:rPr lang="en-US" b="1" smtClean="0"/>
              <a:t> </a:t>
            </a:r>
            <a:r>
              <a:rPr lang="ar-EG" b="1" smtClean="0"/>
              <a:t>خط الكنتور</a:t>
            </a:r>
            <a:r>
              <a:rPr lang="ar-EG" smtClean="0"/>
              <a:t>: هو خط تساوى يمر بالنقط المتساوية فى الارتفاع ، أو بمعنى آخر هو خط وهمي يمتد على سطح الأرض على منسوب واحد بالنسبة لمستوى سطح البحر.</a:t>
            </a:r>
          </a:p>
          <a:p>
            <a:pPr algn="just" rtl="1" eaLnBrk="1" hangingPunct="1"/>
            <a:r>
              <a:rPr lang="ar-EG" b="1" smtClean="0"/>
              <a:t>فرق المنسوب بين نقطتين </a:t>
            </a:r>
            <a:r>
              <a:rPr lang="en-GB" b="1" smtClean="0"/>
              <a:t>Difference in Elevation</a:t>
            </a:r>
            <a:r>
              <a:rPr lang="ar-EG" b="1" smtClean="0"/>
              <a:t>: </a:t>
            </a:r>
            <a:r>
              <a:rPr lang="ar-EG" smtClean="0"/>
              <a:t>هو المسافة الرأسية بين السطح المستوي المار بالنقطة لأولي والسطح المستوي المار بالنقطة الثانية.</a:t>
            </a:r>
          </a:p>
          <a:p>
            <a:pPr algn="just" rtl="1" eaLnBrk="1" hangingPunct="1"/>
            <a:r>
              <a:rPr lang="ar-EG" b="1" smtClean="0"/>
              <a:t>الفترة الكنتورية: </a:t>
            </a:r>
            <a:r>
              <a:rPr lang="ar-EG" smtClean="0"/>
              <a:t>المسافة الرأسية بين كل خطي كنتور متتاليين، وتسمى هذه المسافة بالفاصل الكنتورى.</a:t>
            </a:r>
          </a:p>
          <a:p>
            <a:pPr algn="just" rtl="1" eaLnBrk="1" hangingPunct="1"/>
            <a:endParaRPr lang="en-US" smtClean="0"/>
          </a:p>
        </p:txBody>
      </p:sp>
    </p:spTree>
    <p:extLst>
      <p:ext uri="{BB962C8B-B14F-4D97-AF65-F5344CB8AC3E}">
        <p14:creationId xmlns:p14="http://schemas.microsoft.com/office/powerpoint/2010/main" val="4207493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rtl="1" eaLnBrk="1" hangingPunct="1"/>
            <a:r>
              <a:rPr lang="ar-EG" sz="4000" b="1" smtClean="0">
                <a:solidFill>
                  <a:srgbClr val="89006F"/>
                </a:solidFill>
              </a:rPr>
              <a:t>أهمية الخريطة الطبوغرافية</a:t>
            </a:r>
            <a:r>
              <a:rPr lang="ar-EG" sz="4000" smtClean="0">
                <a:solidFill>
                  <a:srgbClr val="89006F"/>
                </a:solidFill>
              </a:rPr>
              <a:t> </a:t>
            </a:r>
            <a:r>
              <a:rPr lang="ar-EG" sz="4000" b="1" smtClean="0">
                <a:solidFill>
                  <a:srgbClr val="89006F"/>
                </a:solidFill>
              </a:rPr>
              <a:t>واستخداماتها</a:t>
            </a:r>
            <a:endParaRPr lang="en-US" sz="4000" b="1" smtClean="0">
              <a:solidFill>
                <a:srgbClr val="89006F"/>
              </a:solidFill>
            </a:endParaRPr>
          </a:p>
        </p:txBody>
      </p:sp>
      <p:sp>
        <p:nvSpPr>
          <p:cNvPr id="40963" name="Content Placeholder 2"/>
          <p:cNvSpPr>
            <a:spLocks noGrp="1"/>
          </p:cNvSpPr>
          <p:nvPr>
            <p:ph sz="quarter" idx="1"/>
          </p:nvPr>
        </p:nvSpPr>
        <p:spPr>
          <a:xfrm>
            <a:off x="301625" y="1527175"/>
            <a:ext cx="8504238" cy="4572000"/>
          </a:xfrm>
        </p:spPr>
        <p:txBody>
          <a:bodyPr/>
          <a:lstStyle/>
          <a:p>
            <a:pPr algn="just" rtl="1" eaLnBrk="1" hangingPunct="1"/>
            <a:r>
              <a:rPr lang="ar-EG" sz="2800" b="1" dirty="0" smtClean="0"/>
              <a:t>تساعد على توضيح العلاقة بين الظاهرات الجغرافية المختلفة؛ حيث يلجأ لها المتخصصين في الدراسات الميدانية، فمن قراءة عناصرها وتحليلها نستطيع رسم صورة شاملة عن طبيعة المنطقة المراد دراستها.</a:t>
            </a:r>
          </a:p>
          <a:p>
            <a:pPr algn="just" rtl="1" eaLnBrk="1" hangingPunct="1"/>
            <a:r>
              <a:rPr lang="ar-EG" sz="2800" b="1" dirty="0" smtClean="0"/>
              <a:t>تستخدم كخريطة أساس لإنتاج خرائط استخدام الأرض، ورسم القطاعات التضاريسية لمعرفة مسار محور أي مشروع هندسي.</a:t>
            </a:r>
          </a:p>
          <a:p>
            <a:pPr algn="just" rtl="1" eaLnBrk="1" hangingPunct="1"/>
            <a:r>
              <a:rPr lang="ar-EG" sz="2800" b="1" dirty="0" smtClean="0"/>
              <a:t>تستخدم في كافة المشاريع المدنية والعسكرية مثل: دراسة المسار الأنسب لمحاور الطرق بأنواعها المختلفة، ودراسة المسار الأنسب لمحاور الترع والمصارف وتحديد مواقع السدود، ودراسة المواقع المناسبة للمنشآت العمرانية.</a:t>
            </a:r>
          </a:p>
          <a:p>
            <a:pPr algn="just" rtl="1" eaLnBrk="1" hangingPunct="1"/>
            <a:endParaRPr lang="en-US" dirty="0" smtClean="0"/>
          </a:p>
        </p:txBody>
      </p:sp>
    </p:spTree>
    <p:extLst>
      <p:ext uri="{BB962C8B-B14F-4D97-AF65-F5344CB8AC3E}">
        <p14:creationId xmlns:p14="http://schemas.microsoft.com/office/powerpoint/2010/main" val="409423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نتيجة بحث الصور عن بسم الله الرحمن الرحيم&quot;"/>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395" y="1524000"/>
            <a:ext cx="7390812" cy="429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558661"/>
      </p:ext>
    </p:extLst>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90391"/>
            <a:ext cx="4419600" cy="707886"/>
          </a:xfrm>
          <a:prstGeom prst="rect">
            <a:avLst/>
          </a:prstGeom>
        </p:spPr>
        <p:txBody>
          <a:bodyPr wrap="square">
            <a:spAutoFit/>
          </a:bodyPr>
          <a:lstStyle/>
          <a:p>
            <a:pPr algn="ctr"/>
            <a:r>
              <a:rPr lang="en-US" sz="4000" b="1" dirty="0">
                <a:ln w="31550" cmpd="sng">
                  <a:gradFill>
                    <a:gsLst>
                      <a:gs pos="25000">
                        <a:srgbClr val="0F6FC6">
                          <a:shade val="25000"/>
                          <a:satMod val="190000"/>
                        </a:srgbClr>
                      </a:gs>
                      <a:gs pos="80000">
                        <a:srgbClr val="0F6FC6">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To Be Continued</a:t>
            </a:r>
          </a:p>
        </p:txBody>
      </p:sp>
    </p:spTree>
    <p:extLst>
      <p:ext uri="{BB962C8B-B14F-4D97-AF65-F5344CB8AC3E}">
        <p14:creationId xmlns:p14="http://schemas.microsoft.com/office/powerpoint/2010/main" val="2116406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dirty="0" smtClean="0"/>
          </a:p>
          <a:p>
            <a:endParaRPr lang="en-US" dirty="0"/>
          </a:p>
          <a:p>
            <a:endParaRPr lang="en-US" dirty="0" smtClean="0"/>
          </a:p>
        </p:txBody>
      </p:sp>
      <p:pic>
        <p:nvPicPr>
          <p:cNvPr id="5" name="Picture 4"/>
          <p:cNvPicPr>
            <a:picLocks noChangeAspect="1"/>
          </p:cNvPicPr>
          <p:nvPr/>
        </p:nvPicPr>
        <p:blipFill>
          <a:blip r:embed="rId2"/>
          <a:stretch>
            <a:fillRect/>
          </a:stretch>
        </p:blipFill>
        <p:spPr>
          <a:xfrm>
            <a:off x="914400" y="838200"/>
            <a:ext cx="4023360" cy="1757334"/>
          </a:xfrm>
          <a:prstGeom prst="rect">
            <a:avLst/>
          </a:prstGeom>
        </p:spPr>
      </p:pic>
      <p:sp>
        <p:nvSpPr>
          <p:cNvPr id="6" name="Rectangle 5"/>
          <p:cNvSpPr/>
          <p:nvPr/>
        </p:nvSpPr>
        <p:spPr>
          <a:xfrm>
            <a:off x="228600" y="2967335"/>
            <a:ext cx="8610600" cy="2554545"/>
          </a:xfrm>
          <a:prstGeom prst="rect">
            <a:avLst/>
          </a:prstGeom>
          <a:noFill/>
        </p:spPr>
        <p:txBody>
          <a:bodyPr wrap="square" lIns="91440" tIns="45720" rIns="91440" bIns="45720">
            <a:spAutoFit/>
          </a:bodyPr>
          <a:lstStyle/>
          <a:p>
            <a:pPr algn="ctr" rtl="1"/>
            <a:r>
              <a:rPr lang="ar-SA" sz="4000" b="1" dirty="0" smtClean="0">
                <a:ln w="6600">
                  <a:solidFill>
                    <a:schemeClr val="accent2"/>
                  </a:solidFill>
                  <a:prstDash val="solid"/>
                </a:ln>
                <a:solidFill>
                  <a:srgbClr val="FFFFFF"/>
                </a:solidFill>
                <a:effectLst>
                  <a:outerShdw dist="38100" dir="2700000" algn="tl" rotWithShape="0">
                    <a:schemeClr val="accent2"/>
                  </a:outerShdw>
                </a:effectLst>
              </a:rPr>
              <a:t>اللهم </a:t>
            </a:r>
            <a:r>
              <a:rPr lang="ar-SA" sz="4000" b="1" dirty="0">
                <a:ln w="6600">
                  <a:solidFill>
                    <a:schemeClr val="accent2"/>
                  </a:solidFill>
                  <a:prstDash val="solid"/>
                </a:ln>
                <a:solidFill>
                  <a:srgbClr val="FFFFFF"/>
                </a:solidFill>
                <a:effectLst>
                  <a:outerShdw dist="38100" dir="2700000" algn="tl" rotWithShape="0">
                    <a:schemeClr val="accent2"/>
                  </a:outerShdw>
                </a:effectLst>
              </a:rPr>
              <a:t>اجعلها عودة مباركة للجميع </a:t>
            </a:r>
            <a:endParaRPr lang="ar-SA" sz="4000" b="1" dirty="0" smtClean="0">
              <a:ln w="6600">
                <a:solidFill>
                  <a:schemeClr val="accent2"/>
                </a:solidFill>
                <a:prstDash val="solid"/>
              </a:ln>
              <a:solidFill>
                <a:srgbClr val="FFFFFF"/>
              </a:solidFill>
              <a:effectLst>
                <a:outerShdw dist="38100" dir="2700000" algn="tl" rotWithShape="0">
                  <a:schemeClr val="accent2"/>
                </a:outerShdw>
              </a:effectLst>
            </a:endParaRPr>
          </a:p>
          <a:p>
            <a:pPr algn="ctr" rtl="1"/>
            <a:r>
              <a:rPr lang="ar-SA" sz="4000" b="1" dirty="0" smtClean="0">
                <a:ln w="6600">
                  <a:solidFill>
                    <a:schemeClr val="accent2"/>
                  </a:solidFill>
                  <a:prstDash val="solid"/>
                </a:ln>
                <a:solidFill>
                  <a:srgbClr val="FFFFFF"/>
                </a:solidFill>
                <a:effectLst>
                  <a:outerShdw dist="38100" dir="2700000" algn="tl" rotWithShape="0">
                    <a:schemeClr val="accent2"/>
                  </a:outerShdw>
                </a:effectLst>
              </a:rPr>
              <a:t>حافلة </a:t>
            </a:r>
            <a:r>
              <a:rPr lang="ar-SA" sz="4000" b="1" dirty="0">
                <a:ln w="6600">
                  <a:solidFill>
                    <a:schemeClr val="accent2"/>
                  </a:solidFill>
                  <a:prstDash val="solid"/>
                </a:ln>
                <a:solidFill>
                  <a:srgbClr val="FFFFFF"/>
                </a:solidFill>
                <a:effectLst>
                  <a:outerShdw dist="38100" dir="2700000" algn="tl" rotWithShape="0">
                    <a:schemeClr val="accent2"/>
                  </a:outerShdw>
                </a:effectLst>
              </a:rPr>
              <a:t>بالجد والاجتهاد </a:t>
            </a:r>
            <a:r>
              <a:rPr lang="ar-SA" sz="4000" b="1" dirty="0" smtClean="0">
                <a:ln w="6600">
                  <a:solidFill>
                    <a:schemeClr val="accent2"/>
                  </a:solidFill>
                  <a:prstDash val="solid"/>
                </a:ln>
                <a:solidFill>
                  <a:srgbClr val="FFFFFF"/>
                </a:solidFill>
                <a:effectLst>
                  <a:outerShdw dist="38100" dir="2700000" algn="tl" rotWithShape="0">
                    <a:schemeClr val="accent2"/>
                  </a:outerShdw>
                </a:effectLst>
              </a:rPr>
              <a:t>وعامرة بالنشاط والعمل </a:t>
            </a:r>
          </a:p>
          <a:p>
            <a:pPr algn="ctr" rtl="1"/>
            <a:r>
              <a:rPr lang="ar-SA" sz="4000" b="1" dirty="0" smtClean="0">
                <a:ln w="6600">
                  <a:solidFill>
                    <a:schemeClr val="accent2"/>
                  </a:solidFill>
                  <a:prstDash val="solid"/>
                </a:ln>
                <a:solidFill>
                  <a:srgbClr val="FFFFFF"/>
                </a:solidFill>
                <a:effectLst>
                  <a:outerShdw dist="38100" dir="2700000" algn="tl" rotWithShape="0">
                    <a:schemeClr val="accent2"/>
                  </a:outerShdw>
                </a:effectLst>
              </a:rPr>
              <a:t>وسهلة </a:t>
            </a:r>
            <a:r>
              <a:rPr lang="ar-SA" sz="4000" b="1" dirty="0">
                <a:ln w="6600">
                  <a:solidFill>
                    <a:schemeClr val="accent2"/>
                  </a:solidFill>
                  <a:prstDash val="solid"/>
                </a:ln>
                <a:solidFill>
                  <a:srgbClr val="FFFFFF"/>
                </a:solidFill>
                <a:effectLst>
                  <a:outerShdw dist="38100" dir="2700000" algn="tl" rotWithShape="0">
                    <a:schemeClr val="accent2"/>
                  </a:outerShdw>
                </a:effectLst>
              </a:rPr>
              <a:t>ميسرة لنشر العلم وطلبه </a:t>
            </a:r>
            <a:endParaRPr lang="ar-SA" sz="4000" b="1" dirty="0" smtClean="0">
              <a:ln w="6600">
                <a:solidFill>
                  <a:schemeClr val="accent2"/>
                </a:solidFill>
                <a:prstDash val="solid"/>
              </a:ln>
              <a:solidFill>
                <a:srgbClr val="FFFFFF"/>
              </a:solidFill>
              <a:effectLst>
                <a:outerShdw dist="38100" dir="2700000" algn="tl" rotWithShape="0">
                  <a:schemeClr val="accent2"/>
                </a:outerShdw>
              </a:effectLst>
            </a:endParaRPr>
          </a:p>
          <a:p>
            <a:pPr algn="ctr" rtl="1"/>
            <a:r>
              <a:rPr lang="ar-SA" sz="4000" b="1" dirty="0" smtClean="0">
                <a:ln w="6600">
                  <a:solidFill>
                    <a:schemeClr val="accent2"/>
                  </a:solidFill>
                  <a:prstDash val="solid"/>
                </a:ln>
                <a:solidFill>
                  <a:srgbClr val="FFFFFF"/>
                </a:solidFill>
                <a:effectLst>
                  <a:outerShdw dist="38100" dir="2700000" algn="tl" rotWithShape="0">
                    <a:schemeClr val="accent2"/>
                  </a:outerShdw>
                </a:effectLst>
              </a:rPr>
              <a:t>تحت </a:t>
            </a:r>
            <a:r>
              <a:rPr lang="ar-SA" sz="4000" b="1" dirty="0">
                <a:ln w="6600">
                  <a:solidFill>
                    <a:schemeClr val="accent2"/>
                  </a:solidFill>
                  <a:prstDash val="solid"/>
                </a:ln>
                <a:solidFill>
                  <a:srgbClr val="FFFFFF"/>
                </a:solidFill>
                <a:effectLst>
                  <a:outerShdw dist="38100" dir="2700000" algn="tl" rotWithShape="0">
                    <a:schemeClr val="accent2"/>
                  </a:outerShdw>
                </a:effectLst>
              </a:rPr>
              <a:t>رضاك ورحمتك </a:t>
            </a:r>
            <a:r>
              <a:rPr lang="ar-SA" sz="4000" b="1" dirty="0" smtClean="0">
                <a:ln w="6600">
                  <a:solidFill>
                    <a:schemeClr val="accent2"/>
                  </a:solidFill>
                  <a:prstDash val="solid"/>
                </a:ln>
                <a:solidFill>
                  <a:srgbClr val="FFFFFF"/>
                </a:solidFill>
                <a:effectLst>
                  <a:outerShdw dist="38100" dir="2700000" algn="tl" rotWithShape="0">
                    <a:schemeClr val="accent2"/>
                  </a:outerShdw>
                </a:effectLst>
              </a:rPr>
              <a:t>وتوفيقك</a:t>
            </a:r>
            <a:endParaRPr lang="ar-SA" sz="40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985005165"/>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Placeholder 2"/>
          <p:cNvSpPr>
            <a:spLocks noGrp="1"/>
          </p:cNvSpPr>
          <p:nvPr>
            <p:ph type="body" idx="2"/>
          </p:nvPr>
        </p:nvSpPr>
        <p:spPr>
          <a:xfrm>
            <a:off x="685800" y="1981200"/>
            <a:ext cx="2743200" cy="3276600"/>
          </a:xfrm>
        </p:spPr>
        <p:txBody>
          <a:bodyPr/>
          <a:lstStyle/>
          <a:p>
            <a:pPr algn="just" rtl="1"/>
            <a:r>
              <a:rPr lang="ar-EG" sz="3200" b="1" dirty="0" smtClean="0">
                <a:solidFill>
                  <a:srgbClr val="04617B"/>
                </a:solidFill>
                <a:ea typeface="Majalla UI"/>
              </a:rPr>
              <a:t>من لايري في يومه ما يستحق الابتسامة فليغلق عينيه بضع دقائق وليعلم أن رؤية النور وحدها تستحق الابتسامة....</a:t>
            </a:r>
            <a:endParaRPr lang="en-US" sz="3200" b="1" dirty="0" smtClean="0">
              <a:solidFill>
                <a:srgbClr val="04617B"/>
              </a:solidFill>
            </a:endParaRPr>
          </a:p>
          <a:p>
            <a:pPr algn="just" rtl="1"/>
            <a:endParaRPr lang="en-US" dirty="0" smtClean="0"/>
          </a:p>
        </p:txBody>
      </p:sp>
      <p:pic>
        <p:nvPicPr>
          <p:cNvPr id="27651"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733800" y="1981200"/>
            <a:ext cx="5111750" cy="2840038"/>
          </a:xfrm>
        </p:spPr>
      </p:pic>
    </p:spTree>
    <p:extLst>
      <p:ext uri="{BB962C8B-B14F-4D97-AF65-F5344CB8AC3E}">
        <p14:creationId xmlns:p14="http://schemas.microsoft.com/office/powerpoint/2010/main" val="3137695029"/>
      </p:ext>
    </p:extLst>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704850"/>
            <a:ext cx="8229600" cy="742950"/>
          </a:xfrm>
        </p:spPr>
        <p:txBody>
          <a:bodyPr/>
          <a:lstStyle/>
          <a:p>
            <a:pPr algn="ctr" rtl="1"/>
            <a:r>
              <a:rPr lang="ar-EG" b="1" smtClean="0"/>
              <a:t>أهداف المقرر</a:t>
            </a:r>
            <a:endParaRPr lang="en-US" b="1" smtClean="0"/>
          </a:p>
        </p:txBody>
      </p:sp>
      <p:sp>
        <p:nvSpPr>
          <p:cNvPr id="17411" name="Content Placeholder 2"/>
          <p:cNvSpPr>
            <a:spLocks noGrp="1"/>
          </p:cNvSpPr>
          <p:nvPr>
            <p:ph idx="1"/>
          </p:nvPr>
        </p:nvSpPr>
        <p:spPr>
          <a:xfrm>
            <a:off x="457200" y="1600200"/>
            <a:ext cx="8229600" cy="4800600"/>
          </a:xfrm>
        </p:spPr>
        <p:txBody>
          <a:bodyPr/>
          <a:lstStyle/>
          <a:p>
            <a:pPr algn="just" rtl="1">
              <a:defRPr/>
            </a:pPr>
            <a:r>
              <a:rPr lang="ar-EG" sz="2800" b="1" dirty="0">
                <a:ea typeface="Majalla UI"/>
              </a:rPr>
              <a:t>التعريف بالخرائط الطبوغرافية والكنتورية وأهميتهما التطبيقية.</a:t>
            </a:r>
            <a:endParaRPr lang="ar-EG" sz="2800" b="1" dirty="0" smtClean="0">
              <a:ea typeface="Majalla UI"/>
            </a:endParaRPr>
          </a:p>
          <a:p>
            <a:pPr algn="just" rtl="1">
              <a:defRPr/>
            </a:pPr>
            <a:r>
              <a:rPr lang="ar-EG" sz="2800" b="1" dirty="0">
                <a:ea typeface="Majalla UI"/>
              </a:rPr>
              <a:t>توضيح خصائص الخرائط الطبوغرافية </a:t>
            </a:r>
            <a:r>
              <a:rPr lang="ar-EG" sz="2800" b="1" dirty="0" smtClean="0">
                <a:ea typeface="Majalla UI"/>
              </a:rPr>
              <a:t>والكنتورية</a:t>
            </a:r>
            <a:r>
              <a:rPr lang="ar-SA" sz="2800" b="1" dirty="0" smtClean="0">
                <a:ea typeface="Majalla UI"/>
              </a:rPr>
              <a:t>.</a:t>
            </a:r>
          </a:p>
          <a:p>
            <a:pPr algn="just" rtl="1">
              <a:defRPr/>
            </a:pPr>
            <a:r>
              <a:rPr lang="ar-EG" sz="2800" b="1" dirty="0">
                <a:ea typeface="Majalla UI"/>
              </a:rPr>
              <a:t>تحديد متطلبات إنشاء الخرائط الطبوغرافية </a:t>
            </a:r>
            <a:r>
              <a:rPr lang="ar-EG" sz="2800" b="1" dirty="0" smtClean="0">
                <a:ea typeface="Majalla UI"/>
              </a:rPr>
              <a:t>من </a:t>
            </a:r>
            <a:r>
              <a:rPr lang="ar-EG" sz="2800" b="1" dirty="0">
                <a:ea typeface="Majalla UI"/>
              </a:rPr>
              <a:t>البيانات وطرائق </a:t>
            </a:r>
            <a:r>
              <a:rPr lang="ar-EG" sz="2800" b="1" dirty="0" smtClean="0">
                <a:ea typeface="Majalla UI"/>
              </a:rPr>
              <a:t>معالجتها</a:t>
            </a:r>
            <a:r>
              <a:rPr lang="ar-SA" sz="2800" b="1" dirty="0" smtClean="0">
                <a:ea typeface="Majalla UI"/>
              </a:rPr>
              <a:t>.</a:t>
            </a:r>
          </a:p>
          <a:p>
            <a:pPr algn="just" rtl="1">
              <a:defRPr/>
            </a:pPr>
            <a:r>
              <a:rPr lang="ar-SA" sz="2800" b="1" dirty="0">
                <a:ea typeface="Majalla UI"/>
              </a:rPr>
              <a:t>تحديد متطلبات إنشاء الخرائط </a:t>
            </a:r>
            <a:r>
              <a:rPr lang="ar-SA" sz="2800" b="1" dirty="0" smtClean="0">
                <a:ea typeface="Majalla UI"/>
              </a:rPr>
              <a:t>الكنتورية </a:t>
            </a:r>
            <a:r>
              <a:rPr lang="ar-SA" sz="2800" b="1" dirty="0">
                <a:ea typeface="Majalla UI"/>
              </a:rPr>
              <a:t>من البيانات وطرائق معالجتها</a:t>
            </a:r>
            <a:r>
              <a:rPr lang="ar-SA" sz="2800" b="1" dirty="0" smtClean="0">
                <a:ea typeface="Majalla UI"/>
              </a:rPr>
              <a:t>.</a:t>
            </a:r>
          </a:p>
          <a:p>
            <a:pPr algn="just" rtl="1">
              <a:defRPr/>
            </a:pPr>
            <a:r>
              <a:rPr lang="ar-EG" sz="2800" b="1" dirty="0" smtClean="0">
                <a:ea typeface="Majalla UI"/>
              </a:rPr>
              <a:t>إنشاء </a:t>
            </a:r>
            <a:r>
              <a:rPr lang="ar-EG" sz="2800" b="1" dirty="0">
                <a:ea typeface="Majalla UI"/>
              </a:rPr>
              <a:t>وتصميم الخرائط </a:t>
            </a:r>
            <a:r>
              <a:rPr lang="ar-EG" sz="2800" b="1" dirty="0" smtClean="0">
                <a:ea typeface="Majalla UI"/>
              </a:rPr>
              <a:t>الكنتورية </a:t>
            </a:r>
            <a:r>
              <a:rPr lang="ar-EG" sz="2800" b="1" dirty="0">
                <a:ea typeface="Majalla UI"/>
              </a:rPr>
              <a:t>باستخدام النظم والبرامج </a:t>
            </a:r>
            <a:r>
              <a:rPr lang="ar-EG" sz="2800" b="1" dirty="0" smtClean="0">
                <a:ea typeface="Majalla UI"/>
              </a:rPr>
              <a:t>الحديثة.</a:t>
            </a:r>
            <a:endParaRPr lang="ar-SA" sz="2800" b="1" dirty="0" smtClean="0">
              <a:ea typeface="Majalla UI"/>
            </a:endParaRPr>
          </a:p>
          <a:p>
            <a:pPr algn="just" rtl="1">
              <a:defRPr/>
            </a:pPr>
            <a:r>
              <a:rPr lang="ar-EG" sz="2800" b="1" dirty="0" smtClean="0">
                <a:ea typeface="Majalla UI"/>
              </a:rPr>
              <a:t>إنشاء </a:t>
            </a:r>
            <a:r>
              <a:rPr lang="ar-EG" sz="2800" b="1" dirty="0">
                <a:ea typeface="Majalla UI"/>
              </a:rPr>
              <a:t>وتصميم الخرائط الطبوغرافية </a:t>
            </a:r>
            <a:r>
              <a:rPr lang="ar-EG" sz="2800" b="1" dirty="0" smtClean="0">
                <a:ea typeface="Majalla UI"/>
              </a:rPr>
              <a:t>باستخدام </a:t>
            </a:r>
            <a:r>
              <a:rPr lang="ar-EG" sz="2800" b="1" dirty="0">
                <a:ea typeface="Majalla UI"/>
              </a:rPr>
              <a:t>النظم والبرامج الحديثة.</a:t>
            </a:r>
          </a:p>
          <a:p>
            <a:pPr algn="just" rtl="1">
              <a:defRPr/>
            </a:pPr>
            <a:endParaRPr lang="ar-EG" sz="2800" b="1" dirty="0" smtClean="0">
              <a:ea typeface="Majalla UI"/>
            </a:endParaRPr>
          </a:p>
          <a:p>
            <a:pPr marL="0" indent="0" algn="just" rtl="1">
              <a:buFont typeface="Wingdings 2" pitchFamily="18" charset="2"/>
              <a:buNone/>
              <a:defRPr/>
            </a:pPr>
            <a:endParaRPr lang="en-US" sz="2200" b="1" dirty="0" smtClean="0"/>
          </a:p>
        </p:txBody>
      </p:sp>
    </p:spTree>
    <p:extLst>
      <p:ext uri="{BB962C8B-B14F-4D97-AF65-F5344CB8AC3E}">
        <p14:creationId xmlns:p14="http://schemas.microsoft.com/office/powerpoint/2010/main" val="1105934320"/>
      </p:ext>
    </p:extLst>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704850"/>
            <a:ext cx="8229600" cy="563563"/>
          </a:xfrm>
        </p:spPr>
        <p:txBody>
          <a:bodyPr/>
          <a:lstStyle/>
          <a:p>
            <a:pPr algn="ctr" rtl="1"/>
            <a:r>
              <a:rPr lang="ar-EG" b="1" smtClean="0"/>
              <a:t>وصف المقرر</a:t>
            </a:r>
            <a:endParaRPr lang="en-US" b="1" smtClean="0"/>
          </a:p>
        </p:txBody>
      </p:sp>
      <p:sp>
        <p:nvSpPr>
          <p:cNvPr id="30723" name="Content Placeholder 2"/>
          <p:cNvSpPr>
            <a:spLocks noGrp="1"/>
          </p:cNvSpPr>
          <p:nvPr>
            <p:ph idx="1"/>
          </p:nvPr>
        </p:nvSpPr>
        <p:spPr>
          <a:xfrm>
            <a:off x="457200" y="1341438"/>
            <a:ext cx="8229600" cy="5183187"/>
          </a:xfrm>
        </p:spPr>
        <p:txBody>
          <a:bodyPr/>
          <a:lstStyle/>
          <a:p>
            <a:pPr algn="just" rtl="1"/>
            <a:r>
              <a:rPr lang="ar-EG" sz="2000" b="1" dirty="0">
                <a:ea typeface="Majalla UI"/>
              </a:rPr>
              <a:t>يعرف المقرر بالخريطة الطبوغرافية وأهميتها في الدراسات الجغرافية، كما يدرس نظم الإحداثيات وتعيين المواقع والترقيم العالمي للخرائط ومقاييس الرسم والرموز والعلامات والألوان الاصطلاحية المستخدمة فيها. ثم يتناول المقرر دراسة الخريطة الكنتورية من حيث تعريفها وأهميتها وأساليب إنشائها وتفسيرها. كما يدرس طرق إنشاء القطاعات التضاريسية والبيانية المساحية وخرائط تحليل سطح الأرض من الخريطة الكنتورية. وينتهي المقرر بدراسة الاستخدامات التطبيقية للخرائط الطبوغرافية </a:t>
            </a:r>
            <a:r>
              <a:rPr lang="ar-EG" sz="2000" b="1" dirty="0" smtClean="0">
                <a:ea typeface="Majalla UI"/>
              </a:rPr>
              <a:t>والكنتورية.</a:t>
            </a:r>
            <a:endParaRPr lang="ar-SA" sz="2000" b="1" dirty="0" smtClean="0">
              <a:ea typeface="Majalla UI"/>
            </a:endParaRPr>
          </a:p>
          <a:p>
            <a:pPr algn="just" rtl="1"/>
            <a:endParaRPr lang="ar-EG" sz="2000" b="1" dirty="0" smtClean="0">
              <a:ea typeface="Majalla UI"/>
            </a:endParaRPr>
          </a:p>
          <a:p>
            <a:pPr algn="just" rtl="1"/>
            <a:r>
              <a:rPr lang="ar-EG" sz="2000" b="1" dirty="0" smtClean="0">
                <a:ea typeface="Majalla UI"/>
              </a:rPr>
              <a:t>طرق التقويم: تحريري وشفهي وحضور المحاضرات  وأعداد تقرير علمي عن المقرر.</a:t>
            </a:r>
          </a:p>
          <a:p>
            <a:pPr algn="just" rtl="1"/>
            <a:r>
              <a:rPr lang="ar-EG" sz="2000" b="1" dirty="0" smtClean="0">
                <a:ea typeface="Majalla UI"/>
              </a:rPr>
              <a:t>المراجع : </a:t>
            </a:r>
            <a:r>
              <a:rPr lang="ar-EG" sz="2000" b="1" dirty="0" smtClean="0">
                <a:ea typeface="Majalla UI"/>
              </a:rPr>
              <a:t>الخرائط </a:t>
            </a:r>
            <a:r>
              <a:rPr lang="ar-EG" sz="2000" b="1" dirty="0" smtClean="0">
                <a:ea typeface="Majalla UI"/>
              </a:rPr>
              <a:t>الطبوغرافية، د. أحمد مصطفي، دار المعرفة الجامعية- الخرائط الكنتورية، د. أحمد مصطفي، دار المعرفة الجامعية</a:t>
            </a:r>
            <a:r>
              <a:rPr lang="ar-EG" sz="2000" b="1" dirty="0" smtClean="0">
                <a:ea typeface="Majalla UI"/>
              </a:rPr>
              <a:t>.</a:t>
            </a:r>
            <a:endParaRPr lang="ar-SA" sz="2000" b="1" dirty="0" smtClean="0">
              <a:ea typeface="Majalla UI"/>
            </a:endParaRPr>
          </a:p>
          <a:p>
            <a:pPr algn="just" rtl="1"/>
            <a:endParaRPr lang="ar-EG" sz="2000" b="1" dirty="0" smtClean="0">
              <a:ea typeface="Majalla UI"/>
            </a:endParaRPr>
          </a:p>
          <a:p>
            <a:pPr algn="just" rtl="1"/>
            <a:r>
              <a:rPr lang="ar-EG" sz="2000" b="1" dirty="0" smtClean="0">
                <a:ea typeface="Majalla UI"/>
              </a:rPr>
              <a:t>درجات التقويم:  </a:t>
            </a:r>
            <a:r>
              <a:rPr lang="ar-SA" sz="2000" b="1" dirty="0" smtClean="0">
                <a:ea typeface="Majalla UI"/>
              </a:rPr>
              <a:t>15</a:t>
            </a:r>
            <a:r>
              <a:rPr lang="ar-EG" sz="2000" b="1" dirty="0" smtClean="0">
                <a:ea typeface="Majalla UI"/>
              </a:rPr>
              <a:t>% </a:t>
            </a:r>
            <a:r>
              <a:rPr lang="ar-EG" sz="2000" b="1" dirty="0" smtClean="0">
                <a:ea typeface="Majalla UI"/>
              </a:rPr>
              <a:t>اختبار أول- </a:t>
            </a:r>
            <a:r>
              <a:rPr lang="ar-SA" sz="2000" b="1" dirty="0" smtClean="0">
                <a:ea typeface="Majalla UI"/>
              </a:rPr>
              <a:t>15</a:t>
            </a:r>
            <a:r>
              <a:rPr lang="ar-EG" sz="2000" b="1" dirty="0" smtClean="0">
                <a:ea typeface="Majalla UI"/>
              </a:rPr>
              <a:t>% </a:t>
            </a:r>
            <a:r>
              <a:rPr lang="ar-EG" sz="2000" b="1" dirty="0" smtClean="0">
                <a:ea typeface="Majalla UI"/>
              </a:rPr>
              <a:t>اختبار ثان- 10% حضور- </a:t>
            </a:r>
            <a:r>
              <a:rPr lang="ar-SA" sz="2000" b="1" dirty="0" smtClean="0">
                <a:ea typeface="Majalla UI"/>
              </a:rPr>
              <a:t>20</a:t>
            </a:r>
            <a:r>
              <a:rPr lang="ar-EG" sz="2000" b="1" dirty="0" smtClean="0">
                <a:ea typeface="Majalla UI"/>
              </a:rPr>
              <a:t>% </a:t>
            </a:r>
            <a:r>
              <a:rPr lang="ar-EG" sz="2000" b="1" dirty="0" smtClean="0">
                <a:ea typeface="Majalla UI"/>
              </a:rPr>
              <a:t>التقرير العلمي- 40% الاختبار النهائي.</a:t>
            </a:r>
            <a:endParaRPr lang="en-US" sz="2000" b="1" dirty="0" smtClean="0"/>
          </a:p>
        </p:txBody>
      </p:sp>
    </p:spTree>
    <p:extLst>
      <p:ext uri="{BB962C8B-B14F-4D97-AF65-F5344CB8AC3E}">
        <p14:creationId xmlns:p14="http://schemas.microsoft.com/office/powerpoint/2010/main" val="1638308995"/>
      </p:ext>
    </p:extLst>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704850"/>
            <a:ext cx="8229600" cy="895350"/>
          </a:xfrm>
        </p:spPr>
        <p:txBody>
          <a:bodyPr/>
          <a:lstStyle/>
          <a:p>
            <a:pPr algn="ctr" rtl="1"/>
            <a:r>
              <a:rPr lang="ar-EG" sz="4800" b="1" smtClean="0"/>
              <a:t>معلومات المحاضر ووسائل التواصل</a:t>
            </a:r>
            <a:endParaRPr lang="en-US" sz="4800" b="1" smtClean="0"/>
          </a:p>
        </p:txBody>
      </p:sp>
      <p:sp>
        <p:nvSpPr>
          <p:cNvPr id="3" name="Content Placeholder 2"/>
          <p:cNvSpPr>
            <a:spLocks noGrp="1"/>
          </p:cNvSpPr>
          <p:nvPr>
            <p:ph idx="1"/>
          </p:nvPr>
        </p:nvSpPr>
        <p:spPr>
          <a:xfrm>
            <a:off x="457200" y="1828800"/>
            <a:ext cx="5334000" cy="4495800"/>
          </a:xfrm>
        </p:spPr>
        <p:txBody>
          <a:bodyPr/>
          <a:lstStyle/>
          <a:p>
            <a:pPr algn="just">
              <a:spcAft>
                <a:spcPts val="0"/>
              </a:spcAft>
              <a:defRPr/>
            </a:pPr>
            <a:r>
              <a:rPr lang="en-US" sz="2000" b="1" dirty="0" smtClean="0">
                <a:solidFill>
                  <a:srgbClr val="FF0000"/>
                </a:solidFill>
                <a:latin typeface="Times New Roman"/>
                <a:ea typeface="Times New Roman"/>
              </a:rPr>
              <a:t>Pro. Mohamed E. Hafez</a:t>
            </a:r>
            <a:r>
              <a:rPr lang="en-US" sz="2000" dirty="0" smtClean="0">
                <a:latin typeface="Times New Roman"/>
                <a:ea typeface="Times New Roman"/>
              </a:rPr>
              <a:t> </a:t>
            </a:r>
          </a:p>
          <a:p>
            <a:pPr>
              <a:lnSpc>
                <a:spcPct val="115000"/>
              </a:lnSpc>
              <a:spcAft>
                <a:spcPts val="0"/>
              </a:spcAft>
              <a:defRPr/>
            </a:pPr>
            <a:r>
              <a:rPr lang="en-US" sz="2000" b="1" dirty="0">
                <a:solidFill>
                  <a:srgbClr val="0000FF"/>
                </a:solidFill>
                <a:latin typeface="Times New Roman"/>
                <a:ea typeface="Times New Roman"/>
                <a:cs typeface="Arial"/>
              </a:rPr>
              <a:t>P</a:t>
            </a:r>
            <a:r>
              <a:rPr lang="en-US" sz="2000" b="1" dirty="0" smtClean="0">
                <a:solidFill>
                  <a:srgbClr val="0000FF"/>
                </a:solidFill>
                <a:latin typeface="Times New Roman"/>
                <a:ea typeface="Times New Roman"/>
                <a:cs typeface="Arial"/>
              </a:rPr>
              <a:t>rofessor of Applied Climatology</a:t>
            </a:r>
            <a:r>
              <a:rPr lang="en-US" sz="2000" b="1" dirty="0" smtClean="0">
                <a:solidFill>
                  <a:srgbClr val="000000"/>
                </a:solidFill>
                <a:latin typeface="Times New Roman"/>
                <a:ea typeface="Times New Roman"/>
                <a:cs typeface="Arial"/>
              </a:rPr>
              <a:t> </a:t>
            </a:r>
            <a:br>
              <a:rPr lang="en-US" sz="2000" b="1" dirty="0" smtClean="0">
                <a:solidFill>
                  <a:srgbClr val="000000"/>
                </a:solidFill>
                <a:latin typeface="Times New Roman"/>
                <a:ea typeface="Times New Roman"/>
                <a:cs typeface="Arial"/>
              </a:rPr>
            </a:br>
            <a:r>
              <a:rPr lang="en-US" sz="2000" b="1" dirty="0" smtClean="0">
                <a:solidFill>
                  <a:srgbClr val="0000FF"/>
                </a:solidFill>
                <a:latin typeface="Times New Roman"/>
                <a:ea typeface="Times New Roman"/>
                <a:cs typeface="Arial"/>
              </a:rPr>
              <a:t>Geography Department, </a:t>
            </a:r>
            <a:r>
              <a:rPr lang="en-US" sz="2000" b="1" dirty="0" smtClean="0">
                <a:solidFill>
                  <a:srgbClr val="002060"/>
                </a:solidFill>
                <a:latin typeface="Times New Roman"/>
                <a:ea typeface="Times New Roman"/>
                <a:cs typeface="Arial"/>
              </a:rPr>
              <a:t>Faculty of Arts,</a:t>
            </a:r>
            <a:r>
              <a:rPr lang="en-US" sz="2000" dirty="0" smtClean="0">
                <a:latin typeface="Times New Roman"/>
                <a:ea typeface="Times New Roman"/>
                <a:cs typeface="Arial"/>
              </a:rPr>
              <a:t> </a:t>
            </a:r>
            <a:endParaRPr lang="en-US" sz="2000" dirty="0" smtClean="0">
              <a:latin typeface="Calibri"/>
              <a:ea typeface="Calibri"/>
              <a:cs typeface="Arial"/>
            </a:endParaRPr>
          </a:p>
          <a:p>
            <a:pPr marL="0" indent="0">
              <a:lnSpc>
                <a:spcPct val="115000"/>
              </a:lnSpc>
              <a:spcAft>
                <a:spcPts val="0"/>
              </a:spcAft>
              <a:buFont typeface="Wingdings 2" pitchFamily="18" charset="2"/>
              <a:buNone/>
              <a:defRPr/>
            </a:pPr>
            <a:r>
              <a:rPr lang="ar-EG" sz="2000" b="1" dirty="0" smtClean="0">
                <a:solidFill>
                  <a:srgbClr val="7030A0"/>
                </a:solidFill>
                <a:latin typeface="Times New Roman"/>
                <a:ea typeface="Times New Roman"/>
                <a:cs typeface="Arial"/>
              </a:rPr>
              <a:t>   </a:t>
            </a:r>
            <a:r>
              <a:rPr lang="en-US" sz="2000" b="1" dirty="0" smtClean="0">
                <a:solidFill>
                  <a:srgbClr val="7030A0"/>
                </a:solidFill>
                <a:latin typeface="Times New Roman"/>
                <a:ea typeface="Times New Roman"/>
                <a:cs typeface="Arial"/>
              </a:rPr>
              <a:t>King Saud University, Riyadh, Saudi Arabia.</a:t>
            </a:r>
            <a:endParaRPr lang="en-US" sz="2000" dirty="0" smtClean="0">
              <a:latin typeface="Calibri"/>
              <a:ea typeface="Calibri"/>
              <a:cs typeface="Arial"/>
            </a:endParaRPr>
          </a:p>
          <a:p>
            <a:pPr>
              <a:lnSpc>
                <a:spcPct val="115000"/>
              </a:lnSpc>
              <a:spcAft>
                <a:spcPts val="0"/>
              </a:spcAft>
              <a:defRPr/>
            </a:pPr>
            <a:r>
              <a:rPr lang="en-US" sz="2000" b="1" dirty="0" smtClean="0">
                <a:solidFill>
                  <a:srgbClr val="000000"/>
                </a:solidFill>
                <a:latin typeface="Times New Roman"/>
                <a:ea typeface="Times New Roman"/>
                <a:cs typeface="Arial"/>
              </a:rPr>
              <a:t>E-mail </a:t>
            </a:r>
            <a:r>
              <a:rPr lang="en-US" sz="2000" b="1" u="sng" dirty="0" smtClean="0">
                <a:latin typeface="Times New Roman"/>
                <a:ea typeface="Times New Roman"/>
                <a:cs typeface="Arial"/>
                <a:hlinkClick r:id="rId2"/>
              </a:rPr>
              <a:t>mohhafez@ksu.edu.sa</a:t>
            </a:r>
            <a:r>
              <a:rPr lang="en-US" sz="2000" dirty="0" smtClean="0">
                <a:solidFill>
                  <a:schemeClr val="tx2"/>
                </a:solidFill>
                <a:latin typeface="Times New Roman"/>
                <a:ea typeface="Times New Roman"/>
                <a:cs typeface="Arial"/>
              </a:rPr>
              <a:t> </a:t>
            </a:r>
            <a:endParaRPr lang="en-US" sz="2000" dirty="0" smtClean="0">
              <a:solidFill>
                <a:schemeClr val="tx2"/>
              </a:solidFill>
              <a:latin typeface="Calibri"/>
              <a:ea typeface="Calibri"/>
              <a:cs typeface="Arial"/>
            </a:endParaRPr>
          </a:p>
          <a:p>
            <a:pPr marL="0" indent="0">
              <a:lnSpc>
                <a:spcPct val="115000"/>
              </a:lnSpc>
              <a:spcAft>
                <a:spcPts val="0"/>
              </a:spcAft>
              <a:buFont typeface="Wingdings 2" pitchFamily="18" charset="2"/>
              <a:buNone/>
              <a:defRPr/>
            </a:pPr>
            <a:r>
              <a:rPr lang="ar-EG" sz="2000" b="1" dirty="0" smtClean="0">
                <a:solidFill>
                  <a:schemeClr val="tx2"/>
                </a:solidFill>
                <a:latin typeface="Calibri"/>
                <a:ea typeface="Times New Roman"/>
                <a:cs typeface="Times New Roman"/>
              </a:rPr>
              <a:t>    </a:t>
            </a:r>
            <a:r>
              <a:rPr lang="ar-SA" sz="2000" b="1" dirty="0" smtClean="0">
                <a:solidFill>
                  <a:schemeClr val="tx2"/>
                </a:solidFill>
                <a:latin typeface="Calibri"/>
                <a:ea typeface="Times New Roman"/>
                <a:cs typeface="Times New Roman"/>
              </a:rPr>
              <a:t>            </a:t>
            </a:r>
            <a:r>
              <a:rPr lang="en-US" sz="2000" b="1" u="sng" dirty="0" smtClean="0">
                <a:solidFill>
                  <a:schemeClr val="tx2"/>
                </a:solidFill>
                <a:latin typeface="Times New Roman"/>
                <a:ea typeface="Times New Roman"/>
                <a:cs typeface="Arial"/>
                <a:hlinkClick r:id="rId3"/>
              </a:rPr>
              <a:t>dr_m_hafez@hotmail.com</a:t>
            </a:r>
            <a:endParaRPr lang="en-US" sz="2000" dirty="0" smtClean="0">
              <a:solidFill>
                <a:schemeClr val="tx2"/>
              </a:solidFill>
              <a:latin typeface="Calibri"/>
              <a:ea typeface="Calibri"/>
              <a:cs typeface="Arial"/>
            </a:endParaRPr>
          </a:p>
          <a:p>
            <a:pPr>
              <a:lnSpc>
                <a:spcPct val="115000"/>
              </a:lnSpc>
              <a:spcAft>
                <a:spcPts val="0"/>
              </a:spcAft>
              <a:buFont typeface="Arial" panose="020B0604020202020204" pitchFamily="34" charset="0"/>
              <a:buChar char="•"/>
              <a:defRPr/>
            </a:pPr>
            <a:r>
              <a:rPr lang="en-US" sz="2000" b="1" dirty="0" smtClean="0">
                <a:solidFill>
                  <a:srgbClr val="000000"/>
                </a:solidFill>
                <a:latin typeface="Times New Roman"/>
                <a:ea typeface="Calibri"/>
                <a:cs typeface="Arial"/>
              </a:rPr>
              <a:t>Mobil: 0966599388523</a:t>
            </a:r>
            <a:endParaRPr lang="en-US" sz="2000" dirty="0" smtClean="0">
              <a:latin typeface="Calibri"/>
              <a:ea typeface="Calibri"/>
              <a:cs typeface="Arial"/>
            </a:endParaRPr>
          </a:p>
          <a:p>
            <a:pPr>
              <a:defRPr/>
            </a:pPr>
            <a:r>
              <a:rPr lang="en-US" sz="2000" b="1" dirty="0" smtClean="0">
                <a:latin typeface="Times New Roman"/>
                <a:ea typeface="Calibri"/>
              </a:rPr>
              <a:t> </a:t>
            </a:r>
            <a:r>
              <a:rPr lang="en-US" sz="2000" b="1" dirty="0" smtClean="0">
                <a:solidFill>
                  <a:srgbClr val="000000"/>
                </a:solidFill>
                <a:latin typeface="Times New Roman"/>
                <a:ea typeface="Calibri"/>
                <a:cs typeface="Arial"/>
              </a:rPr>
              <a:t>Office: 0966114675373</a:t>
            </a:r>
            <a:r>
              <a:rPr lang="en-US" sz="2000" b="1" dirty="0" smtClean="0">
                <a:latin typeface="Times New Roman"/>
                <a:ea typeface="Calibri"/>
              </a:rPr>
              <a:t> </a:t>
            </a:r>
          </a:p>
          <a:p>
            <a:pPr>
              <a:defRPr/>
            </a:pPr>
            <a:endParaRPr lang="ar-EG" sz="2000" b="1" dirty="0" smtClean="0">
              <a:latin typeface="Times New Roman"/>
              <a:ea typeface="Calibri"/>
            </a:endParaRPr>
          </a:p>
          <a:p>
            <a:pPr algn="r" rtl="1">
              <a:defRPr/>
            </a:pPr>
            <a:r>
              <a:rPr lang="ar-SA" sz="2000" b="1" dirty="0" smtClean="0">
                <a:solidFill>
                  <a:srgbClr val="111111"/>
                </a:solidFill>
                <a:latin typeface="Droid Arabic Kufi"/>
              </a:rPr>
              <a:t>المكتب: </a:t>
            </a:r>
            <a:r>
              <a:rPr lang="ar-EG" sz="2000" b="1" dirty="0" smtClean="0">
                <a:solidFill>
                  <a:srgbClr val="111111"/>
                </a:solidFill>
                <a:latin typeface="Droid Arabic Kufi"/>
              </a:rPr>
              <a:t>الدور الأرضي، قسم الجغرافيا، رقم </a:t>
            </a:r>
            <a:r>
              <a:rPr lang="ar-EG" sz="2000" b="1" dirty="0" err="1" smtClean="0">
                <a:solidFill>
                  <a:srgbClr val="111111"/>
                </a:solidFill>
                <a:latin typeface="Droid Arabic Kufi"/>
              </a:rPr>
              <a:t>أأ</a:t>
            </a:r>
            <a:r>
              <a:rPr lang="ar-EG" sz="2000" b="1" dirty="0" smtClean="0">
                <a:solidFill>
                  <a:srgbClr val="111111"/>
                </a:solidFill>
                <a:latin typeface="Droid Arabic Kufi"/>
              </a:rPr>
              <a:t> 118</a:t>
            </a:r>
          </a:p>
          <a:p>
            <a:pPr algn="r" rtl="1">
              <a:defRPr/>
            </a:pPr>
            <a:endParaRPr lang="en-US" sz="2000" dirty="0"/>
          </a:p>
        </p:txBody>
      </p:sp>
      <p:pic>
        <p:nvPicPr>
          <p:cNvPr id="31748" name="Picture 2" descr="E:\توصيف المقررات\Images\وسائل التواصل.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905000"/>
            <a:ext cx="3291840" cy="2279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9366987"/>
      </p:ext>
    </p:extLst>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Content Placeholder 2"/>
          <p:cNvPicPr>
            <a:picLocks noGrp="1" noChangeAspect="1"/>
          </p:cNvPicPr>
          <p:nvPr>
            <p:ph/>
          </p:nvPr>
        </p:nvPicPr>
        <p:blipFill>
          <a:blip r:embed="rId2">
            <a:extLst>
              <a:ext uri="{28A0092B-C50C-407E-A947-70E740481C1C}">
                <a14:useLocalDpi xmlns:a14="http://schemas.microsoft.com/office/drawing/2010/main" val="0"/>
              </a:ext>
            </a:extLst>
          </a:blip>
          <a:srcRect/>
          <a:stretch>
            <a:fillRect/>
          </a:stretch>
        </p:blipFill>
        <p:spPr>
          <a:xfrm>
            <a:off x="665163" y="274638"/>
            <a:ext cx="7813675" cy="5859462"/>
          </a:xfrm>
        </p:spPr>
      </p:pic>
    </p:spTree>
    <p:extLst>
      <p:ext uri="{BB962C8B-B14F-4D97-AF65-F5344CB8AC3E}">
        <p14:creationId xmlns:p14="http://schemas.microsoft.com/office/powerpoint/2010/main" val="2245860437"/>
      </p:ext>
    </p:extLst>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55650" y="908050"/>
            <a:ext cx="7632700" cy="5257800"/>
          </a:xfrm>
        </p:spPr>
      </p:pic>
    </p:spTree>
    <p:extLst>
      <p:ext uri="{BB962C8B-B14F-4D97-AF65-F5344CB8AC3E}">
        <p14:creationId xmlns:p14="http://schemas.microsoft.com/office/powerpoint/2010/main" val="691422285"/>
      </p:ext>
    </p:extLst>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Civic">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153</TotalTime>
  <Words>1165</Words>
  <Application>Microsoft Office PowerPoint</Application>
  <PresentationFormat>On-screen Show (4:3)</PresentationFormat>
  <Paragraphs>75</Paragraphs>
  <Slides>20</Slides>
  <Notes>0</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20</vt:i4>
      </vt:variant>
    </vt:vector>
  </HeadingPairs>
  <TitlesOfParts>
    <vt:vector size="36" baseType="lpstr">
      <vt:lpstr>ＭＳ Ｐゴシック</vt:lpstr>
      <vt:lpstr>Arial</vt:lpstr>
      <vt:lpstr>Arial Black</vt:lpstr>
      <vt:lpstr>Calibri</vt:lpstr>
      <vt:lpstr>Constantia</vt:lpstr>
      <vt:lpstr>Droid Arabic Kufi</vt:lpstr>
      <vt:lpstr>Georgia</vt:lpstr>
      <vt:lpstr>Majalla UI</vt:lpstr>
      <vt:lpstr>Simplified Arabic</vt:lpstr>
      <vt:lpstr>Times New Roman</vt:lpstr>
      <vt:lpstr>Traditional Arabic</vt:lpstr>
      <vt:lpstr>Wingdings</vt:lpstr>
      <vt:lpstr>Wingdings 2</vt:lpstr>
      <vt:lpstr>Flow</vt:lpstr>
      <vt:lpstr>1_Flow</vt:lpstr>
      <vt:lpstr>Civic</vt:lpstr>
      <vt:lpstr>PowerPoint Presentation</vt:lpstr>
      <vt:lpstr>PowerPoint Presentation</vt:lpstr>
      <vt:lpstr>PowerPoint Presentation</vt:lpstr>
      <vt:lpstr>PowerPoint Presentation</vt:lpstr>
      <vt:lpstr>أهداف المقرر</vt:lpstr>
      <vt:lpstr>وصف المقرر</vt:lpstr>
      <vt:lpstr>معلومات المحاضر ووسائل التواصل</vt:lpstr>
      <vt:lpstr>PowerPoint Presentation</vt:lpstr>
      <vt:lpstr>PowerPoint Presentation</vt:lpstr>
      <vt:lpstr>PowerPoint Presentation</vt:lpstr>
      <vt:lpstr>تمهيد</vt:lpstr>
      <vt:lpstr>الخرائط الطبوغرافية</vt:lpstr>
      <vt:lpstr>ما المقصود بالمساحة الطبوغرافية</vt:lpstr>
      <vt:lpstr>الخرائط الطبوغرافية المتخصصة</vt:lpstr>
      <vt:lpstr>الخرائط الطبوغرافية المتخصصة</vt:lpstr>
      <vt:lpstr>الأسس والمفاهيم الأساسية في الخرائط الطبوغرافية</vt:lpstr>
      <vt:lpstr>الأسس والمفاهيم الأساسية في الخرائط الطبوغرافية</vt:lpstr>
      <vt:lpstr>الأسس والمفاهيم الأساسية في الخرائط الطبوغرافية</vt:lpstr>
      <vt:lpstr>أهمية الخريطة الطبوغرافية واستخداماتها</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Windows User</cp:lastModifiedBy>
  <cp:revision>16</cp:revision>
  <dcterms:created xsi:type="dcterms:W3CDTF">2016-10-16T18:06:47Z</dcterms:created>
  <dcterms:modified xsi:type="dcterms:W3CDTF">2020-02-02T09:23:40Z</dcterms:modified>
</cp:coreProperties>
</file>