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17" r:id="rId3"/>
    <p:sldId id="321" r:id="rId4"/>
    <p:sldId id="292" r:id="rId5"/>
    <p:sldId id="327" r:id="rId6"/>
    <p:sldId id="325" r:id="rId7"/>
    <p:sldId id="324" r:id="rId8"/>
    <p:sldId id="328" r:id="rId9"/>
    <p:sldId id="329" r:id="rId10"/>
    <p:sldId id="331" r:id="rId11"/>
    <p:sldId id="330" r:id="rId12"/>
    <p:sldId id="326" r:id="rId13"/>
    <p:sldId id="318" r:id="rId14"/>
    <p:sldId id="319" r:id="rId15"/>
    <p:sldId id="279" r:id="rId16"/>
    <p:sldId id="280" r:id="rId17"/>
    <p:sldId id="281" r:id="rId18"/>
    <p:sldId id="284" r:id="rId19"/>
    <p:sldId id="285" r:id="rId20"/>
    <p:sldId id="286" r:id="rId21"/>
    <p:sldId id="308" r:id="rId22"/>
    <p:sldId id="287" r:id="rId23"/>
    <p:sldId id="332" r:id="rId24"/>
    <p:sldId id="333" r:id="rId25"/>
    <p:sldId id="334" r:id="rId26"/>
    <p:sldId id="335" r:id="rId27"/>
    <p:sldId id="336" r:id="rId28"/>
    <p:sldId id="337" r:id="rId29"/>
    <p:sldId id="338" r:id="rId30"/>
    <p:sldId id="316" r:id="rId31"/>
  </p:sldIdLst>
  <p:sldSz cx="9144000" cy="6858000" type="screen4x3"/>
  <p:notesSz cx="6858000" cy="9144000"/>
  <p:defaultTextStyle>
    <a:defPPr>
      <a:defRPr lang="x-none"/>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1390" autoAdjust="0"/>
    <p:restoredTop sz="94660"/>
  </p:normalViewPr>
  <p:slideViewPr>
    <p:cSldViewPr>
      <p:cViewPr>
        <p:scale>
          <a:sx n="63" d="100"/>
          <a:sy n="63" d="100"/>
        </p:scale>
        <p:origin x="-576" y="-3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63875EB8-D0EE-415A-AD8F-692D5192AC01}" type="datetimeFigureOut">
              <a:rPr lang="x-none" smtClean="0"/>
              <a:pPr/>
              <a:t>2/15/14</a:t>
            </a:fld>
            <a:endParaRPr lang="x-none"/>
          </a:p>
        </p:txBody>
      </p:sp>
      <p:sp>
        <p:nvSpPr>
          <p:cNvPr id="19" name="عنصر نائب للتذييل 18"/>
          <p:cNvSpPr>
            <a:spLocks noGrp="1"/>
          </p:cNvSpPr>
          <p:nvPr>
            <p:ph type="ftr" sz="quarter" idx="11"/>
          </p:nvPr>
        </p:nvSpPr>
        <p:spPr/>
        <p:txBody>
          <a:bodyPr/>
          <a:lstStyle/>
          <a:p>
            <a:endParaRPr lang="x-none"/>
          </a:p>
        </p:txBody>
      </p:sp>
      <p:sp>
        <p:nvSpPr>
          <p:cNvPr id="27" name="عنصر نائب لرقم الشريحة 26"/>
          <p:cNvSpPr>
            <a:spLocks noGrp="1"/>
          </p:cNvSpPr>
          <p:nvPr>
            <p:ph type="sldNum" sz="quarter" idx="12"/>
          </p:nvPr>
        </p:nvSpPr>
        <p:spPr/>
        <p:txBody>
          <a:bodyPr/>
          <a:lstStyle/>
          <a:p>
            <a:fld id="{44A4F9A9-D808-4164-978E-55224BC0A326}"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pu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تاريخ 3"/>
          <p:cNvSpPr>
            <a:spLocks noGrp="1"/>
          </p:cNvSpPr>
          <p:nvPr>
            <p:ph type="dt" sz="half" idx="10"/>
          </p:nvPr>
        </p:nvSpPr>
        <p:spPr/>
        <p:txBody>
          <a:bodyPr/>
          <a:lstStyle/>
          <a:p>
            <a:fld id="{63875EB8-D0EE-415A-AD8F-692D5192AC01}" type="datetimeFigureOut">
              <a:rPr lang="x-none" smtClean="0"/>
              <a:pPr/>
              <a:t>2/15/14</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44A4F9A9-D808-4164-978E-55224BC0A326}" type="slidenum">
              <a:rPr lang="x-none" smtClean="0"/>
              <a:pPr/>
              <a:t>‹#›</a:t>
            </a:fld>
            <a:endParaRPr lang="x-none"/>
          </a:p>
        </p:txBody>
      </p:sp>
    </p:spTree>
  </p:cSld>
  <p:clrMapOvr>
    <a:masterClrMapping/>
  </p:clrMapOvr>
  <p:transition xmlns:p14="http://schemas.microsoft.com/office/powerpoint/2010/main">
    <p:pu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x-none"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تاريخ 3"/>
          <p:cNvSpPr>
            <a:spLocks noGrp="1"/>
          </p:cNvSpPr>
          <p:nvPr>
            <p:ph type="dt" sz="half" idx="10"/>
          </p:nvPr>
        </p:nvSpPr>
        <p:spPr/>
        <p:txBody>
          <a:bodyPr/>
          <a:lstStyle/>
          <a:p>
            <a:fld id="{63875EB8-D0EE-415A-AD8F-692D5192AC01}" type="datetimeFigureOut">
              <a:rPr lang="x-none" smtClean="0"/>
              <a:pPr/>
              <a:t>2/15/14</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44A4F9A9-D808-4164-978E-55224BC0A326}" type="slidenum">
              <a:rPr lang="x-none" smtClean="0"/>
              <a:pPr/>
              <a:t>‹#›</a:t>
            </a:fld>
            <a:endParaRPr lang="x-none"/>
          </a:p>
        </p:txBody>
      </p:sp>
    </p:spTree>
  </p:cSld>
  <p:clrMapOvr>
    <a:masterClrMapping/>
  </p:clrMapOvr>
  <p:transition xmlns:p14="http://schemas.microsoft.com/office/powerpoint/2010/main">
    <p:pu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x-none"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تاريخ 3"/>
          <p:cNvSpPr>
            <a:spLocks noGrp="1"/>
          </p:cNvSpPr>
          <p:nvPr>
            <p:ph type="dt" sz="half" idx="10"/>
          </p:nvPr>
        </p:nvSpPr>
        <p:spPr/>
        <p:txBody>
          <a:bodyPr/>
          <a:lstStyle/>
          <a:p>
            <a:fld id="{63875EB8-D0EE-415A-AD8F-692D5192AC01}" type="datetimeFigureOut">
              <a:rPr lang="x-none" smtClean="0"/>
              <a:pPr/>
              <a:t>2/15/14</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44A4F9A9-D808-4164-978E-55224BC0A326}" type="slidenum">
              <a:rPr lang="x-none" smtClean="0"/>
              <a:pPr/>
              <a:t>‹#›</a:t>
            </a:fld>
            <a:endParaRPr lang="x-none"/>
          </a:p>
        </p:txBody>
      </p:sp>
    </p:spTree>
  </p:cSld>
  <p:clrMapOvr>
    <a:masterClrMapping/>
  </p:clrMapOvr>
  <p:transition xmlns:p14="http://schemas.microsoft.com/office/powerpoint/2010/main">
    <p:pu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x-none"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x-none" smtClean="0"/>
              <a:t>انقر لتحرير أنماط النص الرئيسي</a:t>
            </a:r>
          </a:p>
        </p:txBody>
      </p:sp>
      <p:sp>
        <p:nvSpPr>
          <p:cNvPr id="4" name="عنصر نائب للتاريخ 3"/>
          <p:cNvSpPr>
            <a:spLocks noGrp="1"/>
          </p:cNvSpPr>
          <p:nvPr>
            <p:ph type="dt" sz="half" idx="10"/>
          </p:nvPr>
        </p:nvSpPr>
        <p:spPr/>
        <p:txBody>
          <a:bodyPr/>
          <a:lstStyle/>
          <a:p>
            <a:fld id="{63875EB8-D0EE-415A-AD8F-692D5192AC01}" type="datetimeFigureOut">
              <a:rPr lang="x-none" smtClean="0"/>
              <a:pPr/>
              <a:t>2/15/14</a:t>
            </a:fld>
            <a:endParaRPr lang="x-none"/>
          </a:p>
        </p:txBody>
      </p:sp>
      <p:sp>
        <p:nvSpPr>
          <p:cNvPr id="5" name="عنصر نائب للتذييل 4"/>
          <p:cNvSpPr>
            <a:spLocks noGrp="1"/>
          </p:cNvSpPr>
          <p:nvPr>
            <p:ph type="ftr" sz="quarter" idx="11"/>
          </p:nvPr>
        </p:nvSpPr>
        <p:spPr/>
        <p:txBody>
          <a:bodyPr/>
          <a:lstStyle/>
          <a:p>
            <a:endParaRPr lang="x-none"/>
          </a:p>
        </p:txBody>
      </p:sp>
      <p:sp>
        <p:nvSpPr>
          <p:cNvPr id="6" name="عنصر نائب لرقم الشريحة 5"/>
          <p:cNvSpPr>
            <a:spLocks noGrp="1"/>
          </p:cNvSpPr>
          <p:nvPr>
            <p:ph type="sldNum" sz="quarter" idx="12"/>
          </p:nvPr>
        </p:nvSpPr>
        <p:spPr/>
        <p:txBody>
          <a:bodyPr/>
          <a:lstStyle/>
          <a:p>
            <a:fld id="{44A4F9A9-D808-4164-978E-55224BC0A326}" type="slidenum">
              <a:rPr lang="x-none" smtClean="0"/>
              <a:pPr/>
              <a:t>‹#›</a:t>
            </a:fld>
            <a:endParaRPr lang="x-none"/>
          </a:p>
        </p:txBody>
      </p:sp>
    </p:spTree>
  </p:cSld>
  <p:clrMapOvr>
    <a:overrideClrMapping bg1="dk1" tx1="lt1" bg2="dk2" tx2="lt2" accent1="accent1" accent2="accent2" accent3="accent3" accent4="accent4" accent5="accent5" accent6="accent6" hlink="hlink" folHlink="folHlink"/>
  </p:clrMapOvr>
  <p:transition xmlns:p14="http://schemas.microsoft.com/office/powerpoint/2010/main">
    <p:pu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x-none"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5" name="عنصر نائب للتاريخ 4"/>
          <p:cNvSpPr>
            <a:spLocks noGrp="1"/>
          </p:cNvSpPr>
          <p:nvPr>
            <p:ph type="dt" sz="half" idx="10"/>
          </p:nvPr>
        </p:nvSpPr>
        <p:spPr/>
        <p:txBody>
          <a:bodyPr/>
          <a:lstStyle/>
          <a:p>
            <a:fld id="{63875EB8-D0EE-415A-AD8F-692D5192AC01}" type="datetimeFigureOut">
              <a:rPr lang="x-none" smtClean="0"/>
              <a:pPr/>
              <a:t>2/15/14</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44A4F9A9-D808-4164-978E-55224BC0A326}" type="slidenum">
              <a:rPr lang="x-none" smtClean="0"/>
              <a:pPr/>
              <a:t>‹#›</a:t>
            </a:fld>
            <a:endParaRPr lang="x-none"/>
          </a:p>
        </p:txBody>
      </p:sp>
    </p:spTree>
  </p:cSld>
  <p:clrMapOvr>
    <a:masterClrMapping/>
  </p:clrMapOvr>
  <p:transition xmlns:p14="http://schemas.microsoft.com/office/powerpoint/2010/main">
    <p:pu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x-none"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x-none"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7" name="عنصر نائب للتاريخ 6"/>
          <p:cNvSpPr>
            <a:spLocks noGrp="1"/>
          </p:cNvSpPr>
          <p:nvPr>
            <p:ph type="dt" sz="half" idx="10"/>
          </p:nvPr>
        </p:nvSpPr>
        <p:spPr/>
        <p:txBody>
          <a:bodyPr/>
          <a:lstStyle/>
          <a:p>
            <a:fld id="{63875EB8-D0EE-415A-AD8F-692D5192AC01}" type="datetimeFigureOut">
              <a:rPr lang="x-none" smtClean="0"/>
              <a:pPr/>
              <a:t>2/15/14</a:t>
            </a:fld>
            <a:endParaRPr lang="x-none"/>
          </a:p>
        </p:txBody>
      </p:sp>
      <p:sp>
        <p:nvSpPr>
          <p:cNvPr id="8" name="عنصر نائب للتذييل 7"/>
          <p:cNvSpPr>
            <a:spLocks noGrp="1"/>
          </p:cNvSpPr>
          <p:nvPr>
            <p:ph type="ftr" sz="quarter" idx="11"/>
          </p:nvPr>
        </p:nvSpPr>
        <p:spPr/>
        <p:txBody>
          <a:bodyPr/>
          <a:lstStyle/>
          <a:p>
            <a:endParaRPr lang="x-none"/>
          </a:p>
        </p:txBody>
      </p:sp>
      <p:sp>
        <p:nvSpPr>
          <p:cNvPr id="9" name="عنصر نائب لرقم الشريحة 8"/>
          <p:cNvSpPr>
            <a:spLocks noGrp="1"/>
          </p:cNvSpPr>
          <p:nvPr>
            <p:ph type="sldNum" sz="quarter" idx="12"/>
          </p:nvPr>
        </p:nvSpPr>
        <p:spPr/>
        <p:txBody>
          <a:bodyPr/>
          <a:lstStyle/>
          <a:p>
            <a:fld id="{44A4F9A9-D808-4164-978E-55224BC0A326}" type="slidenum">
              <a:rPr lang="x-none" smtClean="0"/>
              <a:pPr/>
              <a:t>‹#›</a:t>
            </a:fld>
            <a:endParaRPr lang="x-none"/>
          </a:p>
        </p:txBody>
      </p:sp>
    </p:spTree>
  </p:cSld>
  <p:clrMapOvr>
    <a:masterClrMapping/>
  </p:clrMapOvr>
  <p:transition xmlns:p14="http://schemas.microsoft.com/office/powerpoint/2010/main">
    <p:pu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x-none"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63875EB8-D0EE-415A-AD8F-692D5192AC01}" type="datetimeFigureOut">
              <a:rPr lang="x-none" smtClean="0"/>
              <a:pPr/>
              <a:t>2/15/14</a:t>
            </a:fld>
            <a:endParaRPr lang="x-none"/>
          </a:p>
        </p:txBody>
      </p:sp>
      <p:sp>
        <p:nvSpPr>
          <p:cNvPr id="4" name="عنصر نائب للتذييل 3"/>
          <p:cNvSpPr>
            <a:spLocks noGrp="1"/>
          </p:cNvSpPr>
          <p:nvPr>
            <p:ph type="ftr" sz="quarter" idx="11"/>
          </p:nvPr>
        </p:nvSpPr>
        <p:spPr/>
        <p:txBody>
          <a:bodyPr/>
          <a:lstStyle/>
          <a:p>
            <a:endParaRPr lang="x-none"/>
          </a:p>
        </p:txBody>
      </p:sp>
      <p:sp>
        <p:nvSpPr>
          <p:cNvPr id="5" name="عنصر نائب لرقم الشريحة 4"/>
          <p:cNvSpPr>
            <a:spLocks noGrp="1"/>
          </p:cNvSpPr>
          <p:nvPr>
            <p:ph type="sldNum" sz="quarter" idx="12"/>
          </p:nvPr>
        </p:nvSpPr>
        <p:spPr/>
        <p:txBody>
          <a:bodyPr/>
          <a:lstStyle/>
          <a:p>
            <a:fld id="{44A4F9A9-D808-4164-978E-55224BC0A326}" type="slidenum">
              <a:rPr lang="x-none" smtClean="0"/>
              <a:pPr/>
              <a:t>‹#›</a:t>
            </a:fld>
            <a:endParaRPr lang="x-none"/>
          </a:p>
        </p:txBody>
      </p:sp>
    </p:spTree>
  </p:cSld>
  <p:clrMapOvr>
    <a:masterClrMapping/>
  </p:clrMapOvr>
  <p:transition xmlns:p14="http://schemas.microsoft.com/office/powerpoint/2010/main">
    <p:pu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63875EB8-D0EE-415A-AD8F-692D5192AC01}" type="datetimeFigureOut">
              <a:rPr lang="x-none" smtClean="0"/>
              <a:pPr/>
              <a:t>2/15/14</a:t>
            </a:fld>
            <a:endParaRPr lang="x-none"/>
          </a:p>
        </p:txBody>
      </p:sp>
      <p:sp>
        <p:nvSpPr>
          <p:cNvPr id="3" name="عنصر نائب للتذييل 2"/>
          <p:cNvSpPr>
            <a:spLocks noGrp="1"/>
          </p:cNvSpPr>
          <p:nvPr>
            <p:ph type="ftr" sz="quarter" idx="11"/>
          </p:nvPr>
        </p:nvSpPr>
        <p:spPr/>
        <p:txBody>
          <a:bodyPr/>
          <a:lstStyle/>
          <a:p>
            <a:endParaRPr lang="x-none"/>
          </a:p>
        </p:txBody>
      </p:sp>
      <p:sp>
        <p:nvSpPr>
          <p:cNvPr id="4" name="عنصر نائب لرقم الشريحة 3"/>
          <p:cNvSpPr>
            <a:spLocks noGrp="1"/>
          </p:cNvSpPr>
          <p:nvPr>
            <p:ph type="sldNum" sz="quarter" idx="12"/>
          </p:nvPr>
        </p:nvSpPr>
        <p:spPr/>
        <p:txBody>
          <a:bodyPr/>
          <a:lstStyle/>
          <a:p>
            <a:fld id="{44A4F9A9-D808-4164-978E-55224BC0A326}" type="slidenum">
              <a:rPr lang="x-none" smtClean="0"/>
              <a:pPr/>
              <a:t>‹#›</a:t>
            </a:fld>
            <a:endParaRPr lang="x-none"/>
          </a:p>
        </p:txBody>
      </p:sp>
    </p:spTree>
  </p:cSld>
  <p:clrMapOvr>
    <a:masterClrMapping/>
  </p:clrMapOvr>
  <p:transition xmlns:p14="http://schemas.microsoft.com/office/powerpoint/2010/main">
    <p:pu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x-none"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x-none"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x-none" smtClean="0"/>
              <a:t>انقر لتحرير أنماط النص الرئيسي</a:t>
            </a:r>
          </a:p>
          <a:p>
            <a:pPr lvl="1" eaLnBrk="1" latinLnBrk="0" hangingPunct="1"/>
            <a:r>
              <a:rPr lang="x-none" smtClean="0"/>
              <a:t>المستوى الثاني</a:t>
            </a:r>
          </a:p>
          <a:p>
            <a:pPr lvl="2" eaLnBrk="1" latinLnBrk="0" hangingPunct="1"/>
            <a:r>
              <a:rPr lang="x-none" smtClean="0"/>
              <a:t>المستوى الثالث</a:t>
            </a:r>
          </a:p>
          <a:p>
            <a:pPr lvl="3" eaLnBrk="1" latinLnBrk="0" hangingPunct="1"/>
            <a:r>
              <a:rPr lang="x-none" smtClean="0"/>
              <a:t>المستوى الرابع</a:t>
            </a:r>
          </a:p>
          <a:p>
            <a:pPr lvl="4" eaLnBrk="1" latinLnBrk="0" hangingPunct="1"/>
            <a:r>
              <a:rPr lang="x-none" smtClean="0"/>
              <a:t>المستوى الخامس</a:t>
            </a:r>
            <a:endParaRPr kumimoji="0" lang="en-US"/>
          </a:p>
        </p:txBody>
      </p:sp>
      <p:sp>
        <p:nvSpPr>
          <p:cNvPr id="5" name="عنصر نائب للتاريخ 4"/>
          <p:cNvSpPr>
            <a:spLocks noGrp="1"/>
          </p:cNvSpPr>
          <p:nvPr>
            <p:ph type="dt" sz="half" idx="10"/>
          </p:nvPr>
        </p:nvSpPr>
        <p:spPr/>
        <p:txBody>
          <a:bodyPr/>
          <a:lstStyle/>
          <a:p>
            <a:fld id="{63875EB8-D0EE-415A-AD8F-692D5192AC01}" type="datetimeFigureOut">
              <a:rPr lang="x-none" smtClean="0"/>
              <a:pPr/>
              <a:t>2/15/14</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p:txBody>
          <a:bodyPr/>
          <a:lstStyle/>
          <a:p>
            <a:fld id="{44A4F9A9-D808-4164-978E-55224BC0A326}" type="slidenum">
              <a:rPr lang="x-none" smtClean="0"/>
              <a:pPr/>
              <a:t>‹#›</a:t>
            </a:fld>
            <a:endParaRPr lang="x-none"/>
          </a:p>
        </p:txBody>
      </p:sp>
    </p:spTree>
  </p:cSld>
  <p:clrMapOvr>
    <a:masterClrMapping/>
  </p:clrMapOvr>
  <p:transition xmlns:p14="http://schemas.microsoft.com/office/powerpoint/2010/main">
    <p:pu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x-none"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x-none" smtClean="0"/>
              <a:t>انقر لتحرير أنماط النص الرئيسي</a:t>
            </a:r>
          </a:p>
        </p:txBody>
      </p:sp>
      <p:sp>
        <p:nvSpPr>
          <p:cNvPr id="5" name="عنصر نائب للتاريخ 4"/>
          <p:cNvSpPr>
            <a:spLocks noGrp="1"/>
          </p:cNvSpPr>
          <p:nvPr>
            <p:ph type="dt" sz="half" idx="10"/>
          </p:nvPr>
        </p:nvSpPr>
        <p:spPr/>
        <p:txBody>
          <a:bodyPr/>
          <a:lstStyle/>
          <a:p>
            <a:fld id="{63875EB8-D0EE-415A-AD8F-692D5192AC01}" type="datetimeFigureOut">
              <a:rPr lang="x-none" smtClean="0"/>
              <a:pPr/>
              <a:t>2/15/14</a:t>
            </a:fld>
            <a:endParaRPr lang="x-none"/>
          </a:p>
        </p:txBody>
      </p:sp>
      <p:sp>
        <p:nvSpPr>
          <p:cNvPr id="6" name="عنصر نائب للتذييل 5"/>
          <p:cNvSpPr>
            <a:spLocks noGrp="1"/>
          </p:cNvSpPr>
          <p:nvPr>
            <p:ph type="ftr" sz="quarter" idx="11"/>
          </p:nvPr>
        </p:nvSpPr>
        <p:spPr/>
        <p:txBody>
          <a:bodyPr/>
          <a:lstStyle/>
          <a:p>
            <a:endParaRPr lang="x-none"/>
          </a:p>
        </p:txBody>
      </p:sp>
      <p:sp>
        <p:nvSpPr>
          <p:cNvPr id="7" name="عنصر نائب لرقم الشريحة 6"/>
          <p:cNvSpPr>
            <a:spLocks noGrp="1"/>
          </p:cNvSpPr>
          <p:nvPr>
            <p:ph type="sldNum" sz="quarter" idx="12"/>
          </p:nvPr>
        </p:nvSpPr>
        <p:spPr>
          <a:xfrm>
            <a:off x="8077200" y="6356350"/>
            <a:ext cx="609600" cy="365125"/>
          </a:xfrm>
        </p:spPr>
        <p:txBody>
          <a:bodyPr/>
          <a:lstStyle/>
          <a:p>
            <a:fld id="{44A4F9A9-D808-4164-978E-55224BC0A326}" type="slidenum">
              <a:rPr lang="x-none" smtClean="0"/>
              <a:pPr/>
              <a:t>‹#›</a:t>
            </a:fld>
            <a:endParaRPr lang="x-none"/>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x-none"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xmlns:p14="http://schemas.microsoft.com/office/powerpoint/2010/main">
    <p:push/>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x-none"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x-none" smtClean="0"/>
              <a:t>انقر لتحرير أنماط النص الرئيسي</a:t>
            </a:r>
          </a:p>
          <a:p>
            <a:pPr lvl="1" eaLnBrk="1" latinLnBrk="0" hangingPunct="1"/>
            <a:r>
              <a:rPr kumimoji="0" lang="x-none" smtClean="0"/>
              <a:t>المستوى الثاني</a:t>
            </a:r>
          </a:p>
          <a:p>
            <a:pPr lvl="2" eaLnBrk="1" latinLnBrk="0" hangingPunct="1"/>
            <a:r>
              <a:rPr kumimoji="0" lang="x-none" smtClean="0"/>
              <a:t>المستوى الثالث</a:t>
            </a:r>
          </a:p>
          <a:p>
            <a:pPr lvl="3" eaLnBrk="1" latinLnBrk="0" hangingPunct="1"/>
            <a:r>
              <a:rPr kumimoji="0" lang="x-none" smtClean="0"/>
              <a:t>المستوى الرابع</a:t>
            </a:r>
          </a:p>
          <a:p>
            <a:pPr lvl="4" eaLnBrk="1" latinLnBrk="0" hangingPunct="1"/>
            <a:r>
              <a:rPr kumimoji="0" lang="x-none"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3875EB8-D0EE-415A-AD8F-692D5192AC01}" type="datetimeFigureOut">
              <a:rPr lang="x-none" smtClean="0"/>
              <a:pPr/>
              <a:t>2/15/14</a:t>
            </a:fld>
            <a:endParaRPr lang="x-none"/>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x-none"/>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4A4F9A9-D808-4164-978E-55224BC0A326}" type="slidenum">
              <a:rPr lang="x-none" smtClean="0"/>
              <a:pPr/>
              <a:t>‹#›</a:t>
            </a:fld>
            <a:endParaRPr lang="x-none"/>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push/>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533400" y="520080"/>
            <a:ext cx="7851648" cy="1828800"/>
          </a:xfrm>
        </p:spPr>
        <p:txBody>
          <a:bodyPr>
            <a:normAutofit/>
          </a:bodyPr>
          <a:lstStyle/>
          <a:p>
            <a:pPr algn="ctr"/>
            <a:r>
              <a:rPr lang="en-US" sz="7200" dirty="0" smtClean="0">
                <a:solidFill>
                  <a:schemeClr val="tx1">
                    <a:lumMod val="85000"/>
                  </a:schemeClr>
                </a:solidFill>
              </a:rPr>
              <a:t>Coping with stress</a:t>
            </a:r>
            <a:endParaRPr lang="x-none" sz="7200" dirty="0">
              <a:solidFill>
                <a:schemeClr val="tx1">
                  <a:lumMod val="85000"/>
                </a:schemeClr>
              </a:solidFill>
            </a:endParaRPr>
          </a:p>
        </p:txBody>
      </p:sp>
      <p:sp>
        <p:nvSpPr>
          <p:cNvPr id="3" name="TextBox 2"/>
          <p:cNvSpPr txBox="1"/>
          <p:nvPr/>
        </p:nvSpPr>
        <p:spPr>
          <a:xfrm>
            <a:off x="2483768" y="5734997"/>
            <a:ext cx="4320480" cy="646331"/>
          </a:xfrm>
          <a:prstGeom prst="rect">
            <a:avLst/>
          </a:prstGeom>
          <a:noFill/>
        </p:spPr>
        <p:txBody>
          <a:bodyPr wrap="square" rtlCol="1">
            <a:spAutoFit/>
          </a:bodyPr>
          <a:lstStyle/>
          <a:p>
            <a:pPr algn="ctr"/>
            <a:r>
              <a:rPr lang="en-US" dirty="0" smtClean="0"/>
              <a:t>CHS 311</a:t>
            </a:r>
          </a:p>
          <a:p>
            <a:pPr algn="ctr"/>
            <a:r>
              <a:rPr lang="en-US" dirty="0" smtClean="0"/>
              <a:t>Personal Health </a:t>
            </a:r>
            <a:endParaRPr lang="x-none" dirty="0"/>
          </a:p>
        </p:txBody>
      </p:sp>
      <p:pic>
        <p:nvPicPr>
          <p:cNvPr id="5" name="Picture 4"/>
          <p:cNvPicPr>
            <a:picLocks noChangeAspect="1"/>
          </p:cNvPicPr>
          <p:nvPr/>
        </p:nvPicPr>
        <p:blipFill>
          <a:blip r:embed="rId2"/>
          <a:stretch>
            <a:fillRect/>
          </a:stretch>
        </p:blipFill>
        <p:spPr>
          <a:xfrm>
            <a:off x="3124944" y="2492896"/>
            <a:ext cx="2743200" cy="2959100"/>
          </a:xfrm>
          <a:prstGeom prst="rect">
            <a:avLst/>
          </a:prstGeom>
        </p:spPr>
      </p:pic>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67544" y="1268760"/>
            <a:ext cx="8229600" cy="5040560"/>
          </a:xfrm>
        </p:spPr>
        <p:txBody>
          <a:bodyPr>
            <a:normAutofit lnSpcReduction="10000"/>
          </a:bodyPr>
          <a:lstStyle/>
          <a:p>
            <a:pPr marL="0" indent="0" algn="l" rtl="0">
              <a:buNone/>
            </a:pPr>
            <a:r>
              <a:rPr lang="en-US" dirty="0" smtClean="0"/>
              <a:t>Stress can be a powerful enemy, but it can only destroy us if we allow it to. Stress can also motivate us to act.</a:t>
            </a:r>
          </a:p>
          <a:p>
            <a:pPr marL="0" indent="0" algn="l" rtl="0">
              <a:buNone/>
            </a:pPr>
            <a:r>
              <a:rPr lang="en-US" dirty="0" smtClean="0"/>
              <a:t>Everyone has experienced at least one situation when stress has given them one or a combination of the following results:</a:t>
            </a:r>
          </a:p>
          <a:p>
            <a:pPr algn="l" rtl="0">
              <a:buFont typeface="Wingdings" panose="05000000000000000000" pitchFamily="2" charset="2"/>
              <a:buChar char="Ø"/>
            </a:pPr>
            <a:r>
              <a:rPr lang="en-US" dirty="0" smtClean="0"/>
              <a:t>More energy</a:t>
            </a:r>
          </a:p>
          <a:p>
            <a:pPr algn="l" rtl="0">
              <a:buFont typeface="Wingdings" panose="05000000000000000000" pitchFamily="2" charset="2"/>
              <a:buChar char="Ø"/>
            </a:pPr>
            <a:r>
              <a:rPr lang="en-US" dirty="0" smtClean="0"/>
              <a:t>More concentration</a:t>
            </a:r>
          </a:p>
          <a:p>
            <a:pPr algn="l" rtl="0">
              <a:buFont typeface="Wingdings" panose="05000000000000000000" pitchFamily="2" charset="2"/>
              <a:buChar char="Ø"/>
            </a:pPr>
            <a:r>
              <a:rPr lang="en-US" dirty="0" smtClean="0"/>
              <a:t>More creativity</a:t>
            </a:r>
          </a:p>
          <a:p>
            <a:pPr algn="l" rtl="0">
              <a:buFont typeface="Wingdings" panose="05000000000000000000" pitchFamily="2" charset="2"/>
              <a:buChar char="Ø"/>
            </a:pPr>
            <a:r>
              <a:rPr lang="en-US" dirty="0" smtClean="0"/>
              <a:t>More positive attitude</a:t>
            </a:r>
          </a:p>
          <a:p>
            <a:pPr algn="l" rtl="0">
              <a:buFont typeface="Wingdings" panose="05000000000000000000" pitchFamily="2" charset="2"/>
              <a:buChar char="Ø"/>
            </a:pPr>
            <a:r>
              <a:rPr lang="en-US" dirty="0" smtClean="0"/>
              <a:t>More enthusiasm</a:t>
            </a:r>
          </a:p>
          <a:p>
            <a:pPr algn="l" rtl="0">
              <a:buFont typeface="Wingdings" panose="05000000000000000000" pitchFamily="2" charset="2"/>
              <a:buChar char="Ø"/>
            </a:pPr>
            <a:r>
              <a:rPr lang="en-US" dirty="0" smtClean="0"/>
              <a:t>More self-belief</a:t>
            </a:r>
          </a:p>
          <a:p>
            <a:pPr algn="l" rtl="0">
              <a:buFont typeface="Wingdings" panose="05000000000000000000" pitchFamily="2" charset="2"/>
              <a:buChar char="Ø"/>
            </a:pPr>
            <a:r>
              <a:rPr lang="en-US" dirty="0" smtClean="0"/>
              <a:t>More determination</a:t>
            </a:r>
            <a:endParaRPr lang="x-none" dirty="0"/>
          </a:p>
        </p:txBody>
      </p:sp>
    </p:spTree>
    <p:extLst>
      <p:ext uri="{BB962C8B-B14F-4D97-AF65-F5344CB8AC3E}">
        <p14:creationId xmlns:p14="http://schemas.microsoft.com/office/powerpoint/2010/main" val="2672882723"/>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95536" y="1412776"/>
            <a:ext cx="8229600" cy="4389120"/>
          </a:xfrm>
        </p:spPr>
        <p:txBody>
          <a:bodyPr>
            <a:normAutofit fontScale="92500" lnSpcReduction="10000"/>
          </a:bodyPr>
          <a:lstStyle/>
          <a:p>
            <a:pPr algn="l" rtl="0"/>
            <a:r>
              <a:rPr lang="en-US" dirty="0" smtClean="0"/>
              <a:t>Experiencing positive emotions such as challenge, achievement, pride, and determination means that you are using stress positively. Stress can be good.</a:t>
            </a:r>
          </a:p>
          <a:p>
            <a:pPr algn="l" rtl="0"/>
            <a:endParaRPr lang="en-US" dirty="0" smtClean="0"/>
          </a:p>
          <a:p>
            <a:pPr algn="l" rtl="0"/>
            <a:r>
              <a:rPr lang="en-US" dirty="0" smtClean="0"/>
              <a:t>Experiencing negative emotions such as anger, fear, helplessness, and worry means that you are on the right-hand side of the Stress/Performance Curve and therefore possibly doing yourself harm. </a:t>
            </a:r>
          </a:p>
          <a:p>
            <a:pPr marL="0" indent="0" algn="l" rtl="0">
              <a:buNone/>
            </a:pPr>
            <a:endParaRPr lang="en-US" dirty="0" smtClean="0"/>
          </a:p>
          <a:p>
            <a:pPr algn="l" rtl="0"/>
            <a:r>
              <a:rPr lang="en-US" dirty="0" smtClean="0"/>
              <a:t>The tolerance point is the point at which positive and healthy emotions switch to negative and unhealthy feelings.</a:t>
            </a:r>
          </a:p>
          <a:p>
            <a:pPr algn="l" rtl="0"/>
            <a:endParaRPr lang="x-none" dirty="0"/>
          </a:p>
        </p:txBody>
      </p:sp>
    </p:spTree>
    <p:extLst>
      <p:ext uri="{BB962C8B-B14F-4D97-AF65-F5344CB8AC3E}">
        <p14:creationId xmlns:p14="http://schemas.microsoft.com/office/powerpoint/2010/main" val="3079859050"/>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US" dirty="0" smtClean="0"/>
              <a:t>What is stress management?</a:t>
            </a:r>
            <a:endParaRPr lang="x-none" dirty="0"/>
          </a:p>
        </p:txBody>
      </p:sp>
      <p:sp>
        <p:nvSpPr>
          <p:cNvPr id="3" name="Content Placeholder 2"/>
          <p:cNvSpPr>
            <a:spLocks noGrp="1"/>
          </p:cNvSpPr>
          <p:nvPr>
            <p:ph idx="1"/>
          </p:nvPr>
        </p:nvSpPr>
        <p:spPr>
          <a:xfrm>
            <a:off x="457200" y="1772816"/>
            <a:ext cx="8229600" cy="4389120"/>
          </a:xfrm>
        </p:spPr>
        <p:txBody>
          <a:bodyPr/>
          <a:lstStyle/>
          <a:p>
            <a:pPr algn="l" rtl="0"/>
            <a:r>
              <a:rPr lang="en-US" dirty="0" smtClean="0"/>
              <a:t>It involves any </a:t>
            </a:r>
            <a:r>
              <a:rPr lang="en-US" dirty="0"/>
              <a:t>technique developed to help someone cope with or lessen the physical and emotional effects of everyday life </a:t>
            </a:r>
            <a:r>
              <a:rPr lang="en-US" dirty="0" smtClean="0"/>
              <a:t>pressure. </a:t>
            </a:r>
            <a:endParaRPr lang="x-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3212976"/>
            <a:ext cx="5112568" cy="3408379"/>
          </a:xfrm>
          <a:prstGeom prst="rect">
            <a:avLst/>
          </a:prstGeom>
        </p:spPr>
      </p:pic>
    </p:spTree>
    <p:extLst>
      <p:ext uri="{BB962C8B-B14F-4D97-AF65-F5344CB8AC3E}">
        <p14:creationId xmlns:p14="http://schemas.microsoft.com/office/powerpoint/2010/main" val="4184837666"/>
      </p:ext>
    </p:extLst>
  </p:cSld>
  <p:clrMapOvr>
    <a:masterClrMapping/>
  </p:clrMapOvr>
  <p:transition xmlns:p14="http://schemas.microsoft.com/office/powerpoint/2010/main">
    <p:pu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04664"/>
            <a:ext cx="8229600" cy="1143000"/>
          </a:xfrm>
        </p:spPr>
        <p:txBody>
          <a:bodyPr>
            <a:normAutofit fontScale="90000"/>
          </a:bodyPr>
          <a:lstStyle/>
          <a:p>
            <a:r>
              <a:rPr lang="en-US" dirty="0" smtClean="0"/>
              <a:t>First step to stress management </a:t>
            </a:r>
            <a:endParaRPr lang="x-none" dirty="0"/>
          </a:p>
        </p:txBody>
      </p:sp>
      <p:sp>
        <p:nvSpPr>
          <p:cNvPr id="3" name="Content Placeholder 2"/>
          <p:cNvSpPr>
            <a:spLocks noGrp="1"/>
          </p:cNvSpPr>
          <p:nvPr>
            <p:ph idx="1"/>
          </p:nvPr>
        </p:nvSpPr>
        <p:spPr>
          <a:xfrm>
            <a:off x="395536" y="1700808"/>
            <a:ext cx="8229600" cy="4680520"/>
          </a:xfrm>
        </p:spPr>
        <p:txBody>
          <a:bodyPr>
            <a:normAutofit fontScale="92500" lnSpcReduction="10000"/>
          </a:bodyPr>
          <a:lstStyle/>
          <a:p>
            <a:pPr marL="0" indent="0" algn="l" rtl="0">
              <a:buNone/>
            </a:pPr>
            <a:r>
              <a:rPr lang="en-US" dirty="0"/>
              <a:t>Stress management starts with identifying the sources of stress in your life. This isn’t as easy as it sounds. Your true sources of stress aren’t always obvious, and it’s all too easy to overlook your own stress-inducing thoughts, feelings, and behaviors. Sure, you may know that you’re constantly worried about work deadlines. But maybe it’s your procrastination, rather than the actual job demands, that leads to deadline stress.</a:t>
            </a:r>
          </a:p>
          <a:p>
            <a:pPr algn="l" rtl="0"/>
            <a:r>
              <a:rPr lang="en-US" dirty="0"/>
              <a:t>To identify your true sources of stress, look closely at your habits, attitude, and </a:t>
            </a:r>
            <a:r>
              <a:rPr lang="en-US" dirty="0" smtClean="0"/>
              <a:t>excuses.</a:t>
            </a:r>
          </a:p>
          <a:p>
            <a:pPr algn="l" rtl="0"/>
            <a:r>
              <a:rPr lang="en-US" dirty="0"/>
              <a:t>Until you accept responsibility for the role you play in creating or maintaining it, your stress level will remain outside your control.</a:t>
            </a:r>
          </a:p>
        </p:txBody>
      </p:sp>
    </p:spTree>
    <p:extLst>
      <p:ext uri="{BB962C8B-B14F-4D97-AF65-F5344CB8AC3E}">
        <p14:creationId xmlns:p14="http://schemas.microsoft.com/office/powerpoint/2010/main" val="3873178311"/>
      </p:ext>
    </p:extLst>
  </p:cSld>
  <p:clrMapOvr>
    <a:masterClrMapping/>
  </p:clrMapOvr>
  <p:transition xmlns:p14="http://schemas.microsoft.com/office/powerpoint/2010/main">
    <p:pu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8450" y="5019675"/>
            <a:ext cx="2495550" cy="1838325"/>
          </a:xfrm>
          <a:prstGeom prst="rect">
            <a:avLst/>
          </a:prstGeom>
        </p:spPr>
      </p:pic>
      <p:sp>
        <p:nvSpPr>
          <p:cNvPr id="2" name="Title 1"/>
          <p:cNvSpPr>
            <a:spLocks noGrp="1"/>
          </p:cNvSpPr>
          <p:nvPr>
            <p:ph type="title"/>
          </p:nvPr>
        </p:nvSpPr>
        <p:spPr>
          <a:xfrm>
            <a:off x="662880" y="332656"/>
            <a:ext cx="8229600" cy="1143000"/>
          </a:xfrm>
        </p:spPr>
        <p:txBody>
          <a:bodyPr>
            <a:normAutofit/>
          </a:bodyPr>
          <a:lstStyle/>
          <a:p>
            <a:r>
              <a:rPr lang="en-US" b="1" dirty="0"/>
              <a:t>Start a Stress </a:t>
            </a:r>
            <a:r>
              <a:rPr lang="en-US" b="1" dirty="0" smtClean="0"/>
              <a:t>Journal</a:t>
            </a:r>
            <a:endParaRPr lang="x-none" dirty="0"/>
          </a:p>
        </p:txBody>
      </p:sp>
      <p:sp>
        <p:nvSpPr>
          <p:cNvPr id="3" name="Content Placeholder 2"/>
          <p:cNvSpPr>
            <a:spLocks noGrp="1"/>
          </p:cNvSpPr>
          <p:nvPr>
            <p:ph idx="1"/>
          </p:nvPr>
        </p:nvSpPr>
        <p:spPr>
          <a:xfrm>
            <a:off x="374848" y="1488152"/>
            <a:ext cx="8229600" cy="4389120"/>
          </a:xfrm>
        </p:spPr>
        <p:txBody>
          <a:bodyPr>
            <a:normAutofit/>
          </a:bodyPr>
          <a:lstStyle/>
          <a:p>
            <a:pPr marL="0" indent="0" algn="l" rtl="0">
              <a:buNone/>
            </a:pPr>
            <a:r>
              <a:rPr lang="en-US" dirty="0" smtClean="0"/>
              <a:t>A </a:t>
            </a:r>
            <a:r>
              <a:rPr lang="en-US" dirty="0"/>
              <a:t>stress journal can help you identify the regular stressors in your life and the way you deal with them. Each time you feel stressed, keep track of it in your journal. As you keep a daily log, you will begin to see patterns and common themes. Write down:</a:t>
            </a:r>
          </a:p>
          <a:p>
            <a:pPr algn="l" rtl="0"/>
            <a:r>
              <a:rPr lang="en-US" dirty="0"/>
              <a:t>What caused your stress (make a guess if you’re unsure)</a:t>
            </a:r>
          </a:p>
          <a:p>
            <a:pPr algn="l" rtl="0"/>
            <a:r>
              <a:rPr lang="en-US" dirty="0"/>
              <a:t>How you felt, both physically and emotionally</a:t>
            </a:r>
          </a:p>
          <a:p>
            <a:pPr algn="l" rtl="0"/>
            <a:r>
              <a:rPr lang="en-US" dirty="0"/>
              <a:t>How you acted in response</a:t>
            </a:r>
          </a:p>
          <a:p>
            <a:pPr algn="l" rtl="0"/>
            <a:r>
              <a:rPr lang="en-US" dirty="0"/>
              <a:t>What you did to make yourself feel </a:t>
            </a:r>
            <a:r>
              <a:rPr lang="en-US" dirty="0" smtClean="0"/>
              <a:t>better</a:t>
            </a:r>
            <a:endParaRPr lang="en-US" dirty="0"/>
          </a:p>
        </p:txBody>
      </p:sp>
    </p:spTree>
    <p:extLst>
      <p:ext uri="{BB962C8B-B14F-4D97-AF65-F5344CB8AC3E}">
        <p14:creationId xmlns:p14="http://schemas.microsoft.com/office/powerpoint/2010/main" val="2319861846"/>
      </p:ext>
    </p:extLst>
  </p:cSld>
  <p:clrMapOvr>
    <a:masterClrMapping/>
  </p:clrMapOvr>
  <p:transition xmlns:p14="http://schemas.microsoft.com/office/powerpoint/2010/main">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4888" y="332656"/>
            <a:ext cx="8229600" cy="1143000"/>
          </a:xfrm>
        </p:spPr>
        <p:txBody>
          <a:bodyPr>
            <a:normAutofit/>
          </a:bodyPr>
          <a:lstStyle/>
          <a:p>
            <a:pPr rtl="0"/>
            <a:r>
              <a:rPr lang="en-US" b="1" dirty="0" smtClean="0"/>
              <a:t>Coping Strategies</a:t>
            </a:r>
            <a:endParaRPr lang="x-none" dirty="0"/>
          </a:p>
        </p:txBody>
      </p:sp>
      <p:sp>
        <p:nvSpPr>
          <p:cNvPr id="3" name="عنصر نائب للمحتوى 2"/>
          <p:cNvSpPr>
            <a:spLocks noGrp="1"/>
          </p:cNvSpPr>
          <p:nvPr>
            <p:ph idx="1"/>
          </p:nvPr>
        </p:nvSpPr>
        <p:spPr/>
        <p:txBody>
          <a:bodyPr>
            <a:normAutofit/>
          </a:bodyPr>
          <a:lstStyle/>
          <a:p>
            <a:pPr marL="0" indent="0" algn="l" rtl="0">
              <a:buNone/>
            </a:pPr>
            <a:r>
              <a:rPr lang="en-US" dirty="0" smtClean="0"/>
              <a:t>There are several areas for you to consider:</a:t>
            </a:r>
          </a:p>
          <a:p>
            <a:pPr marL="0" indent="0" algn="l">
              <a:buNone/>
            </a:pPr>
            <a:r>
              <a:rPr lang="en-US" b="1" dirty="0"/>
              <a:t>Be active</a:t>
            </a:r>
          </a:p>
          <a:p>
            <a:pPr algn="l"/>
            <a:r>
              <a:rPr lang="en-US" dirty="0"/>
              <a:t>If you have a stress-related problem, </a:t>
            </a:r>
            <a:r>
              <a:rPr lang="en-US" u="sng" dirty="0">
                <a:solidFill>
                  <a:srgbClr val="000000"/>
                </a:solidFill>
              </a:rPr>
              <a:t>physical activity can get you in the right state of mind to be able to identify the causes of your stress and find a solution. </a:t>
            </a:r>
            <a:endParaRPr lang="en-US" u="sng" dirty="0" smtClean="0">
              <a:solidFill>
                <a:srgbClr val="000000"/>
              </a:solidFill>
            </a:endParaRPr>
          </a:p>
          <a:p>
            <a:pPr algn="l"/>
            <a:r>
              <a:rPr lang="en-US" dirty="0" smtClean="0"/>
              <a:t>Exercise </a:t>
            </a:r>
            <a:r>
              <a:rPr lang="en-US" dirty="0"/>
              <a:t>won’t make your stress disappear, but it will reduce some of the emotional intensity that you’re feeling, clearing your thoughts and enabling you to deal with your problems more calmly.</a:t>
            </a:r>
            <a:endParaRPr lang="en-US" dirty="0" smtClean="0"/>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413792"/>
            <a:ext cx="8229600" cy="1143000"/>
          </a:xfrm>
        </p:spPr>
        <p:txBody>
          <a:bodyPr>
            <a:normAutofit/>
          </a:bodyPr>
          <a:lstStyle/>
          <a:p>
            <a:r>
              <a:rPr lang="en-US" b="1" dirty="0"/>
              <a:t>Coping </a:t>
            </a:r>
            <a:r>
              <a:rPr lang="en-US" b="1" dirty="0" smtClean="0"/>
              <a:t>Strategies</a:t>
            </a:r>
            <a:endParaRPr lang="x-none" dirty="0"/>
          </a:p>
        </p:txBody>
      </p:sp>
      <p:sp>
        <p:nvSpPr>
          <p:cNvPr id="3" name="عنصر نائب للمحتوى 2"/>
          <p:cNvSpPr>
            <a:spLocks noGrp="1"/>
          </p:cNvSpPr>
          <p:nvPr>
            <p:ph idx="1"/>
          </p:nvPr>
        </p:nvSpPr>
        <p:spPr>
          <a:xfrm>
            <a:off x="457200" y="1935480"/>
            <a:ext cx="8363272" cy="4445848"/>
          </a:xfrm>
        </p:spPr>
        <p:txBody>
          <a:bodyPr>
            <a:normAutofit/>
          </a:bodyPr>
          <a:lstStyle/>
          <a:p>
            <a:pPr marL="0" indent="0" algn="l">
              <a:buNone/>
            </a:pPr>
            <a:r>
              <a:rPr lang="en-US" b="1" dirty="0"/>
              <a:t>Take control</a:t>
            </a:r>
          </a:p>
          <a:p>
            <a:pPr algn="l"/>
            <a:r>
              <a:rPr lang="en-US" dirty="0"/>
              <a:t>There’s a solution to any problem. “If you remain passive, thinking, ‘I can’t do anything about my problem’, your stress will get worse,” says Professor Cooper. “That feeling of loss of control is one of the main causes of stress and lack of wellbeing.”</a:t>
            </a:r>
          </a:p>
          <a:p>
            <a:pPr algn="l"/>
            <a:r>
              <a:rPr lang="en-US" dirty="0"/>
              <a:t>The act of taking control is in itself empowering, and it's a crucial part of finding a solution that satisfies you and not someone else. </a:t>
            </a:r>
            <a:endParaRPr lang="en-US" u="sng" dirty="0">
              <a:solidFill>
                <a:srgbClr val="000000"/>
              </a:solidFill>
            </a:endParaRP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1143000"/>
          </a:xfrm>
        </p:spPr>
        <p:txBody>
          <a:bodyPr>
            <a:normAutofit/>
          </a:bodyPr>
          <a:lstStyle/>
          <a:p>
            <a:r>
              <a:rPr lang="en-US" b="1" dirty="0"/>
              <a:t>Coping </a:t>
            </a:r>
            <a:r>
              <a:rPr lang="en-US" b="1" dirty="0" smtClean="0"/>
              <a:t>Strategies</a:t>
            </a:r>
            <a:endParaRPr lang="x-none" u="sng" dirty="0">
              <a:solidFill>
                <a:srgbClr val="C00000"/>
              </a:solidFill>
            </a:endParaRPr>
          </a:p>
        </p:txBody>
      </p:sp>
      <p:sp>
        <p:nvSpPr>
          <p:cNvPr id="3" name="عنصر نائب للمحتوى 2"/>
          <p:cNvSpPr>
            <a:spLocks noGrp="1"/>
          </p:cNvSpPr>
          <p:nvPr>
            <p:ph idx="1"/>
          </p:nvPr>
        </p:nvSpPr>
        <p:spPr>
          <a:xfrm>
            <a:off x="457200" y="1935480"/>
            <a:ext cx="8229600" cy="4589864"/>
          </a:xfrm>
        </p:spPr>
        <p:txBody>
          <a:bodyPr>
            <a:normAutofit fontScale="92500"/>
          </a:bodyPr>
          <a:lstStyle/>
          <a:p>
            <a:pPr marL="0" indent="0" algn="l">
              <a:buNone/>
            </a:pPr>
            <a:r>
              <a:rPr lang="en-US" b="1" dirty="0" smtClean="0"/>
              <a:t>Connect </a:t>
            </a:r>
            <a:r>
              <a:rPr lang="en-US" b="1" dirty="0"/>
              <a:t>with people</a:t>
            </a:r>
          </a:p>
          <a:p>
            <a:pPr algn="l"/>
            <a:r>
              <a:rPr lang="en-US" dirty="0"/>
              <a:t>A problem shared is a problem halved. A good support network of colleagues, friends and family can ease your work troubles and help you see things in a different way.</a:t>
            </a:r>
          </a:p>
          <a:p>
            <a:pPr algn="l"/>
            <a:r>
              <a:rPr lang="en-US" dirty="0"/>
              <a:t>“If you don’t connect with people, you won’t have support to turn to when you need help,” says Professor Cooper. The activities we do with friends help us relax and we often have a good laugh with them, which is an excellent stress reliever.</a:t>
            </a:r>
          </a:p>
          <a:p>
            <a:pPr algn="l"/>
            <a:r>
              <a:rPr lang="en-US" dirty="0"/>
              <a:t>“Talking things through with a friend will also help you find solutions to your problems,” says Professor Cooper.</a:t>
            </a:r>
            <a:endParaRPr lang="en-US" dirty="0" smtClean="0"/>
          </a:p>
          <a:p>
            <a:pPr algn="l" rtl="0"/>
            <a:endParaRPr lang="en-US" dirty="0" smtClean="0"/>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48680"/>
            <a:ext cx="8229600" cy="1143000"/>
          </a:xfrm>
        </p:spPr>
        <p:txBody>
          <a:bodyPr>
            <a:normAutofit/>
          </a:bodyPr>
          <a:lstStyle/>
          <a:p>
            <a:r>
              <a:rPr lang="en-US" b="1" dirty="0"/>
              <a:t>Coping Strategies </a:t>
            </a:r>
          </a:p>
        </p:txBody>
      </p:sp>
      <p:sp>
        <p:nvSpPr>
          <p:cNvPr id="3" name="عنصر نائب للمحتوى 2"/>
          <p:cNvSpPr>
            <a:spLocks noGrp="1"/>
          </p:cNvSpPr>
          <p:nvPr>
            <p:ph idx="1"/>
          </p:nvPr>
        </p:nvSpPr>
        <p:spPr/>
        <p:txBody>
          <a:bodyPr>
            <a:normAutofit/>
          </a:bodyPr>
          <a:lstStyle/>
          <a:p>
            <a:pPr marL="0" indent="0" algn="l">
              <a:buNone/>
            </a:pPr>
            <a:r>
              <a:rPr lang="en-US" b="1" dirty="0"/>
              <a:t>Have some ‘me time’</a:t>
            </a:r>
          </a:p>
          <a:p>
            <a:pPr algn="l"/>
            <a:r>
              <a:rPr lang="en-US" dirty="0" smtClean="0"/>
              <a:t>The </a:t>
            </a:r>
            <a:r>
              <a:rPr lang="en-US" dirty="0"/>
              <a:t>extra hours in the workplace mean that people aren’t spending enough time doing things that they really enjoy. “We all need to take some time for </a:t>
            </a:r>
            <a:r>
              <a:rPr lang="en-US" dirty="0" smtClean="0"/>
              <a:t>socializing, </a:t>
            </a:r>
            <a:r>
              <a:rPr lang="en-US" dirty="0"/>
              <a:t>relaxation or exercise,” says Professor Cooper.</a:t>
            </a:r>
          </a:p>
          <a:p>
            <a:pPr algn="l"/>
            <a:r>
              <a:rPr lang="en-US" dirty="0"/>
              <a:t>He recommends setting aside a couple of nights a week for some quality "me time" away from work. </a:t>
            </a:r>
            <a:endParaRPr lang="x-none" dirty="0"/>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34888" y="332656"/>
            <a:ext cx="8229600" cy="1143000"/>
          </a:xfrm>
        </p:spPr>
        <p:txBody>
          <a:bodyPr>
            <a:normAutofit/>
          </a:bodyPr>
          <a:lstStyle/>
          <a:p>
            <a:r>
              <a:rPr lang="en-US" b="1" dirty="0"/>
              <a:t>Coping </a:t>
            </a:r>
            <a:r>
              <a:rPr lang="en-US" b="1" dirty="0" smtClean="0"/>
              <a:t>Strategies</a:t>
            </a:r>
            <a:endParaRPr lang="x-none" u="sng" dirty="0">
              <a:solidFill>
                <a:srgbClr val="C00000"/>
              </a:solidFill>
            </a:endParaRPr>
          </a:p>
        </p:txBody>
      </p:sp>
      <p:sp>
        <p:nvSpPr>
          <p:cNvPr id="3" name="عنصر نائب للمحتوى 2"/>
          <p:cNvSpPr>
            <a:spLocks noGrp="1"/>
          </p:cNvSpPr>
          <p:nvPr>
            <p:ph idx="1"/>
          </p:nvPr>
        </p:nvSpPr>
        <p:spPr>
          <a:xfrm>
            <a:off x="457200" y="1772816"/>
            <a:ext cx="8229600" cy="4779668"/>
          </a:xfrm>
        </p:spPr>
        <p:txBody>
          <a:bodyPr>
            <a:normAutofit lnSpcReduction="10000"/>
          </a:bodyPr>
          <a:lstStyle/>
          <a:p>
            <a:pPr marL="0" indent="0" algn="l">
              <a:buNone/>
            </a:pPr>
            <a:r>
              <a:rPr lang="en-US" b="1" dirty="0"/>
              <a:t>Avoid unhealthy habits</a:t>
            </a:r>
          </a:p>
          <a:p>
            <a:pPr algn="l"/>
            <a:r>
              <a:rPr lang="en-US" dirty="0"/>
              <a:t>Don't rely on </a:t>
            </a:r>
            <a:r>
              <a:rPr lang="en-US" dirty="0" smtClean="0"/>
              <a:t>smoking </a:t>
            </a:r>
            <a:r>
              <a:rPr lang="en-US" dirty="0"/>
              <a:t>and caffeine as your ways of coping. "Men more than women are likely to do this. We call this avoidance </a:t>
            </a:r>
            <a:r>
              <a:rPr lang="en-US" dirty="0" smtClean="0"/>
              <a:t>behavior</a:t>
            </a:r>
            <a:r>
              <a:rPr lang="en-US" dirty="0"/>
              <a:t>," says Professor Cooper. "Women are better at seeking support from their social circle."</a:t>
            </a:r>
          </a:p>
          <a:p>
            <a:pPr algn="l"/>
            <a:r>
              <a:rPr lang="en-US" dirty="0"/>
              <a:t>Over the long term, these crutches won’t solve your problems. They’ll just create new ones. "It’s like putting your head in the sand," says Professor Cooper. "It might provide temporary relief but it won’t make the problems disappear. You need to tackle the cause of your stress."</a:t>
            </a:r>
            <a:endParaRPr lang="x-none" dirty="0"/>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a:t>
            </a:r>
            <a:endParaRPr lang="x-none" dirty="0"/>
          </a:p>
        </p:txBody>
      </p:sp>
      <p:sp>
        <p:nvSpPr>
          <p:cNvPr id="3" name="Content Placeholder 2"/>
          <p:cNvSpPr>
            <a:spLocks noGrp="1"/>
          </p:cNvSpPr>
          <p:nvPr>
            <p:ph idx="1"/>
          </p:nvPr>
        </p:nvSpPr>
        <p:spPr/>
        <p:txBody>
          <a:bodyPr/>
          <a:lstStyle/>
          <a:p>
            <a:pPr algn="l" rtl="0"/>
            <a:r>
              <a:rPr lang="en-US" dirty="0" smtClean="0"/>
              <a:t>What is stress? </a:t>
            </a:r>
          </a:p>
          <a:p>
            <a:pPr algn="l" rtl="0"/>
            <a:r>
              <a:rPr lang="en-US" dirty="0" smtClean="0"/>
              <a:t>Stressors, and examples of such.</a:t>
            </a:r>
          </a:p>
          <a:p>
            <a:pPr algn="l" rtl="0"/>
            <a:r>
              <a:rPr lang="en-US" dirty="0" smtClean="0"/>
              <a:t>How the body react to stressors? </a:t>
            </a:r>
          </a:p>
          <a:p>
            <a:pPr algn="l" rtl="0"/>
            <a:r>
              <a:rPr lang="en-US" dirty="0" smtClean="0"/>
              <a:t>Negative and positive effect of stress.</a:t>
            </a:r>
          </a:p>
          <a:p>
            <a:pPr algn="l" rtl="0"/>
            <a:r>
              <a:rPr lang="en-US" dirty="0" smtClean="0"/>
              <a:t>Stress management. </a:t>
            </a:r>
          </a:p>
          <a:p>
            <a:pPr algn="l" rtl="0"/>
            <a:r>
              <a:rPr lang="en-US" dirty="0" smtClean="0"/>
              <a:t>Coping strategies. </a:t>
            </a:r>
          </a:p>
          <a:p>
            <a:pPr algn="l" rtl="0"/>
            <a:r>
              <a:rPr lang="en-US" dirty="0" smtClean="0"/>
              <a:t>Relaxation techniques. </a:t>
            </a:r>
          </a:p>
          <a:p>
            <a:pPr algn="l" rtl="0"/>
            <a:endParaRPr lang="en-US" dirty="0" smtClean="0"/>
          </a:p>
          <a:p>
            <a:pPr algn="l" rtl="0"/>
            <a:endParaRPr lang="en-US" dirty="0" smtClean="0"/>
          </a:p>
          <a:p>
            <a:pPr algn="l" rtl="0"/>
            <a:endParaRPr lang="en-US" dirty="0" smtClean="0"/>
          </a:p>
          <a:p>
            <a:pPr algn="l" rtl="0"/>
            <a:endParaRPr lang="en-US" dirty="0"/>
          </a:p>
          <a:p>
            <a:pPr algn="l" rtl="0"/>
            <a:endParaRPr lang="en-US" dirty="0" smtClean="0"/>
          </a:p>
        </p:txBody>
      </p:sp>
    </p:spTree>
    <p:extLst>
      <p:ext uri="{BB962C8B-B14F-4D97-AF65-F5344CB8AC3E}">
        <p14:creationId xmlns:p14="http://schemas.microsoft.com/office/powerpoint/2010/main" val="267089987"/>
      </p:ext>
    </p:extLst>
  </p:cSld>
  <p:clrMapOvr>
    <a:masterClrMapping/>
  </p:clrMapOvr>
  <p:transition xmlns:p14="http://schemas.microsoft.com/office/powerpoint/2010/main">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78904" y="485800"/>
            <a:ext cx="8229600" cy="1143000"/>
          </a:xfrm>
        </p:spPr>
        <p:txBody>
          <a:bodyPr>
            <a:normAutofit/>
          </a:bodyPr>
          <a:lstStyle/>
          <a:p>
            <a:pPr rtl="0"/>
            <a:r>
              <a:rPr lang="en-US" b="1" dirty="0"/>
              <a:t>Coping Strategies </a:t>
            </a:r>
            <a:endParaRPr lang="x-none" b="1" dirty="0">
              <a:solidFill>
                <a:srgbClr val="C00000"/>
              </a:solidFill>
            </a:endParaRPr>
          </a:p>
        </p:txBody>
      </p:sp>
      <p:sp>
        <p:nvSpPr>
          <p:cNvPr id="3" name="عنصر نائب للمحتوى 2"/>
          <p:cNvSpPr>
            <a:spLocks noGrp="1"/>
          </p:cNvSpPr>
          <p:nvPr>
            <p:ph idx="1"/>
          </p:nvPr>
        </p:nvSpPr>
        <p:spPr>
          <a:xfrm>
            <a:off x="457200" y="1935480"/>
            <a:ext cx="5770984" cy="4389120"/>
          </a:xfrm>
        </p:spPr>
        <p:txBody>
          <a:bodyPr>
            <a:normAutofit lnSpcReduction="10000"/>
          </a:bodyPr>
          <a:lstStyle/>
          <a:p>
            <a:pPr marL="0" indent="0" algn="l">
              <a:buNone/>
            </a:pPr>
            <a:r>
              <a:rPr lang="en-US" b="1" dirty="0"/>
              <a:t>Work smarter, not harder</a:t>
            </a:r>
          </a:p>
          <a:p>
            <a:pPr algn="l"/>
            <a:r>
              <a:rPr lang="en-US" dirty="0"/>
              <a:t>Good time management means quality work rather than quantity. </a:t>
            </a:r>
            <a:r>
              <a:rPr lang="en-US" dirty="0" smtClean="0"/>
              <a:t>“</a:t>
            </a:r>
            <a:r>
              <a:rPr lang="en-US" dirty="0"/>
              <a:t>You have to get a work-life balance that suits you,” says Professor Cooper.</a:t>
            </a:r>
          </a:p>
          <a:p>
            <a:pPr algn="l"/>
            <a:r>
              <a:rPr lang="en-US" dirty="0"/>
              <a:t>Working smarter means </a:t>
            </a:r>
            <a:r>
              <a:rPr lang="en-US" dirty="0" smtClean="0"/>
              <a:t>prioritizing </a:t>
            </a:r>
            <a:r>
              <a:rPr lang="en-US" dirty="0"/>
              <a:t>your work, concentrating on the tasks that will make a real difference to your work. “Leave the least important tasks to last,” says </a:t>
            </a:r>
            <a:r>
              <a:rPr lang="en-US" dirty="0" smtClean="0"/>
              <a:t>Cooper.</a:t>
            </a:r>
            <a:endParaRPr lang="x-none" dirty="0"/>
          </a:p>
        </p:txBody>
      </p:sp>
      <p:pic>
        <p:nvPicPr>
          <p:cNvPr id="4" name="Picture 3"/>
          <p:cNvPicPr>
            <a:picLocks noChangeAspect="1"/>
          </p:cNvPicPr>
          <p:nvPr/>
        </p:nvPicPr>
        <p:blipFill>
          <a:blip r:embed="rId2"/>
          <a:stretch>
            <a:fillRect/>
          </a:stretch>
        </p:blipFill>
        <p:spPr>
          <a:xfrm>
            <a:off x="6156176" y="2780928"/>
            <a:ext cx="2636912" cy="2636912"/>
          </a:xfrm>
          <a:prstGeom prst="rect">
            <a:avLst/>
          </a:prstGeom>
        </p:spPr>
      </p:pic>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76672"/>
            <a:ext cx="8229600" cy="1143000"/>
          </a:xfrm>
        </p:spPr>
        <p:txBody>
          <a:bodyPr>
            <a:normAutofit/>
          </a:bodyPr>
          <a:lstStyle/>
          <a:p>
            <a:r>
              <a:rPr lang="en-US" b="1" dirty="0"/>
              <a:t>Coping </a:t>
            </a:r>
            <a:r>
              <a:rPr lang="en-US" b="1" dirty="0" smtClean="0"/>
              <a:t>Strategies</a:t>
            </a:r>
            <a:endParaRPr lang="x-none" dirty="0"/>
          </a:p>
        </p:txBody>
      </p:sp>
      <p:sp>
        <p:nvSpPr>
          <p:cNvPr id="3" name="عنصر نائب للمحتوى 2"/>
          <p:cNvSpPr>
            <a:spLocks noGrp="1"/>
          </p:cNvSpPr>
          <p:nvPr>
            <p:ph idx="1"/>
          </p:nvPr>
        </p:nvSpPr>
        <p:spPr>
          <a:xfrm>
            <a:off x="457200" y="1935480"/>
            <a:ext cx="8229600" cy="4661872"/>
          </a:xfrm>
        </p:spPr>
        <p:txBody>
          <a:bodyPr>
            <a:normAutofit fontScale="92500" lnSpcReduction="10000"/>
          </a:bodyPr>
          <a:lstStyle/>
          <a:p>
            <a:pPr marL="0" indent="0" algn="l">
              <a:buNone/>
            </a:pPr>
            <a:r>
              <a:rPr lang="en-US" b="1" dirty="0"/>
              <a:t>Be positive</a:t>
            </a:r>
          </a:p>
          <a:p>
            <a:pPr algn="l"/>
            <a:r>
              <a:rPr lang="en-US" dirty="0"/>
              <a:t>Look for the positives in life, and things for which you're grateful. Write down three things at the end of every day which went well or for which you're grateful.</a:t>
            </a:r>
          </a:p>
          <a:p>
            <a:pPr algn="l"/>
            <a:r>
              <a:rPr lang="en-US" dirty="0"/>
              <a:t>“People don’t always appreciate what they have,” says Professor Cooper. “Try to be glass half full instead of glass half empty,” he says.</a:t>
            </a:r>
          </a:p>
          <a:p>
            <a:pPr algn="l"/>
            <a:r>
              <a:rPr lang="en-US" dirty="0" smtClean="0"/>
              <a:t>“</a:t>
            </a:r>
            <a:r>
              <a:rPr lang="en-US" dirty="0"/>
              <a:t>It can be done,” he says. “By making a conscious effort you can train yourself to be more positive about life. Problems are often a question of perspective. If you change your perspective, you may see your situation from a more positive point of view.”</a:t>
            </a:r>
            <a:endParaRPr lang="x-none" dirty="0"/>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marL="0" indent="0" algn="l">
              <a:buNone/>
            </a:pPr>
            <a:endParaRPr lang="en-US" b="1" dirty="0" smtClean="0"/>
          </a:p>
          <a:p>
            <a:pPr marL="0" indent="0" algn="l">
              <a:buNone/>
            </a:pPr>
            <a:r>
              <a:rPr lang="en-US" b="1" dirty="0" smtClean="0"/>
              <a:t>Accept </a:t>
            </a:r>
            <a:r>
              <a:rPr lang="en-US" b="1" dirty="0"/>
              <a:t>the things you can't change</a:t>
            </a:r>
          </a:p>
          <a:p>
            <a:pPr algn="l"/>
            <a:r>
              <a:rPr lang="en-US" dirty="0"/>
              <a:t>Changing a difficult situation isn't always possible. If this proves to be the case, </a:t>
            </a:r>
            <a:r>
              <a:rPr lang="en-US" dirty="0" smtClean="0"/>
              <a:t>recognize </a:t>
            </a:r>
            <a:r>
              <a:rPr lang="en-US" dirty="0"/>
              <a:t>and accept things as they are and concentrate on everything that you do have control over.</a:t>
            </a:r>
          </a:p>
          <a:p>
            <a:pPr marL="0" indent="0">
              <a:buNone/>
            </a:pPr>
            <a:endParaRPr lang="en-US" dirty="0"/>
          </a:p>
        </p:txBody>
      </p:sp>
      <p:sp>
        <p:nvSpPr>
          <p:cNvPr id="4" name="عنوان 1"/>
          <p:cNvSpPr>
            <a:spLocks noGrp="1"/>
          </p:cNvSpPr>
          <p:nvPr>
            <p:ph type="title"/>
          </p:nvPr>
        </p:nvSpPr>
        <p:spPr>
          <a:xfrm>
            <a:off x="457200" y="476672"/>
            <a:ext cx="8229600" cy="1143000"/>
          </a:xfrm>
        </p:spPr>
        <p:txBody>
          <a:bodyPr>
            <a:normAutofit/>
          </a:bodyPr>
          <a:lstStyle/>
          <a:p>
            <a:r>
              <a:rPr lang="en-US" b="1" dirty="0"/>
              <a:t>Coping Strategies </a:t>
            </a:r>
            <a:endParaRPr lang="x-none" dirty="0"/>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Relaxation techniques </a:t>
            </a:r>
            <a:endParaRPr lang="en-US" dirty="0"/>
          </a:p>
        </p:txBody>
      </p:sp>
      <p:sp>
        <p:nvSpPr>
          <p:cNvPr id="3" name="Content Placeholder 2"/>
          <p:cNvSpPr>
            <a:spLocks noGrp="1"/>
          </p:cNvSpPr>
          <p:nvPr>
            <p:ph idx="1"/>
          </p:nvPr>
        </p:nvSpPr>
        <p:spPr/>
        <p:txBody>
          <a:bodyPr>
            <a:normAutofit/>
          </a:bodyPr>
          <a:lstStyle/>
          <a:p>
            <a:pPr marL="0" indent="0" algn="l">
              <a:buNone/>
            </a:pPr>
            <a:endParaRPr lang="ro-RO" b="1" dirty="0" smtClean="0"/>
          </a:p>
          <a:p>
            <a:pPr marL="0" indent="0" algn="l">
              <a:buNone/>
            </a:pPr>
            <a:r>
              <a:rPr lang="ro-RO" b="1" dirty="0" smtClean="0"/>
              <a:t>1</a:t>
            </a:r>
            <a:r>
              <a:rPr lang="ro-RO" b="1" dirty="0"/>
              <a:t>. </a:t>
            </a:r>
            <a:r>
              <a:rPr lang="ro-RO" b="1" dirty="0" smtClean="0"/>
              <a:t>Meditate</a:t>
            </a:r>
            <a:r>
              <a:rPr lang="ro-RO" b="1" dirty="0"/>
              <a:t> </a:t>
            </a:r>
            <a:endParaRPr lang="ro-RO" dirty="0"/>
          </a:p>
          <a:p>
            <a:pPr algn="l"/>
            <a:endParaRPr lang="en-US" dirty="0" smtClean="0"/>
          </a:p>
          <a:p>
            <a:pPr algn="l"/>
            <a:r>
              <a:rPr lang="en-US" dirty="0" smtClean="0"/>
              <a:t>A </a:t>
            </a:r>
            <a:r>
              <a:rPr lang="en-US" dirty="0"/>
              <a:t>few minutes of practice per day can help ease anxiety. “Research suggests that daily meditation may alter the brain’s neural pathways, making you more resilient to stress,” says psychologist Robbie </a:t>
            </a:r>
            <a:r>
              <a:rPr lang="en-US" dirty="0" err="1" smtClean="0"/>
              <a:t>Maller</a:t>
            </a:r>
            <a:r>
              <a:rPr lang="en-US" dirty="0" smtClean="0"/>
              <a:t>.</a:t>
            </a:r>
            <a:r>
              <a:rPr lang="en-US" dirty="0"/>
              <a:t> </a:t>
            </a:r>
          </a:p>
        </p:txBody>
      </p:sp>
    </p:spTree>
    <p:extLst>
      <p:ext uri="{BB962C8B-B14F-4D97-AF65-F5344CB8AC3E}">
        <p14:creationId xmlns:p14="http://schemas.microsoft.com/office/powerpoint/2010/main" val="1244472020"/>
      </p:ext>
    </p:extLst>
  </p:cSld>
  <p:clrMapOvr>
    <a:masterClrMapping/>
  </p:clrMapOvr>
  <p:transition xmlns:p14="http://schemas.microsoft.com/office/powerpoint/2010/main">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0"/>
            <a:ext cx="8229600" cy="4389120"/>
          </a:xfrm>
        </p:spPr>
        <p:txBody>
          <a:bodyPr/>
          <a:lstStyle/>
          <a:p>
            <a:pPr algn="l"/>
            <a:r>
              <a:rPr lang="en-US" dirty="0"/>
              <a:t>The process can be simple. Sit up straight with both feet on the floor. Close your eyes. Focus your attention on reciting -- out loud or silently -- a positive mantra such as “I feel at peace” or “I love myself.” </a:t>
            </a:r>
            <a:r>
              <a:rPr lang="en-US" dirty="0" smtClean="0"/>
              <a:t>Let </a:t>
            </a:r>
            <a:r>
              <a:rPr lang="en-US" dirty="0"/>
              <a:t>any distracting thoughts float by like clouds.</a:t>
            </a:r>
          </a:p>
          <a:p>
            <a:endParaRPr lang="en-US" dirty="0"/>
          </a:p>
        </p:txBody>
      </p:sp>
      <p:pic>
        <p:nvPicPr>
          <p:cNvPr id="6" name="Picture 5"/>
          <p:cNvPicPr>
            <a:picLocks noChangeAspect="1"/>
          </p:cNvPicPr>
          <p:nvPr/>
        </p:nvPicPr>
        <p:blipFill>
          <a:blip r:embed="rId2"/>
          <a:stretch>
            <a:fillRect/>
          </a:stretch>
        </p:blipFill>
        <p:spPr>
          <a:xfrm>
            <a:off x="4788024" y="3735382"/>
            <a:ext cx="3649340" cy="2733482"/>
          </a:xfrm>
          <a:prstGeom prst="rect">
            <a:avLst/>
          </a:prstGeom>
        </p:spPr>
      </p:pic>
    </p:spTree>
    <p:extLst>
      <p:ext uri="{BB962C8B-B14F-4D97-AF65-F5344CB8AC3E}">
        <p14:creationId xmlns:p14="http://schemas.microsoft.com/office/powerpoint/2010/main" val="3410879133"/>
      </p:ext>
    </p:extLst>
  </p:cSld>
  <p:clrMapOvr>
    <a:masterClrMapping/>
  </p:clrMapOvr>
  <p:transition xmlns:p14="http://schemas.microsoft.com/office/powerpoint/2010/main">
    <p:push/>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143000"/>
          </a:xfrm>
        </p:spPr>
        <p:txBody>
          <a:bodyPr/>
          <a:lstStyle/>
          <a:p>
            <a:r>
              <a:rPr lang="en-US" dirty="0" smtClean="0"/>
              <a:t>Relaxation techniques </a:t>
            </a:r>
            <a:endParaRPr lang="en-US" dirty="0"/>
          </a:p>
        </p:txBody>
      </p:sp>
      <p:sp>
        <p:nvSpPr>
          <p:cNvPr id="3" name="Content Placeholder 2"/>
          <p:cNvSpPr>
            <a:spLocks noGrp="1"/>
          </p:cNvSpPr>
          <p:nvPr>
            <p:ph idx="1"/>
          </p:nvPr>
        </p:nvSpPr>
        <p:spPr/>
        <p:txBody>
          <a:bodyPr>
            <a:normAutofit lnSpcReduction="10000"/>
          </a:bodyPr>
          <a:lstStyle/>
          <a:p>
            <a:pPr marL="0" indent="0" algn="l">
              <a:buNone/>
            </a:pPr>
            <a:r>
              <a:rPr lang="en-US" b="1" dirty="0"/>
              <a:t>2. Breathe Deeply </a:t>
            </a:r>
            <a:endParaRPr lang="en-US" dirty="0"/>
          </a:p>
          <a:p>
            <a:pPr algn="l"/>
            <a:r>
              <a:rPr lang="en-US" dirty="0"/>
              <a:t>Give yourself a 5-minute break from whatever is bothering you and focus instead on your breathing. Sit up straight, eyes closed, with a hand on your belly. Slowly inhale through your nose, feeling the breath start in your abdomen and work its way to the top of your head. Reverse the process as you exhale through your mouth. </a:t>
            </a:r>
          </a:p>
          <a:p>
            <a:pPr algn="l"/>
            <a:r>
              <a:rPr lang="en-US" dirty="0"/>
              <a:t>“Deep breathing counters the effects of stress by slowing the heart rate and lowering blood pressure,” says psychologist Judith </a:t>
            </a:r>
            <a:r>
              <a:rPr lang="en-US" dirty="0" err="1" smtClean="0"/>
              <a:t>Tutin</a:t>
            </a:r>
            <a:r>
              <a:rPr lang="en-US" dirty="0"/>
              <a:t>.</a:t>
            </a:r>
            <a:endParaRPr lang="en-US" dirty="0"/>
          </a:p>
        </p:txBody>
      </p:sp>
    </p:spTree>
    <p:extLst>
      <p:ext uri="{BB962C8B-B14F-4D97-AF65-F5344CB8AC3E}">
        <p14:creationId xmlns:p14="http://schemas.microsoft.com/office/powerpoint/2010/main" val="2640658145"/>
      </p:ext>
    </p:extLst>
  </p:cSld>
  <p:clrMapOvr>
    <a:masterClrMapping/>
  </p:clrMapOvr>
  <p:transition xmlns:p14="http://schemas.microsoft.com/office/powerpoint/2010/main">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Relaxation techniques </a:t>
            </a:r>
          </a:p>
        </p:txBody>
      </p:sp>
      <p:sp>
        <p:nvSpPr>
          <p:cNvPr id="3" name="Content Placeholder 2"/>
          <p:cNvSpPr>
            <a:spLocks noGrp="1"/>
          </p:cNvSpPr>
          <p:nvPr>
            <p:ph idx="1"/>
          </p:nvPr>
        </p:nvSpPr>
        <p:spPr/>
        <p:txBody>
          <a:bodyPr>
            <a:normAutofit lnSpcReduction="10000"/>
          </a:bodyPr>
          <a:lstStyle/>
          <a:p>
            <a:pPr marL="0" indent="0" algn="l">
              <a:buNone/>
            </a:pPr>
            <a:r>
              <a:rPr lang="en-US" b="1" dirty="0"/>
              <a:t>3. Be Present</a:t>
            </a:r>
            <a:endParaRPr lang="en-US" dirty="0"/>
          </a:p>
          <a:p>
            <a:pPr algn="l"/>
            <a:r>
              <a:rPr lang="en-US" dirty="0"/>
              <a:t>You rush through dinner, hurry to your next appointment, race to finish one more thing on your agenda. Now try something different: Slow down. </a:t>
            </a:r>
          </a:p>
          <a:p>
            <a:pPr algn="l"/>
            <a:r>
              <a:rPr lang="en-US" dirty="0"/>
              <a:t>“Take 5 minutes and focus on only one behavior with awareness,” says </a:t>
            </a:r>
            <a:r>
              <a:rPr lang="en-US" dirty="0" err="1"/>
              <a:t>Tutin</a:t>
            </a:r>
            <a:r>
              <a:rPr lang="en-US" dirty="0"/>
              <a:t>. Notice how the air feels on your face when you’re walking and how your feet feel hitting the ground. Enjoy the texture and taste of each bite of food as you slowly chew. When you spend time in the moment and focus on your senses, you should feel the tension leave your body.</a:t>
            </a:r>
          </a:p>
        </p:txBody>
      </p:sp>
    </p:spTree>
    <p:extLst>
      <p:ext uri="{BB962C8B-B14F-4D97-AF65-F5344CB8AC3E}">
        <p14:creationId xmlns:p14="http://schemas.microsoft.com/office/powerpoint/2010/main" val="3452498213"/>
      </p:ext>
    </p:extLst>
  </p:cSld>
  <p:clrMapOvr>
    <a:masterClrMapping/>
  </p:clrMapOvr>
  <p:transition xmlns:p14="http://schemas.microsoft.com/office/powerpoint/2010/main">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Relaxation techniques </a:t>
            </a:r>
            <a:endParaRPr lang="en-US" dirty="0"/>
          </a:p>
        </p:txBody>
      </p:sp>
      <p:sp>
        <p:nvSpPr>
          <p:cNvPr id="3" name="Content Placeholder 2"/>
          <p:cNvSpPr>
            <a:spLocks noGrp="1"/>
          </p:cNvSpPr>
          <p:nvPr>
            <p:ph idx="1"/>
          </p:nvPr>
        </p:nvSpPr>
        <p:spPr/>
        <p:txBody>
          <a:bodyPr>
            <a:normAutofit/>
          </a:bodyPr>
          <a:lstStyle/>
          <a:p>
            <a:pPr marL="0" indent="0" algn="l">
              <a:buNone/>
            </a:pPr>
            <a:r>
              <a:rPr lang="en-US" b="1" dirty="0"/>
              <a:t>4</a:t>
            </a:r>
            <a:r>
              <a:rPr lang="en-US" b="1" dirty="0" smtClean="0"/>
              <a:t>. </a:t>
            </a:r>
            <a:r>
              <a:rPr lang="en-US" b="1" dirty="0"/>
              <a:t>Decompress</a:t>
            </a:r>
            <a:endParaRPr lang="en-US" dirty="0"/>
          </a:p>
          <a:p>
            <a:pPr algn="l"/>
            <a:r>
              <a:rPr lang="en-US" dirty="0"/>
              <a:t>Place a warm heat wrap around your neck and shoulders for 10 minutes. Close your eyes and relax your face, neck, upper chest, and back muscles. Remove the wrap and use a tennis ball or foam roller to massage away tension. </a:t>
            </a:r>
          </a:p>
          <a:p>
            <a:pPr algn="l"/>
            <a:r>
              <a:rPr lang="en-US" dirty="0"/>
              <a:t>“Place the ball between your back and the wall. Lean into the ball and hold gentle pressure for up to 15 seconds. Then move the ball to another spot and apply pressure,” says Cathy </a:t>
            </a:r>
            <a:r>
              <a:rPr lang="en-US" dirty="0" err="1" smtClean="0"/>
              <a:t>Benninger</a:t>
            </a:r>
            <a:r>
              <a:rPr lang="en-US" dirty="0" smtClean="0"/>
              <a:t>.</a:t>
            </a:r>
            <a:endParaRPr lang="en-US" dirty="0"/>
          </a:p>
        </p:txBody>
      </p:sp>
    </p:spTree>
    <p:extLst>
      <p:ext uri="{BB962C8B-B14F-4D97-AF65-F5344CB8AC3E}">
        <p14:creationId xmlns:p14="http://schemas.microsoft.com/office/powerpoint/2010/main" val="4222266356"/>
      </p:ext>
    </p:extLst>
  </p:cSld>
  <p:clrMapOvr>
    <a:masterClrMapping/>
  </p:clrMapOvr>
  <p:transition xmlns:p14="http://schemas.microsoft.com/office/powerpoint/2010/main">
    <p:push/>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Relaxation techniques </a:t>
            </a:r>
          </a:p>
        </p:txBody>
      </p:sp>
      <p:sp>
        <p:nvSpPr>
          <p:cNvPr id="3" name="Content Placeholder 2"/>
          <p:cNvSpPr>
            <a:spLocks noGrp="1"/>
          </p:cNvSpPr>
          <p:nvPr>
            <p:ph idx="1"/>
          </p:nvPr>
        </p:nvSpPr>
        <p:spPr/>
        <p:txBody>
          <a:bodyPr/>
          <a:lstStyle/>
          <a:p>
            <a:pPr marL="0" indent="0" algn="l">
              <a:buNone/>
            </a:pPr>
            <a:r>
              <a:rPr lang="en-US" b="1" dirty="0"/>
              <a:t>5</a:t>
            </a:r>
            <a:r>
              <a:rPr lang="en-US" b="1" dirty="0" smtClean="0"/>
              <a:t>. </a:t>
            </a:r>
            <a:r>
              <a:rPr lang="en-US" b="1" dirty="0"/>
              <a:t>Laugh Out Loud</a:t>
            </a:r>
            <a:endParaRPr lang="en-US" dirty="0"/>
          </a:p>
          <a:p>
            <a:pPr algn="l"/>
            <a:r>
              <a:rPr lang="en-US" dirty="0"/>
              <a:t>A good belly laugh doesn’t just lighten the load mentally. It lowers cortisol, your body’s stress hormone, while increasing brain chemicals called endorphins that boost your mood. Lighten up by tuning in to your favorite sitcom or video, reading the comics, or chatting with someone who makes you smile.</a:t>
            </a:r>
          </a:p>
        </p:txBody>
      </p:sp>
    </p:spTree>
    <p:extLst>
      <p:ext uri="{BB962C8B-B14F-4D97-AF65-F5344CB8AC3E}">
        <p14:creationId xmlns:p14="http://schemas.microsoft.com/office/powerpoint/2010/main" val="1615910234"/>
      </p:ext>
    </p:extLst>
  </p:cSld>
  <p:clrMapOvr>
    <a:masterClrMapping/>
  </p:clrMapOvr>
  <p:transition xmlns:p14="http://schemas.microsoft.com/office/powerpoint/2010/main">
    <p:push/>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2800" dirty="0" smtClean="0"/>
              <a:t>Stress is a common element of our daily life, it could harm or benefit you depending on the way you deal with it. The first step to stress management is to identify the sources of your stress, after that its up to you to choose any suitable coping and relaxation strategies  </a:t>
            </a:r>
            <a:endParaRPr lang="en-US" sz="2800" dirty="0"/>
          </a:p>
        </p:txBody>
      </p:sp>
    </p:spTree>
    <p:extLst>
      <p:ext uri="{BB962C8B-B14F-4D97-AF65-F5344CB8AC3E}">
        <p14:creationId xmlns:p14="http://schemas.microsoft.com/office/powerpoint/2010/main" val="475151990"/>
      </p:ext>
    </p:extLst>
  </p:cSld>
  <p:clrMapOvr>
    <a:masterClrMapping/>
  </p:clrMapOvr>
  <p:transition xmlns:p14="http://schemas.microsoft.com/office/powerpoint/2010/main">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55576" y="620688"/>
            <a:ext cx="7772400" cy="4530808"/>
          </a:xfrm>
        </p:spPr>
        <p:txBody>
          <a:bodyPr/>
          <a:lstStyle/>
          <a:p>
            <a:pPr algn="ctr"/>
            <a:r>
              <a:rPr lang="en-US" sz="6000" dirty="0">
                <a:solidFill>
                  <a:schemeClr val="tx1">
                    <a:lumMod val="85000"/>
                  </a:schemeClr>
                </a:solidFill>
              </a:rPr>
              <a:t>“The only person without stress is a dead person</a:t>
            </a:r>
            <a:r>
              <a:rPr lang="en-US" sz="6000" dirty="0" smtClean="0">
                <a:solidFill>
                  <a:schemeClr val="tx1">
                    <a:lumMod val="85000"/>
                  </a:schemeClr>
                </a:solidFill>
              </a:rPr>
              <a:t>.”</a:t>
            </a:r>
            <a:br>
              <a:rPr lang="en-US" sz="6000" dirty="0" smtClean="0">
                <a:solidFill>
                  <a:schemeClr val="tx1">
                    <a:lumMod val="85000"/>
                  </a:schemeClr>
                </a:solidFill>
              </a:rPr>
            </a:br>
            <a:r>
              <a:rPr lang="en-US" sz="2400" dirty="0" smtClean="0">
                <a:solidFill>
                  <a:schemeClr val="tx1">
                    <a:lumMod val="85000"/>
                  </a:schemeClr>
                </a:solidFill>
              </a:rPr>
              <a:t>-</a:t>
            </a:r>
            <a:r>
              <a:rPr lang="en-US" sz="2400" dirty="0">
                <a:solidFill>
                  <a:schemeClr val="tx1">
                    <a:lumMod val="85000"/>
                  </a:schemeClr>
                </a:solidFill>
              </a:rPr>
              <a:t>Hans </a:t>
            </a:r>
            <a:r>
              <a:rPr lang="en-US" sz="2400" dirty="0" err="1">
                <a:solidFill>
                  <a:schemeClr val="tx1">
                    <a:lumMod val="85000"/>
                  </a:schemeClr>
                </a:solidFill>
              </a:rPr>
              <a:t>Selye</a:t>
            </a:r>
            <a:r>
              <a:rPr lang="en-US" sz="2400" dirty="0">
                <a:solidFill>
                  <a:schemeClr val="tx1">
                    <a:lumMod val="85000"/>
                  </a:schemeClr>
                </a:solidFill>
              </a:rPr>
              <a:t/>
            </a:r>
            <a:br>
              <a:rPr lang="en-US" sz="2400" dirty="0">
                <a:solidFill>
                  <a:schemeClr val="tx1">
                    <a:lumMod val="85000"/>
                  </a:schemeClr>
                </a:solidFill>
              </a:rPr>
            </a:br>
            <a:r>
              <a:rPr lang="en-US" sz="2400" dirty="0">
                <a:solidFill>
                  <a:schemeClr val="tx1">
                    <a:lumMod val="85000"/>
                  </a:schemeClr>
                </a:solidFill>
              </a:rPr>
              <a:t>(Father of stress research</a:t>
            </a:r>
            <a:r>
              <a:rPr lang="en-US" sz="2400" dirty="0" smtClean="0">
                <a:solidFill>
                  <a:schemeClr val="tx1">
                    <a:lumMod val="85000"/>
                  </a:schemeClr>
                </a:solidFill>
              </a:rPr>
              <a:t>)</a:t>
            </a:r>
            <a:endParaRPr lang="x-none" dirty="0">
              <a:solidFill>
                <a:schemeClr val="tx1">
                  <a:lumMod val="85000"/>
                </a:schemeClr>
              </a:solidFill>
            </a:endParaRPr>
          </a:p>
        </p:txBody>
      </p:sp>
    </p:spTree>
    <p:extLst>
      <p:ext uri="{BB962C8B-B14F-4D97-AF65-F5344CB8AC3E}">
        <p14:creationId xmlns:p14="http://schemas.microsoft.com/office/powerpoint/2010/main" val="3407731004"/>
      </p:ext>
    </p:extLst>
  </p:cSld>
  <p:clrMapOvr>
    <a:masterClrMapping/>
  </p:clrMapOvr>
  <p:transition xmlns:p14="http://schemas.microsoft.com/office/powerpoint/2010/main">
    <p:push/>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US" sz="8000" dirty="0" smtClean="0">
                <a:solidFill>
                  <a:srgbClr val="7030A0"/>
                </a:solidFill>
              </a:rPr>
              <a:t>Thank You</a:t>
            </a:r>
            <a:endParaRPr lang="x-none" sz="8000" dirty="0">
              <a:solidFill>
                <a:srgbClr val="7030A0"/>
              </a:solidFill>
            </a:endParaRPr>
          </a:p>
        </p:txBody>
      </p:sp>
    </p:spTree>
    <p:extLst>
      <p:ext uri="{BB962C8B-B14F-4D97-AF65-F5344CB8AC3E}">
        <p14:creationId xmlns:p14="http://schemas.microsoft.com/office/powerpoint/2010/main" val="2953349022"/>
      </p:ext>
    </p:extLst>
  </p:cSld>
  <p:clrMapOvr>
    <a:masterClrMapping/>
  </p:clrMapOvr>
  <p:transition xmlns:p14="http://schemas.microsoft.com/office/powerpoint/2010/main">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b="1" dirty="0" smtClean="0"/>
              <a:t>What is stress?</a:t>
            </a:r>
            <a:endParaRPr lang="x-none" b="1" dirty="0"/>
          </a:p>
        </p:txBody>
      </p:sp>
      <p:sp>
        <p:nvSpPr>
          <p:cNvPr id="3" name="عنصر نائب للمحتوى 2"/>
          <p:cNvSpPr>
            <a:spLocks noGrp="1"/>
          </p:cNvSpPr>
          <p:nvPr>
            <p:ph idx="1"/>
          </p:nvPr>
        </p:nvSpPr>
        <p:spPr/>
        <p:txBody>
          <a:bodyPr/>
          <a:lstStyle/>
          <a:p>
            <a:pPr algn="l" rtl="0">
              <a:buFontTx/>
              <a:buNone/>
            </a:pPr>
            <a:r>
              <a:rPr lang="en-US" dirty="0" smtClean="0"/>
              <a:t>“Any </a:t>
            </a:r>
            <a:r>
              <a:rPr lang="en-US" dirty="0"/>
              <a:t>stimulus, event or demand impacting on the sensory nervous </a:t>
            </a:r>
            <a:r>
              <a:rPr lang="en-US" dirty="0" smtClean="0"/>
              <a:t>system”.</a:t>
            </a:r>
          </a:p>
          <a:p>
            <a:pPr algn="l" rtl="0">
              <a:buNone/>
            </a:pPr>
            <a:r>
              <a:rPr lang="en-US" dirty="0" smtClean="0"/>
              <a:t>“</a:t>
            </a:r>
            <a:r>
              <a:rPr lang="en-US" dirty="0"/>
              <a:t>Stress is the body’s automatic response to any physical or mental demand placed on </a:t>
            </a:r>
            <a:r>
              <a:rPr lang="en-US" dirty="0" smtClean="0"/>
              <a:t>it”.</a:t>
            </a:r>
          </a:p>
          <a:p>
            <a:pPr algn="l" rtl="0">
              <a:buFontTx/>
              <a:buNone/>
            </a:pPr>
            <a:endParaRPr lang="en-US" dirty="0"/>
          </a:p>
          <a:p>
            <a:pPr algn="l" rtl="0">
              <a:buFontTx/>
              <a:buNone/>
            </a:pPr>
            <a:r>
              <a:rPr lang="en-US" dirty="0"/>
              <a:t>Events (environmental or internal) that tax or exceed the adaptive resources of the </a:t>
            </a:r>
            <a:r>
              <a:rPr lang="en-US" dirty="0" smtClean="0"/>
              <a:t>individual</a:t>
            </a:r>
          </a:p>
          <a:p>
            <a:pPr algn="l" rtl="0">
              <a:buNone/>
            </a:pPr>
            <a:r>
              <a:rPr lang="en-US" b="1" dirty="0"/>
              <a:t>Adrenaline</a:t>
            </a:r>
            <a:r>
              <a:rPr lang="en-US" dirty="0"/>
              <a:t> is a chemical naturally produced in our body as a response to stress . </a:t>
            </a:r>
          </a:p>
        </p:txBody>
      </p:sp>
    </p:spTree>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1143000"/>
          </a:xfrm>
        </p:spPr>
        <p:txBody>
          <a:bodyPr>
            <a:normAutofit/>
          </a:bodyPr>
          <a:lstStyle/>
          <a:p>
            <a:r>
              <a:rPr lang="en-US" dirty="0" smtClean="0"/>
              <a:t>Most </a:t>
            </a:r>
            <a:r>
              <a:rPr lang="en-US" dirty="0"/>
              <a:t>common life </a:t>
            </a:r>
            <a:r>
              <a:rPr lang="en-US" dirty="0" smtClean="0"/>
              <a:t>stressors</a:t>
            </a:r>
            <a:endParaRPr lang="x-none" dirty="0"/>
          </a:p>
        </p:txBody>
      </p:sp>
      <p:sp>
        <p:nvSpPr>
          <p:cNvPr id="3" name="Content Placeholder 2"/>
          <p:cNvSpPr>
            <a:spLocks noGrp="1"/>
          </p:cNvSpPr>
          <p:nvPr>
            <p:ph idx="1"/>
          </p:nvPr>
        </p:nvSpPr>
        <p:spPr>
          <a:xfrm>
            <a:off x="457200" y="1556792"/>
            <a:ext cx="6491064" cy="5040560"/>
          </a:xfrm>
        </p:spPr>
        <p:txBody>
          <a:bodyPr>
            <a:noAutofit/>
          </a:bodyPr>
          <a:lstStyle/>
          <a:p>
            <a:pPr algn="l" rtl="0"/>
            <a:r>
              <a:rPr lang="en-US" sz="2100" b="1" dirty="0" smtClean="0"/>
              <a:t>Major </a:t>
            </a:r>
            <a:r>
              <a:rPr lang="en-US" sz="2100" b="1" dirty="0"/>
              <a:t>life events </a:t>
            </a:r>
            <a:r>
              <a:rPr lang="en-US" sz="2100" dirty="0"/>
              <a:t>such as loss of a loved </a:t>
            </a:r>
            <a:r>
              <a:rPr lang="en-US" sz="2100" dirty="0" smtClean="0"/>
              <a:t>one or </a:t>
            </a:r>
            <a:r>
              <a:rPr lang="en-US" sz="2100" dirty="0"/>
              <a:t>divorce. </a:t>
            </a:r>
          </a:p>
          <a:p>
            <a:pPr algn="l" rtl="0"/>
            <a:r>
              <a:rPr lang="en-US" sz="2100" b="1" dirty="0"/>
              <a:t>Trauma</a:t>
            </a:r>
            <a:r>
              <a:rPr lang="en-US" sz="2100" dirty="0"/>
              <a:t> such as sexual </a:t>
            </a:r>
            <a:r>
              <a:rPr lang="en-US" sz="2100" dirty="0" smtClean="0"/>
              <a:t>abuse</a:t>
            </a:r>
            <a:r>
              <a:rPr lang="en-US" sz="2100" dirty="0"/>
              <a:t> </a:t>
            </a:r>
            <a:r>
              <a:rPr lang="en-US" sz="2100" dirty="0" smtClean="0"/>
              <a:t>and</a:t>
            </a:r>
            <a:r>
              <a:rPr lang="en-US" sz="2100" dirty="0" smtClean="0"/>
              <a:t> earthquakes. </a:t>
            </a:r>
            <a:endParaRPr lang="en-US" sz="2100" dirty="0"/>
          </a:p>
          <a:p>
            <a:pPr algn="l" rtl="0"/>
            <a:r>
              <a:rPr lang="en-US" sz="2100" b="1" dirty="0"/>
              <a:t>Socio-economic stressors </a:t>
            </a:r>
            <a:r>
              <a:rPr lang="en-US" sz="2100" dirty="0"/>
              <a:t>such as </a:t>
            </a:r>
            <a:r>
              <a:rPr lang="en-US" sz="2100" dirty="0" smtClean="0"/>
              <a:t>malnutrition and poverty. </a:t>
            </a:r>
            <a:endParaRPr lang="en-US" sz="2100" dirty="0"/>
          </a:p>
          <a:p>
            <a:pPr algn="l" rtl="0"/>
            <a:r>
              <a:rPr lang="en-US" sz="2100" b="1" dirty="0"/>
              <a:t>Social stressors </a:t>
            </a:r>
            <a:r>
              <a:rPr lang="en-US" sz="2100" dirty="0"/>
              <a:t>such as relationship issues, family changes, sexuality, loneliness and social phobia. </a:t>
            </a:r>
          </a:p>
          <a:p>
            <a:pPr algn="l" rtl="0"/>
            <a:r>
              <a:rPr lang="en-US" sz="2100" b="1" dirty="0"/>
              <a:t>Occupational stress </a:t>
            </a:r>
            <a:r>
              <a:rPr lang="en-US" sz="2100" dirty="0"/>
              <a:t>such as work overload, deadlines, lack of employment. </a:t>
            </a:r>
          </a:p>
          <a:p>
            <a:pPr algn="l" rtl="0"/>
            <a:r>
              <a:rPr lang="en-US" sz="2100" b="1" dirty="0"/>
              <a:t>Nutritional factors </a:t>
            </a:r>
            <a:r>
              <a:rPr lang="en-US" sz="2100" dirty="0"/>
              <a:t>such as poor eating habits, poor nutritional intake and dieting. </a:t>
            </a:r>
          </a:p>
          <a:p>
            <a:pPr algn="l" rtl="0"/>
            <a:r>
              <a:rPr lang="en-US" sz="2100" b="1" dirty="0"/>
              <a:t>Substance abuse </a:t>
            </a:r>
            <a:r>
              <a:rPr lang="en-US" sz="2100" dirty="0"/>
              <a:t>such as caffeine, alcohol, medications, smoking and drugs.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4248" y="2492896"/>
            <a:ext cx="2182662" cy="2899023"/>
          </a:xfrm>
          <a:prstGeom prst="rect">
            <a:avLst/>
          </a:prstGeom>
        </p:spPr>
      </p:pic>
    </p:spTree>
    <p:extLst>
      <p:ext uri="{BB962C8B-B14F-4D97-AF65-F5344CB8AC3E}">
        <p14:creationId xmlns:p14="http://schemas.microsoft.com/office/powerpoint/2010/main" val="3717953212"/>
      </p:ext>
    </p:extLst>
  </p:cSld>
  <p:clrMapOvr>
    <a:masterClrMapping/>
  </p:clrMapOvr>
  <p:transition xmlns:p14="http://schemas.microsoft.com/office/powerpoint/2010/main">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90872" y="845840"/>
            <a:ext cx="8229600" cy="1143000"/>
          </a:xfrm>
        </p:spPr>
        <p:txBody>
          <a:bodyPr>
            <a:normAutofit fontScale="90000"/>
          </a:bodyPr>
          <a:lstStyle/>
          <a:p>
            <a:r>
              <a:rPr lang="en-US" b="1" dirty="0" smtClean="0"/>
              <a:t>Your Body’s </a:t>
            </a:r>
            <a:r>
              <a:rPr lang="en-US" b="1" dirty="0" smtClean="0"/>
              <a:t>Responses to stress (symptoms): </a:t>
            </a:r>
            <a:endParaRPr lang="x-none" dirty="0"/>
          </a:p>
        </p:txBody>
      </p:sp>
      <p:sp>
        <p:nvSpPr>
          <p:cNvPr id="3" name="عنصر نائب للمحتوى 2"/>
          <p:cNvSpPr>
            <a:spLocks noGrp="1"/>
          </p:cNvSpPr>
          <p:nvPr>
            <p:ph idx="1"/>
          </p:nvPr>
        </p:nvSpPr>
        <p:spPr>
          <a:xfrm>
            <a:off x="457200" y="2007488"/>
            <a:ext cx="8229600" cy="4661872"/>
          </a:xfrm>
        </p:spPr>
        <p:txBody>
          <a:bodyPr>
            <a:normAutofit fontScale="92500"/>
          </a:bodyPr>
          <a:lstStyle/>
          <a:p>
            <a:pPr algn="l" rtl="0"/>
            <a:r>
              <a:rPr lang="en-US" dirty="0" smtClean="0"/>
              <a:t>Body fluid (e.g. saliva)redirected into bloodstream (Dry mouth, difficulty swallowing).</a:t>
            </a:r>
            <a:endParaRPr lang="x-none" dirty="0" smtClean="0"/>
          </a:p>
          <a:p>
            <a:pPr algn="l" rtl="0"/>
            <a:r>
              <a:rPr lang="en-US" dirty="0" smtClean="0"/>
              <a:t>Vision may be sharpened (Visual disturbance, e.g. blurring). </a:t>
            </a:r>
          </a:p>
          <a:p>
            <a:pPr algn="l" rtl="0"/>
            <a:r>
              <a:rPr lang="en-US" sz="2800" dirty="0" smtClean="0"/>
              <a:t>Lungs work harder to provide more oxygen (</a:t>
            </a:r>
            <a:r>
              <a:rPr lang="en-US" dirty="0" smtClean="0"/>
              <a:t>Breathlessness).</a:t>
            </a:r>
          </a:p>
          <a:p>
            <a:pPr algn="l" rtl="0"/>
            <a:r>
              <a:rPr lang="en-US" dirty="0" smtClean="0"/>
              <a:t>Heart pumps harder and faster to send oxygen to muscles (tachycardia). </a:t>
            </a:r>
          </a:p>
          <a:p>
            <a:pPr algn="l" rtl="0"/>
            <a:r>
              <a:rPr lang="en-US" dirty="0"/>
              <a:t>The body tries to lose heat (sweating)</a:t>
            </a:r>
          </a:p>
          <a:p>
            <a:pPr algn="l" rtl="0"/>
            <a:r>
              <a:rPr lang="en-US" dirty="0"/>
              <a:t>Blood under the skin is sent to the muscles (pallor).</a:t>
            </a:r>
          </a:p>
          <a:p>
            <a:pPr algn="l" rtl="0"/>
            <a:r>
              <a:rPr lang="en-US" dirty="0"/>
              <a:t>Muscles tense as they prepare to react faster (shaking</a:t>
            </a:r>
            <a:r>
              <a:rPr lang="en-US" dirty="0" smtClean="0"/>
              <a:t>).</a:t>
            </a:r>
          </a:p>
          <a:p>
            <a:pPr algn="l" rtl="0"/>
            <a:endParaRPr lang="en-US" dirty="0" smtClean="0"/>
          </a:p>
          <a:p>
            <a:pPr lvl="1" algn="l">
              <a:buFont typeface="Wingdings" pitchFamily="2" charset="2"/>
              <a:buChar char="v"/>
            </a:pPr>
            <a:endParaRPr lang="x-none" dirty="0"/>
          </a:p>
        </p:txBody>
      </p:sp>
    </p:spTree>
    <p:extLst>
      <p:ext uri="{BB962C8B-B14F-4D97-AF65-F5344CB8AC3E}">
        <p14:creationId xmlns:p14="http://schemas.microsoft.com/office/powerpoint/2010/main" val="1067904204"/>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Negative Effects of Stress</a:t>
            </a:r>
            <a:endParaRPr lang="x-none" dirty="0"/>
          </a:p>
        </p:txBody>
      </p:sp>
      <p:sp>
        <p:nvSpPr>
          <p:cNvPr id="3" name="Content Placeholder 2"/>
          <p:cNvSpPr>
            <a:spLocks noGrp="1"/>
          </p:cNvSpPr>
          <p:nvPr>
            <p:ph idx="1"/>
          </p:nvPr>
        </p:nvSpPr>
        <p:spPr/>
        <p:txBody>
          <a:bodyPr>
            <a:normAutofit fontScale="92500" lnSpcReduction="10000"/>
          </a:bodyPr>
          <a:lstStyle/>
          <a:p>
            <a:pPr marL="609600" indent="-609600" algn="l" rtl="0">
              <a:buFont typeface="Wingdings" panose="05000000000000000000" pitchFamily="2" charset="2"/>
              <a:buNone/>
            </a:pPr>
            <a:r>
              <a:rPr lang="en-US" sz="2800" b="1" dirty="0"/>
              <a:t>1. Physical</a:t>
            </a:r>
          </a:p>
          <a:p>
            <a:pPr marL="609600" indent="-609600" algn="l" rtl="0">
              <a:buFontTx/>
              <a:buChar char="-"/>
            </a:pPr>
            <a:r>
              <a:rPr lang="en-US" sz="2800" dirty="0"/>
              <a:t>Weight gain/loss</a:t>
            </a:r>
          </a:p>
          <a:p>
            <a:pPr marL="609600" indent="-609600" algn="l" rtl="0">
              <a:buFontTx/>
              <a:buChar char="-"/>
            </a:pPr>
            <a:r>
              <a:rPr lang="en-US" sz="2800" dirty="0"/>
              <a:t>Unexpected hair loss</a:t>
            </a:r>
          </a:p>
          <a:p>
            <a:pPr marL="609600" indent="-609600" algn="l" rtl="0">
              <a:buFontTx/>
              <a:buChar char="-"/>
            </a:pPr>
            <a:r>
              <a:rPr lang="en-US" sz="2800" dirty="0"/>
              <a:t>Heart palpitations</a:t>
            </a:r>
          </a:p>
          <a:p>
            <a:pPr marL="609600" indent="-609600" algn="l" rtl="0">
              <a:buFontTx/>
              <a:buChar char="-"/>
            </a:pPr>
            <a:r>
              <a:rPr lang="en-US" sz="2800" dirty="0"/>
              <a:t>High blood pressure</a:t>
            </a:r>
          </a:p>
          <a:p>
            <a:pPr marL="609600" indent="-609600" algn="l" rtl="0">
              <a:buFontTx/>
              <a:buNone/>
            </a:pPr>
            <a:r>
              <a:rPr lang="en-US" sz="2800" b="1" dirty="0"/>
              <a:t>2. Emotional</a:t>
            </a:r>
          </a:p>
          <a:p>
            <a:pPr marL="609600" indent="-609600" algn="l" rtl="0">
              <a:buFontTx/>
              <a:buChar char="-"/>
            </a:pPr>
            <a:r>
              <a:rPr lang="en-US" sz="2800" dirty="0"/>
              <a:t>Mood swings</a:t>
            </a:r>
          </a:p>
          <a:p>
            <a:pPr marL="609600" indent="-609600" algn="l" rtl="0">
              <a:buFontTx/>
              <a:buChar char="-"/>
            </a:pPr>
            <a:r>
              <a:rPr lang="en-US" sz="2800" dirty="0"/>
              <a:t>Anxiety</a:t>
            </a:r>
          </a:p>
          <a:p>
            <a:pPr marL="609600" indent="-609600" algn="l" rtl="0">
              <a:buFontTx/>
              <a:buChar char="-"/>
            </a:pPr>
            <a:r>
              <a:rPr lang="en-US" sz="2800" dirty="0"/>
              <a:t>Can lead to </a:t>
            </a:r>
            <a:r>
              <a:rPr lang="en-US" sz="2800" dirty="0" smtClean="0"/>
              <a:t>depression\Can </a:t>
            </a:r>
            <a:r>
              <a:rPr lang="en-US" sz="2800" dirty="0"/>
              <a:t>also lead to unhealthy coping strategies (i.e. alcohol, drugs, </a:t>
            </a:r>
            <a:r>
              <a:rPr lang="en-US" sz="2800" dirty="0" err="1"/>
              <a:t>etc</a:t>
            </a:r>
            <a:r>
              <a:rPr lang="en-US" sz="2800" dirty="0"/>
              <a:t>)</a:t>
            </a:r>
          </a:p>
          <a:p>
            <a:pPr marL="0" indent="0">
              <a:buNone/>
            </a:pPr>
            <a:endParaRPr lang="x-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5324" y="2132856"/>
            <a:ext cx="3509894" cy="2539355"/>
          </a:xfrm>
          <a:prstGeom prst="rect">
            <a:avLst/>
          </a:prstGeom>
        </p:spPr>
      </p:pic>
    </p:spTree>
    <p:extLst>
      <p:ext uri="{BB962C8B-B14F-4D97-AF65-F5344CB8AC3E}">
        <p14:creationId xmlns:p14="http://schemas.microsoft.com/office/powerpoint/2010/main" val="2011072629"/>
      </p:ext>
    </p:extLst>
  </p:cSld>
  <p:clrMapOvr>
    <a:masterClrMapping/>
  </p:clrMapOvr>
  <p:transition xmlns:p14="http://schemas.microsoft.com/office/powerpoint/2010/main">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rtl="0"/>
            <a:r>
              <a:rPr lang="en-US" b="1" dirty="0" smtClean="0"/>
              <a:t>Activity 1</a:t>
            </a:r>
            <a:endParaRPr lang="x-none" dirty="0"/>
          </a:p>
        </p:txBody>
      </p:sp>
      <p:sp>
        <p:nvSpPr>
          <p:cNvPr id="3" name="عنصر نائب للمحتوى 2"/>
          <p:cNvSpPr>
            <a:spLocks noGrp="1"/>
          </p:cNvSpPr>
          <p:nvPr>
            <p:ph idx="1"/>
          </p:nvPr>
        </p:nvSpPr>
        <p:spPr/>
        <p:txBody>
          <a:bodyPr/>
          <a:lstStyle/>
          <a:p>
            <a:pPr marL="0" indent="0" algn="l" rtl="0">
              <a:buNone/>
            </a:pPr>
            <a:endParaRPr lang="en-US" dirty="0" smtClean="0"/>
          </a:p>
          <a:p>
            <a:pPr algn="l" rtl="0"/>
            <a:r>
              <a:rPr lang="en-US" dirty="0" smtClean="0"/>
              <a:t>Are we saying that stress is always a problem? That it is unhealthy and negative? Yes/No. Why or why not?</a:t>
            </a:r>
            <a:endParaRPr lang="x-none" dirty="0"/>
          </a:p>
        </p:txBody>
      </p:sp>
    </p:spTree>
    <p:extLst>
      <p:ext uri="{BB962C8B-B14F-4D97-AF65-F5344CB8AC3E}">
        <p14:creationId xmlns:p14="http://schemas.microsoft.com/office/powerpoint/2010/main" val="1663103753"/>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x-none"/>
          </a:p>
        </p:txBody>
      </p:sp>
      <p:pic>
        <p:nvPicPr>
          <p:cNvPr id="1026" name="Picture 2"/>
          <p:cNvPicPr>
            <a:picLocks noGrp="1" noChangeAspect="1" noChangeArrowheads="1"/>
          </p:cNvPicPr>
          <p:nvPr>
            <p:ph idx="1"/>
          </p:nvPr>
        </p:nvPicPr>
        <p:blipFill>
          <a:blip r:embed="rId2" cstate="print"/>
          <a:srcRect t="23593" b="9953"/>
          <a:stretch>
            <a:fillRect/>
          </a:stretch>
        </p:blipFill>
        <p:spPr bwMode="auto">
          <a:xfrm>
            <a:off x="-428660" y="0"/>
            <a:ext cx="10072758" cy="6572272"/>
          </a:xfrm>
          <a:prstGeom prst="rect">
            <a:avLst/>
          </a:prstGeom>
          <a:noFill/>
          <a:ln w="9525">
            <a:noFill/>
            <a:miter lim="800000"/>
            <a:headEnd/>
            <a:tailEnd/>
          </a:ln>
          <a:effectLst/>
        </p:spPr>
      </p:pic>
    </p:spTree>
    <p:extLst>
      <p:ext uri="{BB962C8B-B14F-4D97-AF65-F5344CB8AC3E}">
        <p14:creationId xmlns:p14="http://schemas.microsoft.com/office/powerpoint/2010/main" val="3066230823"/>
      </p:ext>
    </p:extLst>
  </p:cSld>
  <p:clrMapOvr>
    <a:masterClrMapping/>
  </p:clrMapOvr>
  <p:transition xmlns:p14="http://schemas.microsoft.com/office/powerpoint/2010/main">
    <p:push/>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2447</TotalTime>
  <Words>1536</Words>
  <Application>Microsoft Macintosh PowerPoint</Application>
  <PresentationFormat>On-screen Show (4:3)</PresentationFormat>
  <Paragraphs>134</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تدفق</vt:lpstr>
      <vt:lpstr>Coping with stress</vt:lpstr>
      <vt:lpstr>Outline: </vt:lpstr>
      <vt:lpstr>“The only person without stress is a dead person.” -Hans Selye (Father of stress research)</vt:lpstr>
      <vt:lpstr>What is stress?</vt:lpstr>
      <vt:lpstr>Most common life stressors</vt:lpstr>
      <vt:lpstr>Your Body’s Responses to stress (symptoms): </vt:lpstr>
      <vt:lpstr>Negative Effects of Stress</vt:lpstr>
      <vt:lpstr>Activity 1</vt:lpstr>
      <vt:lpstr>PowerPoint Presentation</vt:lpstr>
      <vt:lpstr>PowerPoint Presentation</vt:lpstr>
      <vt:lpstr>PowerPoint Presentation</vt:lpstr>
      <vt:lpstr>What is stress management?</vt:lpstr>
      <vt:lpstr>First step to stress management </vt:lpstr>
      <vt:lpstr>Start a Stress Journal</vt:lpstr>
      <vt:lpstr>Coping Strategies</vt:lpstr>
      <vt:lpstr>Coping Strategies</vt:lpstr>
      <vt:lpstr>Coping Strategies</vt:lpstr>
      <vt:lpstr>Coping Strategies </vt:lpstr>
      <vt:lpstr>Coping Strategies</vt:lpstr>
      <vt:lpstr>Coping Strategies </vt:lpstr>
      <vt:lpstr>Coping Strategies</vt:lpstr>
      <vt:lpstr>Coping Strategies </vt:lpstr>
      <vt:lpstr>Relaxation techniques </vt:lpstr>
      <vt:lpstr>PowerPoint Presentation</vt:lpstr>
      <vt:lpstr>Relaxation techniques </vt:lpstr>
      <vt:lpstr>Relaxation techniques </vt:lpstr>
      <vt:lpstr>Relaxation techniques </vt:lpstr>
      <vt:lpstr>Relaxation techniques </vt:lpstr>
      <vt:lpstr>PowerPoint Presentation</vt:lpstr>
      <vt:lpstr>PowerPoint Presentation</vt:lpstr>
    </vt:vector>
  </TitlesOfParts>
  <Company>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Coping with stress</dc:title>
  <dc:creator>USER</dc:creator>
  <cp:lastModifiedBy>MacBook</cp:lastModifiedBy>
  <cp:revision>183</cp:revision>
  <dcterms:created xsi:type="dcterms:W3CDTF">2010-06-30T13:02:43Z</dcterms:created>
  <dcterms:modified xsi:type="dcterms:W3CDTF">2014-02-15T19:04:26Z</dcterms:modified>
</cp:coreProperties>
</file>